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6858000" cy="10080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>
        <p:scale>
          <a:sx n="90" d="100"/>
          <a:sy n="90" d="100"/>
        </p:scale>
        <p:origin x="168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49770"/>
            <a:ext cx="5829300" cy="350955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94662"/>
            <a:ext cx="5143500" cy="243381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13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23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36700"/>
            <a:ext cx="1478756" cy="85428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36700"/>
            <a:ext cx="4350544" cy="85428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4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03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513159"/>
            <a:ext cx="5915025" cy="419325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746088"/>
            <a:ext cx="5915025" cy="220513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2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83500"/>
            <a:ext cx="2914650" cy="6396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83500"/>
            <a:ext cx="2914650" cy="6396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86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36702"/>
            <a:ext cx="5915025" cy="1948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71154"/>
            <a:ext cx="2901255" cy="121107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82228"/>
            <a:ext cx="2901255" cy="54160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71154"/>
            <a:ext cx="2915543" cy="121107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82228"/>
            <a:ext cx="2915543" cy="54160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55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88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15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72042"/>
            <a:ext cx="2211884" cy="235214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51426"/>
            <a:ext cx="3471863" cy="716377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024188"/>
            <a:ext cx="2211884" cy="560268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2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72042"/>
            <a:ext cx="2211884" cy="235214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51426"/>
            <a:ext cx="3471863" cy="716377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024188"/>
            <a:ext cx="2211884" cy="560268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89F4-C31D-45E3-BFAA-D8E8790DFB86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6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36702"/>
            <a:ext cx="5915025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83500"/>
            <a:ext cx="5915025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343248"/>
            <a:ext cx="1543050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E89F4-C31D-45E3-BFAA-D8E8790DFB86}" type="datetimeFigureOut">
              <a:rPr lang="en-US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343248"/>
            <a:ext cx="2314575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343248"/>
            <a:ext cx="1543050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EA510-ADDF-4DBA-8516-F528B7CFC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37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" y="0"/>
            <a:ext cx="6857999" cy="1283749"/>
          </a:xfr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defTabSz="951583"/>
            <a:br>
              <a:rPr lang="en-US" sz="1307" b="1" dirty="0">
                <a:solidFill>
                  <a:srgbClr val="FF0000"/>
                </a:solidFill>
                <a:latin typeface="Calibri"/>
                <a:cs typeface="Arial"/>
              </a:rPr>
            </a:br>
            <a:b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</a:br>
            <a:r>
              <a:rPr lang="en-US" sz="1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Autonomous Vehicle</a:t>
            </a:r>
            <a:b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</a:br>
            <a: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  <a:t>Elad Vaknin ,Afik Peretz, Avigael Abitbool</a:t>
            </a:r>
            <a:b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</a:br>
            <a:r>
              <a:rPr lang="en-US" sz="1307" b="1" dirty="0">
                <a:solidFill>
                  <a:schemeClr val="tx1"/>
                </a:solidFill>
                <a:latin typeface="Calibri"/>
                <a:cs typeface="Arial"/>
              </a:rPr>
              <a:t>Instructed by Professor Boaz Ben Moshe</a:t>
            </a:r>
            <a:br>
              <a:rPr lang="en-US" sz="1307" b="1" dirty="0">
                <a:solidFill>
                  <a:srgbClr val="FF0000"/>
                </a:solidFill>
                <a:latin typeface="Calibri"/>
                <a:cs typeface="Arial"/>
              </a:rPr>
            </a:br>
            <a:endParaRPr lang="he-IL" sz="1307" b="1" dirty="0">
              <a:solidFill>
                <a:srgbClr val="FF0000"/>
              </a:solidFill>
              <a:latin typeface="Calibri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44880" y="5002000"/>
            <a:ext cx="184730" cy="17376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 rtl="1"/>
            <a:endParaRPr lang="he-IL" sz="490" dirty="0"/>
          </a:p>
        </p:txBody>
      </p:sp>
      <p:sp>
        <p:nvSpPr>
          <p:cNvPr id="12" name="Rounded Rectangle 6"/>
          <p:cNvSpPr/>
          <p:nvPr/>
        </p:nvSpPr>
        <p:spPr>
          <a:xfrm>
            <a:off x="78355" y="3082133"/>
            <a:ext cx="6692903" cy="1474708"/>
          </a:xfrm>
          <a:prstGeom prst="round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2. Introduction : The world is progressing towards autonomous vehicles with autonomous control, one of the main systems required for the field is a reliable system that can scan its environment and give an accurate indication of when an accident danger occurs and prevent it by braking / acceleration.</a:t>
            </a:r>
          </a:p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For this to happen - the system needs to be sensitive and accurate and know how to scan the environment in real time and act accordingly - which is why we developed the tool we chose.</a:t>
            </a:r>
            <a:endParaRPr lang="he-IL" sz="1200" dirty="0">
              <a:solidFill>
                <a:prstClr val="black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7" name="Rounded Rectangle 6"/>
          <p:cNvSpPr/>
          <p:nvPr/>
        </p:nvSpPr>
        <p:spPr>
          <a:xfrm>
            <a:off x="129995" y="4918193"/>
            <a:ext cx="6691404" cy="1283750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defRPr/>
            </a:pPr>
            <a:r>
              <a:rPr lang="he-IL" sz="1200" b="1" dirty="0">
                <a:latin typeface="Arial" pitchFamily="34" charset="0"/>
                <a:ea typeface="Tahoma" pitchFamily="34" charset="0"/>
                <a:cs typeface="Arial" pitchFamily="34" charset="0"/>
              </a:rPr>
              <a:t>3</a:t>
            </a:r>
            <a:r>
              <a:rPr lang="en-US" sz="1200" b="1" dirty="0">
                <a:latin typeface="Arial" pitchFamily="34" charset="0"/>
                <a:ea typeface="Tahoma" pitchFamily="34" charset="0"/>
                <a:cs typeface="Arial" pitchFamily="34" charset="0"/>
              </a:rPr>
              <a:t>. </a:t>
            </a:r>
            <a:r>
              <a:rPr lang="en-US" sz="1200" dirty="0"/>
              <a:t>Methods/algorithms/Alternatives or Design Considerations : The main algorithm used in the system is the SLAM algorithm - which knows according to mathematical calculations to map spaces in three dimensions and within a few scans to reach very high accuracy.</a:t>
            </a:r>
          </a:p>
          <a:p>
            <a:pPr>
              <a:defRPr/>
            </a:pPr>
            <a:r>
              <a:rPr lang="en-US" sz="1200" dirty="0"/>
              <a:t>For the rest of the methods and technology a broader detail is seen in the project itself.</a:t>
            </a:r>
            <a:endParaRPr lang="en-US" sz="1200" b="1" dirty="0"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29" name="Rounded Rectangle 6"/>
          <p:cNvSpPr/>
          <p:nvPr/>
        </p:nvSpPr>
        <p:spPr>
          <a:xfrm>
            <a:off x="128496" y="6555185"/>
            <a:ext cx="6654802" cy="1474708"/>
          </a:xfrm>
          <a:prstGeom prst="round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1" anchor="t"/>
          <a:lstStyle/>
          <a:p>
            <a:pPr algn="l">
              <a:defRPr/>
            </a:pP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4. Selected Approach :</a:t>
            </a:r>
            <a:r>
              <a:rPr lang="he-IL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Using an intel real sense camera, we photographed selected spaces to produce suitable bag files for use by the designed tool.</a:t>
            </a:r>
          </a:p>
          <a:p>
            <a:pPr algn="l">
              <a:defRPr/>
            </a:pP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The tool uses the SLAM algorithm to map the space and thus a three-dimensional space is obtained that the vehicle knows how to move according to the resulting scan.</a:t>
            </a:r>
            <a:endParaRPr lang="he-IL" sz="1200" dirty="0">
              <a:solidFill>
                <a:prstClr val="black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36" name="Rounded Rectangle 6"/>
          <p:cNvSpPr/>
          <p:nvPr/>
        </p:nvSpPr>
        <p:spPr>
          <a:xfrm>
            <a:off x="166597" y="8395050"/>
            <a:ext cx="6654802" cy="1474708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1" anchor="t"/>
          <a:lstStyle/>
          <a:p>
            <a:pPr rtl="1">
              <a:defRPr/>
            </a:pPr>
            <a:r>
              <a:rPr lang="en-US" sz="1200" dirty="0">
                <a:solidFill>
                  <a:prstClr val="black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5. Solution Description :</a:t>
            </a:r>
            <a:endParaRPr lang="he-IL" sz="1200" dirty="0">
              <a:solidFill>
                <a:prstClr val="black"/>
              </a:solidFill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33326" y="9055645"/>
            <a:ext cx="750659" cy="209609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762" dirty="0">
                <a:latin typeface="Arial" pitchFamily="34" charset="0"/>
                <a:cs typeface="Arial" pitchFamily="34" charset="0"/>
              </a:rPr>
              <a:t>Visit Us</a:t>
            </a:r>
            <a:endParaRPr lang="he-IL" sz="762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ounded Rectangle 6">
            <a:extLst>
              <a:ext uri="{FF2B5EF4-FFF2-40B4-BE49-F238E27FC236}">
                <a16:creationId xmlns:a16="http://schemas.microsoft.com/office/drawing/2014/main" id="{833CA314-16B2-48AE-972C-270F5704890A}"/>
              </a:ext>
            </a:extLst>
          </p:cNvPr>
          <p:cNvSpPr/>
          <p:nvPr/>
        </p:nvSpPr>
        <p:spPr>
          <a:xfrm>
            <a:off x="73676" y="1372772"/>
            <a:ext cx="6702262" cy="1323736"/>
          </a:xfrm>
          <a:prstGeom prst="round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1" anchor="t"/>
          <a:lstStyle/>
          <a:p>
            <a:pPr>
              <a:buFontTx/>
              <a:buAutoNum type="arabicPeriod"/>
              <a:defRPr/>
            </a:pPr>
            <a:r>
              <a:rPr lang="en-US" sz="1200" dirty="0"/>
              <a:t>Contribution/project goal: The project is designed to develop a solution for navigation in autonomous vehicles (in a simulator or a real car), with an emphasis on the reliability of the autonomous software. </a:t>
            </a:r>
            <a:endParaRPr lang="he-IL" sz="1200" dirty="0">
              <a:solidFill>
                <a:prstClr val="black"/>
              </a:solidFill>
              <a:latin typeface="Arial" pitchFamily="34" charset="0"/>
              <a:ea typeface="Tahoma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CFC95C-2546-AA42-06DB-F6A83ED431C2}"/>
              </a:ext>
            </a:extLst>
          </p:cNvPr>
          <p:cNvSpPr/>
          <p:nvPr/>
        </p:nvSpPr>
        <p:spPr>
          <a:xfrm>
            <a:off x="5906531" y="223953"/>
            <a:ext cx="784872" cy="848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000" dirty="0"/>
              <a:t>31</a:t>
            </a:r>
            <a:endParaRPr lang="en-US" sz="2000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D54C7863-0866-AE80-2347-0EEA4000D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5" y="91413"/>
            <a:ext cx="1116572" cy="1105544"/>
          </a:xfrm>
          <a:prstGeom prst="rect">
            <a:avLst/>
          </a:prstGeom>
        </p:spPr>
      </p:pic>
      <p:pic>
        <p:nvPicPr>
          <p:cNvPr id="19" name="תמונה 18">
            <a:extLst>
              <a:ext uri="{FF2B5EF4-FFF2-40B4-BE49-F238E27FC236}">
                <a16:creationId xmlns:a16="http://schemas.microsoft.com/office/drawing/2014/main" id="{B68A889D-9957-FA35-CD4E-BB6B2E125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627" y="9252232"/>
            <a:ext cx="596074" cy="586408"/>
          </a:xfrm>
          <a:prstGeom prst="rect">
            <a:avLst/>
          </a:prstGeom>
        </p:spPr>
      </p:pic>
      <p:sp>
        <p:nvSpPr>
          <p:cNvPr id="20" name="Arrow: Down 15">
            <a:extLst>
              <a:ext uri="{FF2B5EF4-FFF2-40B4-BE49-F238E27FC236}">
                <a16:creationId xmlns:a16="http://schemas.microsoft.com/office/drawing/2014/main" id="{1B5FA472-EB90-4B92-4C07-41DC0EAB74BA}"/>
              </a:ext>
            </a:extLst>
          </p:cNvPr>
          <p:cNvSpPr/>
          <p:nvPr/>
        </p:nvSpPr>
        <p:spPr>
          <a:xfrm>
            <a:off x="3230835" y="6232482"/>
            <a:ext cx="236752" cy="299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82" tIns="12440" rIns="24882" bIns="12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1"/>
            <a:endParaRPr lang="en-US" sz="490"/>
          </a:p>
        </p:txBody>
      </p:sp>
      <p:sp>
        <p:nvSpPr>
          <p:cNvPr id="21" name="Arrow: Down 15">
            <a:extLst>
              <a:ext uri="{FF2B5EF4-FFF2-40B4-BE49-F238E27FC236}">
                <a16:creationId xmlns:a16="http://schemas.microsoft.com/office/drawing/2014/main" id="{69DA93BE-634A-0092-E526-9E554C102B25}"/>
              </a:ext>
            </a:extLst>
          </p:cNvPr>
          <p:cNvSpPr/>
          <p:nvPr/>
        </p:nvSpPr>
        <p:spPr>
          <a:xfrm>
            <a:off x="3256235" y="8079142"/>
            <a:ext cx="236752" cy="299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82" tIns="12440" rIns="24882" bIns="12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1"/>
            <a:endParaRPr lang="en-US" sz="490"/>
          </a:p>
        </p:txBody>
      </p:sp>
      <p:sp>
        <p:nvSpPr>
          <p:cNvPr id="22" name="Arrow: Down 15">
            <a:extLst>
              <a:ext uri="{FF2B5EF4-FFF2-40B4-BE49-F238E27FC236}">
                <a16:creationId xmlns:a16="http://schemas.microsoft.com/office/drawing/2014/main" id="{BADDEE25-8809-A3FB-EBF6-8BA9C2C30AE1}"/>
              </a:ext>
            </a:extLst>
          </p:cNvPr>
          <p:cNvSpPr/>
          <p:nvPr/>
        </p:nvSpPr>
        <p:spPr>
          <a:xfrm>
            <a:off x="3230835" y="4597325"/>
            <a:ext cx="236752" cy="299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82" tIns="12440" rIns="24882" bIns="12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1"/>
            <a:endParaRPr lang="en-US" sz="490"/>
          </a:p>
        </p:txBody>
      </p:sp>
      <p:sp>
        <p:nvSpPr>
          <p:cNvPr id="23" name="Arrow: Down 15">
            <a:extLst>
              <a:ext uri="{FF2B5EF4-FFF2-40B4-BE49-F238E27FC236}">
                <a16:creationId xmlns:a16="http://schemas.microsoft.com/office/drawing/2014/main" id="{93E637DE-5D4A-E1AD-E5B0-C4B8DD73C739}"/>
              </a:ext>
            </a:extLst>
          </p:cNvPr>
          <p:cNvSpPr/>
          <p:nvPr/>
        </p:nvSpPr>
        <p:spPr>
          <a:xfrm>
            <a:off x="3245464" y="2741840"/>
            <a:ext cx="236752" cy="299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4882" tIns="12440" rIns="24882" bIns="12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1"/>
            <a:endParaRPr lang="en-US" sz="49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40A4A78F-4A3A-8561-4D19-0090DA399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0240" y="9267202"/>
            <a:ext cx="340810" cy="495364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2200D6F4-20E7-8A78-6915-8F9B0F6E2F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1270" y="9290594"/>
            <a:ext cx="435410" cy="427037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82E9AAB2-F87A-C563-FCEF-50CC52E03F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8927" y="8875456"/>
            <a:ext cx="1019895" cy="358048"/>
          </a:xfrm>
          <a:prstGeom prst="rect">
            <a:avLst/>
          </a:prstGeom>
        </p:spPr>
      </p:pic>
      <p:pic>
        <p:nvPicPr>
          <p:cNvPr id="25" name="תמונה 24">
            <a:extLst>
              <a:ext uri="{FF2B5EF4-FFF2-40B4-BE49-F238E27FC236}">
                <a16:creationId xmlns:a16="http://schemas.microsoft.com/office/drawing/2014/main" id="{E8018B3E-5282-B7AC-A4D7-AFC3B21869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292" y="9294806"/>
            <a:ext cx="1351244" cy="304792"/>
          </a:xfrm>
          <a:prstGeom prst="rect">
            <a:avLst/>
          </a:prstGeom>
        </p:spPr>
      </p:pic>
      <p:pic>
        <p:nvPicPr>
          <p:cNvPr id="27" name="תמונה 26">
            <a:extLst>
              <a:ext uri="{FF2B5EF4-FFF2-40B4-BE49-F238E27FC236}">
                <a16:creationId xmlns:a16="http://schemas.microsoft.com/office/drawing/2014/main" id="{B20A01AD-275E-791B-43B0-51F26FE21A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3058" y="8846080"/>
            <a:ext cx="1592292" cy="358048"/>
          </a:xfrm>
          <a:prstGeom prst="rect">
            <a:avLst/>
          </a:prstGeom>
        </p:spPr>
      </p:pic>
      <p:pic>
        <p:nvPicPr>
          <p:cNvPr id="32" name="תמונה 31">
            <a:extLst>
              <a:ext uri="{FF2B5EF4-FFF2-40B4-BE49-F238E27FC236}">
                <a16:creationId xmlns:a16="http://schemas.microsoft.com/office/drawing/2014/main" id="{CF644AD8-9C23-238D-5A2E-9A72C177C7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49095" y="8892652"/>
            <a:ext cx="1173705" cy="291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92BF85-14AF-23D2-0771-84B5D63ACF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92486" y="9231271"/>
            <a:ext cx="596074" cy="52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684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343</TotalTime>
  <Words>278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yogi zor</dc:creator>
  <cp:lastModifiedBy>אפיק</cp:lastModifiedBy>
  <cp:revision>27</cp:revision>
  <dcterms:created xsi:type="dcterms:W3CDTF">2020-05-21T09:41:20Z</dcterms:created>
  <dcterms:modified xsi:type="dcterms:W3CDTF">2022-05-22T09:03:53Z</dcterms:modified>
</cp:coreProperties>
</file>