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972" r:id="rId1"/>
  </p:sldMasterIdLst>
  <p:sldIdLst>
    <p:sldId id="256" r:id="rId2"/>
    <p:sldId id="257" r:id="rId3"/>
    <p:sldId id="264" r:id="rId4"/>
    <p:sldId id="263" r:id="rId5"/>
    <p:sldId id="274" r:id="rId6"/>
    <p:sldId id="265" r:id="rId7"/>
    <p:sldId id="266" r:id="rId8"/>
    <p:sldId id="262" r:id="rId9"/>
    <p:sldId id="261" r:id="rId10"/>
    <p:sldId id="267" r:id="rId11"/>
    <p:sldId id="260" r:id="rId12"/>
    <p:sldId id="268" r:id="rId13"/>
    <p:sldId id="273" r:id="rId14"/>
    <p:sldId id="259" r:id="rId15"/>
    <p:sldId id="270" r:id="rId16"/>
    <p:sldId id="271" r:id="rId17"/>
    <p:sldId id="269" r:id="rId18"/>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p:cViewPr varScale="1">
        <p:scale>
          <a:sx n="96" d="100"/>
          <a:sy n="96" d="100"/>
        </p:scale>
        <p:origin x="1592"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8F9654-E800-47DB-87EA-4BCFC6C3798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661DD35-5552-477F-809F-06719ABD1DE5}">
      <dgm:prSet/>
      <dgm:spPr/>
      <dgm:t>
        <a:bodyPr/>
        <a:lstStyle/>
        <a:p>
          <a:r>
            <a:rPr lang="en-US"/>
            <a:t>When we look at the dataset We realize we got over 300 teams and over 100 tournament.</a:t>
          </a:r>
        </a:p>
      </dgm:t>
    </dgm:pt>
    <dgm:pt modelId="{43E6430F-9DE9-4013-B8ED-0522E72DECCC}" type="parTrans" cxnId="{56874D16-1AB5-417E-8FB1-5E5991E300E8}">
      <dgm:prSet/>
      <dgm:spPr/>
      <dgm:t>
        <a:bodyPr/>
        <a:lstStyle/>
        <a:p>
          <a:endParaRPr lang="en-US"/>
        </a:p>
      </dgm:t>
    </dgm:pt>
    <dgm:pt modelId="{B103E68A-2C53-4D21-A64D-A13491C58B68}" type="sibTrans" cxnId="{56874D16-1AB5-417E-8FB1-5E5991E300E8}">
      <dgm:prSet/>
      <dgm:spPr/>
      <dgm:t>
        <a:bodyPr/>
        <a:lstStyle/>
        <a:p>
          <a:endParaRPr lang="en-US"/>
        </a:p>
      </dgm:t>
    </dgm:pt>
    <dgm:pt modelId="{DC7E0D21-F328-4E0A-AE1F-43BB4F147FC4}">
      <dgm:prSet/>
      <dgm:spPr/>
      <dgm:t>
        <a:bodyPr/>
        <a:lstStyle/>
        <a:p>
          <a:r>
            <a:rPr lang="en-US"/>
            <a:t>Looks like being a home team is a huge advantage but it can be even more advantage than we see</a:t>
          </a:r>
        </a:p>
      </dgm:t>
    </dgm:pt>
    <dgm:pt modelId="{DA7283BC-9545-4B0E-A99C-90B63DE76FD8}" type="parTrans" cxnId="{76F078EC-83FD-467D-93BF-181C92927CA7}">
      <dgm:prSet/>
      <dgm:spPr/>
      <dgm:t>
        <a:bodyPr/>
        <a:lstStyle/>
        <a:p>
          <a:endParaRPr lang="en-US"/>
        </a:p>
      </dgm:t>
    </dgm:pt>
    <dgm:pt modelId="{32BB6181-B4C6-4AE9-B694-6DB930244825}" type="sibTrans" cxnId="{76F078EC-83FD-467D-93BF-181C92927CA7}">
      <dgm:prSet/>
      <dgm:spPr/>
      <dgm:t>
        <a:bodyPr/>
        <a:lstStyle/>
        <a:p>
          <a:endParaRPr lang="en-US"/>
        </a:p>
      </dgm:t>
    </dgm:pt>
    <dgm:pt modelId="{7401D6E4-4CF3-4729-B7C9-9C594AD499D1}" type="pres">
      <dgm:prSet presAssocID="{B78F9654-E800-47DB-87EA-4BCFC6C3798A}" presName="linear" presStyleCnt="0">
        <dgm:presLayoutVars>
          <dgm:animLvl val="lvl"/>
          <dgm:resizeHandles val="exact"/>
        </dgm:presLayoutVars>
      </dgm:prSet>
      <dgm:spPr/>
    </dgm:pt>
    <dgm:pt modelId="{9D107D15-3317-453D-AC45-3FBA401CA010}" type="pres">
      <dgm:prSet presAssocID="{1661DD35-5552-477F-809F-06719ABD1DE5}" presName="parentText" presStyleLbl="node1" presStyleIdx="0" presStyleCnt="2">
        <dgm:presLayoutVars>
          <dgm:chMax val="0"/>
          <dgm:bulletEnabled val="1"/>
        </dgm:presLayoutVars>
      </dgm:prSet>
      <dgm:spPr/>
    </dgm:pt>
    <dgm:pt modelId="{E95A5767-8789-4ADD-969B-CE6C44AD21D1}" type="pres">
      <dgm:prSet presAssocID="{B103E68A-2C53-4D21-A64D-A13491C58B68}" presName="spacer" presStyleCnt="0"/>
      <dgm:spPr/>
    </dgm:pt>
    <dgm:pt modelId="{55D2AA9D-1A40-4FE5-A02F-56486B8C0647}" type="pres">
      <dgm:prSet presAssocID="{DC7E0D21-F328-4E0A-AE1F-43BB4F147FC4}" presName="parentText" presStyleLbl="node1" presStyleIdx="1" presStyleCnt="2">
        <dgm:presLayoutVars>
          <dgm:chMax val="0"/>
          <dgm:bulletEnabled val="1"/>
        </dgm:presLayoutVars>
      </dgm:prSet>
      <dgm:spPr/>
    </dgm:pt>
  </dgm:ptLst>
  <dgm:cxnLst>
    <dgm:cxn modelId="{56874D16-1AB5-417E-8FB1-5E5991E300E8}" srcId="{B78F9654-E800-47DB-87EA-4BCFC6C3798A}" destId="{1661DD35-5552-477F-809F-06719ABD1DE5}" srcOrd="0" destOrd="0" parTransId="{43E6430F-9DE9-4013-B8ED-0522E72DECCC}" sibTransId="{B103E68A-2C53-4D21-A64D-A13491C58B68}"/>
    <dgm:cxn modelId="{C7536B5D-A22D-4E15-9967-7C3003EC52D0}" type="presOf" srcId="{1661DD35-5552-477F-809F-06719ABD1DE5}" destId="{9D107D15-3317-453D-AC45-3FBA401CA010}" srcOrd="0" destOrd="0" presId="urn:microsoft.com/office/officeart/2005/8/layout/vList2"/>
    <dgm:cxn modelId="{709F4C71-2FFC-4B74-B10D-935EBC95D03E}" type="presOf" srcId="{DC7E0D21-F328-4E0A-AE1F-43BB4F147FC4}" destId="{55D2AA9D-1A40-4FE5-A02F-56486B8C0647}" srcOrd="0" destOrd="0" presId="urn:microsoft.com/office/officeart/2005/8/layout/vList2"/>
    <dgm:cxn modelId="{76F078EC-83FD-467D-93BF-181C92927CA7}" srcId="{B78F9654-E800-47DB-87EA-4BCFC6C3798A}" destId="{DC7E0D21-F328-4E0A-AE1F-43BB4F147FC4}" srcOrd="1" destOrd="0" parTransId="{DA7283BC-9545-4B0E-A99C-90B63DE76FD8}" sibTransId="{32BB6181-B4C6-4AE9-B694-6DB930244825}"/>
    <dgm:cxn modelId="{9D4344F8-CCB9-4DDB-977B-621EAA4CAA99}" type="presOf" srcId="{B78F9654-E800-47DB-87EA-4BCFC6C3798A}" destId="{7401D6E4-4CF3-4729-B7C9-9C594AD499D1}" srcOrd="0" destOrd="0" presId="urn:microsoft.com/office/officeart/2005/8/layout/vList2"/>
    <dgm:cxn modelId="{405D0391-4B6A-41EB-B143-6B37F1919F53}" type="presParOf" srcId="{7401D6E4-4CF3-4729-B7C9-9C594AD499D1}" destId="{9D107D15-3317-453D-AC45-3FBA401CA010}" srcOrd="0" destOrd="0" presId="urn:microsoft.com/office/officeart/2005/8/layout/vList2"/>
    <dgm:cxn modelId="{BD50532C-DEE1-4560-806B-C25ED4DCF75D}" type="presParOf" srcId="{7401D6E4-4CF3-4729-B7C9-9C594AD499D1}" destId="{E95A5767-8789-4ADD-969B-CE6C44AD21D1}" srcOrd="1" destOrd="0" presId="urn:microsoft.com/office/officeart/2005/8/layout/vList2"/>
    <dgm:cxn modelId="{82B87BC3-C07B-4229-AF6D-D70D66B8FD8F}" type="presParOf" srcId="{7401D6E4-4CF3-4729-B7C9-9C594AD499D1}" destId="{55D2AA9D-1A40-4FE5-A02F-56486B8C064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107D15-3317-453D-AC45-3FBA401CA010}">
      <dsp:nvSpPr>
        <dsp:cNvPr id="0" name=""/>
        <dsp:cNvSpPr/>
      </dsp:nvSpPr>
      <dsp:spPr>
        <a:xfrm>
          <a:off x="0" y="346037"/>
          <a:ext cx="4038600" cy="1926990"/>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When we look at the dataset We realize we got over 300 teams and over 100 tournament.</a:t>
          </a:r>
        </a:p>
      </dsp:txBody>
      <dsp:txXfrm>
        <a:off x="94068" y="440105"/>
        <a:ext cx="3850464" cy="1738854"/>
      </dsp:txXfrm>
    </dsp:sp>
    <dsp:sp modelId="{55D2AA9D-1A40-4FE5-A02F-56486B8C0647}">
      <dsp:nvSpPr>
        <dsp:cNvPr id="0" name=""/>
        <dsp:cNvSpPr/>
      </dsp:nvSpPr>
      <dsp:spPr>
        <a:xfrm>
          <a:off x="0" y="2350788"/>
          <a:ext cx="4038600" cy="1926990"/>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Looks like being a home team is a huge advantage but it can be even more advantage than we see</a:t>
          </a:r>
        </a:p>
      </dsp:txBody>
      <dsp:txXfrm>
        <a:off x="94068" y="2444856"/>
        <a:ext cx="3850464" cy="17388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2">
        <a:schemeClr val="bg2"/>
      </p:bgRef>
    </p:bg>
    <p:spTree>
      <p:nvGrpSpPr>
        <p:cNvPr id="1" name=""/>
        <p:cNvGrpSpPr/>
        <p:nvPr/>
      </p:nvGrpSpPr>
      <p:grpSpPr>
        <a:xfrm>
          <a:off x="0" y="0"/>
          <a:ext cx="0" cy="0"/>
          <a:chOff x="0" y="0"/>
          <a:chExt cx="0" cy="0"/>
        </a:xfrm>
      </p:grpSpPr>
      <p:sp>
        <p:nvSpPr>
          <p:cNvPr id="9" name="מלבן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כותרת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he-IL"/>
              <a:t>לחץ כדי לערוך סגנון כותרת של תבנית בסיס</a:t>
            </a:r>
            <a:endParaRPr kumimoji="0" lang="en-US"/>
          </a:p>
        </p:txBody>
      </p:sp>
      <p:sp>
        <p:nvSpPr>
          <p:cNvPr id="3" name="כותרת משנה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he-IL"/>
              <a:t>לחץ כדי לערוך סגנון כותרת משנה של תבנית בסיס</a:t>
            </a:r>
            <a:endParaRPr kumimoji="0" lang="en-US"/>
          </a:p>
        </p:txBody>
      </p:sp>
      <p:sp>
        <p:nvSpPr>
          <p:cNvPr id="4" name="מציין מיקום של תאריך 3"/>
          <p:cNvSpPr>
            <a:spLocks noGrp="1"/>
          </p:cNvSpPr>
          <p:nvPr>
            <p:ph type="dt" sz="half" idx="10"/>
          </p:nvPr>
        </p:nvSpPr>
        <p:spPr/>
        <p:txBody>
          <a:bodyPr/>
          <a:lstStyle/>
          <a:p>
            <a:fld id="{91ABEBA6-D939-46B0-A02D-9F26DCC51044}" type="datetimeFigureOut">
              <a:rPr lang="he-IL" smtClean="0"/>
              <a:t>כ'/תמוז/תשפ"א</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CF79135-19C4-4CD3-B9B4-68E75CAB83B3}" type="slidenum">
              <a:rPr lang="he-IL" smtClean="0"/>
              <a:t>‹#›</a:t>
            </a:fld>
            <a:endParaRPr lang="he-IL"/>
          </a:p>
        </p:txBody>
      </p:sp>
      <p:sp>
        <p:nvSpPr>
          <p:cNvPr id="10" name="מלבן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fld id="{91ABEBA6-D939-46B0-A02D-9F26DCC51044}" type="datetimeFigureOut">
              <a:rPr lang="he-IL" smtClean="0"/>
              <a:t>כ'/תמוז/תשפ"א</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CF79135-19C4-4CD3-B9B4-68E75CAB83B3}" type="slidenum">
              <a:rPr lang="he-IL" smtClean="0"/>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9" name="מלבן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מלבן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כותרת אנכית 1"/>
          <p:cNvSpPr>
            <a:spLocks noGrp="1"/>
          </p:cNvSpPr>
          <p:nvPr>
            <p:ph type="title" orient="vert"/>
          </p:nvPr>
        </p:nvSpPr>
        <p:spPr>
          <a:xfrm>
            <a:off x="6781800" y="274640"/>
            <a:ext cx="1905000" cy="5851525"/>
          </a:xfrm>
        </p:spPr>
        <p:txBody>
          <a:bodyPr vert="eaVert"/>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457200" y="304800"/>
            <a:ext cx="6019800" cy="5851525"/>
          </a:xfrm>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fld id="{91ABEBA6-D939-46B0-A02D-9F26DCC51044}" type="datetimeFigureOut">
              <a:rPr lang="he-IL" smtClean="0"/>
              <a:t>כ'/תמוז/תשפ"א</a:t>
            </a:fld>
            <a:endParaRPr lang="he-IL"/>
          </a:p>
        </p:txBody>
      </p:sp>
      <p:sp>
        <p:nvSpPr>
          <p:cNvPr id="5" name="מציין מיקום של כותרת תחתונה 4"/>
          <p:cNvSpPr>
            <a:spLocks noGrp="1"/>
          </p:cNvSpPr>
          <p:nvPr>
            <p:ph type="ftr" sz="quarter" idx="11"/>
          </p:nvPr>
        </p:nvSpPr>
        <p:spPr>
          <a:xfrm>
            <a:off x="2640597" y="6377459"/>
            <a:ext cx="3836404" cy="365125"/>
          </a:xfrm>
        </p:spPr>
        <p:txBody>
          <a:bodyPr/>
          <a:lstStyle/>
          <a:p>
            <a:endParaRPr lang="he-IL"/>
          </a:p>
        </p:txBody>
      </p:sp>
      <p:sp>
        <p:nvSpPr>
          <p:cNvPr id="6" name="מציין מיקום של מספר שקופית 5"/>
          <p:cNvSpPr>
            <a:spLocks noGrp="1"/>
          </p:cNvSpPr>
          <p:nvPr>
            <p:ph type="sldNum" sz="quarter" idx="12"/>
          </p:nvPr>
        </p:nvSpPr>
        <p:spPr/>
        <p:txBody>
          <a:bodyPr/>
          <a:lstStyle/>
          <a:p>
            <a:fld id="{DCF79135-19C4-4CD3-B9B4-68E75CAB83B3}" type="slidenum">
              <a:rPr lang="he-IL" smtClean="0"/>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155448"/>
            <a:ext cx="8229600" cy="1252728"/>
          </a:xfrm>
        </p:spPr>
        <p:txBody>
          <a:bodyPr/>
          <a:lstStyle/>
          <a:p>
            <a:r>
              <a:rPr kumimoji="0" lang="he-IL"/>
              <a:t>לחץ כדי לערוך סגנון כותרת של תבנית בסיס</a:t>
            </a:r>
            <a:endParaRPr kumimoji="0" lang="en-US"/>
          </a:p>
        </p:txBody>
      </p:sp>
      <p:sp>
        <p:nvSpPr>
          <p:cNvPr id="3" name="מציין מיקום תוכן 2"/>
          <p:cNvSpPr>
            <a:spLocks noGrp="1"/>
          </p:cNvSpPr>
          <p:nvPr>
            <p:ph idx="1"/>
          </p:nvPr>
        </p:nvSpPr>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fld id="{91ABEBA6-D939-46B0-A02D-9F26DCC51044}" type="datetimeFigureOut">
              <a:rPr lang="he-IL" smtClean="0"/>
              <a:t>כ'/תמוז/תשפ"א</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CF79135-19C4-4CD3-B9B4-68E75CAB83B3}" type="slidenum">
              <a:rPr lang="he-IL" smtClean="0"/>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2">
        <a:schemeClr val="bg2"/>
      </p:bgRef>
    </p:bg>
    <p:spTree>
      <p:nvGrpSpPr>
        <p:cNvPr id="1" name=""/>
        <p:cNvGrpSpPr/>
        <p:nvPr/>
      </p:nvGrpSpPr>
      <p:grpSpPr>
        <a:xfrm>
          <a:off x="0" y="0"/>
          <a:ext cx="0" cy="0"/>
          <a:chOff x="0" y="0"/>
          <a:chExt cx="0" cy="0"/>
        </a:xfrm>
      </p:grpSpPr>
      <p:sp>
        <p:nvSpPr>
          <p:cNvPr id="9" name="מלבן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מלבן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כותרת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91ABEBA6-D939-46B0-A02D-9F26DCC51044}" type="datetimeFigureOut">
              <a:rPr lang="he-IL" smtClean="0"/>
              <a:t>כ'/תמוז/תשפ"א</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CF79135-19C4-4CD3-B9B4-68E75CAB83B3}" type="slidenum">
              <a:rPr lang="he-IL" smtClean="0"/>
              <a:t>‹#›</a:t>
            </a:fld>
            <a:endParaRPr lang="he-IL"/>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תוכן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תוכן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5" name="מציין מיקום של תאריך 4"/>
          <p:cNvSpPr>
            <a:spLocks noGrp="1"/>
          </p:cNvSpPr>
          <p:nvPr>
            <p:ph type="dt" sz="half" idx="10"/>
          </p:nvPr>
        </p:nvSpPr>
        <p:spPr/>
        <p:txBody>
          <a:bodyPr/>
          <a:lstStyle/>
          <a:p>
            <a:fld id="{91ABEBA6-D939-46B0-A02D-9F26DCC51044}" type="datetimeFigureOut">
              <a:rPr lang="he-IL" smtClean="0"/>
              <a:t>כ'/תמוז/תשפ"א</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CF79135-19C4-4CD3-B9B4-68E75CAB83B3}" type="slidenum">
              <a:rPr lang="he-IL" smtClean="0"/>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lvl1pPr>
            <a:extLst/>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he-IL"/>
              <a:t>לחץ כדי לערוך סגנונות טקסט של תבנית בסיס</a:t>
            </a:r>
          </a:p>
        </p:txBody>
      </p:sp>
      <p:sp>
        <p:nvSpPr>
          <p:cNvPr id="4" name="מציין מיקום תוכן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5" name="מציין מיקום טקסט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he-IL"/>
              <a:t>לחץ כדי לערוך סגנונות טקסט של תבנית בסיס</a:t>
            </a:r>
          </a:p>
        </p:txBody>
      </p:sp>
      <p:sp>
        <p:nvSpPr>
          <p:cNvPr id="6" name="מציין מיקום תוכן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7" name="מציין מיקום של תאריך 6"/>
          <p:cNvSpPr>
            <a:spLocks noGrp="1"/>
          </p:cNvSpPr>
          <p:nvPr>
            <p:ph type="dt" sz="half" idx="10"/>
          </p:nvPr>
        </p:nvSpPr>
        <p:spPr/>
        <p:txBody>
          <a:bodyPr/>
          <a:lstStyle/>
          <a:p>
            <a:fld id="{91ABEBA6-D939-46B0-A02D-9F26DCC51044}" type="datetimeFigureOut">
              <a:rPr lang="he-IL" smtClean="0"/>
              <a:t>כ'/תמוז/תשפ"א</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CF79135-19C4-4CD3-B9B4-68E75CAB83B3}" type="slidenum">
              <a:rPr lang="he-IL" smtClean="0"/>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תאריך 2"/>
          <p:cNvSpPr>
            <a:spLocks noGrp="1"/>
          </p:cNvSpPr>
          <p:nvPr>
            <p:ph type="dt" sz="half" idx="10"/>
          </p:nvPr>
        </p:nvSpPr>
        <p:spPr/>
        <p:txBody>
          <a:bodyPr/>
          <a:lstStyle/>
          <a:p>
            <a:fld id="{91ABEBA6-D939-46B0-A02D-9F26DCC51044}" type="datetimeFigureOut">
              <a:rPr lang="he-IL" smtClean="0"/>
              <a:t>כ'/תמוז/תשפ"א</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CF79135-19C4-4CD3-B9B4-68E75CAB83B3}" type="slidenum">
              <a:rPr lang="he-IL" smtClean="0"/>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91ABEBA6-D939-46B0-A02D-9F26DCC51044}" type="datetimeFigureOut">
              <a:rPr lang="he-IL" smtClean="0"/>
              <a:t>כ'/תמוז/תשפ"א</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CF79135-19C4-4CD3-B9B4-68E75CAB83B3}"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he-IL"/>
              <a:t>לחץ כדי לערוך סגנון כותרת של תבנית בסיס</a:t>
            </a:r>
            <a:endParaRPr kumimoji="0" lang="en-US"/>
          </a:p>
        </p:txBody>
      </p:sp>
      <p:sp>
        <p:nvSpPr>
          <p:cNvPr id="3" name="מציין מיקום תוכן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טקסט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91ABEBA6-D939-46B0-A02D-9F26DCC51044}" type="datetimeFigureOut">
              <a:rPr lang="he-IL" smtClean="0"/>
              <a:t>כ'/תמוז/תשפ"א</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CF79135-19C4-4CD3-B9B4-68E75CAB83B3}" type="slidenum">
              <a:rPr lang="he-IL" smtClean="0"/>
              <a:t>‹#›</a:t>
            </a:fld>
            <a:endParaRPr lang="he-IL"/>
          </a:p>
        </p:txBody>
      </p:sp>
      <p:sp>
        <p:nvSpPr>
          <p:cNvPr id="12" name="מלבן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מלבן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bg>
      <p:bgRef idx="1001">
        <a:schemeClr val="bg2"/>
      </p:bgRef>
    </p:bg>
    <p:spTree>
      <p:nvGrpSpPr>
        <p:cNvPr id="1" name=""/>
        <p:cNvGrpSpPr/>
        <p:nvPr/>
      </p:nvGrpSpPr>
      <p:grpSpPr>
        <a:xfrm>
          <a:off x="0" y="0"/>
          <a:ext cx="0" cy="0"/>
          <a:chOff x="0" y="0"/>
          <a:chExt cx="0" cy="0"/>
        </a:xfrm>
      </p:grpSpPr>
      <p:sp>
        <p:nvSpPr>
          <p:cNvPr id="2" name="כותרת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he-IL"/>
              <a:t>לחץ כדי לערוך סגנון כותרת של תבנית בסיס</a:t>
            </a:r>
            <a:endParaRPr kumimoji="0" lang="en-US"/>
          </a:p>
        </p:txBody>
      </p:sp>
      <p:sp>
        <p:nvSpPr>
          <p:cNvPr id="3" name="מציין מיקום של תמונה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he-IL"/>
              <a:t>לחץ על הסמל כדי להוסיף תמונה</a:t>
            </a:r>
            <a:endParaRPr kumimoji="0" lang="en-US" dirty="0"/>
          </a:p>
        </p:txBody>
      </p:sp>
      <p:sp>
        <p:nvSpPr>
          <p:cNvPr id="4" name="מציין מיקום טקסט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he-IL"/>
              <a:t>לחץ כדי לערוך סגנונות טקסט של תבנית בסיס</a:t>
            </a:r>
          </a:p>
        </p:txBody>
      </p:sp>
      <p:sp>
        <p:nvSpPr>
          <p:cNvPr id="5" name="מציין מיקום של תאריך 4"/>
          <p:cNvSpPr>
            <a:spLocks noGrp="1"/>
          </p:cNvSpPr>
          <p:nvPr>
            <p:ph type="dt" sz="half" idx="10"/>
          </p:nvPr>
        </p:nvSpPr>
        <p:spPr>
          <a:xfrm>
            <a:off x="164592" y="1170432"/>
            <a:ext cx="2523744" cy="201168"/>
          </a:xfrm>
        </p:spPr>
        <p:txBody>
          <a:bodyPr/>
          <a:lstStyle/>
          <a:p>
            <a:fld id="{91ABEBA6-D939-46B0-A02D-9F26DCC51044}" type="datetimeFigureOut">
              <a:rPr lang="he-IL" smtClean="0"/>
              <a:t>כ'/תמוז/תשפ"א</a:t>
            </a:fld>
            <a:endParaRPr lang="he-IL"/>
          </a:p>
        </p:txBody>
      </p:sp>
      <p:sp>
        <p:nvSpPr>
          <p:cNvPr id="11" name="מלבן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מלבן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מציין מיקום של כותרת תחתונה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he-IL"/>
          </a:p>
        </p:txBody>
      </p:sp>
      <p:sp>
        <p:nvSpPr>
          <p:cNvPr id="7" name="מציין מיקום של מספר שקופית 6"/>
          <p:cNvSpPr>
            <a:spLocks noGrp="1"/>
          </p:cNvSpPr>
          <p:nvPr>
            <p:ph type="sldNum" sz="quarter" idx="12"/>
          </p:nvPr>
        </p:nvSpPr>
        <p:spPr>
          <a:xfrm>
            <a:off x="8339328" y="1170432"/>
            <a:ext cx="733864" cy="201168"/>
          </a:xfrm>
        </p:spPr>
        <p:txBody>
          <a:bodyPr/>
          <a:lstStyle/>
          <a:p>
            <a:fld id="{DCF79135-19C4-4CD3-B9B4-68E75CAB83B3}" type="slidenum">
              <a:rPr lang="he-IL" smtClean="0"/>
              <a:t>‹#›</a:t>
            </a:fld>
            <a:endParaRPr lang="he-IL"/>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מלבן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מלבן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מציין מיקום של כותרת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he-IL"/>
              <a:t>לחץ כדי לערוך סגנונות טקסט של תבנית בסיס</a:t>
            </a:r>
          </a:p>
          <a:p>
            <a:pPr lvl="1" eaLnBrk="1" latinLnBrk="0" hangingPunct="1"/>
            <a:r>
              <a:rPr kumimoji="0" lang="he-IL"/>
              <a:t>רמה שנייה</a:t>
            </a:r>
          </a:p>
          <a:p>
            <a:pPr lvl="2" eaLnBrk="1" latinLnBrk="0" hangingPunct="1"/>
            <a:r>
              <a:rPr kumimoji="0" lang="he-IL"/>
              <a:t>רמה שלישית</a:t>
            </a:r>
          </a:p>
          <a:p>
            <a:pPr lvl="3" eaLnBrk="1" latinLnBrk="0" hangingPunct="1"/>
            <a:r>
              <a:rPr kumimoji="0" lang="he-IL"/>
              <a:t>רמה רביעית</a:t>
            </a:r>
          </a:p>
          <a:p>
            <a:pPr lvl="4" eaLnBrk="1" latinLnBrk="0" hangingPunct="1"/>
            <a:r>
              <a:rPr kumimoji="0" lang="he-IL"/>
              <a:t>רמה חמישית</a:t>
            </a:r>
            <a:endParaRPr kumimoji="0" lang="en-US"/>
          </a:p>
        </p:txBody>
      </p:sp>
      <p:sp>
        <p:nvSpPr>
          <p:cNvPr id="4" name="מציין מיקום של תאריך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91ABEBA6-D939-46B0-A02D-9F26DCC51044}" type="datetimeFigureOut">
              <a:rPr lang="he-IL" smtClean="0"/>
              <a:t>כ'/תמוז/תשפ"א</a:t>
            </a:fld>
            <a:endParaRPr lang="he-IL"/>
          </a:p>
        </p:txBody>
      </p:sp>
      <p:sp>
        <p:nvSpPr>
          <p:cNvPr id="5" name="מציין מיקום של כותרת תחתונה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he-IL"/>
          </a:p>
        </p:txBody>
      </p:sp>
      <p:sp>
        <p:nvSpPr>
          <p:cNvPr id="6" name="מציין מיקום של מספר שקופית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CF79135-19C4-4CD3-B9B4-68E75CAB83B3}" type="slidenum">
              <a:rPr lang="he-IL" smtClean="0"/>
              <a:t>‹#›</a:t>
            </a:fld>
            <a:endParaRPr lang="he-IL"/>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l" rtl="1"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r" rtl="1"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r" rtl="1"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r" rtl="1"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r" rtl="1"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r" rtl="1"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r" rtl="1"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r" rtl="1"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r" rtl="1"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r" rtl="1"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myfootballfacts.com/fifa-world-cup/fifa_world_cup_by_year/" TargetMode="External"/><Relationship Id="rId2" Type="http://schemas.openxmlformats.org/officeDocument/2006/relationships/hyperlink" Target="http://www.rsssf.com/intland.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611560" y="476672"/>
            <a:ext cx="7772400" cy="1829761"/>
          </a:xfrm>
          <a:ln>
            <a:solidFill>
              <a:schemeClr val="accent4"/>
            </a:solidFill>
          </a:ln>
        </p:spPr>
        <p:txBody>
          <a:bodyPr>
            <a:normAutofit fontScale="90000"/>
          </a:bodyPr>
          <a:lstStyle/>
          <a:p>
            <a:pPr algn="ctr"/>
            <a:r>
              <a:rPr lang="en-US" dirty="0">
                <a:latin typeface="Cambria" pitchFamily="18" charset="0"/>
              </a:rPr>
              <a:t>PREDICTION OF INTERNATIONAL MATCH RESULTS</a:t>
            </a:r>
            <a:endParaRPr lang="he-IL" dirty="0">
              <a:latin typeface="Cambria" pitchFamily="18" charset="0"/>
            </a:endParaRPr>
          </a:p>
        </p:txBody>
      </p:sp>
      <p:sp>
        <p:nvSpPr>
          <p:cNvPr id="4" name="TextBox 3"/>
          <p:cNvSpPr txBox="1"/>
          <p:nvPr/>
        </p:nvSpPr>
        <p:spPr>
          <a:xfrm>
            <a:off x="5796136" y="3717032"/>
            <a:ext cx="2736304" cy="646331"/>
          </a:xfrm>
          <a:prstGeom prst="rect">
            <a:avLst/>
          </a:prstGeom>
          <a:noFill/>
        </p:spPr>
        <p:txBody>
          <a:bodyPr wrap="square" rtlCol="1">
            <a:spAutoFit/>
          </a:bodyPr>
          <a:lstStyle/>
          <a:p>
            <a:pPr algn="ctr"/>
            <a:r>
              <a:rPr lang="en-US" dirty="0">
                <a:latin typeface="Cambria" pitchFamily="18" charset="0"/>
              </a:rPr>
              <a:t>MAOR AZULAY</a:t>
            </a:r>
            <a:br>
              <a:rPr lang="en-US" dirty="0">
                <a:latin typeface="Cambria" pitchFamily="18" charset="0"/>
              </a:rPr>
            </a:br>
            <a:r>
              <a:rPr lang="en-US" dirty="0">
                <a:latin typeface="Cambria" pitchFamily="18" charset="0"/>
              </a:rPr>
              <a:t>ELAD YOSEF</a:t>
            </a:r>
            <a:endParaRPr lang="he-IL" dirty="0">
              <a:latin typeface="Cambria" pitchFamily="18" charset="0"/>
            </a:endParaRPr>
          </a:p>
        </p:txBody>
      </p:sp>
      <p:sp>
        <p:nvSpPr>
          <p:cNvPr id="5" name="TextBox 4"/>
          <p:cNvSpPr txBox="1"/>
          <p:nvPr/>
        </p:nvSpPr>
        <p:spPr>
          <a:xfrm>
            <a:off x="1403648" y="2924944"/>
            <a:ext cx="6480720" cy="369332"/>
          </a:xfrm>
          <a:prstGeom prst="rect">
            <a:avLst/>
          </a:prstGeom>
          <a:noFill/>
        </p:spPr>
        <p:txBody>
          <a:bodyPr wrap="square" rtlCol="1">
            <a:spAutoFit/>
          </a:bodyPr>
          <a:lstStyle/>
          <a:p>
            <a:pPr algn="ctr"/>
            <a:r>
              <a:rPr lang="en-US" dirty="0">
                <a:latin typeface="Cambria" pitchFamily="18" charset="0"/>
              </a:rPr>
              <a:t>DATA MINING AND MACHINE LEARNING</a:t>
            </a:r>
            <a:endParaRPr lang="he-IL" dirty="0">
              <a:latin typeface="Cambria" pitchFamily="18" charset="0"/>
            </a:endParaRPr>
          </a:p>
        </p:txBody>
      </p:sp>
      <p:pic>
        <p:nvPicPr>
          <p:cNvPr id="13314" name="Picture 2" descr="חבילות למשחקי כדורגל בחו&amp;quot;ל – איך חוסכים כסף - אשקלון נט"/>
          <p:cNvPicPr>
            <a:picLocks noChangeAspect="1" noChangeArrowheads="1"/>
          </p:cNvPicPr>
          <p:nvPr/>
        </p:nvPicPr>
        <p:blipFill>
          <a:blip r:embed="rId2" cstate="print"/>
          <a:srcRect/>
          <a:stretch>
            <a:fillRect/>
          </a:stretch>
        </p:blipFill>
        <p:spPr bwMode="auto">
          <a:xfrm>
            <a:off x="827584" y="3861048"/>
            <a:ext cx="3891541" cy="2592288"/>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1E8A0-E299-475A-97D9-93B871267900}"/>
              </a:ext>
            </a:extLst>
          </p:cNvPr>
          <p:cNvSpPr>
            <a:spLocks noGrp="1"/>
          </p:cNvSpPr>
          <p:nvPr>
            <p:ph type="title"/>
          </p:nvPr>
        </p:nvSpPr>
        <p:spPr>
          <a:xfrm>
            <a:off x="457200" y="152400"/>
            <a:ext cx="8229600" cy="1251062"/>
          </a:xfrm>
        </p:spPr>
        <p:txBody>
          <a:bodyPr vert="horz" lIns="91440" rIns="45720" rtlCol="0" anchor="ctr">
            <a:normAutofit/>
            <a:scene3d>
              <a:camera prst="orthographicFront"/>
              <a:lightRig rig="threePt" dir="t">
                <a:rot lat="0" lon="0" rev="4800000"/>
              </a:lightRig>
            </a:scene3d>
            <a:sp3d prstMaterial="matte">
              <a:bevelT w="50800" h="10160"/>
            </a:sp3d>
          </a:bodyPr>
          <a:lstStyle/>
          <a:p>
            <a:r>
              <a:rPr lang="en-US" dirty="0"/>
              <a:t>Analysis and Visualization</a:t>
            </a:r>
            <a:endParaRPr lang="LID4096" dirty="0"/>
          </a:p>
        </p:txBody>
      </p:sp>
      <p:graphicFrame>
        <p:nvGraphicFramePr>
          <p:cNvPr id="12" name="TextBox 7">
            <a:extLst>
              <a:ext uri="{FF2B5EF4-FFF2-40B4-BE49-F238E27FC236}">
                <a16:creationId xmlns:a16="http://schemas.microsoft.com/office/drawing/2014/main" id="{CC7792B8-5265-40BB-91E0-AFF69C773406}"/>
              </a:ext>
            </a:extLst>
          </p:cNvPr>
          <p:cNvGraphicFramePr/>
          <p:nvPr>
            <p:extLst>
              <p:ext uri="{D42A27DB-BD31-4B8C-83A1-F6EECF244321}">
                <p14:modId xmlns:p14="http://schemas.microsoft.com/office/powerpoint/2010/main" val="2465339740"/>
              </p:ext>
            </p:extLst>
          </p:nvPr>
        </p:nvGraphicFramePr>
        <p:xfrm>
          <a:off x="4648200" y="1773936"/>
          <a:ext cx="4038600" cy="4623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 name="Picture 1">
            <a:extLst>
              <a:ext uri="{FF2B5EF4-FFF2-40B4-BE49-F238E27FC236}">
                <a16:creationId xmlns:a16="http://schemas.microsoft.com/office/drawing/2014/main" id="{60EB6E8F-281F-4268-971D-E87AA4A6CFB0}"/>
              </a:ext>
            </a:extLst>
          </p:cNvPr>
          <p:cNvPicPr>
            <a:picLocks noGrp="1" noChangeAspect="1" noChangeArrowheads="1"/>
          </p:cNvPicPr>
          <p:nvPr>
            <p:ph sz="half" idx="1"/>
          </p:nvPr>
        </p:nvPicPr>
        <p:blipFill>
          <a:blip r:embed="rId7">
            <a:extLst>
              <a:ext uri="{28A0092B-C50C-407E-A947-70E740481C1C}">
                <a14:useLocalDpi xmlns:a14="http://schemas.microsoft.com/office/drawing/2010/main" val="0"/>
              </a:ext>
            </a:extLst>
          </a:blip>
          <a:srcRect/>
          <a:stretch>
            <a:fillRect/>
          </a:stretch>
        </p:blipFill>
        <p:spPr bwMode="auto">
          <a:xfrm>
            <a:off x="457200" y="2132856"/>
            <a:ext cx="3822222" cy="363174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C7F5323B-7528-465F-BCAF-3604937F99F9}"/>
              </a:ext>
            </a:extLst>
          </p:cNvPr>
          <p:cNvSpPr txBox="1"/>
          <p:nvPr/>
        </p:nvSpPr>
        <p:spPr>
          <a:xfrm>
            <a:off x="-1908720" y="5474422"/>
            <a:ext cx="4608214" cy="923330"/>
          </a:xfrm>
          <a:prstGeom prst="rect">
            <a:avLst/>
          </a:prstGeom>
          <a:noFill/>
        </p:spPr>
        <p:txBody>
          <a:bodyPr wrap="square">
            <a:spAutoFit/>
          </a:bodyPr>
          <a:lstStyle/>
          <a:p>
            <a:r>
              <a:rPr lang="en-US" sz="1800" dirty="0"/>
              <a:t>1 =home team wins</a:t>
            </a:r>
          </a:p>
          <a:p>
            <a:r>
              <a:rPr lang="en-US" sz="1800" dirty="0"/>
              <a:t>2=away team wins</a:t>
            </a:r>
          </a:p>
          <a:p>
            <a:r>
              <a:rPr lang="en-US" sz="1800" dirty="0"/>
              <a:t>0=draw</a:t>
            </a:r>
          </a:p>
        </p:txBody>
      </p:sp>
    </p:spTree>
    <p:extLst>
      <p:ext uri="{BB962C8B-B14F-4D97-AF65-F5344CB8AC3E}">
        <p14:creationId xmlns:p14="http://schemas.microsoft.com/office/powerpoint/2010/main" val="2903146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Analysis and Visualization</a:t>
            </a:r>
            <a:endParaRPr lang="he-IL" dirty="0"/>
          </a:p>
        </p:txBody>
      </p:sp>
      <p:sp>
        <p:nvSpPr>
          <p:cNvPr id="3" name="מציין מיקום תוכן 2"/>
          <p:cNvSpPr>
            <a:spLocks noGrp="1"/>
          </p:cNvSpPr>
          <p:nvPr>
            <p:ph idx="1"/>
          </p:nvPr>
        </p:nvSpPr>
        <p:spPr/>
        <p:txBody>
          <a:bodyPr/>
          <a:lstStyle/>
          <a:p>
            <a:pPr marL="118872" indent="0" algn="l" rtl="0">
              <a:buNone/>
            </a:pPr>
            <a:endParaRPr lang="en-IL" dirty="0"/>
          </a:p>
          <a:p>
            <a:pPr algn="l" rtl="0"/>
            <a:r>
              <a:rPr lang="en-US" sz="2000" dirty="0"/>
              <a:t> We know that being a home team means that match is playing in your country but there are some matches in our dataset which looks like a team a home team but there are not.</a:t>
            </a:r>
          </a:p>
          <a:p>
            <a:pPr algn="l" rtl="0"/>
            <a:endParaRPr lang="en-US" sz="800" dirty="0"/>
          </a:p>
          <a:p>
            <a:pPr algn="l" rtl="0"/>
            <a:endParaRPr lang="en-US" sz="800" dirty="0"/>
          </a:p>
          <a:p>
            <a:pPr marL="118872" indent="0" algn="l" rtl="0">
              <a:buNone/>
            </a:pPr>
            <a:r>
              <a:rPr lang="en-US" sz="800" dirty="0"/>
              <a:t>              </a:t>
            </a:r>
            <a:endParaRPr lang="he-IL" sz="800" dirty="0"/>
          </a:p>
        </p:txBody>
      </p:sp>
      <p:sp>
        <p:nvSpPr>
          <p:cNvPr id="6" name="Content Placeholder 3">
            <a:extLst>
              <a:ext uri="{FF2B5EF4-FFF2-40B4-BE49-F238E27FC236}">
                <a16:creationId xmlns:a16="http://schemas.microsoft.com/office/drawing/2014/main" id="{53316408-4D55-4F81-A868-168F7DAEA7E9}"/>
              </a:ext>
            </a:extLst>
          </p:cNvPr>
          <p:cNvSpPr txBox="1">
            <a:spLocks/>
          </p:cNvSpPr>
          <p:nvPr/>
        </p:nvSpPr>
        <p:spPr>
          <a:xfrm>
            <a:off x="539552" y="3357025"/>
            <a:ext cx="8229600" cy="1523494"/>
          </a:xfrm>
          <a:prstGeom prst="rect">
            <a:avLst/>
          </a:prstGeom>
          <a:noFill/>
        </p:spPr>
        <p:txBody>
          <a:bodyPr vert="horz" wrap="square" lIns="54864" tIns="91440" rtlCol="0">
            <a:spAutoFit/>
          </a:bodyPr>
          <a:lstStyle>
            <a:lvl1pPr marL="438912" indent="-320040" algn="r" rtl="1"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r" rtl="1"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r" rtl="1"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r" rtl="1"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r" rtl="1"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r" rtl="1"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r" rtl="1"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r" rtl="1"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r" rtl="1"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285750" indent="-285750" algn="l" rtl="0">
              <a:buFont typeface="Arial" panose="020B0604020202020204" pitchFamily="34" charset="0"/>
              <a:buChar char="•"/>
            </a:pPr>
            <a:r>
              <a:rPr lang="en-US" sz="2000" dirty="0"/>
              <a:t>There are over 10k teams which is not home team but it looks like it so we drop them to see the real effect of being a home team.</a:t>
            </a:r>
          </a:p>
          <a:p>
            <a:pPr marL="285750" indent="-285750" algn="l" rtl="0">
              <a:buFont typeface="Arial" panose="020B0604020202020204" pitchFamily="34" charset="0"/>
              <a:buChar char="•"/>
            </a:pPr>
            <a:endParaRPr lang="en-US" sz="1800" dirty="0"/>
          </a:p>
          <a:p>
            <a:endParaRPr lang="LID4096" dirty="0"/>
          </a:p>
        </p:txBody>
      </p:sp>
      <p:pic>
        <p:nvPicPr>
          <p:cNvPr id="7" name="Content Placeholder 4">
            <a:extLst>
              <a:ext uri="{FF2B5EF4-FFF2-40B4-BE49-F238E27FC236}">
                <a16:creationId xmlns:a16="http://schemas.microsoft.com/office/drawing/2014/main" id="{902EB7F8-D4AB-4C5B-A1CC-19A6E0452966}"/>
              </a:ext>
            </a:extLst>
          </p:cNvPr>
          <p:cNvPicPr>
            <a:picLocks noChangeAspect="1"/>
          </p:cNvPicPr>
          <p:nvPr/>
        </p:nvPicPr>
        <p:blipFill rotWithShape="1">
          <a:blip r:embed="rId2"/>
          <a:srcRect l="21072" t="23349" r="36900" b="42406"/>
          <a:stretch/>
        </p:blipFill>
        <p:spPr>
          <a:xfrm>
            <a:off x="611560" y="4438943"/>
            <a:ext cx="4824536" cy="202340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7BC85-31CC-426D-B30A-4F52E2A0E7A2}"/>
              </a:ext>
            </a:extLst>
          </p:cNvPr>
          <p:cNvSpPr>
            <a:spLocks noGrp="1"/>
          </p:cNvSpPr>
          <p:nvPr>
            <p:ph type="title"/>
          </p:nvPr>
        </p:nvSpPr>
        <p:spPr>
          <a:xfrm>
            <a:off x="457200" y="152400"/>
            <a:ext cx="8229600" cy="1251062"/>
          </a:xfrm>
        </p:spPr>
        <p:txBody>
          <a:bodyPr anchor="ctr">
            <a:normAutofit/>
          </a:bodyPr>
          <a:lstStyle/>
          <a:p>
            <a:r>
              <a:rPr lang="en-US" dirty="0"/>
              <a:t>Analysis and Visualization</a:t>
            </a:r>
            <a:endParaRPr lang="LID4096" dirty="0"/>
          </a:p>
        </p:txBody>
      </p:sp>
      <p:sp>
        <p:nvSpPr>
          <p:cNvPr id="3" name="Content Placeholder 2">
            <a:extLst>
              <a:ext uri="{FF2B5EF4-FFF2-40B4-BE49-F238E27FC236}">
                <a16:creationId xmlns:a16="http://schemas.microsoft.com/office/drawing/2014/main" id="{602C8853-6C51-4B3F-96A3-1C75D122CA8A}"/>
              </a:ext>
            </a:extLst>
          </p:cNvPr>
          <p:cNvSpPr>
            <a:spLocks noGrp="1"/>
          </p:cNvSpPr>
          <p:nvPr>
            <p:ph sz="half" idx="1"/>
          </p:nvPr>
        </p:nvSpPr>
        <p:spPr>
          <a:xfrm>
            <a:off x="457200" y="1773936"/>
            <a:ext cx="4038600" cy="4623816"/>
          </a:xfrm>
        </p:spPr>
        <p:txBody>
          <a:bodyPr>
            <a:normAutofit/>
          </a:bodyPr>
          <a:lstStyle/>
          <a:p>
            <a:pPr rtl="0">
              <a:lnSpc>
                <a:spcPct val="90000"/>
              </a:lnSpc>
              <a:spcAft>
                <a:spcPts val="600"/>
              </a:spcAft>
            </a:pPr>
            <a:r>
              <a:rPr lang="en-US" dirty="0"/>
              <a:t>Now we got 30553 total rows let's see the real effect of being home team</a:t>
            </a:r>
          </a:p>
          <a:p>
            <a:pPr rtl="0">
              <a:lnSpc>
                <a:spcPct val="90000"/>
              </a:lnSpc>
              <a:spcAft>
                <a:spcPts val="600"/>
              </a:spcAft>
            </a:pPr>
            <a:r>
              <a:rPr lang="en-US" dirty="0"/>
              <a:t>Being a home team is a huge advantage so when we realize these we figure out country column is very important because it is relate to home team</a:t>
            </a:r>
            <a:endParaRPr lang="en-IL" dirty="0"/>
          </a:p>
          <a:p>
            <a:pPr rtl="0">
              <a:lnSpc>
                <a:spcPct val="90000"/>
              </a:lnSpc>
              <a:spcAft>
                <a:spcPts val="600"/>
              </a:spcAft>
            </a:pPr>
            <a:endParaRPr lang="en-IL" dirty="0"/>
          </a:p>
        </p:txBody>
      </p:sp>
      <p:pic>
        <p:nvPicPr>
          <p:cNvPr id="4" name="Picture 1">
            <a:extLst>
              <a:ext uri="{FF2B5EF4-FFF2-40B4-BE49-F238E27FC236}">
                <a16:creationId xmlns:a16="http://schemas.microsoft.com/office/drawing/2014/main" id="{F13900CC-259B-4A5D-BDDE-0115E6E3172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48200" y="2167173"/>
            <a:ext cx="4038600" cy="3837341"/>
          </a:xfrm>
          <a:prstGeom prst="rect">
            <a:avLst/>
          </a:prstGeom>
          <a:solidFill>
            <a:srgbClr val="FFFFFF"/>
          </a:solidFill>
        </p:spPr>
      </p:pic>
    </p:spTree>
    <p:extLst>
      <p:ext uri="{BB962C8B-B14F-4D97-AF65-F5344CB8AC3E}">
        <p14:creationId xmlns:p14="http://schemas.microsoft.com/office/powerpoint/2010/main" val="52546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B5189-1445-430A-9630-CFB99F254B37}"/>
              </a:ext>
            </a:extLst>
          </p:cNvPr>
          <p:cNvSpPr>
            <a:spLocks noGrp="1"/>
          </p:cNvSpPr>
          <p:nvPr>
            <p:ph type="title"/>
          </p:nvPr>
        </p:nvSpPr>
        <p:spPr/>
        <p:txBody>
          <a:bodyPr/>
          <a:lstStyle/>
          <a:p>
            <a:r>
              <a:rPr lang="en-US" dirty="0"/>
              <a:t>Analysis and Visualization</a:t>
            </a:r>
            <a:endParaRPr lang="LID4096" dirty="0"/>
          </a:p>
        </p:txBody>
      </p:sp>
      <p:sp>
        <p:nvSpPr>
          <p:cNvPr id="3" name="Content Placeholder 2">
            <a:extLst>
              <a:ext uri="{FF2B5EF4-FFF2-40B4-BE49-F238E27FC236}">
                <a16:creationId xmlns:a16="http://schemas.microsoft.com/office/drawing/2014/main" id="{F22007BF-2589-4037-8096-D251CE678696}"/>
              </a:ext>
            </a:extLst>
          </p:cNvPr>
          <p:cNvSpPr>
            <a:spLocks noGrp="1"/>
          </p:cNvSpPr>
          <p:nvPr>
            <p:ph sz="half" idx="1"/>
          </p:nvPr>
        </p:nvSpPr>
        <p:spPr/>
        <p:txBody>
          <a:bodyPr/>
          <a:lstStyle/>
          <a:p>
            <a:pPr algn="l" rtl="0"/>
            <a:r>
              <a:rPr lang="en-US" b="1" dirty="0"/>
              <a:t>When we drop that 10k rows, neutral column become </a:t>
            </a:r>
            <a:r>
              <a:rPr lang="en-US" b="1" dirty="0" err="1"/>
              <a:t>meanless</a:t>
            </a:r>
            <a:r>
              <a:rPr lang="en-US" b="1" dirty="0"/>
              <a:t> because there are only 8 rows which neutral = True so we drop neutral column</a:t>
            </a:r>
            <a:endParaRPr lang="LID4096" b="1" dirty="0"/>
          </a:p>
        </p:txBody>
      </p:sp>
      <p:pic>
        <p:nvPicPr>
          <p:cNvPr id="6" name="Content Placeholder 5">
            <a:extLst>
              <a:ext uri="{FF2B5EF4-FFF2-40B4-BE49-F238E27FC236}">
                <a16:creationId xmlns:a16="http://schemas.microsoft.com/office/drawing/2014/main" id="{DB08B34F-F40E-4F4E-817F-AD907B02A191}"/>
              </a:ext>
            </a:extLst>
          </p:cNvPr>
          <p:cNvPicPr>
            <a:picLocks noGrp="1" noChangeAspect="1"/>
          </p:cNvPicPr>
          <p:nvPr>
            <p:ph sz="half" idx="2"/>
          </p:nvPr>
        </p:nvPicPr>
        <p:blipFill rotWithShape="1">
          <a:blip r:embed="rId2"/>
          <a:srcRect l="7132" t="21721" r="1936" b="30733"/>
          <a:stretch/>
        </p:blipFill>
        <p:spPr>
          <a:xfrm>
            <a:off x="4648202" y="2204864"/>
            <a:ext cx="4176464" cy="2160239"/>
          </a:xfrm>
        </p:spPr>
      </p:pic>
    </p:spTree>
    <p:extLst>
      <p:ext uri="{BB962C8B-B14F-4D97-AF65-F5344CB8AC3E}">
        <p14:creationId xmlns:p14="http://schemas.microsoft.com/office/powerpoint/2010/main" val="43226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r>
              <a:rPr lang="en-US" b="1" dirty="0"/>
              <a:t>Machine Learning</a:t>
            </a:r>
            <a:br>
              <a:rPr lang="en-US" b="1" dirty="0"/>
            </a:br>
            <a:endParaRPr lang="he-IL" dirty="0"/>
          </a:p>
        </p:txBody>
      </p:sp>
      <p:sp>
        <p:nvSpPr>
          <p:cNvPr id="3" name="מציין מיקום תוכן 2"/>
          <p:cNvSpPr>
            <a:spLocks noGrp="1"/>
          </p:cNvSpPr>
          <p:nvPr>
            <p:ph idx="1"/>
          </p:nvPr>
        </p:nvSpPr>
        <p:spPr/>
        <p:txBody>
          <a:bodyPr>
            <a:normAutofit/>
          </a:bodyPr>
          <a:lstStyle/>
          <a:p>
            <a:pPr algn="l" rtl="0"/>
            <a:r>
              <a:rPr lang="en-US" sz="2800" dirty="0"/>
              <a:t>Before we implement machine learning algorithm we need to turn all of our value to an integer.</a:t>
            </a:r>
          </a:p>
          <a:p>
            <a:pPr algn="l" rtl="0"/>
            <a:r>
              <a:rPr lang="en-US" sz="2800" dirty="0"/>
              <a:t>Objects :</a:t>
            </a:r>
          </a:p>
          <a:p>
            <a:pPr marL="118872" indent="0" algn="l" rtl="0">
              <a:buNone/>
            </a:pPr>
            <a:endParaRPr lang="en-US" sz="2800" dirty="0"/>
          </a:p>
          <a:p>
            <a:pPr algn="l" rtl="0"/>
            <a:endParaRPr lang="en-US" sz="2800" dirty="0"/>
          </a:p>
        </p:txBody>
      </p:sp>
      <p:pic>
        <p:nvPicPr>
          <p:cNvPr id="5" name="Picture 4">
            <a:extLst>
              <a:ext uri="{FF2B5EF4-FFF2-40B4-BE49-F238E27FC236}">
                <a16:creationId xmlns:a16="http://schemas.microsoft.com/office/drawing/2014/main" id="{34C46097-5603-46F0-B93C-F759E658D861}"/>
              </a:ext>
            </a:extLst>
          </p:cNvPr>
          <p:cNvPicPr>
            <a:picLocks noChangeAspect="1"/>
          </p:cNvPicPr>
          <p:nvPr/>
        </p:nvPicPr>
        <p:blipFill rotWithShape="1">
          <a:blip r:embed="rId2"/>
          <a:srcRect l="20861" t="28712" r="20865" b="44401"/>
          <a:stretch/>
        </p:blipFill>
        <p:spPr>
          <a:xfrm>
            <a:off x="683568" y="3140968"/>
            <a:ext cx="7056784" cy="223224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8544A-B110-46F7-A195-121C9D70DB2B}"/>
              </a:ext>
            </a:extLst>
          </p:cNvPr>
          <p:cNvSpPr>
            <a:spLocks noGrp="1"/>
          </p:cNvSpPr>
          <p:nvPr>
            <p:ph type="title"/>
          </p:nvPr>
        </p:nvSpPr>
        <p:spPr/>
        <p:txBody>
          <a:bodyPr/>
          <a:lstStyle/>
          <a:p>
            <a:r>
              <a:rPr lang="en-US" b="1" dirty="0"/>
              <a:t>Machine Learning</a:t>
            </a:r>
            <a:endParaRPr lang="LID4096" dirty="0"/>
          </a:p>
        </p:txBody>
      </p:sp>
      <p:pic>
        <p:nvPicPr>
          <p:cNvPr id="5" name="Content Placeholder 4">
            <a:extLst>
              <a:ext uri="{FF2B5EF4-FFF2-40B4-BE49-F238E27FC236}">
                <a16:creationId xmlns:a16="http://schemas.microsoft.com/office/drawing/2014/main" id="{504C9A51-7488-44A7-888A-1ED45C185ADF}"/>
              </a:ext>
            </a:extLst>
          </p:cNvPr>
          <p:cNvPicPr>
            <a:picLocks noGrp="1" noChangeAspect="1"/>
          </p:cNvPicPr>
          <p:nvPr>
            <p:ph idx="1"/>
          </p:nvPr>
        </p:nvPicPr>
        <p:blipFill rotWithShape="1">
          <a:blip r:embed="rId2"/>
          <a:srcRect l="20230" t="32645" r="23732" b="33109"/>
          <a:stretch/>
        </p:blipFill>
        <p:spPr>
          <a:xfrm>
            <a:off x="323528" y="2636912"/>
            <a:ext cx="5865379" cy="2016224"/>
          </a:xfrm>
        </p:spPr>
      </p:pic>
      <p:sp>
        <p:nvSpPr>
          <p:cNvPr id="6" name="TextBox 5">
            <a:extLst>
              <a:ext uri="{FF2B5EF4-FFF2-40B4-BE49-F238E27FC236}">
                <a16:creationId xmlns:a16="http://schemas.microsoft.com/office/drawing/2014/main" id="{8FB936A1-B4DC-424B-AACB-D54539DB3A53}"/>
              </a:ext>
            </a:extLst>
          </p:cNvPr>
          <p:cNvSpPr txBox="1"/>
          <p:nvPr/>
        </p:nvSpPr>
        <p:spPr>
          <a:xfrm>
            <a:off x="323528" y="2060848"/>
            <a:ext cx="3816424" cy="369332"/>
          </a:xfrm>
          <a:prstGeom prst="rect">
            <a:avLst/>
          </a:prstGeom>
          <a:noFill/>
        </p:spPr>
        <p:txBody>
          <a:bodyPr wrap="square" rtlCol="0">
            <a:spAutoFit/>
          </a:bodyPr>
          <a:lstStyle/>
          <a:p>
            <a:pPr marL="285750" indent="-285750" algn="l" rtl="0">
              <a:buFont typeface="Arial" panose="020B0604020202020204" pitchFamily="34" charset="0"/>
              <a:buChar char="•"/>
            </a:pPr>
            <a:r>
              <a:rPr lang="en-US" dirty="0"/>
              <a:t>change all variable types to integer</a:t>
            </a:r>
            <a:endParaRPr lang="LID4096" dirty="0"/>
          </a:p>
        </p:txBody>
      </p:sp>
      <p:sp>
        <p:nvSpPr>
          <p:cNvPr id="7" name="TextBox 6">
            <a:extLst>
              <a:ext uri="{FF2B5EF4-FFF2-40B4-BE49-F238E27FC236}">
                <a16:creationId xmlns:a16="http://schemas.microsoft.com/office/drawing/2014/main" id="{74A7D341-126B-44F2-A8DE-85588FC15CCB}"/>
              </a:ext>
            </a:extLst>
          </p:cNvPr>
          <p:cNvSpPr txBox="1"/>
          <p:nvPr/>
        </p:nvSpPr>
        <p:spPr>
          <a:xfrm>
            <a:off x="251520" y="5013176"/>
            <a:ext cx="8640960" cy="1200329"/>
          </a:xfrm>
          <a:prstGeom prst="rect">
            <a:avLst/>
          </a:prstGeom>
          <a:noFill/>
        </p:spPr>
        <p:txBody>
          <a:bodyPr wrap="square" rtlCol="0">
            <a:spAutoFit/>
          </a:bodyPr>
          <a:lstStyle/>
          <a:p>
            <a:pPr marL="285750" indent="-285750" algn="l" rtl="0">
              <a:buFont typeface="Arial" panose="020B0604020202020204" pitchFamily="34" charset="0"/>
              <a:buChar char="•"/>
            </a:pPr>
            <a:r>
              <a:rPr lang="en-US" dirty="0"/>
              <a:t>We split our dataset into a test and training datasets:  20 percent of our dataset is for testing 80 percent of our dataset is for training.</a:t>
            </a:r>
          </a:p>
          <a:p>
            <a:pPr marL="285750" indent="-285750" algn="l" rtl="0">
              <a:buFont typeface="Arial" panose="020B0604020202020204" pitchFamily="34" charset="0"/>
              <a:buChar char="•"/>
            </a:pPr>
            <a:endParaRPr lang="en-US" dirty="0"/>
          </a:p>
          <a:p>
            <a:pPr marL="285750" indent="-285750" algn="l" rtl="0">
              <a:buFont typeface="Arial" panose="020B0604020202020204" pitchFamily="34" charset="0"/>
              <a:buChar char="•"/>
            </a:pPr>
            <a:endParaRPr lang="LID4096" dirty="0"/>
          </a:p>
        </p:txBody>
      </p:sp>
    </p:spTree>
    <p:extLst>
      <p:ext uri="{BB962C8B-B14F-4D97-AF65-F5344CB8AC3E}">
        <p14:creationId xmlns:p14="http://schemas.microsoft.com/office/powerpoint/2010/main" val="299542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C7CDB-3C4F-4995-9467-0B8188ED70F9}"/>
              </a:ext>
            </a:extLst>
          </p:cNvPr>
          <p:cNvSpPr>
            <a:spLocks noGrp="1"/>
          </p:cNvSpPr>
          <p:nvPr>
            <p:ph type="title"/>
          </p:nvPr>
        </p:nvSpPr>
        <p:spPr/>
        <p:txBody>
          <a:bodyPr/>
          <a:lstStyle/>
          <a:p>
            <a:r>
              <a:rPr lang="en-US" b="1" dirty="0"/>
              <a:t>Machine Learning</a:t>
            </a:r>
            <a:endParaRPr lang="LID4096" dirty="0"/>
          </a:p>
        </p:txBody>
      </p:sp>
      <p:sp>
        <p:nvSpPr>
          <p:cNvPr id="3" name="Content Placeholder 2">
            <a:extLst>
              <a:ext uri="{FF2B5EF4-FFF2-40B4-BE49-F238E27FC236}">
                <a16:creationId xmlns:a16="http://schemas.microsoft.com/office/drawing/2014/main" id="{8DCE0B40-95A2-4A8A-9E96-B15D8E57CE17}"/>
              </a:ext>
            </a:extLst>
          </p:cNvPr>
          <p:cNvSpPr>
            <a:spLocks noGrp="1"/>
          </p:cNvSpPr>
          <p:nvPr>
            <p:ph idx="1"/>
          </p:nvPr>
        </p:nvSpPr>
        <p:spPr/>
        <p:txBody>
          <a:bodyPr/>
          <a:lstStyle/>
          <a:p>
            <a:pPr algn="l" rtl="0"/>
            <a:r>
              <a:rPr lang="en-US" dirty="0"/>
              <a:t>Because of our problem is classification problem we will apply classification machine learning algorithms:</a:t>
            </a:r>
          </a:p>
          <a:p>
            <a:pPr algn="l" rtl="0"/>
            <a:r>
              <a:rPr lang="en-US" sz="2000" dirty="0"/>
              <a:t>1st Decision Tree: ACC 48.35%</a:t>
            </a:r>
          </a:p>
          <a:p>
            <a:pPr algn="l" rtl="0"/>
            <a:r>
              <a:rPr lang="en-US" sz="2000" dirty="0"/>
              <a:t>2nd XGB </a:t>
            </a:r>
            <a:r>
              <a:rPr lang="en-US" sz="2000" dirty="0" err="1"/>
              <a:t>Classifier:ACC</a:t>
            </a:r>
            <a:r>
              <a:rPr lang="en-US" sz="2000" dirty="0"/>
              <a:t> 54.57%</a:t>
            </a:r>
          </a:p>
          <a:p>
            <a:pPr algn="l" rtl="0"/>
            <a:r>
              <a:rPr lang="en-US" sz="2000" dirty="0"/>
              <a:t>3rd </a:t>
            </a:r>
            <a:r>
              <a:rPr lang="en-US" sz="2000" dirty="0" err="1"/>
              <a:t>KNeighbors</a:t>
            </a:r>
            <a:r>
              <a:rPr lang="en-US" sz="2000" dirty="0"/>
              <a:t> </a:t>
            </a:r>
            <a:r>
              <a:rPr lang="en-US" sz="2000" dirty="0" err="1"/>
              <a:t>Classifier:ACC</a:t>
            </a:r>
            <a:r>
              <a:rPr lang="en-US" sz="2000" dirty="0"/>
              <a:t> 40.84%</a:t>
            </a:r>
          </a:p>
          <a:p>
            <a:pPr algn="l" rtl="0"/>
            <a:r>
              <a:rPr lang="en-US" sz="2000" dirty="0"/>
              <a:t>4th </a:t>
            </a:r>
            <a:r>
              <a:rPr lang="en-US" sz="2000" dirty="0" err="1"/>
              <a:t>LightGBM</a:t>
            </a:r>
            <a:r>
              <a:rPr lang="en-US" sz="2000" dirty="0"/>
              <a:t>: ACC 53.37%</a:t>
            </a:r>
          </a:p>
          <a:p>
            <a:pPr algn="l" rtl="0"/>
            <a:endParaRPr lang="en-US" sz="2000" dirty="0"/>
          </a:p>
        </p:txBody>
      </p:sp>
      <p:sp>
        <p:nvSpPr>
          <p:cNvPr id="4" name="Rectangle 1">
            <a:extLst>
              <a:ext uri="{FF2B5EF4-FFF2-40B4-BE49-F238E27FC236}">
                <a16:creationId xmlns:a16="http://schemas.microsoft.com/office/drawing/2014/main" id="{40BC5942-3C64-487B-A509-FCE1CBE01280}"/>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ID4096" altLang="LID4096" sz="1000" b="0" i="0" u="none" strike="noStrike" cap="none" normalizeH="0" baseline="0">
                <a:ln>
                  <a:noFill/>
                </a:ln>
                <a:solidFill>
                  <a:schemeClr val="tx1"/>
                </a:solidFill>
                <a:effectLst/>
                <a:latin typeface="Arial Unicode MS"/>
              </a:rPr>
              <a:t>Accuracy: 54.19% </a:t>
            </a:r>
            <a:endParaRPr kumimoji="0" lang="LID4096" altLang="LID4096"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F1EDAAC-B3EA-4CB5-98FE-E79582B0DC97}"/>
              </a:ext>
            </a:extLst>
          </p:cNvPr>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ID4096" altLang="LID4096" sz="1000" b="0" i="0" u="none" strike="noStrike" cap="none" normalizeH="0" baseline="0">
                <a:ln>
                  <a:noFill/>
                </a:ln>
                <a:solidFill>
                  <a:schemeClr val="tx1"/>
                </a:solidFill>
                <a:effectLst/>
                <a:latin typeface="Arial Unicode MS"/>
              </a:rPr>
              <a:t>Accuracy: 54.19% </a:t>
            </a:r>
            <a:endParaRPr kumimoji="0" lang="LID4096" altLang="LID4096"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A0DD3635-346D-404B-B7C5-A1CE3F6822E0}"/>
              </a:ext>
            </a:extLst>
          </p:cNvPr>
          <p:cNvSpPr>
            <a:spLocks noChangeArrowheads="1"/>
          </p:cNvSpPr>
          <p:nvPr/>
        </p:nvSpPr>
        <p:spPr bwMode="auto">
          <a:xfrm>
            <a:off x="304800" y="304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ID4096" altLang="LID4096" sz="1000" b="0" i="0" u="none" strike="noStrike" cap="none" normalizeH="0" baseline="0">
                <a:ln>
                  <a:noFill/>
                </a:ln>
                <a:solidFill>
                  <a:schemeClr val="tx1"/>
                </a:solidFill>
                <a:effectLst/>
                <a:latin typeface="Arial Unicode MS"/>
              </a:rPr>
              <a:t>Accuracy: 72.00% </a:t>
            </a:r>
            <a:endParaRPr kumimoji="0" lang="LID4096" altLang="LID4096"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08970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20296-A2BF-41E8-B3A6-2C857039843D}"/>
              </a:ext>
            </a:extLst>
          </p:cNvPr>
          <p:cNvSpPr>
            <a:spLocks noGrp="1"/>
          </p:cNvSpPr>
          <p:nvPr>
            <p:ph type="title"/>
          </p:nvPr>
        </p:nvSpPr>
        <p:spPr/>
        <p:txBody>
          <a:bodyPr/>
          <a:lstStyle/>
          <a:p>
            <a:r>
              <a:rPr lang="en-US" dirty="0"/>
              <a:t>Conclusions</a:t>
            </a:r>
            <a:endParaRPr lang="LID4096" dirty="0"/>
          </a:p>
        </p:txBody>
      </p:sp>
      <p:sp>
        <p:nvSpPr>
          <p:cNvPr id="3" name="TextBox 2">
            <a:extLst>
              <a:ext uri="{FF2B5EF4-FFF2-40B4-BE49-F238E27FC236}">
                <a16:creationId xmlns:a16="http://schemas.microsoft.com/office/drawing/2014/main" id="{7312FC18-49E2-42C0-818B-A30C13D08BFD}"/>
              </a:ext>
            </a:extLst>
          </p:cNvPr>
          <p:cNvSpPr txBox="1"/>
          <p:nvPr/>
        </p:nvSpPr>
        <p:spPr>
          <a:xfrm>
            <a:off x="457200" y="1988840"/>
            <a:ext cx="8435280" cy="4247317"/>
          </a:xfrm>
          <a:prstGeom prst="rect">
            <a:avLst/>
          </a:prstGeom>
          <a:noFill/>
        </p:spPr>
        <p:txBody>
          <a:bodyPr wrap="square" rtlCol="0">
            <a:spAutoFit/>
          </a:bodyPr>
          <a:lstStyle/>
          <a:p>
            <a:pPr marL="285750" indent="-285750" algn="l" rtl="0">
              <a:buFont typeface="Arial" panose="020B0604020202020204" pitchFamily="34" charset="0"/>
              <a:buChar char="•"/>
            </a:pPr>
            <a:r>
              <a:rPr lang="en-US" dirty="0"/>
              <a:t>You can see in our dataset, we did a lot of cleaning and modifying process. When we did these cleaning process our dataset rows decrease to 10k but it become much more consistent. Does it actually help us to improve our accuracy? Or having much more but inconsistent data is a better option? Notice that we got over 40k rows in this dataset because we didn't do any cleaning process.	</a:t>
            </a:r>
          </a:p>
          <a:p>
            <a:pPr marL="285750" indent="-285750" algn="l" rtl="0">
              <a:buFont typeface="Arial" panose="020B0604020202020204" pitchFamily="34" charset="0"/>
              <a:buChar char="•"/>
            </a:pPr>
            <a:r>
              <a:rPr lang="en-US" dirty="0"/>
              <a:t>Best option is XGB Classifier and we think that we did our best. Because there are several different variables can effect the result of a football match.</a:t>
            </a:r>
          </a:p>
          <a:p>
            <a:pPr marL="285750" indent="-285750" algn="l" rtl="0">
              <a:buFont typeface="Arial" panose="020B0604020202020204" pitchFamily="34" charset="0"/>
              <a:buChar char="•"/>
            </a:pPr>
            <a:endParaRPr lang="en-US" dirty="0"/>
          </a:p>
          <a:p>
            <a:pPr algn="l" rtl="0"/>
            <a:r>
              <a:rPr lang="en-US" dirty="0"/>
              <a:t>      For example players, coach style (offensive, defensive etc.), motivation etc.</a:t>
            </a:r>
          </a:p>
          <a:p>
            <a:pPr marL="285750" indent="-285750" algn="l" rtl="0">
              <a:buFont typeface="Arial" panose="020B0604020202020204" pitchFamily="34" charset="0"/>
              <a:buChar char="•"/>
            </a:pPr>
            <a:endParaRPr lang="en-US" dirty="0"/>
          </a:p>
          <a:p>
            <a:pPr algn="l" rtl="0"/>
            <a:r>
              <a:rPr lang="en-US" dirty="0"/>
              <a:t>      At the end we have a model that can able to predict the result of a football match</a:t>
            </a:r>
          </a:p>
          <a:p>
            <a:pPr algn="l" rtl="0"/>
            <a:r>
              <a:rPr lang="en-US" dirty="0"/>
              <a:t>      with a %72 accuracy score.</a:t>
            </a:r>
          </a:p>
          <a:p>
            <a:pPr algn="l" rtl="0"/>
            <a:endParaRPr lang="en-US" dirty="0"/>
          </a:p>
          <a:p>
            <a:pPr algn="l" rtl="0"/>
            <a:r>
              <a:rPr lang="en-US" dirty="0"/>
              <a:t>We understand that having a large data is important factor but having a consistent data is much more important</a:t>
            </a:r>
            <a:endParaRPr lang="LID4096" dirty="0"/>
          </a:p>
        </p:txBody>
      </p:sp>
    </p:spTree>
    <p:extLst>
      <p:ext uri="{BB962C8B-B14F-4D97-AF65-F5344CB8AC3E}">
        <p14:creationId xmlns:p14="http://schemas.microsoft.com/office/powerpoint/2010/main" val="1372031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251520" y="260648"/>
            <a:ext cx="8229600" cy="1252728"/>
          </a:xfrm>
        </p:spPr>
        <p:txBody>
          <a:bodyPr>
            <a:normAutofit fontScale="90000"/>
          </a:bodyPr>
          <a:lstStyle/>
          <a:p>
            <a:r>
              <a:rPr lang="he-IL" sz="9800" dirty="0">
                <a:latin typeface="Cambria" pitchFamily="18" charset="0"/>
                <a:ea typeface="+mn-lt"/>
                <a:cs typeface="Tahoma"/>
              </a:rPr>
              <a:t>Our research</a:t>
            </a:r>
            <a:br>
              <a:rPr lang="he-IL" sz="4800" dirty="0">
                <a:latin typeface="Garamond" pitchFamily="18" charset="0"/>
                <a:ea typeface="Tahoma"/>
                <a:cs typeface="Tahoma"/>
              </a:rPr>
            </a:br>
            <a:endParaRPr lang="he-IL" dirty="0"/>
          </a:p>
        </p:txBody>
      </p:sp>
      <p:sp>
        <p:nvSpPr>
          <p:cNvPr id="3" name="מציין מיקום תוכן 2"/>
          <p:cNvSpPr>
            <a:spLocks noGrp="1"/>
          </p:cNvSpPr>
          <p:nvPr>
            <p:ph idx="1"/>
          </p:nvPr>
        </p:nvSpPr>
        <p:spPr/>
        <p:txBody>
          <a:bodyPr>
            <a:normAutofit/>
          </a:bodyPr>
          <a:lstStyle/>
          <a:p>
            <a:pPr algn="l">
              <a:buNone/>
            </a:pPr>
            <a:r>
              <a:rPr lang="en-US" dirty="0">
                <a:latin typeface="Cambria" pitchFamily="18" charset="0"/>
              </a:rPr>
              <a:t>Research </a:t>
            </a:r>
            <a:r>
              <a:rPr lang="en-US" dirty="0" err="1">
                <a:latin typeface="Cambria" pitchFamily="18" charset="0"/>
              </a:rPr>
              <a:t>quesion</a:t>
            </a:r>
            <a:r>
              <a:rPr lang="en-US" dirty="0">
                <a:latin typeface="Cambria" pitchFamily="18" charset="0"/>
              </a:rPr>
              <a:t>: </a:t>
            </a:r>
            <a:br>
              <a:rPr lang="en-US" dirty="0">
                <a:latin typeface="Cambria" pitchFamily="18" charset="0"/>
              </a:rPr>
            </a:br>
            <a:r>
              <a:rPr lang="en-US" sz="2400" dirty="0">
                <a:latin typeface="Cambria" pitchFamily="18" charset="0"/>
              </a:rPr>
              <a:t>Can we predict the results of international matches?</a:t>
            </a:r>
            <a:br>
              <a:rPr lang="en-US" dirty="0">
                <a:latin typeface="Cambria" pitchFamily="18" charset="0"/>
              </a:rPr>
            </a:br>
            <a:endParaRPr lang="he-IL" dirty="0">
              <a:latin typeface="Cambria" pitchFamily="18" charset="0"/>
            </a:endParaRPr>
          </a:p>
        </p:txBody>
      </p:sp>
      <p:pic>
        <p:nvPicPr>
          <p:cNvPr id="21506" name="Picture 2" descr="התרבות הארגונית החדשה של ניהול נתונים ואנליטיקה - אנשים ומחשבים - פורטל  חדשות היי-טק, מיחשוב, טלקום, טכנולוגיות"/>
          <p:cNvPicPr>
            <a:picLocks noChangeAspect="1" noChangeArrowheads="1"/>
          </p:cNvPicPr>
          <p:nvPr/>
        </p:nvPicPr>
        <p:blipFill>
          <a:blip r:embed="rId2" cstate="print"/>
          <a:srcRect/>
          <a:stretch>
            <a:fillRect/>
          </a:stretch>
        </p:blipFill>
        <p:spPr bwMode="auto">
          <a:xfrm>
            <a:off x="683568" y="2996952"/>
            <a:ext cx="7684282" cy="3024336"/>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23528" y="692696"/>
            <a:ext cx="8229600" cy="1252728"/>
          </a:xfrm>
        </p:spPr>
        <p:txBody>
          <a:bodyPr>
            <a:noAutofit/>
          </a:bodyPr>
          <a:lstStyle/>
          <a:p>
            <a:r>
              <a:rPr lang="he-IL" sz="8800" dirty="0">
                <a:latin typeface="Garamond" pitchFamily="18" charset="0"/>
                <a:ea typeface="+mn-lt"/>
                <a:cs typeface="Tahoma"/>
              </a:rPr>
              <a:t>Data sources</a:t>
            </a:r>
            <a:br>
              <a:rPr lang="he-IL" sz="8800" dirty="0">
                <a:latin typeface="Tahoma"/>
                <a:cs typeface="Tahoma"/>
              </a:rPr>
            </a:br>
            <a:br>
              <a:rPr lang="he-IL" sz="8800" dirty="0">
                <a:ea typeface="+mn-lt"/>
                <a:cs typeface="+mn-lt"/>
              </a:rPr>
            </a:br>
            <a:br>
              <a:rPr lang="he-IL" sz="8800" dirty="0">
                <a:ea typeface="+mn-lt"/>
                <a:cs typeface="+mn-lt"/>
              </a:rPr>
            </a:br>
            <a:br>
              <a:rPr lang="he-IL" sz="8800" dirty="0">
                <a:ea typeface="+mn-lt"/>
                <a:cs typeface="+mn-lt"/>
              </a:rPr>
            </a:br>
            <a:br>
              <a:rPr lang="he-IL" sz="8800" dirty="0">
                <a:ea typeface="+mn-lt"/>
                <a:cs typeface="+mn-lt"/>
              </a:rPr>
            </a:br>
            <a:br>
              <a:rPr lang="he-IL" sz="8800" dirty="0">
                <a:ea typeface="+mn-lt"/>
                <a:cs typeface="+mn-lt"/>
              </a:rPr>
            </a:br>
            <a:r>
              <a:rPr lang="he-IL" sz="8800" dirty="0">
                <a:latin typeface="Garamond" pitchFamily="18" charset="0"/>
                <a:ea typeface="+mn-lt"/>
                <a:cs typeface="Tahoma"/>
              </a:rPr>
              <a:t>Data sources</a:t>
            </a:r>
            <a:br>
              <a:rPr lang="he-IL" sz="8800" dirty="0">
                <a:latin typeface="Tahoma"/>
                <a:cs typeface="Tahoma"/>
              </a:rPr>
            </a:br>
            <a:br>
              <a:rPr lang="he-IL" sz="8800" dirty="0">
                <a:ea typeface="+mn-lt"/>
                <a:cs typeface="+mn-lt"/>
              </a:rPr>
            </a:br>
            <a:br>
              <a:rPr lang="he-IL" sz="8800" dirty="0">
                <a:ea typeface="+mn-lt"/>
                <a:cs typeface="+mn-lt"/>
              </a:rPr>
            </a:br>
            <a:br>
              <a:rPr lang="he-IL" sz="8800" dirty="0">
                <a:ea typeface="+mn-lt"/>
                <a:cs typeface="+mn-lt"/>
              </a:rPr>
            </a:br>
            <a:br>
              <a:rPr lang="he-IL" sz="8800" dirty="0">
                <a:ea typeface="+mn-lt"/>
                <a:cs typeface="+mn-lt"/>
              </a:rPr>
            </a:br>
            <a:br>
              <a:rPr lang="he-IL" sz="8800" dirty="0">
                <a:ea typeface="+mn-lt"/>
                <a:cs typeface="+mn-lt"/>
              </a:rPr>
            </a:br>
            <a:br>
              <a:rPr lang="he-IL" sz="8800" dirty="0">
                <a:ea typeface="+mn-lt"/>
                <a:cs typeface="+mn-lt"/>
              </a:rPr>
            </a:br>
            <a:endParaRPr lang="he-IL" sz="8800" dirty="0">
              <a:ea typeface="+mn-lt"/>
              <a:cs typeface="+mn-lt"/>
            </a:endParaRPr>
          </a:p>
        </p:txBody>
      </p:sp>
      <p:sp>
        <p:nvSpPr>
          <p:cNvPr id="3" name="מציין מיקום תוכן 2"/>
          <p:cNvSpPr>
            <a:spLocks noGrp="1"/>
          </p:cNvSpPr>
          <p:nvPr>
            <p:ph idx="1"/>
          </p:nvPr>
        </p:nvSpPr>
        <p:spPr/>
        <p:txBody>
          <a:bodyPr/>
          <a:lstStyle/>
          <a:p>
            <a:pPr lvl="1"/>
            <a:r>
              <a:rPr lang="en-US" dirty="0">
                <a:hlinkClick r:id="rId2"/>
              </a:rPr>
              <a:t>http://www.rsssf.com/intland.html</a:t>
            </a:r>
            <a:endParaRPr lang="en-US" dirty="0"/>
          </a:p>
          <a:p>
            <a:pPr lvl="1"/>
            <a:r>
              <a:rPr lang="en-US" dirty="0">
                <a:hlinkClick r:id="rId3"/>
              </a:rPr>
              <a:t>https://www.myfootballfacts.com/fifa-world-cup/fifa_world_cup_by_year/</a:t>
            </a:r>
            <a:endParaRPr lang="en-US" dirty="0"/>
          </a:p>
          <a:p>
            <a:pPr lvl="1"/>
            <a:endParaRPr lang="he-IL"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r>
              <a:rPr lang="en-US" dirty="0"/>
              <a:t>Competitions we want to explore</a:t>
            </a:r>
            <a:endParaRPr lang="he-IL" dirty="0"/>
          </a:p>
        </p:txBody>
      </p:sp>
      <p:sp>
        <p:nvSpPr>
          <p:cNvPr id="3" name="מציין מיקום תוכן 2"/>
          <p:cNvSpPr>
            <a:spLocks noGrp="1"/>
          </p:cNvSpPr>
          <p:nvPr>
            <p:ph idx="1"/>
          </p:nvPr>
        </p:nvSpPr>
        <p:spPr/>
        <p:txBody>
          <a:bodyPr/>
          <a:lstStyle/>
          <a:p>
            <a:r>
              <a:rPr lang="en-US" dirty="0"/>
              <a:t>FIFA world cup</a:t>
            </a:r>
          </a:p>
          <a:p>
            <a:r>
              <a:rPr lang="en-US" dirty="0"/>
              <a:t>UEFA Euro </a:t>
            </a:r>
          </a:p>
          <a:p>
            <a:r>
              <a:rPr lang="en-US" dirty="0"/>
              <a:t>COPA America</a:t>
            </a:r>
          </a:p>
          <a:p>
            <a:r>
              <a:rPr lang="en-US" dirty="0"/>
              <a:t>Africa Cup of </a:t>
            </a:r>
            <a:r>
              <a:rPr lang="en-US" dirty="0" err="1"/>
              <a:t>Cation</a:t>
            </a:r>
            <a:endParaRPr lang="he-IL" dirty="0"/>
          </a:p>
          <a:p>
            <a:r>
              <a:rPr lang="en-US" dirty="0"/>
              <a:t>AFC Asian Cup</a:t>
            </a:r>
          </a:p>
          <a:p>
            <a:r>
              <a:rPr lang="en-US" dirty="0"/>
              <a:t>And more (All competitions)</a:t>
            </a:r>
            <a:endParaRPr lang="he-IL"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EFC09-9DA9-4EE7-B9B5-2088F4E464D6}"/>
              </a:ext>
            </a:extLst>
          </p:cNvPr>
          <p:cNvSpPr>
            <a:spLocks noGrp="1"/>
          </p:cNvSpPr>
          <p:nvPr>
            <p:ph type="title"/>
          </p:nvPr>
        </p:nvSpPr>
        <p:spPr/>
        <p:txBody>
          <a:bodyPr>
            <a:normAutofit fontScale="90000"/>
          </a:bodyPr>
          <a:lstStyle/>
          <a:p>
            <a:r>
              <a:rPr lang="en-US" dirty="0"/>
              <a:t>Competitions we want to explore</a:t>
            </a:r>
            <a:endParaRPr lang="LID4096" dirty="0"/>
          </a:p>
        </p:txBody>
      </p:sp>
      <p:pic>
        <p:nvPicPr>
          <p:cNvPr id="5" name="Content Placeholder 4">
            <a:extLst>
              <a:ext uri="{FF2B5EF4-FFF2-40B4-BE49-F238E27FC236}">
                <a16:creationId xmlns:a16="http://schemas.microsoft.com/office/drawing/2014/main" id="{52A4ED39-91B1-4389-AC00-0AE578B2EF2C}"/>
              </a:ext>
            </a:extLst>
          </p:cNvPr>
          <p:cNvPicPr>
            <a:picLocks noGrp="1" noChangeAspect="1"/>
          </p:cNvPicPr>
          <p:nvPr>
            <p:ph idx="1"/>
          </p:nvPr>
        </p:nvPicPr>
        <p:blipFill rotWithShape="1">
          <a:blip r:embed="rId2"/>
          <a:srcRect l="17604" t="24862" r="7972" b="26884"/>
          <a:stretch/>
        </p:blipFill>
        <p:spPr>
          <a:xfrm>
            <a:off x="539552" y="2794820"/>
            <a:ext cx="8451886" cy="3082452"/>
          </a:xfrm>
        </p:spPr>
      </p:pic>
      <p:sp>
        <p:nvSpPr>
          <p:cNvPr id="6" name="TextBox 5">
            <a:extLst>
              <a:ext uri="{FF2B5EF4-FFF2-40B4-BE49-F238E27FC236}">
                <a16:creationId xmlns:a16="http://schemas.microsoft.com/office/drawing/2014/main" id="{21595B26-9810-4740-926E-46A1E5F324DF}"/>
              </a:ext>
            </a:extLst>
          </p:cNvPr>
          <p:cNvSpPr txBox="1"/>
          <p:nvPr/>
        </p:nvSpPr>
        <p:spPr>
          <a:xfrm>
            <a:off x="1272304" y="1916832"/>
            <a:ext cx="5963992" cy="369332"/>
          </a:xfrm>
          <a:prstGeom prst="rect">
            <a:avLst/>
          </a:prstGeom>
          <a:noFill/>
        </p:spPr>
        <p:txBody>
          <a:bodyPr wrap="square" rtlCol="0">
            <a:spAutoFit/>
          </a:bodyPr>
          <a:lstStyle/>
          <a:p>
            <a:pPr algn="l" rtl="0"/>
            <a:r>
              <a:rPr lang="en-US" dirty="0"/>
              <a:t>We did Analysis of the competitions in our dataset:</a:t>
            </a:r>
            <a:endParaRPr lang="LID4096" dirty="0"/>
          </a:p>
        </p:txBody>
      </p:sp>
    </p:spTree>
    <p:extLst>
      <p:ext uri="{BB962C8B-B14F-4D97-AF65-F5344CB8AC3E}">
        <p14:creationId xmlns:p14="http://schemas.microsoft.com/office/powerpoint/2010/main" val="1782250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F04D3-28F0-4D19-BEDB-6FE76389AF8B}"/>
              </a:ext>
            </a:extLst>
          </p:cNvPr>
          <p:cNvSpPr>
            <a:spLocks noGrp="1"/>
          </p:cNvSpPr>
          <p:nvPr>
            <p:ph type="title"/>
          </p:nvPr>
        </p:nvSpPr>
        <p:spPr/>
        <p:txBody>
          <a:bodyPr/>
          <a:lstStyle/>
          <a:p>
            <a:r>
              <a:rPr lang="en-US" sz="4400" dirty="0"/>
              <a:t>Exploring the Data</a:t>
            </a:r>
            <a:endParaRPr lang="LID4096" dirty="0"/>
          </a:p>
        </p:txBody>
      </p:sp>
      <p:sp>
        <p:nvSpPr>
          <p:cNvPr id="3" name="Content Placeholder 2">
            <a:extLst>
              <a:ext uri="{FF2B5EF4-FFF2-40B4-BE49-F238E27FC236}">
                <a16:creationId xmlns:a16="http://schemas.microsoft.com/office/drawing/2014/main" id="{E2965772-7684-47F0-88B7-CF31C55BD7F4}"/>
              </a:ext>
            </a:extLst>
          </p:cNvPr>
          <p:cNvSpPr>
            <a:spLocks noGrp="1"/>
          </p:cNvSpPr>
          <p:nvPr>
            <p:ph idx="1"/>
          </p:nvPr>
        </p:nvSpPr>
        <p:spPr/>
        <p:txBody>
          <a:bodyPr>
            <a:normAutofit/>
          </a:bodyPr>
          <a:lstStyle/>
          <a:p>
            <a:pPr algn="l" rtl="0"/>
            <a:r>
              <a:rPr lang="en-US" dirty="0">
                <a:solidFill>
                  <a:srgbClr val="FF0000"/>
                </a:solidFill>
              </a:rPr>
              <a:t>When we look at the dataset we realize</a:t>
            </a:r>
            <a:r>
              <a:rPr lang="en-US" dirty="0"/>
              <a:t>:</a:t>
            </a:r>
          </a:p>
          <a:p>
            <a:pPr algn="l" rtl="0"/>
            <a:r>
              <a:rPr lang="en-US" dirty="0"/>
              <a:t>we got 41540 rows</a:t>
            </a:r>
          </a:p>
          <a:p>
            <a:pPr algn="l" rtl="0"/>
            <a:r>
              <a:rPr lang="en-US" dirty="0"/>
              <a:t>we have different type of variables in our dataset like object, bool, int etc.</a:t>
            </a:r>
          </a:p>
          <a:p>
            <a:pPr algn="l" rtl="0"/>
            <a:r>
              <a:rPr lang="en-US" dirty="0"/>
              <a:t>When we try to apply Machine learning algorithms to our final dataset we will change all this variable type to integer type because these </a:t>
            </a:r>
            <a:r>
              <a:rPr lang="en-US" dirty="0" err="1"/>
              <a:t>algorihms</a:t>
            </a:r>
            <a:r>
              <a:rPr lang="en-US" dirty="0"/>
              <a:t> good at math.</a:t>
            </a:r>
          </a:p>
        </p:txBody>
      </p:sp>
    </p:spTree>
    <p:extLst>
      <p:ext uri="{BB962C8B-B14F-4D97-AF65-F5344CB8AC3E}">
        <p14:creationId xmlns:p14="http://schemas.microsoft.com/office/powerpoint/2010/main" val="779081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79A42-9CB2-4C6F-8C24-06B4E4953E54}"/>
              </a:ext>
            </a:extLst>
          </p:cNvPr>
          <p:cNvSpPr>
            <a:spLocks noGrp="1"/>
          </p:cNvSpPr>
          <p:nvPr>
            <p:ph type="title"/>
          </p:nvPr>
        </p:nvSpPr>
        <p:spPr/>
        <p:txBody>
          <a:bodyPr>
            <a:normAutofit/>
          </a:bodyPr>
          <a:lstStyle/>
          <a:p>
            <a:r>
              <a:rPr lang="en-US" sz="4800" dirty="0"/>
              <a:t>Exploring the Data</a:t>
            </a:r>
            <a:endParaRPr lang="LID4096" dirty="0"/>
          </a:p>
        </p:txBody>
      </p:sp>
      <p:sp>
        <p:nvSpPr>
          <p:cNvPr id="9" name="TextBox 8">
            <a:extLst>
              <a:ext uri="{FF2B5EF4-FFF2-40B4-BE49-F238E27FC236}">
                <a16:creationId xmlns:a16="http://schemas.microsoft.com/office/drawing/2014/main" id="{34BA563D-82DD-45F7-9125-2C58537BC33F}"/>
              </a:ext>
            </a:extLst>
          </p:cNvPr>
          <p:cNvSpPr txBox="1"/>
          <p:nvPr/>
        </p:nvSpPr>
        <p:spPr>
          <a:xfrm>
            <a:off x="452285" y="1916832"/>
            <a:ext cx="4618124" cy="369332"/>
          </a:xfrm>
          <a:prstGeom prst="rect">
            <a:avLst/>
          </a:prstGeom>
          <a:noFill/>
        </p:spPr>
        <p:txBody>
          <a:bodyPr wrap="none" rtlCol="0">
            <a:spAutoFit/>
          </a:bodyPr>
          <a:lstStyle/>
          <a:p>
            <a:r>
              <a:rPr lang="en-US" dirty="0"/>
              <a:t>We don't have any missing value in our dataset</a:t>
            </a:r>
            <a:endParaRPr lang="LID4096" dirty="0"/>
          </a:p>
        </p:txBody>
      </p:sp>
      <p:sp>
        <p:nvSpPr>
          <p:cNvPr id="11" name="Content Placeholder 10">
            <a:extLst>
              <a:ext uri="{FF2B5EF4-FFF2-40B4-BE49-F238E27FC236}">
                <a16:creationId xmlns:a16="http://schemas.microsoft.com/office/drawing/2014/main" id="{F955FB18-DB4B-4545-A1FC-AEE882E33009}"/>
              </a:ext>
            </a:extLst>
          </p:cNvPr>
          <p:cNvSpPr>
            <a:spLocks noGrp="1"/>
          </p:cNvSpPr>
          <p:nvPr>
            <p:ph idx="1"/>
          </p:nvPr>
        </p:nvSpPr>
        <p:spPr/>
        <p:txBody>
          <a:bodyPr/>
          <a:lstStyle/>
          <a:p>
            <a:endParaRPr lang="en-US" dirty="0"/>
          </a:p>
          <a:p>
            <a:endParaRPr lang="LID4096" dirty="0"/>
          </a:p>
        </p:txBody>
      </p:sp>
      <p:pic>
        <p:nvPicPr>
          <p:cNvPr id="13" name="Picture 12">
            <a:extLst>
              <a:ext uri="{FF2B5EF4-FFF2-40B4-BE49-F238E27FC236}">
                <a16:creationId xmlns:a16="http://schemas.microsoft.com/office/drawing/2014/main" id="{20BD8F11-245E-4A69-843C-76E9858FE465}"/>
              </a:ext>
            </a:extLst>
          </p:cNvPr>
          <p:cNvPicPr>
            <a:picLocks noChangeAspect="1"/>
          </p:cNvPicPr>
          <p:nvPr/>
        </p:nvPicPr>
        <p:blipFill rotWithShape="1">
          <a:blip r:embed="rId2"/>
          <a:srcRect l="19288" t="30535" r="27951" b="45800"/>
          <a:stretch/>
        </p:blipFill>
        <p:spPr>
          <a:xfrm>
            <a:off x="506606" y="3068961"/>
            <a:ext cx="7037097" cy="2123746"/>
          </a:xfrm>
          <a:prstGeom prst="rect">
            <a:avLst/>
          </a:prstGeom>
        </p:spPr>
      </p:pic>
    </p:spTree>
    <p:extLst>
      <p:ext uri="{BB962C8B-B14F-4D97-AF65-F5344CB8AC3E}">
        <p14:creationId xmlns:p14="http://schemas.microsoft.com/office/powerpoint/2010/main" val="711258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The Variables</a:t>
            </a:r>
            <a:endParaRPr lang="he-IL" dirty="0"/>
          </a:p>
        </p:txBody>
      </p:sp>
      <p:pic>
        <p:nvPicPr>
          <p:cNvPr id="5" name="Content Placeholder 4">
            <a:extLst>
              <a:ext uri="{FF2B5EF4-FFF2-40B4-BE49-F238E27FC236}">
                <a16:creationId xmlns:a16="http://schemas.microsoft.com/office/drawing/2014/main" id="{E95FAA34-BB26-496E-87E2-B90B4835A55E}"/>
              </a:ext>
            </a:extLst>
          </p:cNvPr>
          <p:cNvPicPr>
            <a:picLocks noGrp="1" noChangeAspect="1"/>
          </p:cNvPicPr>
          <p:nvPr>
            <p:ph idx="1"/>
          </p:nvPr>
        </p:nvPicPr>
        <p:blipFill rotWithShape="1">
          <a:blip r:embed="rId2"/>
          <a:srcRect l="21106" t="37315" r="41280" b="22213"/>
          <a:stretch/>
        </p:blipFill>
        <p:spPr>
          <a:xfrm>
            <a:off x="457200" y="1556792"/>
            <a:ext cx="4402084" cy="2664296"/>
          </a:xfrm>
        </p:spPr>
      </p:pic>
      <p:pic>
        <p:nvPicPr>
          <p:cNvPr id="8" name="Picture 7">
            <a:extLst>
              <a:ext uri="{FF2B5EF4-FFF2-40B4-BE49-F238E27FC236}">
                <a16:creationId xmlns:a16="http://schemas.microsoft.com/office/drawing/2014/main" id="{169E8DAC-6E44-4F6E-B484-372F019AA04F}"/>
              </a:ext>
            </a:extLst>
          </p:cNvPr>
          <p:cNvPicPr>
            <a:picLocks noChangeAspect="1"/>
          </p:cNvPicPr>
          <p:nvPr/>
        </p:nvPicPr>
        <p:blipFill rotWithShape="1">
          <a:blip r:embed="rId3"/>
          <a:srcRect l="21709" t="32200" r="21592" b="41201"/>
          <a:stretch/>
        </p:blipFill>
        <p:spPr>
          <a:xfrm>
            <a:off x="457200" y="4191723"/>
            <a:ext cx="4503286" cy="182500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r>
              <a:rPr lang="en-US" sz="4800" dirty="0"/>
              <a:t>visualizing the Data </a:t>
            </a:r>
            <a:br>
              <a:rPr lang="he-IL" sz="4800" dirty="0"/>
            </a:br>
            <a:r>
              <a:rPr lang="en-US" dirty="0"/>
              <a:t> </a:t>
            </a:r>
            <a:endParaRPr lang="he-IL" dirty="0"/>
          </a:p>
        </p:txBody>
      </p:sp>
      <p:pic>
        <p:nvPicPr>
          <p:cNvPr id="17409" name="Picture 1"/>
          <p:cNvPicPr>
            <a:picLocks noGrp="1" noChangeAspect="1" noChangeArrowheads="1"/>
          </p:cNvPicPr>
          <p:nvPr>
            <p:ph idx="1"/>
          </p:nvPr>
        </p:nvPicPr>
        <p:blipFill>
          <a:blip r:embed="rId2" cstate="print"/>
          <a:srcRect l="7660" t="38872" r="5170" b="31553"/>
          <a:stretch>
            <a:fillRect/>
          </a:stretch>
        </p:blipFill>
        <p:spPr bwMode="auto">
          <a:xfrm>
            <a:off x="251520" y="2420888"/>
            <a:ext cx="5144181" cy="2088232"/>
          </a:xfrm>
          <a:prstGeom prst="rect">
            <a:avLst/>
          </a:prstGeom>
          <a:noFill/>
          <a:ln w="9525">
            <a:noFill/>
            <a:miter lim="800000"/>
            <a:headEnd/>
            <a:tailEnd/>
          </a:ln>
        </p:spPr>
      </p:pic>
      <p:sp>
        <p:nvSpPr>
          <p:cNvPr id="8" name="TextBox 7"/>
          <p:cNvSpPr txBox="1"/>
          <p:nvPr/>
        </p:nvSpPr>
        <p:spPr>
          <a:xfrm>
            <a:off x="539552" y="2060848"/>
            <a:ext cx="3024336" cy="288032"/>
          </a:xfrm>
          <a:prstGeom prst="rect">
            <a:avLst/>
          </a:prstGeom>
          <a:noFill/>
        </p:spPr>
        <p:txBody>
          <a:bodyPr wrap="square" rtlCol="1">
            <a:spAutoFit/>
          </a:bodyPr>
          <a:lstStyle/>
          <a:p>
            <a:r>
              <a:rPr lang="en-US" sz="1200" dirty="0"/>
              <a:t>Average goals in each Season of the year </a:t>
            </a:r>
            <a:endParaRPr lang="he-IL" sz="1200" dirty="0"/>
          </a:p>
        </p:txBody>
      </p:sp>
      <p:pic>
        <p:nvPicPr>
          <p:cNvPr id="1025" name="Picture 1">
            <a:extLst>
              <a:ext uri="{FF2B5EF4-FFF2-40B4-BE49-F238E27FC236}">
                <a16:creationId xmlns:a16="http://schemas.microsoft.com/office/drawing/2014/main" id="{D71BEC8F-BCE8-4B04-9131-F29BD33996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3147045"/>
            <a:ext cx="2867025" cy="27241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7B5E3D6-AE45-45F4-AFE6-045538962562}"/>
              </a:ext>
            </a:extLst>
          </p:cNvPr>
          <p:cNvSpPr txBox="1"/>
          <p:nvPr/>
        </p:nvSpPr>
        <p:spPr>
          <a:xfrm>
            <a:off x="5395701" y="3003721"/>
            <a:ext cx="3291099" cy="276999"/>
          </a:xfrm>
          <a:prstGeom prst="rect">
            <a:avLst/>
          </a:prstGeom>
          <a:noFill/>
        </p:spPr>
        <p:txBody>
          <a:bodyPr wrap="square" rtlCol="0">
            <a:spAutoFit/>
          </a:bodyPr>
          <a:lstStyle/>
          <a:p>
            <a:r>
              <a:rPr lang="en-US" sz="1200" dirty="0"/>
              <a:t>Percentage of wins in home/away perspective</a:t>
            </a:r>
            <a:endParaRPr lang="LID4096" sz="1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מודול">
  <a:themeElements>
    <a:clrScheme name="מודול">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מודול">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מודול">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926</TotalTime>
  <Words>701</Words>
  <Application>Microsoft Office PowerPoint</Application>
  <PresentationFormat>On-screen Show (4:3)</PresentationFormat>
  <Paragraphs>71</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Arial Unicode MS</vt:lpstr>
      <vt:lpstr>Cambria</vt:lpstr>
      <vt:lpstr>Corbel</vt:lpstr>
      <vt:lpstr>Garamond</vt:lpstr>
      <vt:lpstr>Tahoma</vt:lpstr>
      <vt:lpstr>Wingdings</vt:lpstr>
      <vt:lpstr>Wingdings 2</vt:lpstr>
      <vt:lpstr>Wingdings 3</vt:lpstr>
      <vt:lpstr>מודול</vt:lpstr>
      <vt:lpstr>PREDICTION OF INTERNATIONAL MATCH RESULTS</vt:lpstr>
      <vt:lpstr>Our research </vt:lpstr>
      <vt:lpstr>Data sources      Data sources       </vt:lpstr>
      <vt:lpstr>Competitions we want to explore</vt:lpstr>
      <vt:lpstr>Competitions we want to explore</vt:lpstr>
      <vt:lpstr>Exploring the Data</vt:lpstr>
      <vt:lpstr>Exploring the Data</vt:lpstr>
      <vt:lpstr>The Variables</vt:lpstr>
      <vt:lpstr>visualizing the Data   </vt:lpstr>
      <vt:lpstr>Analysis and Visualization</vt:lpstr>
      <vt:lpstr>Analysis and Visualization</vt:lpstr>
      <vt:lpstr>Analysis and Visualization</vt:lpstr>
      <vt:lpstr>Analysis and Visualization</vt:lpstr>
      <vt:lpstr>Machine Learning </vt:lpstr>
      <vt:lpstr>Machine Learning</vt:lpstr>
      <vt:lpstr>Machine Learning</vt:lpstr>
      <vt:lpstr>Conclusions</vt:lpstr>
    </vt:vector>
  </TitlesOfParts>
  <Company>BLL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INTERNATIONAL MATCH RESULTS</dc:title>
  <dc:creator>TT3</dc:creator>
  <cp:lastModifiedBy>maor azulay</cp:lastModifiedBy>
  <cp:revision>38</cp:revision>
  <dcterms:created xsi:type="dcterms:W3CDTF">2021-06-28T09:52:40Z</dcterms:created>
  <dcterms:modified xsi:type="dcterms:W3CDTF">2021-06-30T10:58:26Z</dcterms:modified>
</cp:coreProperties>
</file>