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6" r:id="rId3"/>
    <p:sldId id="268" r:id="rId4"/>
    <p:sldId id="309" r:id="rId5"/>
    <p:sldId id="269" r:id="rId6"/>
    <p:sldId id="314" r:id="rId7"/>
    <p:sldId id="271" r:id="rId8"/>
    <p:sldId id="348" r:id="rId9"/>
    <p:sldId id="278" r:id="rId10"/>
    <p:sldId id="338" r:id="rId11"/>
    <p:sldId id="312" r:id="rId12"/>
    <p:sldId id="349" r:id="rId13"/>
    <p:sldId id="350" r:id="rId14"/>
    <p:sldId id="352" r:id="rId15"/>
    <p:sldId id="351" r:id="rId16"/>
    <p:sldId id="355" r:id="rId17"/>
    <p:sldId id="354" r:id="rId18"/>
    <p:sldId id="353" r:id="rId19"/>
    <p:sldId id="356" r:id="rId20"/>
    <p:sldId id="357" r:id="rId21"/>
    <p:sldId id="321" r:id="rId22"/>
    <p:sldId id="340" r:id="rId23"/>
    <p:sldId id="358" r:id="rId24"/>
    <p:sldId id="293" r:id="rId25"/>
    <p:sldId id="259" r:id="rId26"/>
  </p:sldIdLst>
  <p:sldSz cx="12192000" cy="6858000"/>
  <p:notesSz cx="7104063" cy="10234613"/>
  <p:embeddedFontLst>
    <p:embeddedFont>
      <p:font typeface="Baskerville Old Face" panose="02020602080505020303" pitchFamily="18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Georgia" panose="02040502050405020303" pitchFamily="18" charset="0"/>
      <p:regular r:id="rId38"/>
      <p:bold r:id="rId39"/>
      <p:italic r:id="rId40"/>
      <p:boldItalic r:id="rId41"/>
    </p:embeddedFont>
    <p:embeddedFont>
      <p:font typeface="Wingdings 3" panose="05040102010807070707" pitchFamily="18" charset="2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5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CCFFCC"/>
    <a:srgbClr val="7E23A3"/>
    <a:srgbClr val="CC0000"/>
    <a:srgbClr val="008000"/>
    <a:srgbClr val="33CC33"/>
    <a:srgbClr val="FF33CC"/>
    <a:srgbClr val="0066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68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75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738318-014F-42B8-AB3C-553F2760C5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58B67-0264-4E6E-7189-E7C5CBF98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04413-4F7F-430F-9830-ED98FD89C660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25FA-A219-A157-B53D-EF5954D375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FFF5C-A00D-1713-1FBC-B0F926B326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DB954-7E43-4F6A-91C9-0CEB5E5BC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45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3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0588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773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22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665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914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5847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9616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771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8956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491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2028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635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03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14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2356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1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5044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86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15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8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89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0231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420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0628"/>
            <a:ext cx="12192000" cy="698862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914307" y="4118915"/>
            <a:ext cx="10594164" cy="164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IN" sz="40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IBM HR Analytics Employee Attrition &amp; Performance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FD69C0C-61B9-17B5-D795-494A1352C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4" y="1306286"/>
            <a:ext cx="11573692" cy="485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5C147D-C9B1-911C-9A00-0741CCEBED07}"/>
              </a:ext>
            </a:extLst>
          </p:cNvPr>
          <p:cNvSpPr txBox="1"/>
          <p:nvPr/>
        </p:nvSpPr>
        <p:spPr>
          <a:xfrm>
            <a:off x="2610394" y="216226"/>
            <a:ext cx="6971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4000" b="1" spc="200" dirty="0">
                <a:solidFill>
                  <a:srgbClr val="FF0000"/>
                </a:solidFill>
                <a:latin typeface="Baskerville Old Face" panose="02020602080505020303" pitchFamily="18" charset="0"/>
                <a:cs typeface="Calibri" panose="020F0502020204030204" pitchFamily="34" charset="0"/>
                <a:sym typeface="Calibri"/>
              </a:rPr>
              <a:t>Visualization </a:t>
            </a:r>
            <a:r>
              <a:rPr lang="en-IN" sz="4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Colors Palette</a:t>
            </a:r>
          </a:p>
        </p:txBody>
      </p:sp>
    </p:spTree>
    <p:extLst>
      <p:ext uri="{BB962C8B-B14F-4D97-AF65-F5344CB8AC3E}">
        <p14:creationId xmlns:p14="http://schemas.microsoft.com/office/powerpoint/2010/main" val="302997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582C54-9499-941A-AD44-B4F92B9E7041}"/>
              </a:ext>
            </a:extLst>
          </p:cNvPr>
          <p:cNvSpPr txBox="1"/>
          <p:nvPr/>
        </p:nvSpPr>
        <p:spPr>
          <a:xfrm>
            <a:off x="3598041" y="22073"/>
            <a:ext cx="60031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FF0000"/>
                </a:solidFill>
                <a:effectLst/>
                <a:latin typeface="Baskerville Old Face" panose="02020602080505020303" pitchFamily="18" charset="0"/>
              </a:rPr>
              <a:t>Visualizing </a:t>
            </a:r>
            <a:r>
              <a:rPr lang="en-IN" sz="4000" b="1" i="0" dirty="0">
                <a:solidFill>
                  <a:srgbClr val="FF0000"/>
                </a:solidFill>
                <a:effectLst/>
                <a:latin typeface="Baskerville Old Face" panose="02020602080505020303" pitchFamily="18" charset="0"/>
              </a:rPr>
              <a:t>Target Column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5A18EE-918E-7731-A3C4-49FF48270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9" y="776451"/>
            <a:ext cx="5559127" cy="596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FF7100-5111-7016-045C-FCFA525E79D9}"/>
              </a:ext>
            </a:extLst>
          </p:cNvPr>
          <p:cNvSpPr txBox="1"/>
          <p:nvPr/>
        </p:nvSpPr>
        <p:spPr>
          <a:xfrm>
            <a:off x="6204856" y="2018265"/>
            <a:ext cx="569234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FFC000"/>
                </a:solidFill>
                <a:effectLst/>
                <a:latin typeface="Helvetica Neue"/>
              </a:rPr>
              <a:t>Attrition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- Does the employee leave the organization</a:t>
            </a:r>
            <a:endParaRPr lang="en-IN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Target data class is show imbalance data between Attrition Yes are No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Here are 83.9% are NO means Yes Attrition and remaing 16.1% are YES means No Attrition</a:t>
            </a:r>
          </a:p>
        </p:txBody>
      </p:sp>
    </p:spTree>
    <p:extLst>
      <p:ext uri="{BB962C8B-B14F-4D97-AF65-F5344CB8AC3E}">
        <p14:creationId xmlns:p14="http://schemas.microsoft.com/office/powerpoint/2010/main" val="414924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149C76-B805-1D36-C839-4F8876044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531" y="1086531"/>
            <a:ext cx="5510212" cy="551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C2F8C1-DBA4-8198-1231-805D3EC0E6FF}"/>
              </a:ext>
            </a:extLst>
          </p:cNvPr>
          <p:cNvSpPr txBox="1"/>
          <p:nvPr/>
        </p:nvSpPr>
        <p:spPr>
          <a:xfrm>
            <a:off x="2313214" y="136496"/>
            <a:ext cx="72879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Males and Females in This Job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988E8-6712-FDF9-1320-517F340E21CD}"/>
              </a:ext>
            </a:extLst>
          </p:cNvPr>
          <p:cNvSpPr txBox="1"/>
          <p:nvPr/>
        </p:nvSpPr>
        <p:spPr>
          <a:xfrm>
            <a:off x="495301" y="2397948"/>
            <a:ext cx="455567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Inter"/>
              </a:rPr>
              <a:t>We can clearly see that the majority of the employees are males 60.0%</a:t>
            </a:r>
          </a:p>
        </p:txBody>
      </p:sp>
    </p:spTree>
    <p:extLst>
      <p:ext uri="{BB962C8B-B14F-4D97-AF65-F5344CB8AC3E}">
        <p14:creationId xmlns:p14="http://schemas.microsoft.com/office/powerpoint/2010/main" val="249287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88D3198-A004-88A5-1697-E81929309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4" y="957942"/>
            <a:ext cx="7496303" cy="567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8C8C3B-BFDD-37CD-B0BC-B4E162438A73}"/>
              </a:ext>
            </a:extLst>
          </p:cNvPr>
          <p:cNvSpPr txBox="1"/>
          <p:nvPr/>
        </p:nvSpPr>
        <p:spPr>
          <a:xfrm>
            <a:off x="1364457" y="97972"/>
            <a:ext cx="99022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Relationship between marital status and attrition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52EE0-67B2-4A4F-3B1F-895C8E486539}"/>
              </a:ext>
            </a:extLst>
          </p:cNvPr>
          <p:cNvSpPr txBox="1"/>
          <p:nvPr/>
        </p:nvSpPr>
        <p:spPr>
          <a:xfrm>
            <a:off x="8053387" y="1681490"/>
            <a:ext cx="392089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Inter"/>
              </a:rPr>
              <a:t>We can clearly see that the Singles are more likely to attrition as they don't care as much for a stable static life as the married employees.</a:t>
            </a:r>
          </a:p>
        </p:txBody>
      </p:sp>
    </p:spTree>
    <p:extLst>
      <p:ext uri="{BB962C8B-B14F-4D97-AF65-F5344CB8AC3E}">
        <p14:creationId xmlns:p14="http://schemas.microsoft.com/office/powerpoint/2010/main" val="354996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F515F62-3FDB-DF65-8843-EC11C6F06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" y="1185862"/>
            <a:ext cx="11146972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A67E3-41F9-ED70-59D5-B86F4CA4042A}"/>
              </a:ext>
            </a:extLst>
          </p:cNvPr>
          <p:cNvSpPr txBox="1"/>
          <p:nvPr/>
        </p:nvSpPr>
        <p:spPr>
          <a:xfrm>
            <a:off x="3848101" y="150913"/>
            <a:ext cx="43161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Most common 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20F0F-38E1-ECEA-3D18-028803431A16}"/>
              </a:ext>
            </a:extLst>
          </p:cNvPr>
          <p:cNvSpPr txBox="1"/>
          <p:nvPr/>
        </p:nvSpPr>
        <p:spPr>
          <a:xfrm>
            <a:off x="190500" y="6122312"/>
            <a:ext cx="8528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spc="200" dirty="0">
                <a:solidFill>
                  <a:srgbClr val="FF0000"/>
                </a:solidFill>
                <a:latin typeface="Baskerville Old Face" panose="02020602080505020303" pitchFamily="18" charset="0"/>
                <a:cs typeface="Calibri" panose="020F0502020204030204" pitchFamily="34" charset="0"/>
                <a:sym typeface="Calibri"/>
              </a:rPr>
              <a:t>Insights :</a:t>
            </a:r>
            <a:r>
              <a:rPr lang="en-IN" sz="3200" b="1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Inter"/>
              </a:rPr>
              <a:t>35 is the most common age and least age 57</a:t>
            </a:r>
          </a:p>
        </p:txBody>
      </p:sp>
    </p:spTree>
    <p:extLst>
      <p:ext uri="{BB962C8B-B14F-4D97-AF65-F5344CB8AC3E}">
        <p14:creationId xmlns:p14="http://schemas.microsoft.com/office/powerpoint/2010/main" val="315281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3FA46138-590D-D77F-7DB2-9ECE5521D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41" y="1022577"/>
            <a:ext cx="6200775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3E43D2-C552-F1A0-BC61-A7ADC2CA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784" y="2612572"/>
            <a:ext cx="54387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7A920D-F965-54A3-3E6C-B4DADDC6FAAB}"/>
              </a:ext>
            </a:extLst>
          </p:cNvPr>
          <p:cNvSpPr txBox="1"/>
          <p:nvPr/>
        </p:nvSpPr>
        <p:spPr>
          <a:xfrm>
            <a:off x="2544535" y="0"/>
            <a:ext cx="71029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Employees by the Education Field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E8934-3DC6-C675-290B-D8D7847572CA}"/>
              </a:ext>
            </a:extLst>
          </p:cNvPr>
          <p:cNvSpPr txBox="1"/>
          <p:nvPr/>
        </p:nvSpPr>
        <p:spPr>
          <a:xfrm>
            <a:off x="6812755" y="1247809"/>
            <a:ext cx="50108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/>
                </a:solidFill>
              </a:rPr>
              <a:t>The majority of employee are life science educated.</a:t>
            </a:r>
          </a:p>
        </p:txBody>
      </p:sp>
    </p:spTree>
    <p:extLst>
      <p:ext uri="{BB962C8B-B14F-4D97-AF65-F5344CB8AC3E}">
        <p14:creationId xmlns:p14="http://schemas.microsoft.com/office/powerpoint/2010/main" val="15985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EAA995A-B1CA-EBC4-F661-5E3F50F73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172" y="923246"/>
            <a:ext cx="8654824" cy="56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29F141-A7C7-4328-06F2-6BB8980C82AD}"/>
              </a:ext>
            </a:extLst>
          </p:cNvPr>
          <p:cNvSpPr txBox="1"/>
          <p:nvPr/>
        </p:nvSpPr>
        <p:spPr>
          <a:xfrm>
            <a:off x="2574471" y="0"/>
            <a:ext cx="61068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Employees in each Job role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4CE3B-83A9-AA0B-FEA7-6ABFF03FA16A}"/>
              </a:ext>
            </a:extLst>
          </p:cNvPr>
          <p:cNvSpPr txBox="1"/>
          <p:nvPr/>
        </p:nvSpPr>
        <p:spPr>
          <a:xfrm>
            <a:off x="190500" y="2481942"/>
            <a:ext cx="269421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Inter"/>
              </a:rPr>
              <a:t>The most common Job role is sales executive</a:t>
            </a:r>
          </a:p>
        </p:txBody>
      </p:sp>
    </p:spTree>
    <p:extLst>
      <p:ext uri="{BB962C8B-B14F-4D97-AF65-F5344CB8AC3E}">
        <p14:creationId xmlns:p14="http://schemas.microsoft.com/office/powerpoint/2010/main" val="189426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9E3E5DED-3AC2-8B5D-2CAD-C35796F2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4" y="642782"/>
            <a:ext cx="8773885" cy="603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996A6413-3770-053C-2376-5A37C568C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0456" y="1493424"/>
            <a:ext cx="2895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The number of employees in the Sales department is significantly higher than in other departments.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467E5-41BA-9B12-D384-9F7C7D1188A3}"/>
              </a:ext>
            </a:extLst>
          </p:cNvPr>
          <p:cNvSpPr txBox="1"/>
          <p:nvPr/>
        </p:nvSpPr>
        <p:spPr>
          <a:xfrm>
            <a:off x="4065814" y="-65104"/>
            <a:ext cx="24220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000" b="1" i="0" dirty="0">
                <a:solidFill>
                  <a:srgbClr val="FF0000"/>
                </a:solidFill>
                <a:effectLst/>
                <a:latin typeface="Baskerville Old Face" panose="02020602080505020303" pitchFamily="18" charset="0"/>
              </a:rPr>
              <a:t>Box plots</a:t>
            </a:r>
          </a:p>
        </p:txBody>
      </p:sp>
    </p:spTree>
    <p:extLst>
      <p:ext uri="{BB962C8B-B14F-4D97-AF65-F5344CB8AC3E}">
        <p14:creationId xmlns:p14="http://schemas.microsoft.com/office/powerpoint/2010/main" val="376620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D56F531-B6D7-8B7E-0E0B-8B8D25D5D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14" y="38100"/>
            <a:ext cx="8176533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3CCFF-9B50-4F8A-F5B8-FA04566E56A7}"/>
              </a:ext>
            </a:extLst>
          </p:cNvPr>
          <p:cNvSpPr txBox="1"/>
          <p:nvPr/>
        </p:nvSpPr>
        <p:spPr>
          <a:xfrm>
            <a:off x="157843" y="2306285"/>
            <a:ext cx="33255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000" b="1" i="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A heatmap for all the columns values</a:t>
            </a:r>
          </a:p>
        </p:txBody>
      </p:sp>
    </p:spTree>
    <p:extLst>
      <p:ext uri="{BB962C8B-B14F-4D97-AF65-F5344CB8AC3E}">
        <p14:creationId xmlns:p14="http://schemas.microsoft.com/office/powerpoint/2010/main" val="2263030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04ACEAF-FFFE-CDB9-1ED1-08F48CF7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71"/>
            <a:ext cx="7421563" cy="673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F38200-2F70-29A6-B698-F15F96C8487F}"/>
              </a:ext>
            </a:extLst>
          </p:cNvPr>
          <p:cNvSpPr txBox="1"/>
          <p:nvPr/>
        </p:nvSpPr>
        <p:spPr>
          <a:xfrm>
            <a:off x="7690757" y="1659285"/>
            <a:ext cx="442504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/>
                </a:solidFill>
              </a:rPr>
              <a:t>Pair Plot relationships in a dataset- 'Attrition', 'Age', '</a:t>
            </a:r>
            <a:r>
              <a:rPr lang="en-IN" sz="3200" dirty="0" err="1">
                <a:solidFill>
                  <a:schemeClr val="tx1"/>
                </a:solidFill>
              </a:rPr>
              <a:t>MonthlyIncome</a:t>
            </a:r>
            <a:r>
              <a:rPr lang="en-IN" sz="3200" dirty="0">
                <a:solidFill>
                  <a:schemeClr val="tx1"/>
                </a:solidFill>
              </a:rPr>
              <a:t>', '</a:t>
            </a:r>
            <a:r>
              <a:rPr lang="en-IN" sz="3200" dirty="0" err="1">
                <a:solidFill>
                  <a:schemeClr val="tx1"/>
                </a:solidFill>
              </a:rPr>
              <a:t>JobLevel</a:t>
            </a:r>
            <a:r>
              <a:rPr lang="en-IN" sz="3200" dirty="0">
                <a:solidFill>
                  <a:schemeClr val="tx1"/>
                </a:solidFill>
              </a:rPr>
              <a:t>', '</a:t>
            </a:r>
            <a:r>
              <a:rPr lang="en-IN" sz="3200" dirty="0" err="1">
                <a:solidFill>
                  <a:schemeClr val="tx1"/>
                </a:solidFill>
              </a:rPr>
              <a:t>DistanceFromHome</a:t>
            </a:r>
            <a:r>
              <a:rPr lang="en-IN" sz="3200" dirty="0">
                <a:solidFill>
                  <a:schemeClr val="tx1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8764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">
            <a:extLst>
              <a:ext uri="{FF2B5EF4-FFF2-40B4-BE49-F238E27FC236}">
                <a16:creationId xmlns:a16="http://schemas.microsoft.com/office/drawing/2014/main" id="{ECCB8A33-45B2-7E46-91BC-5AE81D675500}"/>
              </a:ext>
            </a:extLst>
          </p:cNvPr>
          <p:cNvSpPr txBox="1"/>
          <p:nvPr/>
        </p:nvSpPr>
        <p:spPr>
          <a:xfrm>
            <a:off x="481731" y="133122"/>
            <a:ext cx="2964332" cy="9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Contents</a:t>
            </a:r>
            <a:r>
              <a:rPr lang="en-US" sz="4000" b="1" dirty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endParaRPr lang="en-IN" sz="2800" b="1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99;p1">
            <a:extLst>
              <a:ext uri="{FF2B5EF4-FFF2-40B4-BE49-F238E27FC236}">
                <a16:creationId xmlns:a16="http://schemas.microsoft.com/office/drawing/2014/main" id="{716C109A-3B47-B963-FFD5-46D02CD65D60}"/>
              </a:ext>
            </a:extLst>
          </p:cNvPr>
          <p:cNvSpPr txBox="1"/>
          <p:nvPr/>
        </p:nvSpPr>
        <p:spPr>
          <a:xfrm>
            <a:off x="1171888" y="1286507"/>
            <a:ext cx="9473287" cy="543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8400" marR="0" lvl="0" indent="-4572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Introduction</a:t>
            </a:r>
          </a:p>
          <a:p>
            <a:pPr marL="518400" marR="0" lvl="0" indent="-4572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Problem Statement</a:t>
            </a:r>
          </a:p>
          <a:p>
            <a:pPr marL="518400" marR="0" lvl="0" indent="-4572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Tools (Libraries) used</a:t>
            </a:r>
          </a:p>
          <a:p>
            <a:pPr marL="518400" marR="0" lvl="0" indent="-4572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Raw Data</a:t>
            </a:r>
          </a:p>
          <a:p>
            <a:pPr marL="518400" marR="0" lvl="0" indent="-4572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Data Cleaning</a:t>
            </a:r>
          </a:p>
          <a:p>
            <a:pPr marL="518400" marR="0" lvl="0" indent="-4572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Visualization</a:t>
            </a:r>
          </a:p>
          <a:p>
            <a:pPr marL="518400" marR="0" lvl="0" indent="-4572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Data PreProcessing</a:t>
            </a:r>
          </a:p>
          <a:p>
            <a:pPr marL="518400" marR="0" lvl="0" indent="-4572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Data Modelling</a:t>
            </a:r>
          </a:p>
          <a:p>
            <a:pPr marL="518400" marR="0" lvl="0" indent="-4572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IN" sz="3200" b="1" spc="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Conclusions</a:t>
            </a:r>
            <a:endParaRPr lang="en-IN" sz="3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061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BD45F23-1731-406C-C0B8-D036532B1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6" y="81643"/>
            <a:ext cx="7421563" cy="669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827153-1DBF-5C99-AE93-8C86A84900B3}"/>
              </a:ext>
            </a:extLst>
          </p:cNvPr>
          <p:cNvSpPr txBox="1"/>
          <p:nvPr/>
        </p:nvSpPr>
        <p:spPr>
          <a:xfrm>
            <a:off x="176211" y="1659285"/>
            <a:ext cx="4343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/>
                </a:solidFill>
              </a:rPr>
              <a:t>Pair Plot relationships in a dataset -'Attrition','</a:t>
            </a:r>
            <a:r>
              <a:rPr lang="en-IN" sz="3200" dirty="0" err="1">
                <a:solidFill>
                  <a:schemeClr val="tx1"/>
                </a:solidFill>
              </a:rPr>
              <a:t>JobLevel</a:t>
            </a:r>
            <a:r>
              <a:rPr lang="en-IN" sz="3200" dirty="0">
                <a:solidFill>
                  <a:schemeClr val="tx1"/>
                </a:solidFill>
              </a:rPr>
              <a:t>','</a:t>
            </a:r>
            <a:r>
              <a:rPr lang="en-IN" sz="3200" dirty="0" err="1">
                <a:solidFill>
                  <a:schemeClr val="tx1"/>
                </a:solidFill>
              </a:rPr>
              <a:t>TotalWorkingYears</a:t>
            </a:r>
            <a:r>
              <a:rPr lang="en-IN" sz="3200" dirty="0">
                <a:solidFill>
                  <a:schemeClr val="tx1"/>
                </a:solidFill>
              </a:rPr>
              <a:t>', '</a:t>
            </a:r>
            <a:r>
              <a:rPr lang="en-IN" sz="3200" dirty="0" err="1">
                <a:solidFill>
                  <a:schemeClr val="tx1"/>
                </a:solidFill>
              </a:rPr>
              <a:t>PercentSalaryHike</a:t>
            </a:r>
            <a:r>
              <a:rPr lang="en-IN" sz="3200" dirty="0">
                <a:solidFill>
                  <a:schemeClr val="tx1"/>
                </a:solidFill>
              </a:rPr>
              <a:t>','</a:t>
            </a:r>
            <a:r>
              <a:rPr lang="en-IN" sz="3200" dirty="0" err="1">
                <a:solidFill>
                  <a:schemeClr val="tx1"/>
                </a:solidFill>
              </a:rPr>
              <a:t>PerformanceRating</a:t>
            </a:r>
            <a:r>
              <a:rPr lang="en-IN" sz="3200" dirty="0">
                <a:solidFill>
                  <a:schemeClr val="tx1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996919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14FB8-DCB4-9A66-361D-E73F43896D99}"/>
              </a:ext>
            </a:extLst>
          </p:cNvPr>
          <p:cNvSpPr txBox="1"/>
          <p:nvPr/>
        </p:nvSpPr>
        <p:spPr>
          <a:xfrm>
            <a:off x="4136571" y="0"/>
            <a:ext cx="3344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dirty="0">
                <a:solidFill>
                  <a:srgbClr val="FF0000"/>
                </a:solidFill>
                <a:effectLst/>
                <a:latin typeface="Baskerville Old Face" panose="02020602080505020303" pitchFamily="18" charset="0"/>
              </a:rPr>
              <a:t>Data Preprocessing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C0A3B-288D-729B-58AE-74BD6B21D76A}"/>
              </a:ext>
            </a:extLst>
          </p:cNvPr>
          <p:cNvSpPr txBox="1"/>
          <p:nvPr/>
        </p:nvSpPr>
        <p:spPr>
          <a:xfrm>
            <a:off x="60960" y="584775"/>
            <a:ext cx="11922034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chemeClr val="accent1"/>
                </a:solidFill>
                <a:effectLst/>
                <a:latin typeface="Baskerville Old Face" panose="02020602080505020303" pitchFamily="18" charset="0"/>
              </a:rPr>
              <a:t>Spliting The Data Into Train And Test : </a:t>
            </a:r>
          </a:p>
          <a:p>
            <a:pPr algn="l"/>
            <a:endParaRPr lang="en-US" sz="2000" b="1" i="0" dirty="0">
              <a:solidFill>
                <a:srgbClr val="0070C0"/>
              </a:solidFill>
              <a:effectLst/>
              <a:latin typeface="Baskerville Old Face" panose="020206020805050203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The data is split into training and test sets with a 70/30 split.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The target column is encoded using label encoding</a:t>
            </a:r>
          </a:p>
          <a:p>
            <a:pPr algn="l"/>
            <a:endParaRPr lang="en-US" sz="2400" b="0" i="0" dirty="0">
              <a:solidFill>
                <a:srgbClr val="FFC000"/>
              </a:solidFill>
              <a:effectLst/>
              <a:latin typeface="Google Sans"/>
            </a:endParaRPr>
          </a:p>
          <a:p>
            <a:r>
              <a:rPr lang="en-US" sz="2800" b="1" i="0" dirty="0">
                <a:solidFill>
                  <a:schemeClr val="accent1"/>
                </a:solidFill>
                <a:effectLst/>
                <a:latin typeface="Baskerville Old Face" panose="02020602080505020303" pitchFamily="18" charset="0"/>
              </a:rPr>
              <a:t>Column Transformer To Combine All The Pipeline To One Final Pipeline</a:t>
            </a:r>
          </a:p>
          <a:p>
            <a:endParaRPr lang="en-US" sz="1400" b="1" i="0" dirty="0">
              <a:solidFill>
                <a:srgbClr val="0000FF"/>
              </a:solidFill>
              <a:effectLst/>
              <a:latin typeface="Baskerville Old Face" panose="02020602080505020303" pitchFamily="18" charset="0"/>
            </a:endParaRPr>
          </a:p>
          <a:p>
            <a:pPr algn="l"/>
            <a:r>
              <a:rPr lang="en-IN" sz="2400" b="1" i="0" dirty="0">
                <a:solidFill>
                  <a:schemeClr val="accent1"/>
                </a:solidFill>
                <a:effectLst/>
                <a:latin typeface="Baskerville Old Face" panose="02020602080505020303" pitchFamily="18" charset="0"/>
              </a:rPr>
              <a:t>OneHotEncoder With Minmaxscaler</a:t>
            </a:r>
            <a:r>
              <a:rPr lang="en-IN" sz="2400" b="1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 </a:t>
            </a:r>
            <a:r>
              <a:rPr lang="en-IN" sz="2400" b="1" i="0" dirty="0">
                <a:solidFill>
                  <a:schemeClr val="accent1"/>
                </a:solidFill>
                <a:effectLst/>
                <a:latin typeface="Baskerville Old Face" panose="02020602080505020303" pitchFamily="18" charset="0"/>
              </a:rPr>
              <a:t>:</a:t>
            </a:r>
          </a:p>
          <a:p>
            <a:pPr algn="l"/>
            <a:endParaRPr lang="en-IN" sz="2400" b="1" dirty="0">
              <a:solidFill>
                <a:srgbClr val="00B0F0"/>
              </a:solidFill>
              <a:latin typeface="Baskerville Old Face" panose="020206020805050203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effectLst/>
                <a:latin typeface="Google Sans"/>
              </a:rPr>
              <a:t>One-hot encoding is a technique for converting categorical data into numerical data.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effectLst/>
                <a:latin typeface="Google Sans"/>
              </a:rPr>
              <a:t>It works by creating a new binary feature for each category in the categorical data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tx1"/>
              </a:solidFill>
              <a:latin typeface="Google Sans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 err="1">
                <a:solidFill>
                  <a:schemeClr val="tx1"/>
                </a:solidFill>
                <a:effectLst/>
                <a:latin typeface="Google Sans"/>
              </a:rPr>
              <a:t>MinMaxScaler</a:t>
            </a:r>
            <a:r>
              <a:rPr lang="en-IN" sz="2400" dirty="0">
                <a:solidFill>
                  <a:schemeClr val="tx1"/>
                </a:solidFill>
                <a:effectLst/>
                <a:latin typeface="Google Sans"/>
              </a:rPr>
              <a:t> is a technique for scaling numerical data to a range of [0, 1]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effectLst/>
                <a:latin typeface="Google Sans"/>
              </a:rPr>
              <a:t>This is useful for machine learning algorithms</a:t>
            </a:r>
            <a:endParaRPr lang="en-US" sz="2400" dirty="0">
              <a:solidFill>
                <a:schemeClr val="tx1"/>
              </a:solidFill>
              <a:latin typeface="Google Sans"/>
            </a:endParaRPr>
          </a:p>
          <a:p>
            <a:pPr algn="l"/>
            <a:endParaRPr lang="en-US" sz="2000" b="1" i="0" dirty="0">
              <a:solidFill>
                <a:srgbClr val="FFC000"/>
              </a:solidFill>
              <a:effectLst/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65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9024E-9CC9-332E-930E-C1C03A040A60}"/>
              </a:ext>
            </a:extLst>
          </p:cNvPr>
          <p:cNvSpPr txBox="1"/>
          <p:nvPr/>
        </p:nvSpPr>
        <p:spPr>
          <a:xfrm>
            <a:off x="98067" y="6074681"/>
            <a:ext cx="116846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>
                <a:solidFill>
                  <a:srgbClr val="FF0000"/>
                </a:solidFill>
                <a:effectLst/>
                <a:latin typeface="Helvetica Neue"/>
              </a:rPr>
              <a:t>Accuracy</a:t>
            </a:r>
            <a:r>
              <a:rPr lang="en-IN" sz="2000" b="1" spc="200" dirty="0">
                <a:solidFill>
                  <a:srgbClr val="FF0000"/>
                </a:solidFill>
                <a:latin typeface="Baskerville Old Face" panose="02020602080505020303" pitchFamily="18" charset="0"/>
                <a:cs typeface="Calibri" panose="020F0502020204030204" pitchFamily="34" charset="0"/>
                <a:sym typeface="Calibri"/>
              </a:rPr>
              <a:t> :</a:t>
            </a:r>
            <a:r>
              <a:rPr lang="en-IN" sz="2000" b="1" spc="200" dirty="0">
                <a:solidFill>
                  <a:srgbClr val="0070C0"/>
                </a:solidFill>
                <a:latin typeface="Baskerville Old Face" panose="02020602080505020303" pitchFamily="18" charset="0"/>
                <a:cs typeface="Calibri" panose="020F0502020204030204" pitchFamily="34" charset="0"/>
                <a:sym typeface="Calibri"/>
              </a:rPr>
              <a:t> </a:t>
            </a:r>
            <a:r>
              <a:rPr lang="en-IN" sz="2000" b="1" i="0" dirty="0">
                <a:solidFill>
                  <a:srgbClr val="FFC000"/>
                </a:solidFill>
                <a:effectLst/>
                <a:latin typeface="Helvetica Neue"/>
              </a:rPr>
              <a:t>OneHotEncoder With Minmaxscaler</a:t>
            </a:r>
            <a:endParaRPr lang="en-IN" sz="2000" b="1" spc="200" dirty="0">
              <a:solidFill>
                <a:srgbClr val="0070C0"/>
              </a:solidFill>
              <a:latin typeface="Baskerville Old Face" panose="02020602080505020303" pitchFamily="18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9000D-5FA4-D35E-3F91-5A55AF821BF3}"/>
              </a:ext>
            </a:extLst>
          </p:cNvPr>
          <p:cNvSpPr txBox="1"/>
          <p:nvPr/>
        </p:nvSpPr>
        <p:spPr>
          <a:xfrm>
            <a:off x="4542656" y="50973"/>
            <a:ext cx="27954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dirty="0">
                <a:solidFill>
                  <a:srgbClr val="FF0000"/>
                </a:solidFill>
                <a:effectLst/>
                <a:latin typeface="Baskerville Old Face" panose="02020602080505020303" pitchFamily="18" charset="0"/>
              </a:rPr>
              <a:t>Data Modelling</a:t>
            </a:r>
            <a:endParaRPr lang="en-IN" sz="32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5C961B2-AD2D-F967-E6C8-F8931D9D4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28" y="782260"/>
            <a:ext cx="10482944" cy="521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154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B71A59-9F48-4ED9-8143-0AF81152C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9" y="581044"/>
            <a:ext cx="10626460" cy="508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C5DF4F-25BE-7286-4FBB-A621E2125A39}"/>
              </a:ext>
            </a:extLst>
          </p:cNvPr>
          <p:cNvSpPr txBox="1"/>
          <p:nvPr/>
        </p:nvSpPr>
        <p:spPr>
          <a:xfrm>
            <a:off x="244929" y="6272855"/>
            <a:ext cx="6106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FF0000"/>
                </a:solidFill>
                <a:effectLst/>
                <a:latin typeface="Helvetica Neue"/>
              </a:rPr>
              <a:t>F1 Score</a:t>
            </a:r>
            <a:r>
              <a:rPr lang="en-IN" sz="2400" b="1" spc="200" dirty="0">
                <a:solidFill>
                  <a:srgbClr val="FF0000"/>
                </a:solidFill>
                <a:latin typeface="Baskerville Old Face" panose="02020602080505020303" pitchFamily="18" charset="0"/>
                <a:cs typeface="Calibri" panose="020F0502020204030204" pitchFamily="34" charset="0"/>
                <a:sym typeface="Calibri"/>
              </a:rPr>
              <a:t> </a:t>
            </a:r>
            <a:r>
              <a:rPr lang="en-IN" sz="2000" b="1" spc="200" dirty="0">
                <a:solidFill>
                  <a:srgbClr val="FF0000"/>
                </a:solidFill>
                <a:latin typeface="Baskerville Old Face" panose="02020602080505020303" pitchFamily="18" charset="0"/>
                <a:cs typeface="Calibri" panose="020F0502020204030204" pitchFamily="34" charset="0"/>
                <a:sym typeface="Calibri"/>
              </a:rPr>
              <a:t>:</a:t>
            </a:r>
            <a:r>
              <a:rPr lang="en-IN" sz="2000" b="1" spc="200" dirty="0">
                <a:solidFill>
                  <a:srgbClr val="0070C0"/>
                </a:solidFill>
                <a:latin typeface="Baskerville Old Face" panose="02020602080505020303" pitchFamily="18" charset="0"/>
                <a:cs typeface="Calibri" panose="020F0502020204030204" pitchFamily="34" charset="0"/>
                <a:sym typeface="Calibri"/>
              </a:rPr>
              <a:t> </a:t>
            </a:r>
            <a:r>
              <a:rPr lang="en-IN" sz="2000" b="1" i="0" dirty="0">
                <a:solidFill>
                  <a:srgbClr val="FFC000"/>
                </a:solidFill>
                <a:effectLst/>
                <a:latin typeface="Helvetica Neue"/>
              </a:rPr>
              <a:t>OneHotEncoder With Minmaxscaler</a:t>
            </a:r>
            <a:endParaRPr lang="en-IN" sz="2000" b="1" spc="200" dirty="0">
              <a:solidFill>
                <a:srgbClr val="0070C0"/>
              </a:solidFill>
              <a:latin typeface="Baskerville Old Face" panose="02020602080505020303" pitchFamily="18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7126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1">
            <a:extLst>
              <a:ext uri="{FF2B5EF4-FFF2-40B4-BE49-F238E27FC236}">
                <a16:creationId xmlns:a16="http://schemas.microsoft.com/office/drawing/2014/main" id="{84E58CA3-942D-3C80-8169-F3674FCD4817}"/>
              </a:ext>
            </a:extLst>
          </p:cNvPr>
          <p:cNvSpPr txBox="1"/>
          <p:nvPr/>
        </p:nvSpPr>
        <p:spPr>
          <a:xfrm>
            <a:off x="421040" y="1142423"/>
            <a:ext cx="10325618" cy="205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analysis is based on the available dataset and may not capture all possible factors influencing employee attrition.</a:t>
            </a: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could be other unmeasured variables that play a role in attrition.</a:t>
            </a:r>
          </a:p>
        </p:txBody>
      </p:sp>
      <p:sp>
        <p:nvSpPr>
          <p:cNvPr id="3" name="Google Shape;99;p1">
            <a:extLst>
              <a:ext uri="{FF2B5EF4-FFF2-40B4-BE49-F238E27FC236}">
                <a16:creationId xmlns:a16="http://schemas.microsoft.com/office/drawing/2014/main" id="{502DCAD2-7681-F5A2-469C-1FDC58E03126}"/>
              </a:ext>
            </a:extLst>
          </p:cNvPr>
          <p:cNvSpPr txBox="1"/>
          <p:nvPr/>
        </p:nvSpPr>
        <p:spPr>
          <a:xfrm>
            <a:off x="594942" y="303292"/>
            <a:ext cx="5501058" cy="76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IN" sz="3200" b="1" spc="200" dirty="0">
                <a:solidFill>
                  <a:srgbClr val="FF0000"/>
                </a:solidFill>
                <a:latin typeface="Baskerville Old Face" panose="02020602080505020303" pitchFamily="18" charset="0"/>
                <a:cs typeface="Calibri" panose="020F0502020204030204" pitchFamily="34" charset="0"/>
                <a:sym typeface="Calibri"/>
              </a:rPr>
              <a:t>Conclusions  :</a:t>
            </a:r>
            <a:endParaRPr lang="en-IN" sz="3200" b="1" spc="200" dirty="0">
              <a:solidFill>
                <a:srgbClr val="FF0000"/>
              </a:solidFill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351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9B99201-79B0-AC52-3A78-CDB962F0C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65912B-B5B5-0545-3C25-BB720B8C9945}"/>
              </a:ext>
            </a:extLst>
          </p:cNvPr>
          <p:cNvSpPr txBox="1"/>
          <p:nvPr/>
        </p:nvSpPr>
        <p:spPr>
          <a:xfrm>
            <a:off x="426719" y="796648"/>
            <a:ext cx="1136468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Briefly introduce the topic of HR analytics and its significance in modern   organizations.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Highlight the importance of understanding employee attrition and its  impact on overall company performance.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Google Sans"/>
              </a:rPr>
              <a:t>Increased costs for recruiting and training new employees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Google Sans"/>
              </a:rPr>
              <a:t>Decreased productivity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Google Sans"/>
              </a:rPr>
              <a:t>Decline in morale and motivation among remaining employees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Google Sans"/>
              </a:rPr>
              <a:t>Damage to the organization's reputation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24009-C59A-6CE6-B356-CBD92175D77A}"/>
              </a:ext>
            </a:extLst>
          </p:cNvPr>
          <p:cNvSpPr txBox="1"/>
          <p:nvPr/>
        </p:nvSpPr>
        <p:spPr>
          <a:xfrm>
            <a:off x="263432" y="75098"/>
            <a:ext cx="27736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Introduction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10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C55AAC-429D-5AD0-3CBD-F02A95FB2649}"/>
              </a:ext>
            </a:extLst>
          </p:cNvPr>
          <p:cNvSpPr txBox="1"/>
          <p:nvPr/>
        </p:nvSpPr>
        <p:spPr>
          <a:xfrm>
            <a:off x="881744" y="1084813"/>
            <a:ext cx="936171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Söhne"/>
              </a:rPr>
              <a:t>High employee attrition rates within the organization.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endParaRPr lang="en-US" sz="4000" dirty="0">
              <a:solidFill>
                <a:schemeClr val="tx1"/>
              </a:solidFill>
              <a:latin typeface="Söhne"/>
            </a:endParaRP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Söhne"/>
              </a:rPr>
              <a:t>Need to assess factors contributing to attrition.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endParaRPr lang="en-US" sz="4000" dirty="0">
              <a:solidFill>
                <a:schemeClr val="tx1"/>
              </a:solidFill>
              <a:latin typeface="Söhne"/>
            </a:endParaRP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Söhne"/>
              </a:rPr>
              <a:t>Investigate the impact of various attributes on employee performance.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15603-6048-7CA7-FEE6-7E26F2169702}"/>
              </a:ext>
            </a:extLst>
          </p:cNvPr>
          <p:cNvSpPr txBox="1"/>
          <p:nvPr/>
        </p:nvSpPr>
        <p:spPr>
          <a:xfrm>
            <a:off x="283028" y="171654"/>
            <a:ext cx="47461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 </a:t>
            </a:r>
            <a:r>
              <a:rPr lang="en-IN" sz="4000" b="1" spc="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cs typeface="Calibri" panose="020F0502020204030204" pitchFamily="34" charset="0"/>
                <a:sym typeface="Calibri"/>
              </a:rPr>
              <a:t>Problem Statement </a:t>
            </a:r>
            <a:endParaRPr lang="en-IN" sz="4000" b="1" spc="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3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">
            <a:extLst>
              <a:ext uri="{FF2B5EF4-FFF2-40B4-BE49-F238E27FC236}">
                <a16:creationId xmlns:a16="http://schemas.microsoft.com/office/drawing/2014/main" id="{ECCB8A33-45B2-7E46-91BC-5AE81D675500}"/>
              </a:ext>
            </a:extLst>
          </p:cNvPr>
          <p:cNvSpPr txBox="1"/>
          <p:nvPr/>
        </p:nvSpPr>
        <p:spPr>
          <a:xfrm>
            <a:off x="308072" y="111845"/>
            <a:ext cx="5759440" cy="9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4000" b="1" spc="200" dirty="0">
                <a:solidFill>
                  <a:srgbClr val="FF0000"/>
                </a:solidFill>
                <a:latin typeface="Baskerville Old Face" panose="02020602080505020303" pitchFamily="18" charset="0"/>
                <a:cs typeface="Calibri" panose="020F0502020204030204" pitchFamily="34" charset="0"/>
                <a:sym typeface="Calibri"/>
              </a:rPr>
              <a:t>Tools (Libraries) Used </a:t>
            </a:r>
            <a:endParaRPr lang="en-IN" sz="4000" b="1" spc="200" dirty="0">
              <a:solidFill>
                <a:srgbClr val="FF0000"/>
              </a:solidFill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  <p:sp>
        <p:nvSpPr>
          <p:cNvPr id="3" name="Google Shape;99;p1">
            <a:extLst>
              <a:ext uri="{FF2B5EF4-FFF2-40B4-BE49-F238E27FC236}">
                <a16:creationId xmlns:a16="http://schemas.microsoft.com/office/drawing/2014/main" id="{716C109A-3B47-B963-FFD5-46D02CD65D60}"/>
              </a:ext>
            </a:extLst>
          </p:cNvPr>
          <p:cNvSpPr txBox="1"/>
          <p:nvPr/>
        </p:nvSpPr>
        <p:spPr>
          <a:xfrm>
            <a:off x="459702" y="1843422"/>
            <a:ext cx="4847536" cy="4205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4000" b="1" kern="100" spc="1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4000" b="1" kern="100" spc="1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4000" b="1" kern="100" spc="1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4000" b="1" kern="100" spc="1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Seaborn</a:t>
            </a: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4000" b="1" kern="100" spc="1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endParaRPr lang="en-US" sz="2600" b="1" kern="100" spc="11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5D630-A65C-CE46-72E0-0A930AC21909}"/>
              </a:ext>
            </a:extLst>
          </p:cNvPr>
          <p:cNvSpPr/>
          <p:nvPr/>
        </p:nvSpPr>
        <p:spPr>
          <a:xfrm>
            <a:off x="308072" y="1744403"/>
            <a:ext cx="4546957" cy="38943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Python Logo, symbol, meaning, history, PNG, brand">
            <a:extLst>
              <a:ext uri="{FF2B5EF4-FFF2-40B4-BE49-F238E27FC236}">
                <a16:creationId xmlns:a16="http://schemas.microsoft.com/office/drawing/2014/main" id="{39341288-A3D5-B293-18DF-C7E743398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873" y="347641"/>
            <a:ext cx="2891363" cy="171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12A3BC-E443-F7E8-FE5E-937D8B9ED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296" y="895812"/>
            <a:ext cx="2973490" cy="120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BA42543E-1936-A478-2D20-80BDC6D5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844" y="2123957"/>
            <a:ext cx="2973490" cy="171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tplotlib logo — Matplotlib 3.6.3 documentation">
            <a:extLst>
              <a:ext uri="{FF2B5EF4-FFF2-40B4-BE49-F238E27FC236}">
                <a16:creationId xmlns:a16="http://schemas.microsoft.com/office/drawing/2014/main" id="{E0CCD28F-F962-BBEF-59C8-23277F13B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52" y="2461274"/>
            <a:ext cx="3669992" cy="118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iscussion of seaborn logo · Issue #2243 · mwaskom/seaborn · GitHub">
            <a:extLst>
              <a:ext uri="{FF2B5EF4-FFF2-40B4-BE49-F238E27FC236}">
                <a16:creationId xmlns:a16="http://schemas.microsoft.com/office/drawing/2014/main" id="{177348F5-228C-337E-D8C8-86C06322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844" y="4122759"/>
            <a:ext cx="2635864" cy="26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Lancement de l’initiative scikit-learn, bibliothèque logicielle de ...">
            <a:extLst>
              <a:ext uri="{FF2B5EF4-FFF2-40B4-BE49-F238E27FC236}">
                <a16:creationId xmlns:a16="http://schemas.microsoft.com/office/drawing/2014/main" id="{D2C4C4AD-F0C8-0444-AC54-30D31D4E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49" y="4396726"/>
            <a:ext cx="2783908" cy="208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91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6B835F-6427-66AC-F4AA-A2BC71BB7D5F}"/>
              </a:ext>
            </a:extLst>
          </p:cNvPr>
          <p:cNvSpPr txBox="1"/>
          <p:nvPr/>
        </p:nvSpPr>
        <p:spPr>
          <a:xfrm>
            <a:off x="182880" y="728322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1 Age </a:t>
            </a:r>
            <a:r>
              <a:rPr lang="en-US" b="0" i="0" dirty="0">
                <a:solidFill>
                  <a:srgbClr val="0070C0"/>
                </a:solidFill>
                <a:effectLst/>
                <a:latin typeface="Helvetica Neue"/>
              </a:rPr>
              <a:t>-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Employee's 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2 Gender </a:t>
            </a:r>
            <a:r>
              <a:rPr lang="en-US" b="0" i="0" dirty="0">
                <a:solidFill>
                  <a:srgbClr val="0070C0"/>
                </a:solidFill>
                <a:effectLst/>
                <a:latin typeface="Helvetica Neue"/>
              </a:rPr>
              <a:t>-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Employee's Gender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3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BusinessTravel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Helvetica Neue"/>
              </a:rPr>
              <a:t>-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Frequency of employees' business trips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4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DailyRate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Helvetica Neue"/>
              </a:rPr>
              <a:t>-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Daily salary rate for employees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5 Department </a:t>
            </a:r>
            <a:r>
              <a:rPr lang="en-US" b="0" i="0" dirty="0">
                <a:solidFill>
                  <a:srgbClr val="0070C0"/>
                </a:solidFill>
                <a:effectLst/>
                <a:latin typeface="Helvetica Neue"/>
              </a:rPr>
              <a:t>-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Office of employees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6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DistanceFromHome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Helvetica Neue"/>
              </a:rPr>
              <a:t>-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Distance from home in miles to 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7 Education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Level of education achieved by staff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8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EducationField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Employee's field of study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9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EmployeeCount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Total number of employees in the organization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10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EmployeeNumber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A unique identifier for each employee record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52B16-FBFB-8601-3FC8-41C7A520FBFA}"/>
              </a:ext>
            </a:extLst>
          </p:cNvPr>
          <p:cNvSpPr txBox="1"/>
          <p:nvPr/>
        </p:nvSpPr>
        <p:spPr>
          <a:xfrm>
            <a:off x="182880" y="-21772"/>
            <a:ext cx="68405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FF0000"/>
                </a:solidFill>
                <a:effectLst/>
                <a:latin typeface="Baskerville Old Face" panose="02020602080505020303" pitchFamily="18" charset="0"/>
              </a:rPr>
              <a:t>STT Attribute Name Meaning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694B3-4593-A16F-C18F-75F566E93F2F}"/>
              </a:ext>
            </a:extLst>
          </p:cNvPr>
          <p:cNvSpPr txBox="1"/>
          <p:nvPr/>
        </p:nvSpPr>
        <p:spPr>
          <a:xfrm>
            <a:off x="182880" y="3039385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11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EnvironmentSatisfaction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Employee satisfaction with their working environment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12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HourlyRate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Hourly rate for employees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13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JobInvolvement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Level of involvement required for the employee's job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14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JobLevel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Employee's level of 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15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JobRole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The role of employees in the organization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16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JobSatisfaction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Employee satisfaction with their 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17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MaritalStatus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Employee's marital status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18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MonthlyIncome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Employee's monthly income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19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MonthlyRate</a:t>
            </a:r>
            <a:r>
              <a:rPr lang="en-US" b="0" i="0" dirty="0">
                <a:solidFill>
                  <a:srgbClr val="0070C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Monthly salary rate for employees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20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NumCompaniesWorked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Number of companies the employee worked for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9272B-0617-978A-1554-952B817BE6DF}"/>
              </a:ext>
            </a:extLst>
          </p:cNvPr>
          <p:cNvSpPr txBox="1"/>
          <p:nvPr/>
        </p:nvSpPr>
        <p:spPr>
          <a:xfrm>
            <a:off x="182880" y="5688449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21 Over18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Whether the employee is over 18 years old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22 OverTime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Do employees work overtime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23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PercentSalaryHike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Salary increase rate for employees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24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PerformanceRating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The performance rating of the employee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25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RelationshipSatisfaction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Employee satisfaction with their relationships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982A3-9F0D-9D8F-DF4E-378F89E54756}"/>
              </a:ext>
            </a:extLst>
          </p:cNvPr>
          <p:cNvSpPr txBox="1"/>
          <p:nvPr/>
        </p:nvSpPr>
        <p:spPr>
          <a:xfrm>
            <a:off x="5991497" y="670322"/>
            <a:ext cx="6096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26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StandardHours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Standard working hours for employees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27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StockOptionLevel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Employee stock option level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28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TotalWorkingYears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Total number of years the employee has worked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29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TrainingTimesLastYear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Number of times employees were taken to training in the last year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30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WorkLifeBalance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Employees' perception of their work-life balance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31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YearsAtCompany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Number of years employees have been with the company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32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YearsInCurrentRole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Number of years the employee has been in their current role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33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YearsSinceLastPromotion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- Number of years since employee's last promotion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34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YearsWithCurrManager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 Number of years an employee has been with their current manager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35 Attrition </a:t>
            </a:r>
            <a:r>
              <a:rPr lang="en-US" b="0" i="0" dirty="0">
                <a:solidFill>
                  <a:srgbClr val="0070C0"/>
                </a:solidFill>
                <a:effectLst/>
                <a:latin typeface="Helvetica Neue"/>
              </a:rPr>
              <a:t>-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Does the employee leave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50287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">
            <a:extLst>
              <a:ext uri="{FF2B5EF4-FFF2-40B4-BE49-F238E27FC236}">
                <a16:creationId xmlns:a16="http://schemas.microsoft.com/office/drawing/2014/main" id="{ECCB8A33-45B2-7E46-91BC-5AE81D675500}"/>
              </a:ext>
            </a:extLst>
          </p:cNvPr>
          <p:cNvSpPr txBox="1"/>
          <p:nvPr/>
        </p:nvSpPr>
        <p:spPr>
          <a:xfrm>
            <a:off x="2175432" y="0"/>
            <a:ext cx="7841135" cy="9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IN" sz="4000" b="1" spc="200" dirty="0">
                <a:solidFill>
                  <a:srgbClr val="FF0000"/>
                </a:solidFill>
                <a:latin typeface="Baskerville Old Face" panose="02020602080505020303" pitchFamily="18" charset="0"/>
                <a:cs typeface="Calibri" panose="020F0502020204030204" pitchFamily="34" charset="0"/>
                <a:sym typeface="Calibri"/>
              </a:rPr>
              <a:t>Raw Data </a:t>
            </a:r>
            <a:endParaRPr lang="en-IN" sz="4000" b="1" spc="200" dirty="0">
              <a:solidFill>
                <a:srgbClr val="FF0000"/>
              </a:solidFill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  <p:sp>
        <p:nvSpPr>
          <p:cNvPr id="3" name="Google Shape;99;p1">
            <a:extLst>
              <a:ext uri="{FF2B5EF4-FFF2-40B4-BE49-F238E27FC236}">
                <a16:creationId xmlns:a16="http://schemas.microsoft.com/office/drawing/2014/main" id="{3D2E1C85-0B5F-E280-E4AA-BC220C779634}"/>
              </a:ext>
            </a:extLst>
          </p:cNvPr>
          <p:cNvSpPr txBox="1"/>
          <p:nvPr/>
        </p:nvSpPr>
        <p:spPr>
          <a:xfrm>
            <a:off x="174172" y="6023966"/>
            <a:ext cx="8831962" cy="834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3600" b="1" spc="200" dirty="0">
                <a:solidFill>
                  <a:srgbClr val="FF0000"/>
                </a:solidFill>
                <a:latin typeface="Baskerville Old Face" panose="02020602080505020303" pitchFamily="18" charset="0"/>
                <a:cs typeface="Calibri" panose="020F0502020204030204" pitchFamily="34" charset="0"/>
                <a:sym typeface="Calibri"/>
              </a:rPr>
              <a:t>Insights :</a:t>
            </a:r>
            <a:r>
              <a:rPr lang="en-IN" sz="2400" b="1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We have 1470 rows and 35 columns in the Raw data.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52983-9A14-B685-3DD4-60D5BB2A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2" y="811943"/>
            <a:ext cx="11299371" cy="50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1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27446A-EBB0-1F69-839E-3B4DBFFE3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95" y="803633"/>
            <a:ext cx="7806209" cy="2723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3102A-C6B0-0A38-0ABC-82914B697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740" y="3683367"/>
            <a:ext cx="7624728" cy="3060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9A33EB-ABC4-BACD-E189-88BDFB9698DA}"/>
              </a:ext>
            </a:extLst>
          </p:cNvPr>
          <p:cNvSpPr txBox="1"/>
          <p:nvPr/>
        </p:nvSpPr>
        <p:spPr>
          <a:xfrm>
            <a:off x="2585356" y="0"/>
            <a:ext cx="7806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000" b="1" i="0" dirty="0">
                <a:solidFill>
                  <a:srgbClr val="FF0000"/>
                </a:solidFill>
                <a:effectLst/>
                <a:latin typeface="Baskerville Old Face" panose="02020602080505020303" pitchFamily="18" charset="0"/>
              </a:rPr>
              <a:t>Numeric and Categorical Columns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2CFE2-4BAF-71A7-98A0-D8F1D677BDE6}"/>
              </a:ext>
            </a:extLst>
          </p:cNvPr>
          <p:cNvSpPr txBox="1"/>
          <p:nvPr/>
        </p:nvSpPr>
        <p:spPr>
          <a:xfrm>
            <a:off x="8425543" y="927864"/>
            <a:ext cx="36467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Helvetica Neue"/>
              </a:rPr>
              <a:t>There are only 26 columns Numerical Attributes in the dataset.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AA6055-1C91-389E-137F-9D0EA1F8D838}"/>
              </a:ext>
            </a:extLst>
          </p:cNvPr>
          <p:cNvSpPr txBox="1"/>
          <p:nvPr/>
        </p:nvSpPr>
        <p:spPr>
          <a:xfrm>
            <a:off x="285532" y="4180114"/>
            <a:ext cx="337457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Helvetica Neue"/>
              </a:rPr>
              <a:t>On the other hand we have 9 columns Categorical Attributes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99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">
            <a:extLst>
              <a:ext uri="{FF2B5EF4-FFF2-40B4-BE49-F238E27FC236}">
                <a16:creationId xmlns:a16="http://schemas.microsoft.com/office/drawing/2014/main" id="{ECCB8A33-45B2-7E46-91BC-5AE81D675500}"/>
              </a:ext>
            </a:extLst>
          </p:cNvPr>
          <p:cNvSpPr txBox="1"/>
          <p:nvPr/>
        </p:nvSpPr>
        <p:spPr>
          <a:xfrm>
            <a:off x="322799" y="314178"/>
            <a:ext cx="10631858" cy="586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IN" sz="4000" b="1" spc="200" dirty="0">
                <a:solidFill>
                  <a:srgbClr val="FF0000"/>
                </a:solidFill>
                <a:latin typeface="Baskerville Old Face" panose="02020602080505020303" pitchFamily="18" charset="0"/>
                <a:cs typeface="Calibri" panose="020F0502020204030204" pitchFamily="34" charset="0"/>
                <a:sym typeface="Calibri"/>
              </a:rPr>
              <a:t>Data Visualization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IN" sz="2800" b="1" spc="200" dirty="0">
              <a:solidFill>
                <a:srgbClr val="FF0000"/>
              </a:solidFill>
              <a:latin typeface="Baskerville Old Face" panose="02020602080505020303" pitchFamily="18" charset="0"/>
              <a:cs typeface="Calibri" panose="020F0502020204030204" pitchFamily="34" charset="0"/>
              <a:sym typeface="Calibri"/>
            </a:endParaRP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3200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 is the graphical representation of different pieces of information or data, using visual elements such as charts,graphs,or maps.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IN" sz="3200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3200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 tools provide the ability to see and understand data trends, outliers, and patterns in an easy to understand</a:t>
            </a:r>
            <a:r>
              <a:rPr lang="en-IN" sz="3200" b="1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323998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6435</TotalTime>
  <Words>877</Words>
  <Application>Microsoft Office PowerPoint</Application>
  <PresentationFormat>Widescreen</PresentationFormat>
  <Paragraphs>126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Century Gothic</vt:lpstr>
      <vt:lpstr>Georgia</vt:lpstr>
      <vt:lpstr>Wingdings 3</vt:lpstr>
      <vt:lpstr>Arial</vt:lpstr>
      <vt:lpstr>Helvetica Neue</vt:lpstr>
      <vt:lpstr>Inter</vt:lpstr>
      <vt:lpstr>Söhne</vt:lpstr>
      <vt:lpstr>Wingdings</vt:lpstr>
      <vt:lpstr>Google Sans</vt:lpstr>
      <vt:lpstr>Calibri</vt:lpstr>
      <vt:lpstr>Baskerville Old Face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Elagandula Manikanta</cp:lastModifiedBy>
  <cp:revision>200</cp:revision>
  <cp:lastPrinted>2023-01-27T03:24:50Z</cp:lastPrinted>
  <dcterms:created xsi:type="dcterms:W3CDTF">2021-02-16T05:19:01Z</dcterms:created>
  <dcterms:modified xsi:type="dcterms:W3CDTF">2023-11-20T14:32:51Z</dcterms:modified>
</cp:coreProperties>
</file>