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6" r:id="rId3"/>
    <p:sldId id="267" r:id="rId4"/>
    <p:sldId id="268" r:id="rId5"/>
    <p:sldId id="269" r:id="rId6"/>
    <p:sldId id="270" r:id="rId7"/>
    <p:sldId id="306" r:id="rId8"/>
    <p:sldId id="271" r:id="rId9"/>
    <p:sldId id="273" r:id="rId10"/>
    <p:sldId id="275" r:id="rId11"/>
    <p:sldId id="304" r:id="rId12"/>
    <p:sldId id="307" r:id="rId13"/>
    <p:sldId id="278" r:id="rId14"/>
    <p:sldId id="323" r:id="rId15"/>
    <p:sldId id="324" r:id="rId16"/>
    <p:sldId id="325" r:id="rId17"/>
    <p:sldId id="326" r:id="rId18"/>
    <p:sldId id="328" r:id="rId19"/>
    <p:sldId id="327" r:id="rId20"/>
    <p:sldId id="291" r:id="rId21"/>
    <p:sldId id="292" r:id="rId22"/>
    <p:sldId id="293"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7" d="100"/>
          <a:sy n="77" d="100"/>
        </p:scale>
        <p:origin x="1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A389F-D91E-419E-B070-3800774B804F}"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E4335-CA57-4D12-94E9-9C71382182D3}" type="slidenum">
              <a:rPr lang="en-US" smtClean="0"/>
              <a:t>‹#›</a:t>
            </a:fld>
            <a:endParaRPr lang="en-US"/>
          </a:p>
        </p:txBody>
      </p:sp>
    </p:spTree>
    <p:extLst>
      <p:ext uri="{BB962C8B-B14F-4D97-AF65-F5344CB8AC3E}">
        <p14:creationId xmlns:p14="http://schemas.microsoft.com/office/powerpoint/2010/main" val="88706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710407" y="4925408"/>
            <a:ext cx="5683250" cy="4029879"/>
          </a:xfrm>
          <a:prstGeom prst="rect">
            <a:avLst/>
          </a:prstGeom>
          <a:noFill/>
          <a:ln>
            <a:noFill/>
          </a:ln>
        </p:spPr>
        <p:txBody>
          <a:bodyPr spcFirstLastPara="1" wrap="square" lIns="99059" tIns="49516" rIns="99059" bIns="49516" anchor="t" anchorCtr="0">
            <a:noAutofit/>
          </a:bodyPr>
          <a:lstStyle/>
          <a:p>
            <a:pPr marL="0" indent="0">
              <a:buClr>
                <a:schemeClr val="dk1"/>
              </a:buClr>
            </a:pPr>
            <a:endParaRPr/>
          </a:p>
        </p:txBody>
      </p:sp>
      <p:sp>
        <p:nvSpPr>
          <p:cNvPr id="96" name="Google Shape;96;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773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algn="r"/>
            <a:fld id="{00000000-1234-1234-1234-123412341234}" type="slidenum">
              <a:rPr lang="en-IN" sz="1300" smtClean="0">
                <a:solidFill>
                  <a:schemeClr val="dk1"/>
                </a:solidFill>
                <a:latin typeface="Calibri"/>
                <a:ea typeface="Calibri"/>
                <a:cs typeface="Calibri"/>
                <a:sym typeface="Calibri"/>
              </a:rPr>
              <a:pPr algn="r"/>
              <a:t>6</a:t>
            </a:fld>
            <a:endParaRPr lang="en-IN"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176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algn="r"/>
            <a:fld id="{00000000-1234-1234-1234-123412341234}" type="slidenum">
              <a:rPr lang="en-IN" sz="1300" smtClean="0">
                <a:solidFill>
                  <a:schemeClr val="dk1"/>
                </a:solidFill>
                <a:latin typeface="Calibri"/>
                <a:ea typeface="Calibri"/>
                <a:cs typeface="Calibri"/>
                <a:sym typeface="Calibri"/>
              </a:rPr>
              <a:pPr algn="r"/>
              <a:t>8</a:t>
            </a:fld>
            <a:endParaRPr lang="en-IN"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194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710407" y="4925408"/>
            <a:ext cx="5683250" cy="4029879"/>
          </a:xfrm>
          <a:prstGeom prst="rect">
            <a:avLst/>
          </a:prstGeom>
          <a:noFill/>
          <a:ln>
            <a:noFill/>
          </a:ln>
        </p:spPr>
        <p:txBody>
          <a:bodyPr spcFirstLastPara="1" wrap="square" lIns="99059" tIns="49516" rIns="99059" bIns="49516" anchor="t" anchorCtr="0">
            <a:noAutofit/>
          </a:bodyPr>
          <a:lstStyle/>
          <a:p>
            <a:pPr marL="0" indent="0">
              <a:buClr>
                <a:schemeClr val="dk1"/>
              </a:buClr>
              <a:buSzPts val="1200"/>
            </a:pPr>
            <a:endParaRPr/>
          </a:p>
        </p:txBody>
      </p:sp>
      <p:sp>
        <p:nvSpPr>
          <p:cNvPr id="114" name="Google Shape;114;p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914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AE72-EFDE-FA7B-4E47-A92DBB47C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F6D61-9F17-F2FD-01F3-DABDC4A23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398FE0-CB35-B28F-CE70-A5D8091D3122}"/>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5" name="Footer Placeholder 4">
            <a:extLst>
              <a:ext uri="{FF2B5EF4-FFF2-40B4-BE49-F238E27FC236}">
                <a16:creationId xmlns:a16="http://schemas.microsoft.com/office/drawing/2014/main" id="{35FAD213-BC0E-6E96-E755-587CC3D18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E5BE-2C79-3FD0-417D-958CE14C9463}"/>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278989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919F-77A4-BE9F-B7EF-4E27044D1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630B3-670A-0076-0C95-774E3019D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CFC7C-8C03-A2D7-DF87-08A6E13AA790}"/>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5" name="Footer Placeholder 4">
            <a:extLst>
              <a:ext uri="{FF2B5EF4-FFF2-40B4-BE49-F238E27FC236}">
                <a16:creationId xmlns:a16="http://schemas.microsoft.com/office/drawing/2014/main" id="{912278A6-952F-640E-A748-1159FD14E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7F304-6A86-BBD5-FFCC-E9538B09910E}"/>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164280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6F3E1-879E-28DA-9377-1E182D8073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05C4C-1444-91F3-0B52-C06FA2648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9BB33-1395-0268-F746-5665C15B5E8F}"/>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5" name="Footer Placeholder 4">
            <a:extLst>
              <a:ext uri="{FF2B5EF4-FFF2-40B4-BE49-F238E27FC236}">
                <a16:creationId xmlns:a16="http://schemas.microsoft.com/office/drawing/2014/main" id="{FEC35C11-5642-78CC-BDC4-89A13BCF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16A4A-9784-824A-01DC-0E8A9910D284}"/>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128733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EC52-9A35-BE21-AC8B-F89CC1F6DE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59D148-3B97-2E6C-DFC6-E158EF625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11B64-8F55-20B5-118D-A54619A14B88}"/>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5" name="Footer Placeholder 4">
            <a:extLst>
              <a:ext uri="{FF2B5EF4-FFF2-40B4-BE49-F238E27FC236}">
                <a16:creationId xmlns:a16="http://schemas.microsoft.com/office/drawing/2014/main" id="{7CCD1F25-B304-5E3E-1ED9-26D7E4357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21010-D918-198D-A1CE-E0CBED817BB7}"/>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241905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349E-7B72-278F-A311-A790084A7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B308C0-5E32-C15C-EAC0-DA0764F82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BABD1-534D-30E2-DF83-351FAC2AA515}"/>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5" name="Footer Placeholder 4">
            <a:extLst>
              <a:ext uri="{FF2B5EF4-FFF2-40B4-BE49-F238E27FC236}">
                <a16:creationId xmlns:a16="http://schemas.microsoft.com/office/drawing/2014/main" id="{4B48D201-7D69-B94E-F4B9-73D7A097D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95B46-72D0-F8F4-1F2B-D378053A1143}"/>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400762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766C-D153-D2F1-E90F-855222506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61D67-FA40-DD42-17BB-31ECDB5CE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4EBEBB-23AD-F4CE-0AA2-C42C134B5A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CEE682-9719-9421-4A01-565260E49D53}"/>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6" name="Footer Placeholder 5">
            <a:extLst>
              <a:ext uri="{FF2B5EF4-FFF2-40B4-BE49-F238E27FC236}">
                <a16:creationId xmlns:a16="http://schemas.microsoft.com/office/drawing/2014/main" id="{34D91C70-139D-2DD9-E088-78D8D6173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C5D072-8376-FEB3-2884-D3403629AECF}"/>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108113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C72D-83BE-D7C5-A584-7A4FA52071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06714-64E8-71C5-79A8-370DE487C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02CAC8-38BA-2D66-4B54-B39FECCEC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AA058-FA55-06B4-0A28-3B6B71EE6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AE2B2-D7AB-608C-089E-7ADFEBE46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A26B1-DB4E-05FB-D3FB-F9689C5C6C7C}"/>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8" name="Footer Placeholder 7">
            <a:extLst>
              <a:ext uri="{FF2B5EF4-FFF2-40B4-BE49-F238E27FC236}">
                <a16:creationId xmlns:a16="http://schemas.microsoft.com/office/drawing/2014/main" id="{39673A8E-7723-4C45-EC35-5C0913E0D0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738A7-E907-4F7A-EE25-DAA5E257F583}"/>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181905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23E1-71B5-484E-3C7D-26511AC8AF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31CEB-3D1B-BFA3-C5FC-F6AB57802B26}"/>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4" name="Footer Placeholder 3">
            <a:extLst>
              <a:ext uri="{FF2B5EF4-FFF2-40B4-BE49-F238E27FC236}">
                <a16:creationId xmlns:a16="http://schemas.microsoft.com/office/drawing/2014/main" id="{33F256EE-03A9-ED6D-0406-C4B9AEC58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ACAB2-7524-E1FE-25B4-72C1E6364145}"/>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260118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E3B10-D7D5-4350-23FA-AA52E7D8A500}"/>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3" name="Footer Placeholder 2">
            <a:extLst>
              <a:ext uri="{FF2B5EF4-FFF2-40B4-BE49-F238E27FC236}">
                <a16:creationId xmlns:a16="http://schemas.microsoft.com/office/drawing/2014/main" id="{92A9A8A9-E7F3-1027-50D4-E88C86DFD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7596B6-9151-06F5-D465-FA0B1701A25C}"/>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175918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18EF-FBA9-C74B-3D40-7E239FFB5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D014F-F29C-2F46-B00F-4AEF876ED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D35E7-6B54-AAAB-FE1E-9DF11C6EE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05592-EBD9-80F8-29F0-0BD233028AFA}"/>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6" name="Footer Placeholder 5">
            <a:extLst>
              <a:ext uri="{FF2B5EF4-FFF2-40B4-BE49-F238E27FC236}">
                <a16:creationId xmlns:a16="http://schemas.microsoft.com/office/drawing/2014/main" id="{7E124D0A-4F20-330C-A4AD-F6F4AEBE4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B1D38-77E2-52FB-D77B-D921E5AAD3AE}"/>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220017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AA3F-7CC9-0091-9B4D-7E97B172C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6DBBE1-4A2A-7B85-5F33-4540857FA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FE7030-89C4-B7DB-1DE9-81491C76E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178FF-34CE-8369-442B-6ABB3EDC1397}"/>
              </a:ext>
            </a:extLst>
          </p:cNvPr>
          <p:cNvSpPr>
            <a:spLocks noGrp="1"/>
          </p:cNvSpPr>
          <p:nvPr>
            <p:ph type="dt" sz="half" idx="10"/>
          </p:nvPr>
        </p:nvSpPr>
        <p:spPr/>
        <p:txBody>
          <a:bodyPr/>
          <a:lstStyle/>
          <a:p>
            <a:fld id="{5CE35544-F7B4-48FC-8B1D-FA456370CDDA}" type="datetimeFigureOut">
              <a:rPr lang="en-US" smtClean="0"/>
              <a:t>10/3/2023</a:t>
            </a:fld>
            <a:endParaRPr lang="en-US"/>
          </a:p>
        </p:txBody>
      </p:sp>
      <p:sp>
        <p:nvSpPr>
          <p:cNvPr id="6" name="Footer Placeholder 5">
            <a:extLst>
              <a:ext uri="{FF2B5EF4-FFF2-40B4-BE49-F238E27FC236}">
                <a16:creationId xmlns:a16="http://schemas.microsoft.com/office/drawing/2014/main" id="{7922DA24-D224-7CEA-6768-A22AF724A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D5230-BA51-BB9B-C5CE-11490B401C16}"/>
              </a:ext>
            </a:extLst>
          </p:cNvPr>
          <p:cNvSpPr>
            <a:spLocks noGrp="1"/>
          </p:cNvSpPr>
          <p:nvPr>
            <p:ph type="sldNum" sz="quarter" idx="12"/>
          </p:nvPr>
        </p:nvSpPr>
        <p:spPr/>
        <p:txBody>
          <a:bodyPr/>
          <a:lstStyle/>
          <a:p>
            <a:fld id="{8A37371A-F65B-4A39-B9EA-4F2B78491B4A}" type="slidenum">
              <a:rPr lang="en-US" smtClean="0"/>
              <a:t>‹#›</a:t>
            </a:fld>
            <a:endParaRPr lang="en-US"/>
          </a:p>
        </p:txBody>
      </p:sp>
    </p:spTree>
    <p:extLst>
      <p:ext uri="{BB962C8B-B14F-4D97-AF65-F5344CB8AC3E}">
        <p14:creationId xmlns:p14="http://schemas.microsoft.com/office/powerpoint/2010/main" val="309120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57CF8-EF81-19C4-9363-A86C9718F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0F832-4F81-0CBF-8AA5-D3ED17F1C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9AD9F-7D0E-6B54-B622-C7DFB53B1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5544-F7B4-48FC-8B1D-FA456370CDDA}" type="datetimeFigureOut">
              <a:rPr lang="en-US" smtClean="0"/>
              <a:t>10/3/2023</a:t>
            </a:fld>
            <a:endParaRPr lang="en-US"/>
          </a:p>
        </p:txBody>
      </p:sp>
      <p:sp>
        <p:nvSpPr>
          <p:cNvPr id="5" name="Footer Placeholder 4">
            <a:extLst>
              <a:ext uri="{FF2B5EF4-FFF2-40B4-BE49-F238E27FC236}">
                <a16:creationId xmlns:a16="http://schemas.microsoft.com/office/drawing/2014/main" id="{7F3D786B-CC9B-1B38-C3E4-9DC6B6B9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9679D-7629-44C0-A30D-6242E1794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7371A-F65B-4A39-B9EA-4F2B78491B4A}" type="slidenum">
              <a:rPr lang="en-US" smtClean="0"/>
              <a:t>‹#›</a:t>
            </a:fld>
            <a:endParaRPr lang="en-US"/>
          </a:p>
        </p:txBody>
      </p:sp>
    </p:spTree>
    <p:extLst>
      <p:ext uri="{BB962C8B-B14F-4D97-AF65-F5344CB8AC3E}">
        <p14:creationId xmlns:p14="http://schemas.microsoft.com/office/powerpoint/2010/main" val="127043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ypeauditor.com/top-youtub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130628"/>
            <a:ext cx="12192000" cy="5842000"/>
          </a:xfrm>
          <a:prstGeom prst="rect">
            <a:avLst/>
          </a:prstGeom>
          <a:noFill/>
          <a:ln>
            <a:noFill/>
          </a:ln>
        </p:spPr>
      </p:pic>
      <p:sp>
        <p:nvSpPr>
          <p:cNvPr id="99" name="Google Shape;99;p1"/>
          <p:cNvSpPr txBox="1"/>
          <p:nvPr/>
        </p:nvSpPr>
        <p:spPr>
          <a:xfrm>
            <a:off x="798918" y="3429000"/>
            <a:ext cx="10594164" cy="1354176"/>
          </a:xfrm>
          <a:prstGeom prst="rect">
            <a:avLst/>
          </a:prstGeom>
          <a:noFill/>
          <a:ln>
            <a:noFill/>
          </a:ln>
        </p:spPr>
        <p:txBody>
          <a:bodyPr spcFirstLastPara="1" wrap="square" lIns="91425" tIns="45700" rIns="91425" bIns="45700" anchor="t" anchorCtr="0">
            <a:spAutoFit/>
          </a:bodyPr>
          <a:lstStyle/>
          <a:p>
            <a:pPr algn="ctr">
              <a:lnSpc>
                <a:spcPct val="120000"/>
              </a:lnSpc>
              <a:spcAft>
                <a:spcPts val="600"/>
              </a:spcAft>
            </a:pPr>
            <a:r>
              <a:rPr lang="en-IN" sz="3000" dirty="0">
                <a:solidFill>
                  <a:schemeClr val="accent6">
                    <a:lumMod val="50000"/>
                  </a:schemeClr>
                </a:solidFill>
                <a:latin typeface="BankGothic Md BT" panose="020B0807020203060204"/>
                <a:ea typeface="Calibri"/>
                <a:cs typeface="Calibri"/>
                <a:sym typeface="Calibri"/>
              </a:rPr>
              <a:t>Analysis</a:t>
            </a:r>
            <a:r>
              <a:rPr lang="en-IN" sz="3000" b="0" i="0" u="none" strike="noStrike" cap="none" dirty="0">
                <a:solidFill>
                  <a:schemeClr val="accent6">
                    <a:lumMod val="50000"/>
                  </a:schemeClr>
                </a:solidFill>
                <a:latin typeface="BankGothic Md BT" panose="020B0807020203060204" pitchFamily="34" charset="0"/>
                <a:ea typeface="Calibri"/>
                <a:cs typeface="Calibri"/>
                <a:sym typeface="Calibri"/>
              </a:rPr>
              <a:t> On </a:t>
            </a:r>
            <a:r>
              <a:rPr lang="en-US" sz="3000" dirty="0" err="1">
                <a:solidFill>
                  <a:schemeClr val="accent6">
                    <a:lumMod val="50000"/>
                  </a:schemeClr>
                </a:solidFill>
                <a:latin typeface="BankGothic Md BT" panose="020B0807020203060204" pitchFamily="34" charset="0"/>
                <a:ea typeface="Calibri"/>
                <a:cs typeface="Calibri"/>
                <a:sym typeface="Calibri"/>
              </a:rPr>
              <a:t>Youtube</a:t>
            </a:r>
            <a:r>
              <a:rPr lang="en-US" sz="3000" dirty="0">
                <a:solidFill>
                  <a:schemeClr val="accent6">
                    <a:lumMod val="50000"/>
                  </a:schemeClr>
                </a:solidFill>
                <a:latin typeface="BankGothic Md BT" panose="020B0807020203060204" pitchFamily="34" charset="0"/>
                <a:ea typeface="Calibri"/>
                <a:cs typeface="Calibri"/>
                <a:sym typeface="Calibri"/>
              </a:rPr>
              <a:t> Channels </a:t>
            </a:r>
            <a:endParaRPr lang="en-IN" sz="3000" b="0" i="0" u="none" strike="noStrike" cap="none" dirty="0">
              <a:solidFill>
                <a:schemeClr val="accent6">
                  <a:lumMod val="50000"/>
                </a:schemeClr>
              </a:solidFill>
              <a:latin typeface="BankGothic Md BT" panose="020B0807020203060204" pitchFamily="34" charset="0"/>
              <a:ea typeface="Calibri"/>
              <a:cs typeface="Calibri"/>
              <a:sym typeface="Calibri"/>
            </a:endParaRPr>
          </a:p>
          <a:p>
            <a:pPr marL="0" marR="0" lvl="0" indent="0" algn="ctr" rtl="0">
              <a:lnSpc>
                <a:spcPct val="120000"/>
              </a:lnSpc>
              <a:spcBef>
                <a:spcPts val="0"/>
              </a:spcBef>
              <a:spcAft>
                <a:spcPts val="600"/>
              </a:spcAft>
              <a:buNone/>
            </a:pPr>
            <a:r>
              <a:rPr lang="en-US" sz="3000" dirty="0">
                <a:solidFill>
                  <a:schemeClr val="accent6">
                    <a:lumMod val="50000"/>
                  </a:schemeClr>
                </a:solidFill>
                <a:latin typeface="BankGothic Md BT" panose="020B0807020203060204" pitchFamily="34" charset="0"/>
                <a:ea typeface="Calibri"/>
                <a:cs typeface="Calibri"/>
                <a:sym typeface="Calibri"/>
              </a:rPr>
              <a:t>With Hypeauditor.com Website</a:t>
            </a:r>
            <a:endParaRPr lang="en-IN" sz="3000" b="0" i="0" u="none" strike="noStrike" cap="none" dirty="0">
              <a:solidFill>
                <a:schemeClr val="tx1"/>
              </a:solidFill>
              <a:latin typeface="BankGothic Md BT" panose="020B0807020203060204" pitchFamily="34" charset="0"/>
              <a:ea typeface="Calibri"/>
              <a:cs typeface="Calibri"/>
              <a:sym typeface="Calibri"/>
            </a:endParaRPr>
          </a:p>
        </p:txBody>
      </p:sp>
      <p:pic>
        <p:nvPicPr>
          <p:cNvPr id="2" name="Picture 1" descr="Hypeauditor Free Trial">
            <a:extLst>
              <a:ext uri="{FF2B5EF4-FFF2-40B4-BE49-F238E27FC236}">
                <a16:creationId xmlns:a16="http://schemas.microsoft.com/office/drawing/2014/main" id="{25A8C9A6-9E11-0145-9FEB-7422902C1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51" y="4372494"/>
            <a:ext cx="3820895" cy="28013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YouTube Logo and symbol, meaning, history, PNG, brand">
            <a:extLst>
              <a:ext uri="{FF2B5EF4-FFF2-40B4-BE49-F238E27FC236}">
                <a16:creationId xmlns:a16="http://schemas.microsoft.com/office/drawing/2014/main" id="{608CBF99-0142-BA7C-0B79-AD961D0B9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831" y="4764011"/>
            <a:ext cx="3548875" cy="2018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3965291" y="96311"/>
            <a:ext cx="3940113" cy="723235"/>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000" b="1" spc="200" dirty="0">
                <a:solidFill>
                  <a:srgbClr val="FF0000"/>
                </a:solidFill>
                <a:latin typeface="Calibri" panose="020F0502020204030204" pitchFamily="34" charset="0"/>
                <a:cs typeface="Calibri" panose="020F0502020204030204" pitchFamily="34" charset="0"/>
                <a:sym typeface="Calibri"/>
              </a:rPr>
              <a:t>Cleaned </a:t>
            </a:r>
            <a:r>
              <a:rPr lang="en-IN" sz="3000" b="1" spc="200" dirty="0" err="1">
                <a:solidFill>
                  <a:srgbClr val="FF0000"/>
                </a:solidFill>
                <a:latin typeface="Calibri" panose="020F0502020204030204" pitchFamily="34" charset="0"/>
                <a:cs typeface="Calibri" panose="020F0502020204030204" pitchFamily="34" charset="0"/>
                <a:sym typeface="Calibri"/>
              </a:rPr>
              <a:t>Dataframe</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31BE43D-BC8A-94E3-49DF-1099C26D9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44" y="966725"/>
            <a:ext cx="11438312" cy="4924549"/>
          </a:xfrm>
          <a:prstGeom prst="rect">
            <a:avLst/>
          </a:prstGeom>
        </p:spPr>
      </p:pic>
      <p:sp>
        <p:nvSpPr>
          <p:cNvPr id="8" name="TextBox 7">
            <a:extLst>
              <a:ext uri="{FF2B5EF4-FFF2-40B4-BE49-F238E27FC236}">
                <a16:creationId xmlns:a16="http://schemas.microsoft.com/office/drawing/2014/main" id="{39823172-598D-F62A-C5A4-CA743EFB5D09}"/>
              </a:ext>
            </a:extLst>
          </p:cNvPr>
          <p:cNvSpPr txBox="1"/>
          <p:nvPr/>
        </p:nvSpPr>
        <p:spPr>
          <a:xfrm>
            <a:off x="170412" y="6234544"/>
            <a:ext cx="7926185" cy="369332"/>
          </a:xfrm>
          <a:prstGeom prst="rect">
            <a:avLst/>
          </a:prstGeom>
          <a:noFill/>
        </p:spPr>
        <p:txBody>
          <a:bodyPr wrap="square">
            <a:spAutoFit/>
          </a:bodyPr>
          <a:lstStyle/>
          <a:p>
            <a:r>
              <a:rPr lang="en-IN" sz="1800" b="1" spc="200" dirty="0">
                <a:solidFill>
                  <a:srgbClr val="FF0000"/>
                </a:solidFill>
                <a:latin typeface="Calibri" panose="020F0502020204030204" pitchFamily="34" charset="0"/>
                <a:cs typeface="Calibri" panose="020F0502020204030204" pitchFamily="34" charset="0"/>
                <a:sym typeface="Calibri"/>
              </a:rPr>
              <a:t>Insights : </a:t>
            </a:r>
            <a:r>
              <a:rPr lang="en-IN" sz="1800" dirty="0">
                <a:solidFill>
                  <a:srgbClr val="002060"/>
                </a:solidFill>
                <a:latin typeface="Calibri" panose="020F0502020204030204" pitchFamily="34" charset="0"/>
                <a:cs typeface="Calibri" panose="020F0502020204030204" pitchFamily="34" charset="0"/>
                <a:sym typeface="Calibri"/>
              </a:rPr>
              <a:t>After Cleaning </a:t>
            </a:r>
            <a:r>
              <a:rPr lang="en-IN" dirty="0">
                <a:solidFill>
                  <a:srgbClr val="002060"/>
                </a:solidFill>
                <a:latin typeface="Calibri" panose="020F0502020204030204" pitchFamily="34" charset="0"/>
                <a:cs typeface="Calibri" panose="020F0502020204030204" pitchFamily="34" charset="0"/>
                <a:sym typeface="Calibri"/>
              </a:rPr>
              <a:t>Data </a:t>
            </a:r>
            <a:r>
              <a:rPr lang="en-IN" sz="1800" dirty="0">
                <a:solidFill>
                  <a:srgbClr val="002060"/>
                </a:solidFill>
                <a:latin typeface="Calibri" panose="020F0502020204030204" pitchFamily="34" charset="0"/>
                <a:cs typeface="Calibri" panose="020F0502020204030204" pitchFamily="34" charset="0"/>
                <a:sym typeface="Calibri"/>
              </a:rPr>
              <a:t>We have 833 rows and 8 columns in the Raw data.</a:t>
            </a:r>
            <a:endParaRPr lang="en-IN" dirty="0">
              <a:solidFill>
                <a:srgbClr val="002060"/>
              </a:solidFill>
            </a:endParaRPr>
          </a:p>
        </p:txBody>
      </p:sp>
    </p:spTree>
    <p:extLst>
      <p:ext uri="{BB962C8B-B14F-4D97-AF65-F5344CB8AC3E}">
        <p14:creationId xmlns:p14="http://schemas.microsoft.com/office/powerpoint/2010/main" val="59759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5D9A5D-1934-EC35-3A2C-C7A4F50223BB}"/>
              </a:ext>
            </a:extLst>
          </p:cNvPr>
          <p:cNvPicPr>
            <a:picLocks noChangeAspect="1"/>
          </p:cNvPicPr>
          <p:nvPr/>
        </p:nvPicPr>
        <p:blipFill>
          <a:blip r:embed="rId2"/>
          <a:stretch>
            <a:fillRect/>
          </a:stretch>
        </p:blipFill>
        <p:spPr>
          <a:xfrm>
            <a:off x="344187" y="807805"/>
            <a:ext cx="10706090" cy="4987947"/>
          </a:xfrm>
          <a:prstGeom prst="rect">
            <a:avLst/>
          </a:prstGeom>
        </p:spPr>
      </p:pic>
      <p:sp>
        <p:nvSpPr>
          <p:cNvPr id="5" name="TextBox 4">
            <a:extLst>
              <a:ext uri="{FF2B5EF4-FFF2-40B4-BE49-F238E27FC236}">
                <a16:creationId xmlns:a16="http://schemas.microsoft.com/office/drawing/2014/main" id="{59A1C171-E709-DC36-AAF0-A9E46800A11B}"/>
              </a:ext>
            </a:extLst>
          </p:cNvPr>
          <p:cNvSpPr txBox="1"/>
          <p:nvPr/>
        </p:nvSpPr>
        <p:spPr>
          <a:xfrm>
            <a:off x="2911632" y="125974"/>
            <a:ext cx="5409408" cy="553998"/>
          </a:xfrm>
          <a:prstGeom prst="rect">
            <a:avLst/>
          </a:prstGeom>
          <a:noFill/>
        </p:spPr>
        <p:txBody>
          <a:bodyPr wrap="square">
            <a:spAutoFit/>
          </a:bodyPr>
          <a:lstStyle/>
          <a:p>
            <a:r>
              <a:rPr lang="en-US" altLang="en-US" sz="3000" dirty="0">
                <a:solidFill>
                  <a:srgbClr val="FF0000"/>
                </a:solidFill>
                <a:effectLst>
                  <a:outerShdw blurRad="38100" dist="38100" dir="2700000" algn="tl">
                    <a:srgbClr val="000000">
                      <a:alpha val="43137"/>
                    </a:srgbClr>
                  </a:outerShdw>
                </a:effectLst>
                <a:latin typeface="+mn-lt"/>
              </a:rPr>
              <a:t>Summary statistics of DataFrame</a:t>
            </a:r>
            <a:endParaRPr lang="en-IN" sz="3000" dirty="0">
              <a:solidFill>
                <a:srgbClr val="FF0000"/>
              </a:solidFill>
            </a:endParaRPr>
          </a:p>
        </p:txBody>
      </p:sp>
      <p:sp>
        <p:nvSpPr>
          <p:cNvPr id="4" name="TextBox 3">
            <a:extLst>
              <a:ext uri="{FF2B5EF4-FFF2-40B4-BE49-F238E27FC236}">
                <a16:creationId xmlns:a16="http://schemas.microsoft.com/office/drawing/2014/main" id="{5102105D-5E91-AF9E-8351-DF714C8E416F}"/>
              </a:ext>
            </a:extLst>
          </p:cNvPr>
          <p:cNvSpPr txBox="1"/>
          <p:nvPr/>
        </p:nvSpPr>
        <p:spPr>
          <a:xfrm>
            <a:off x="169620" y="6235324"/>
            <a:ext cx="9653155" cy="369332"/>
          </a:xfrm>
          <a:prstGeom prst="rect">
            <a:avLst/>
          </a:prstGeom>
          <a:noFill/>
        </p:spPr>
        <p:txBody>
          <a:bodyPr wrap="square">
            <a:spAutoFit/>
          </a:bodyPr>
          <a:lstStyle/>
          <a:p>
            <a:r>
              <a:rPr lang="en-IN" sz="1800" b="1" spc="200" dirty="0">
                <a:solidFill>
                  <a:srgbClr val="FF0000"/>
                </a:solidFill>
                <a:latin typeface="Calibri" panose="020F0502020204030204" pitchFamily="34" charset="0"/>
                <a:cs typeface="Calibri" panose="020F0502020204030204" pitchFamily="34" charset="0"/>
                <a:sym typeface="Calibri"/>
              </a:rPr>
              <a:t>Insights : </a:t>
            </a:r>
            <a:r>
              <a:rPr lang="en-US" b="0" i="0" dirty="0">
                <a:solidFill>
                  <a:srgbClr val="002060"/>
                </a:solidFill>
                <a:effectLst/>
                <a:latin typeface="Google Sans"/>
              </a:rPr>
              <a:t>YouTube channels with more subscribers tend to have more views, likes, and comments.</a:t>
            </a:r>
            <a:endParaRPr lang="en-IN" dirty="0">
              <a:solidFill>
                <a:srgbClr val="002060"/>
              </a:solidFill>
            </a:endParaRPr>
          </a:p>
        </p:txBody>
      </p:sp>
    </p:spTree>
    <p:extLst>
      <p:ext uri="{BB962C8B-B14F-4D97-AF65-F5344CB8AC3E}">
        <p14:creationId xmlns:p14="http://schemas.microsoft.com/office/powerpoint/2010/main" val="321129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73E70-6F74-4814-AE2D-8FDC2C1B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28" y="911742"/>
            <a:ext cx="11034944" cy="5122231"/>
          </a:xfrm>
          <a:prstGeom prst="rect">
            <a:avLst/>
          </a:prstGeom>
        </p:spPr>
      </p:pic>
      <p:sp>
        <p:nvSpPr>
          <p:cNvPr id="4" name="TextBox 3">
            <a:extLst>
              <a:ext uri="{FF2B5EF4-FFF2-40B4-BE49-F238E27FC236}">
                <a16:creationId xmlns:a16="http://schemas.microsoft.com/office/drawing/2014/main" id="{F89B3F61-3B29-006E-C53D-743CD9E065A0}"/>
              </a:ext>
            </a:extLst>
          </p:cNvPr>
          <p:cNvSpPr txBox="1"/>
          <p:nvPr/>
        </p:nvSpPr>
        <p:spPr>
          <a:xfrm>
            <a:off x="3233057" y="49968"/>
            <a:ext cx="6096000" cy="861774"/>
          </a:xfrm>
          <a:prstGeom prst="rect">
            <a:avLst/>
          </a:prstGeom>
          <a:noFill/>
        </p:spPr>
        <p:txBody>
          <a:bodyPr wrap="square">
            <a:spAutoFit/>
          </a:bodyPr>
          <a:lstStyle/>
          <a:p>
            <a:r>
              <a:rPr lang="en-US" sz="5000" b="0" cap="none" spc="0" dirty="0">
                <a:ln w="0"/>
                <a:solidFill>
                  <a:srgbClr val="C00000"/>
                </a:solidFill>
                <a:effectLst>
                  <a:outerShdw blurRad="38100" dist="19050" dir="2700000" algn="tl" rotWithShape="0">
                    <a:schemeClr val="dk1">
                      <a:alpha val="40000"/>
                    </a:schemeClr>
                  </a:outerShdw>
                </a:effectLst>
              </a:rPr>
              <a:t>VISUALIZATION</a:t>
            </a:r>
            <a:endParaRPr lang="en-IN" sz="5000" dirty="0"/>
          </a:p>
        </p:txBody>
      </p:sp>
    </p:spTree>
    <p:extLst>
      <p:ext uri="{BB962C8B-B14F-4D97-AF65-F5344CB8AC3E}">
        <p14:creationId xmlns:p14="http://schemas.microsoft.com/office/powerpoint/2010/main" val="82628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594942" y="270041"/>
            <a:ext cx="10631858" cy="5167528"/>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3000" b="1" spc="200" dirty="0">
                <a:solidFill>
                  <a:srgbClr val="FF0000"/>
                </a:solidFill>
                <a:latin typeface="Calibri" panose="020F0502020204030204" pitchFamily="34" charset="0"/>
                <a:cs typeface="Calibri" panose="020F0502020204030204" pitchFamily="34" charset="0"/>
                <a:sym typeface="Calibri"/>
              </a:rPr>
              <a:t>Data Visualization</a:t>
            </a:r>
            <a:r>
              <a:rPr lang="en-IN" sz="2800" b="1" spc="200" dirty="0">
                <a:solidFill>
                  <a:srgbClr val="FF0000"/>
                </a:solidFill>
                <a:latin typeface="Calibri" panose="020F0502020204030204" pitchFamily="34" charset="0"/>
                <a:cs typeface="Calibri" panose="020F0502020204030204" pitchFamily="34" charset="0"/>
                <a:sym typeface="Calibri"/>
              </a:rPr>
              <a:t> :</a:t>
            </a:r>
          </a:p>
          <a:p>
            <a:pPr>
              <a:lnSpc>
                <a:spcPct val="120000"/>
              </a:lnSpc>
              <a:spcAft>
                <a:spcPts val="600"/>
              </a:spcAft>
            </a:pPr>
            <a:endParaRPr lang="en-IN" sz="2800" b="1" spc="200" dirty="0">
              <a:solidFill>
                <a:srgbClr val="FF0000"/>
              </a:solidFill>
              <a:latin typeface="Calibri" panose="020F0502020204030204" pitchFamily="34" charset="0"/>
              <a:cs typeface="Calibri" panose="020F0502020204030204" pitchFamily="34" charset="0"/>
              <a:sym typeface="Calibri"/>
            </a:endParaRPr>
          </a:p>
          <a:p>
            <a:pPr marL="457200" indent="-457200">
              <a:lnSpc>
                <a:spcPct val="120000"/>
              </a:lnSpc>
              <a:spcAft>
                <a:spcPts val="600"/>
              </a:spcAft>
              <a:buFont typeface="Wingdings" pitchFamily="2" charset="2"/>
              <a:buChar char="v"/>
            </a:pPr>
            <a:r>
              <a:rPr lang="en-IN" sz="2800" spc="200" dirty="0">
                <a:solidFill>
                  <a:srgbClr val="002060"/>
                </a:solidFill>
                <a:latin typeface="Calibri" panose="020F0502020204030204" pitchFamily="34" charset="0"/>
                <a:cs typeface="Calibri" panose="020F0502020204030204" pitchFamily="34" charset="0"/>
              </a:rPr>
              <a:t>Data visualization is the graphical representation of different pieces of information or data, using visual elements such as charts,graphs,or maps.</a:t>
            </a:r>
          </a:p>
          <a:p>
            <a:pPr marL="457200" indent="-457200">
              <a:lnSpc>
                <a:spcPct val="120000"/>
              </a:lnSpc>
              <a:spcAft>
                <a:spcPts val="600"/>
              </a:spcAft>
              <a:buFont typeface="Wingdings" pitchFamily="2" charset="2"/>
              <a:buChar char="v"/>
            </a:pPr>
            <a:endParaRPr lang="en-IN" sz="2800" spc="200" dirty="0">
              <a:solidFill>
                <a:srgbClr val="002060"/>
              </a:solidFill>
              <a:latin typeface="Calibri" panose="020F0502020204030204" pitchFamily="34" charset="0"/>
              <a:cs typeface="Calibri" panose="020F0502020204030204" pitchFamily="34" charset="0"/>
            </a:endParaRPr>
          </a:p>
          <a:p>
            <a:pPr marL="457200" indent="-457200">
              <a:lnSpc>
                <a:spcPct val="120000"/>
              </a:lnSpc>
              <a:spcAft>
                <a:spcPts val="600"/>
              </a:spcAft>
              <a:buFont typeface="Wingdings" pitchFamily="2" charset="2"/>
              <a:buChar char="v"/>
            </a:pPr>
            <a:r>
              <a:rPr lang="en-IN" sz="2800" spc="200" dirty="0">
                <a:solidFill>
                  <a:srgbClr val="002060"/>
                </a:solidFill>
                <a:latin typeface="Calibri" panose="020F0502020204030204" pitchFamily="34" charset="0"/>
                <a:cs typeface="Calibri" panose="020F0502020204030204" pitchFamily="34" charset="0"/>
              </a:rPr>
              <a:t>Data visualization tools provide the ability to see and understand data trends, outliers, and patterns in an easy to understand.</a:t>
            </a:r>
          </a:p>
        </p:txBody>
      </p:sp>
    </p:spTree>
    <p:extLst>
      <p:ext uri="{BB962C8B-B14F-4D97-AF65-F5344CB8AC3E}">
        <p14:creationId xmlns:p14="http://schemas.microsoft.com/office/powerpoint/2010/main" val="136323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70D390D-69B8-C884-AE22-B88AA306A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99" y="835429"/>
            <a:ext cx="7807129" cy="56401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C51051-9CDD-9BE1-56B2-69EFAB1A90CA}"/>
              </a:ext>
            </a:extLst>
          </p:cNvPr>
          <p:cNvSpPr txBox="1"/>
          <p:nvPr/>
        </p:nvSpPr>
        <p:spPr>
          <a:xfrm>
            <a:off x="8426283" y="2133521"/>
            <a:ext cx="3419354" cy="2677656"/>
          </a:xfrm>
          <a:prstGeom prst="rect">
            <a:avLst/>
          </a:prstGeom>
          <a:noFill/>
        </p:spPr>
        <p:txBody>
          <a:bodyPr wrap="square">
            <a:spAutoFit/>
          </a:bodyPr>
          <a:lstStyle/>
          <a:p>
            <a:r>
              <a:rPr lang="en-IN" sz="2400" b="1" spc="200" dirty="0">
                <a:solidFill>
                  <a:srgbClr val="FF0000"/>
                </a:solidFill>
                <a:latin typeface="Calibri" panose="020F0502020204030204" pitchFamily="34" charset="0"/>
                <a:cs typeface="Calibri" panose="020F0502020204030204" pitchFamily="34" charset="0"/>
                <a:sym typeface="Calibri"/>
              </a:rPr>
              <a:t>Insights : </a:t>
            </a:r>
            <a:r>
              <a:rPr lang="en-US" sz="2400" b="0" i="0" dirty="0">
                <a:solidFill>
                  <a:srgbClr val="002060"/>
                </a:solidFill>
                <a:effectLst/>
                <a:latin typeface="Google Sans"/>
              </a:rPr>
              <a:t>Subscribers and views on   YouTube have increased significantly in recent years, with Indian channels dominating the top 5.</a:t>
            </a:r>
            <a:endParaRPr lang="en-IN" sz="2400" dirty="0">
              <a:solidFill>
                <a:srgbClr val="002060"/>
              </a:solidFill>
            </a:endParaRPr>
          </a:p>
        </p:txBody>
      </p:sp>
      <p:sp>
        <p:nvSpPr>
          <p:cNvPr id="5" name="TextBox 4">
            <a:extLst>
              <a:ext uri="{FF2B5EF4-FFF2-40B4-BE49-F238E27FC236}">
                <a16:creationId xmlns:a16="http://schemas.microsoft.com/office/drawing/2014/main" id="{7FB37B3B-2465-57D7-2709-5CEAC35151B3}"/>
              </a:ext>
            </a:extLst>
          </p:cNvPr>
          <p:cNvSpPr txBox="1"/>
          <p:nvPr/>
        </p:nvSpPr>
        <p:spPr>
          <a:xfrm>
            <a:off x="2287039" y="120775"/>
            <a:ext cx="7617921" cy="523220"/>
          </a:xfrm>
          <a:prstGeom prst="rect">
            <a:avLst/>
          </a:prstGeom>
          <a:noFill/>
        </p:spPr>
        <p:txBody>
          <a:bodyPr wrap="square">
            <a:spAutoFit/>
          </a:bodyPr>
          <a:lstStyle/>
          <a:p>
            <a:r>
              <a:rPr lang="en-IN" sz="2800" b="1" dirty="0">
                <a:solidFill>
                  <a:srgbClr val="FF0000"/>
                </a:solidFill>
                <a:latin typeface="Google Sans"/>
              </a:rPr>
              <a:t>B</a:t>
            </a:r>
            <a:r>
              <a:rPr lang="en-IN" sz="2800" b="1" i="0" dirty="0">
                <a:solidFill>
                  <a:srgbClr val="FF0000"/>
                </a:solidFill>
                <a:effectLst/>
                <a:latin typeface="Google Sans"/>
              </a:rPr>
              <a:t>ar plot </a:t>
            </a:r>
            <a:r>
              <a:rPr lang="en-IN" sz="2800" b="1" dirty="0">
                <a:solidFill>
                  <a:srgbClr val="FF0000"/>
                </a:solidFill>
              </a:rPr>
              <a:t>Subscribers, Views, Likes, and Comments</a:t>
            </a:r>
          </a:p>
        </p:txBody>
      </p:sp>
    </p:spTree>
    <p:extLst>
      <p:ext uri="{BB962C8B-B14F-4D97-AF65-F5344CB8AC3E}">
        <p14:creationId xmlns:p14="http://schemas.microsoft.com/office/powerpoint/2010/main" val="60228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75446C6-FC98-A954-662D-8B37DE022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12" y="806537"/>
            <a:ext cx="11413375" cy="5178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8D42EE-1DFF-D8EC-4EFD-3B8BF9091433}"/>
              </a:ext>
            </a:extLst>
          </p:cNvPr>
          <p:cNvSpPr txBox="1"/>
          <p:nvPr/>
        </p:nvSpPr>
        <p:spPr>
          <a:xfrm>
            <a:off x="263929" y="6209405"/>
            <a:ext cx="9229205" cy="400110"/>
          </a:xfrm>
          <a:prstGeom prst="rect">
            <a:avLst/>
          </a:prstGeom>
          <a:noFill/>
        </p:spPr>
        <p:txBody>
          <a:bodyPr wrap="square">
            <a:spAutoFit/>
          </a:bodyPr>
          <a:lstStyle/>
          <a:p>
            <a:r>
              <a:rPr lang="en-IN" sz="2000" b="1" spc="200" dirty="0">
                <a:solidFill>
                  <a:srgbClr val="FF0000"/>
                </a:solidFill>
                <a:latin typeface="Calibri" panose="020F0502020204030204" pitchFamily="34" charset="0"/>
                <a:cs typeface="Calibri" panose="020F0502020204030204" pitchFamily="34" charset="0"/>
                <a:sym typeface="Calibri"/>
              </a:rPr>
              <a:t>Insights</a:t>
            </a:r>
            <a:r>
              <a:rPr lang="en-IN" sz="1800" b="1" spc="200" dirty="0">
                <a:solidFill>
                  <a:srgbClr val="FF0000"/>
                </a:solidFill>
                <a:latin typeface="Calibri" panose="020F0502020204030204" pitchFamily="34" charset="0"/>
                <a:cs typeface="Calibri" panose="020F0502020204030204" pitchFamily="34" charset="0"/>
                <a:sym typeface="Calibri"/>
              </a:rPr>
              <a:t> : </a:t>
            </a:r>
            <a:r>
              <a:rPr lang="en-US" b="0" i="0" dirty="0">
                <a:solidFill>
                  <a:srgbClr val="002060"/>
                </a:solidFill>
                <a:effectLst/>
                <a:latin typeface="Google Sans"/>
              </a:rPr>
              <a:t>Top YouTube channels dominated by Indian channels, with </a:t>
            </a:r>
            <a:r>
              <a:rPr lang="en-US" b="0" i="0" dirty="0" err="1">
                <a:solidFill>
                  <a:srgbClr val="002060"/>
                </a:solidFill>
                <a:effectLst/>
                <a:latin typeface="Google Sans"/>
              </a:rPr>
              <a:t>TSeries</a:t>
            </a:r>
            <a:r>
              <a:rPr lang="en-US" b="0" i="0" dirty="0">
                <a:solidFill>
                  <a:srgbClr val="002060"/>
                </a:solidFill>
                <a:effectLst/>
                <a:latin typeface="Google Sans"/>
              </a:rPr>
              <a:t> leading the way</a:t>
            </a:r>
            <a:r>
              <a:rPr lang="en-US" b="0" i="0" dirty="0">
                <a:solidFill>
                  <a:srgbClr val="1F1F1F"/>
                </a:solidFill>
                <a:effectLst/>
                <a:latin typeface="Google Sans"/>
              </a:rPr>
              <a:t>.</a:t>
            </a:r>
            <a:endParaRPr lang="en-IN" dirty="0"/>
          </a:p>
        </p:txBody>
      </p:sp>
      <p:sp>
        <p:nvSpPr>
          <p:cNvPr id="7" name="TextBox 6">
            <a:extLst>
              <a:ext uri="{FF2B5EF4-FFF2-40B4-BE49-F238E27FC236}">
                <a16:creationId xmlns:a16="http://schemas.microsoft.com/office/drawing/2014/main" id="{81F39A45-EE46-5008-5D3A-2D07F9A3F082}"/>
              </a:ext>
            </a:extLst>
          </p:cNvPr>
          <p:cNvSpPr txBox="1"/>
          <p:nvPr/>
        </p:nvSpPr>
        <p:spPr>
          <a:xfrm>
            <a:off x="3047307" y="121219"/>
            <a:ext cx="6097384" cy="523220"/>
          </a:xfrm>
          <a:prstGeom prst="rect">
            <a:avLst/>
          </a:prstGeom>
          <a:noFill/>
        </p:spPr>
        <p:txBody>
          <a:bodyPr wrap="square">
            <a:spAutoFit/>
          </a:bodyPr>
          <a:lstStyle/>
          <a:p>
            <a:r>
              <a:rPr lang="en-IN" sz="2800" b="1" dirty="0" err="1">
                <a:solidFill>
                  <a:srgbClr val="FF0000"/>
                </a:solidFill>
              </a:rPr>
              <a:t>Countplot</a:t>
            </a:r>
            <a:r>
              <a:rPr lang="en-IN" sz="2800" b="1" dirty="0">
                <a:solidFill>
                  <a:srgbClr val="FF0000"/>
                </a:solidFill>
              </a:rPr>
              <a:t> on Category and Country</a:t>
            </a:r>
          </a:p>
        </p:txBody>
      </p:sp>
    </p:spTree>
    <p:extLst>
      <p:ext uri="{BB962C8B-B14F-4D97-AF65-F5344CB8AC3E}">
        <p14:creationId xmlns:p14="http://schemas.microsoft.com/office/powerpoint/2010/main" val="353101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DD265DC-24EF-9C57-5E85-78CCBD1CE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226" y="815600"/>
            <a:ext cx="8082222" cy="56849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93552B-DE5B-CA27-0091-AA089C9394CB}"/>
              </a:ext>
            </a:extLst>
          </p:cNvPr>
          <p:cNvSpPr txBox="1"/>
          <p:nvPr/>
        </p:nvSpPr>
        <p:spPr>
          <a:xfrm>
            <a:off x="2117666" y="87525"/>
            <a:ext cx="7766165" cy="523220"/>
          </a:xfrm>
          <a:prstGeom prst="rect">
            <a:avLst/>
          </a:prstGeom>
          <a:noFill/>
        </p:spPr>
        <p:txBody>
          <a:bodyPr wrap="square">
            <a:spAutoFit/>
          </a:bodyPr>
          <a:lstStyle/>
          <a:p>
            <a:r>
              <a:rPr lang="en-IN" sz="2800" b="1" dirty="0">
                <a:solidFill>
                  <a:srgbClr val="FF0000"/>
                </a:solidFill>
              </a:rPr>
              <a:t>Bar plot Top 10 Countries by Subscriber Count</a:t>
            </a:r>
          </a:p>
        </p:txBody>
      </p:sp>
      <p:sp>
        <p:nvSpPr>
          <p:cNvPr id="5" name="TextBox 4">
            <a:extLst>
              <a:ext uri="{FF2B5EF4-FFF2-40B4-BE49-F238E27FC236}">
                <a16:creationId xmlns:a16="http://schemas.microsoft.com/office/drawing/2014/main" id="{44979AA0-A69E-65EC-0C3F-41B255090325}"/>
              </a:ext>
            </a:extLst>
          </p:cNvPr>
          <p:cNvSpPr txBox="1"/>
          <p:nvPr/>
        </p:nvSpPr>
        <p:spPr>
          <a:xfrm>
            <a:off x="227734" y="2399253"/>
            <a:ext cx="3188797" cy="2246769"/>
          </a:xfrm>
          <a:prstGeom prst="rect">
            <a:avLst/>
          </a:prstGeom>
          <a:noFill/>
        </p:spPr>
        <p:txBody>
          <a:bodyPr wrap="square">
            <a:spAutoFit/>
          </a:bodyPr>
          <a:lstStyle/>
          <a:p>
            <a:r>
              <a:rPr lang="en-IN" sz="2800" b="1" spc="200" dirty="0">
                <a:solidFill>
                  <a:srgbClr val="FF0000"/>
                </a:solidFill>
                <a:latin typeface="Calibri" panose="020F0502020204030204" pitchFamily="34" charset="0"/>
                <a:cs typeface="Calibri" panose="020F0502020204030204" pitchFamily="34" charset="0"/>
                <a:sym typeface="Calibri"/>
              </a:rPr>
              <a:t>Insights</a:t>
            </a:r>
            <a:r>
              <a:rPr lang="en-IN" sz="2400" b="1" spc="200" dirty="0">
                <a:solidFill>
                  <a:srgbClr val="FF0000"/>
                </a:solidFill>
                <a:latin typeface="Calibri" panose="020F0502020204030204" pitchFamily="34" charset="0"/>
                <a:cs typeface="Calibri" panose="020F0502020204030204" pitchFamily="34" charset="0"/>
                <a:sym typeface="Calibri"/>
              </a:rPr>
              <a:t> : </a:t>
            </a:r>
            <a:r>
              <a:rPr lang="en-US" sz="2800" b="0" i="0" dirty="0">
                <a:solidFill>
                  <a:srgbClr val="002060"/>
                </a:solidFill>
                <a:effectLst/>
                <a:latin typeface="Google Sans"/>
              </a:rPr>
              <a:t>Indian channels dominate the top 10 countries by YouTube subscriber count.</a:t>
            </a:r>
            <a:endParaRPr lang="en-IN" sz="2800" dirty="0">
              <a:solidFill>
                <a:srgbClr val="002060"/>
              </a:solidFill>
            </a:endParaRPr>
          </a:p>
        </p:txBody>
      </p:sp>
    </p:spTree>
    <p:extLst>
      <p:ext uri="{BB962C8B-B14F-4D97-AF65-F5344CB8AC3E}">
        <p14:creationId xmlns:p14="http://schemas.microsoft.com/office/powerpoint/2010/main" val="175807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AA1E334-E327-5EC4-4476-AB73D7296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39" y="998479"/>
            <a:ext cx="8058150" cy="56018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4D2579-2FC4-A25B-F568-D43C0B872502}"/>
              </a:ext>
            </a:extLst>
          </p:cNvPr>
          <p:cNvSpPr txBox="1"/>
          <p:nvPr/>
        </p:nvSpPr>
        <p:spPr>
          <a:xfrm>
            <a:off x="2342111" y="99753"/>
            <a:ext cx="7375467" cy="523220"/>
          </a:xfrm>
          <a:prstGeom prst="rect">
            <a:avLst/>
          </a:prstGeom>
          <a:noFill/>
        </p:spPr>
        <p:txBody>
          <a:bodyPr wrap="square">
            <a:spAutoFit/>
          </a:bodyPr>
          <a:lstStyle/>
          <a:p>
            <a:r>
              <a:rPr lang="en-IN" sz="2800" b="1" dirty="0">
                <a:solidFill>
                  <a:srgbClr val="FF0000"/>
                </a:solidFill>
              </a:rPr>
              <a:t>Box plots Subscribers, Views, Likes, Comments</a:t>
            </a:r>
          </a:p>
        </p:txBody>
      </p:sp>
      <p:sp>
        <p:nvSpPr>
          <p:cNvPr id="5" name="TextBox 4">
            <a:extLst>
              <a:ext uri="{FF2B5EF4-FFF2-40B4-BE49-F238E27FC236}">
                <a16:creationId xmlns:a16="http://schemas.microsoft.com/office/drawing/2014/main" id="{891D6652-3F5F-F05D-39AE-3C7D48980089}"/>
              </a:ext>
            </a:extLst>
          </p:cNvPr>
          <p:cNvSpPr txBox="1"/>
          <p:nvPr/>
        </p:nvSpPr>
        <p:spPr>
          <a:xfrm>
            <a:off x="8556739" y="2036448"/>
            <a:ext cx="3530138" cy="3108543"/>
          </a:xfrm>
          <a:prstGeom prst="rect">
            <a:avLst/>
          </a:prstGeom>
          <a:noFill/>
        </p:spPr>
        <p:txBody>
          <a:bodyPr wrap="square">
            <a:spAutoFit/>
          </a:bodyPr>
          <a:lstStyle/>
          <a:p>
            <a:pPr algn="l"/>
            <a:r>
              <a:rPr lang="en-IN" sz="2400" b="1" spc="200" dirty="0">
                <a:solidFill>
                  <a:srgbClr val="FF0000"/>
                </a:solidFill>
                <a:latin typeface="Calibri" panose="020F0502020204030204" pitchFamily="34" charset="0"/>
                <a:cs typeface="Calibri" panose="020F0502020204030204" pitchFamily="34" charset="0"/>
                <a:sym typeface="Calibri"/>
              </a:rPr>
              <a:t>Insights :</a:t>
            </a:r>
            <a:r>
              <a:rPr lang="en-IN" sz="1600" b="1" spc="200" dirty="0">
                <a:solidFill>
                  <a:srgbClr val="FF0000"/>
                </a:solidFill>
                <a:latin typeface="Calibri" panose="020F0502020204030204" pitchFamily="34" charset="0"/>
                <a:cs typeface="Calibri" panose="020F0502020204030204" pitchFamily="34" charset="0"/>
                <a:sym typeface="Calibri"/>
              </a:rPr>
              <a:t> </a:t>
            </a:r>
            <a:r>
              <a:rPr lang="en-US" sz="2800" b="0" i="0" dirty="0">
                <a:solidFill>
                  <a:srgbClr val="002060"/>
                </a:solidFill>
                <a:effectLst/>
                <a:latin typeface="Google Sans"/>
              </a:rPr>
              <a:t>Box plots show that Indian channels have higher subscribers, views, likes, and comments than non-Indian channels.</a:t>
            </a:r>
          </a:p>
        </p:txBody>
      </p:sp>
    </p:spTree>
    <p:extLst>
      <p:ext uri="{BB962C8B-B14F-4D97-AF65-F5344CB8AC3E}">
        <p14:creationId xmlns:p14="http://schemas.microsoft.com/office/powerpoint/2010/main" val="316512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2781F1D-5BD2-B0E0-2280-B781C83D1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793" y="673331"/>
            <a:ext cx="7967343" cy="6068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CB3D3A-9058-B8A4-5B52-E245A896E207}"/>
              </a:ext>
            </a:extLst>
          </p:cNvPr>
          <p:cNvSpPr txBox="1"/>
          <p:nvPr/>
        </p:nvSpPr>
        <p:spPr>
          <a:xfrm>
            <a:off x="4281748" y="-24938"/>
            <a:ext cx="1581496" cy="523220"/>
          </a:xfrm>
          <a:prstGeom prst="rect">
            <a:avLst/>
          </a:prstGeom>
          <a:noFill/>
        </p:spPr>
        <p:txBody>
          <a:bodyPr wrap="square">
            <a:spAutoFit/>
          </a:bodyPr>
          <a:lstStyle/>
          <a:p>
            <a:r>
              <a:rPr lang="en-IN" sz="2800" b="1" dirty="0">
                <a:solidFill>
                  <a:srgbClr val="FF0000"/>
                </a:solidFill>
              </a:rPr>
              <a:t>Pair plot</a:t>
            </a:r>
          </a:p>
        </p:txBody>
      </p:sp>
      <p:sp>
        <p:nvSpPr>
          <p:cNvPr id="4" name="Rectangle 3">
            <a:extLst>
              <a:ext uri="{FF2B5EF4-FFF2-40B4-BE49-F238E27FC236}">
                <a16:creationId xmlns:a16="http://schemas.microsoft.com/office/drawing/2014/main" id="{F6D2241F-B184-C632-0BED-363B06CC56F9}"/>
              </a:ext>
            </a:extLst>
          </p:cNvPr>
          <p:cNvSpPr>
            <a:spLocks noChangeArrowheads="1"/>
          </p:cNvSpPr>
          <p:nvPr/>
        </p:nvSpPr>
        <p:spPr bwMode="auto">
          <a:xfrm>
            <a:off x="249381" y="2085364"/>
            <a:ext cx="336665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sz="2800" b="1" spc="200" dirty="0">
                <a:solidFill>
                  <a:srgbClr val="FF0000"/>
                </a:solidFill>
                <a:latin typeface="Calibri" panose="020F0502020204030204" pitchFamily="34" charset="0"/>
                <a:cs typeface="Calibri" panose="020F0502020204030204" pitchFamily="34" charset="0"/>
                <a:sym typeface="Calibri"/>
              </a:rPr>
              <a:t>Insights : </a:t>
            </a:r>
            <a:r>
              <a:rPr kumimoji="0" lang="en-US" altLang="en-US" sz="2800" b="0" i="0" u="none" strike="noStrike" cap="none" normalizeH="0" baseline="0" dirty="0">
                <a:ln>
                  <a:noFill/>
                </a:ln>
                <a:solidFill>
                  <a:srgbClr val="002060"/>
                </a:solidFill>
                <a:effectLst/>
                <a:latin typeface="Google Sans"/>
              </a:rPr>
              <a:t>Indian YouTube channels have significantly higher subscribers, views, likes, and comments than non-Indian channels.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912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4CF0CA2-5709-90EF-C04A-0F99FBB46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50" y="1105594"/>
            <a:ext cx="7927799" cy="55959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429CEE-E220-1012-AD6E-F653A93195AC}"/>
              </a:ext>
            </a:extLst>
          </p:cNvPr>
          <p:cNvSpPr txBox="1"/>
          <p:nvPr/>
        </p:nvSpPr>
        <p:spPr>
          <a:xfrm>
            <a:off x="8659784" y="1925427"/>
            <a:ext cx="3185852" cy="3539430"/>
          </a:xfrm>
          <a:prstGeom prst="rect">
            <a:avLst/>
          </a:prstGeom>
          <a:noFill/>
        </p:spPr>
        <p:txBody>
          <a:bodyPr wrap="square">
            <a:spAutoFit/>
          </a:bodyPr>
          <a:lstStyle/>
          <a:p>
            <a:r>
              <a:rPr lang="en-IN" sz="2800" b="1" spc="200" dirty="0">
                <a:solidFill>
                  <a:srgbClr val="FF0000"/>
                </a:solidFill>
                <a:latin typeface="Calibri" panose="020F0502020204030204" pitchFamily="34" charset="0"/>
                <a:cs typeface="Calibri" panose="020F0502020204030204" pitchFamily="34" charset="0"/>
                <a:sym typeface="Calibri"/>
              </a:rPr>
              <a:t>Insights : </a:t>
            </a:r>
            <a:r>
              <a:rPr lang="en-US" sz="2800" b="0" i="0" dirty="0">
                <a:solidFill>
                  <a:srgbClr val="002060"/>
                </a:solidFill>
                <a:effectLst/>
                <a:latin typeface="Google Sans"/>
              </a:rPr>
              <a:t>Correlation heatmap shows strong positive correlation between views, likes, and comments for YouTube channels.</a:t>
            </a:r>
            <a:endParaRPr lang="en-IN" sz="2800" dirty="0">
              <a:solidFill>
                <a:srgbClr val="002060"/>
              </a:solidFill>
            </a:endParaRPr>
          </a:p>
        </p:txBody>
      </p:sp>
      <p:sp>
        <p:nvSpPr>
          <p:cNvPr id="7" name="TextBox 6">
            <a:extLst>
              <a:ext uri="{FF2B5EF4-FFF2-40B4-BE49-F238E27FC236}">
                <a16:creationId xmlns:a16="http://schemas.microsoft.com/office/drawing/2014/main" id="{22B33D1F-AC4C-C689-C7C5-1EE1C637B6F3}"/>
              </a:ext>
            </a:extLst>
          </p:cNvPr>
          <p:cNvSpPr txBox="1"/>
          <p:nvPr/>
        </p:nvSpPr>
        <p:spPr>
          <a:xfrm>
            <a:off x="4037908" y="156468"/>
            <a:ext cx="3302230" cy="523220"/>
          </a:xfrm>
          <a:prstGeom prst="rect">
            <a:avLst/>
          </a:prstGeom>
          <a:noFill/>
        </p:spPr>
        <p:txBody>
          <a:bodyPr wrap="square">
            <a:spAutoFit/>
          </a:bodyPr>
          <a:lstStyle/>
          <a:p>
            <a:r>
              <a:rPr lang="en-US" sz="2800" b="1" i="0" dirty="0">
                <a:solidFill>
                  <a:srgbClr val="FF0000"/>
                </a:solidFill>
                <a:effectLst/>
                <a:latin typeface="Google Sans"/>
              </a:rPr>
              <a:t>Correlation heatmap </a:t>
            </a:r>
            <a:endParaRPr lang="en-IN" sz="2800" b="1" dirty="0">
              <a:solidFill>
                <a:srgbClr val="FF0000"/>
              </a:solidFill>
            </a:endParaRPr>
          </a:p>
        </p:txBody>
      </p:sp>
    </p:spTree>
    <p:extLst>
      <p:ext uri="{BB962C8B-B14F-4D97-AF65-F5344CB8AC3E}">
        <p14:creationId xmlns:p14="http://schemas.microsoft.com/office/powerpoint/2010/main" val="261055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594943" y="214803"/>
            <a:ext cx="2964332" cy="723235"/>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000" b="1" spc="200" dirty="0">
                <a:solidFill>
                  <a:srgbClr val="FF0000"/>
                </a:solidFill>
                <a:latin typeface="Calibri" panose="020F0502020204030204" pitchFamily="34" charset="0"/>
                <a:cs typeface="Calibri" panose="020F0502020204030204" pitchFamily="34" charset="0"/>
                <a:sym typeface="Calibri"/>
              </a:rPr>
              <a:t>Contents</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1204545" y="938038"/>
            <a:ext cx="9473287" cy="5062884"/>
          </a:xfrm>
          <a:prstGeom prst="rect">
            <a:avLst/>
          </a:prstGeom>
          <a:noFill/>
          <a:ln>
            <a:noFill/>
          </a:ln>
        </p:spPr>
        <p:txBody>
          <a:bodyPr spcFirstLastPara="1" wrap="square" lIns="91425" tIns="45700" rIns="91425" bIns="45700" anchor="t" anchorCtr="0">
            <a:spAutoFit/>
          </a:bodyPr>
          <a:lstStyle/>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Introduction</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Problem Statement</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Tools (Libraries) used</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Website URL’s for Web-Scrapping</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Raw Data</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Data Cleaning </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EDA</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Observations</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Challenges</a:t>
            </a:r>
          </a:p>
          <a:p>
            <a:pPr marL="457200" marR="0" lvl="0" indent="-396000" rtl="0">
              <a:lnSpc>
                <a:spcPct val="105000"/>
              </a:lnSpc>
              <a:spcBef>
                <a:spcPts val="0"/>
              </a:spcBef>
              <a:spcAft>
                <a:spcPts val="600"/>
              </a:spcAft>
              <a:buClr>
                <a:schemeClr val="accent2">
                  <a:lumMod val="50000"/>
                </a:schemeClr>
              </a:buClr>
              <a:buSzPct val="60000"/>
              <a:buFont typeface="Wingdings" panose="05000000000000000000" pitchFamily="2" charset="2"/>
              <a:buChar char="v"/>
            </a:pPr>
            <a:r>
              <a:rPr lang="en-IN" sz="2600" b="1" dirty="0">
                <a:solidFill>
                  <a:schemeClr val="accent1">
                    <a:lumMod val="50000"/>
                  </a:schemeClr>
                </a:solidFill>
                <a:latin typeface="Calibri" panose="020F0502020204030204" pitchFamily="34" charset="0"/>
                <a:cs typeface="Calibri" panose="020F0502020204030204" pitchFamily="34" charset="0"/>
                <a:sym typeface="Calibri"/>
              </a:rPr>
              <a:t>Conclusion</a:t>
            </a:r>
            <a:endParaRPr lang="en-IN" sz="2600" b="1"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6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1">
            <a:extLst>
              <a:ext uri="{FF2B5EF4-FFF2-40B4-BE49-F238E27FC236}">
                <a16:creationId xmlns:a16="http://schemas.microsoft.com/office/drawing/2014/main" id="{12121007-0156-A6CF-2F27-5534E944E343}"/>
              </a:ext>
            </a:extLst>
          </p:cNvPr>
          <p:cNvSpPr txBox="1"/>
          <p:nvPr/>
        </p:nvSpPr>
        <p:spPr>
          <a:xfrm>
            <a:off x="576871" y="303292"/>
            <a:ext cx="11038258" cy="5801548"/>
          </a:xfrm>
          <a:prstGeom prst="rect">
            <a:avLst/>
          </a:prstGeom>
          <a:noFill/>
          <a:ln>
            <a:noFill/>
          </a:ln>
        </p:spPr>
        <p:txBody>
          <a:bodyPr spcFirstLastPara="1" wrap="square" lIns="91425" tIns="45700" rIns="91425" bIns="45700" anchor="t" anchorCtr="0">
            <a:spAutoFit/>
          </a:bodyPr>
          <a:lstStyle/>
          <a:p>
            <a:pPr>
              <a:spcAft>
                <a:spcPts val="600"/>
              </a:spcAft>
            </a:pPr>
            <a:r>
              <a:rPr lang="en-IN" sz="3000" b="1" spc="200" dirty="0">
                <a:solidFill>
                  <a:srgbClr val="FF0000"/>
                </a:solidFill>
                <a:latin typeface="Calibri" panose="020F0502020204030204" pitchFamily="34" charset="0"/>
                <a:cs typeface="Calibri" panose="020F0502020204030204" pitchFamily="34" charset="0"/>
                <a:sym typeface="Calibri"/>
              </a:rPr>
              <a:t>Observations</a:t>
            </a:r>
            <a:r>
              <a:rPr lang="en-IN" sz="2800" b="1" spc="200" dirty="0">
                <a:solidFill>
                  <a:srgbClr val="FF0000"/>
                </a:solidFill>
                <a:latin typeface="Calibri" panose="020F0502020204030204" pitchFamily="34" charset="0"/>
                <a:cs typeface="Calibri" panose="020F0502020204030204" pitchFamily="34" charset="0"/>
                <a:sym typeface="Calibri"/>
              </a:rPr>
              <a:t> :</a:t>
            </a:r>
          </a:p>
          <a:p>
            <a:pPr>
              <a:spcAft>
                <a:spcPts val="600"/>
              </a:spcAft>
            </a:pPr>
            <a:endParaRPr lang="en-IN" sz="2800" b="1" spc="200" dirty="0">
              <a:solidFill>
                <a:schemeClr val="tx1"/>
              </a:solidFill>
              <a:latin typeface="Calibri" panose="020F0502020204030204" pitchFamily="34" charset="0"/>
              <a:cs typeface="Calibri" panose="020F0502020204030204" pitchFamily="34" charset="0"/>
              <a:sym typeface="Calibri"/>
            </a:endParaRPr>
          </a:p>
          <a:p>
            <a:pPr marL="457200" indent="-457200" algn="l">
              <a:buFont typeface="Wingdings" panose="05000000000000000000" pitchFamily="2" charset="2"/>
              <a:buChar char="v"/>
            </a:pPr>
            <a:r>
              <a:rPr lang="en-US" sz="3000" b="0" i="0" dirty="0">
                <a:solidFill>
                  <a:srgbClr val="002060"/>
                </a:solidFill>
                <a:effectLst/>
                <a:latin typeface="Google Sans"/>
              </a:rPr>
              <a:t>YouTube channels are from a variety of countries, with the United States, India, and Brazil being the most represented countries.</a:t>
            </a:r>
          </a:p>
          <a:p>
            <a:pPr marL="457200" indent="-457200" algn="l">
              <a:buFont typeface="Wingdings" panose="05000000000000000000" pitchFamily="2" charset="2"/>
              <a:buChar char="v"/>
            </a:pPr>
            <a:endParaRPr lang="en-US" sz="3000" dirty="0">
              <a:solidFill>
                <a:srgbClr val="002060"/>
              </a:solidFill>
              <a:latin typeface="Google Sans"/>
            </a:endParaRPr>
          </a:p>
          <a:p>
            <a:pPr marL="457200" indent="-457200" algn="l">
              <a:buFont typeface="Wingdings" panose="05000000000000000000" pitchFamily="2" charset="2"/>
              <a:buChar char="v"/>
            </a:pPr>
            <a:r>
              <a:rPr lang="en-US" sz="3000" dirty="0">
                <a:solidFill>
                  <a:srgbClr val="002060"/>
                </a:solidFill>
                <a:latin typeface="Google Sans"/>
              </a:rPr>
              <a:t>C</a:t>
            </a:r>
            <a:r>
              <a:rPr lang="en-US" sz="3000" b="0" i="0" dirty="0">
                <a:solidFill>
                  <a:srgbClr val="002060"/>
                </a:solidFill>
                <a:effectLst/>
                <a:latin typeface="Google Sans"/>
              </a:rPr>
              <a:t>hannels cover a wide range of topics, with music, entertainment, gaming, and education being the most popular categories.</a:t>
            </a:r>
          </a:p>
          <a:p>
            <a:pPr marL="457200" indent="-457200" algn="l">
              <a:buFont typeface="Wingdings" panose="05000000000000000000" pitchFamily="2" charset="2"/>
              <a:buChar char="v"/>
            </a:pPr>
            <a:endParaRPr lang="en-US" sz="3000" dirty="0">
              <a:solidFill>
                <a:srgbClr val="002060"/>
              </a:solidFill>
              <a:latin typeface="Google Sans"/>
            </a:endParaRPr>
          </a:p>
          <a:p>
            <a:pPr marL="457200" indent="-457200" algn="l">
              <a:buFont typeface="Wingdings" panose="05000000000000000000" pitchFamily="2" charset="2"/>
              <a:buChar char="v"/>
            </a:pPr>
            <a:r>
              <a:rPr lang="en-US" sz="3000" dirty="0">
                <a:solidFill>
                  <a:srgbClr val="002060"/>
                </a:solidFill>
                <a:latin typeface="Google Sans"/>
              </a:rPr>
              <a:t>C</a:t>
            </a:r>
            <a:r>
              <a:rPr lang="en-US" sz="3000" b="0" i="0" dirty="0">
                <a:solidFill>
                  <a:srgbClr val="002060"/>
                </a:solidFill>
                <a:effectLst/>
                <a:latin typeface="Google Sans"/>
              </a:rPr>
              <a:t>hannels have a variety of different sizes, with the most subscribed channel having over 242 million subscribers and the least subscribed channel having over 100,000 subscribers.</a:t>
            </a:r>
          </a:p>
          <a:p>
            <a:pPr>
              <a:spcAft>
                <a:spcPts val="600"/>
              </a:spcAft>
            </a:pPr>
            <a:endParaRPr lang="en-IN" sz="2800" b="1" spc="200" dirty="0">
              <a:solidFill>
                <a:schemeClr val="tx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254055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9;p1">
            <a:extLst>
              <a:ext uri="{FF2B5EF4-FFF2-40B4-BE49-F238E27FC236}">
                <a16:creationId xmlns:a16="http://schemas.microsoft.com/office/drawing/2014/main" id="{84E58CA3-942D-3C80-8169-F3674FCD4817}"/>
              </a:ext>
            </a:extLst>
          </p:cNvPr>
          <p:cNvSpPr txBox="1"/>
          <p:nvPr/>
        </p:nvSpPr>
        <p:spPr>
          <a:xfrm>
            <a:off x="421040" y="1142422"/>
            <a:ext cx="10168302" cy="3579401"/>
          </a:xfrm>
          <a:prstGeom prst="rect">
            <a:avLst/>
          </a:prstGeom>
          <a:noFill/>
          <a:ln>
            <a:noFill/>
          </a:ln>
        </p:spPr>
        <p:txBody>
          <a:bodyPr spcFirstLastPara="1" wrap="square" lIns="91425" tIns="45700" rIns="91425" bIns="45700" anchor="t" anchorCtr="0">
            <a:spAutoFit/>
          </a:bodyPr>
          <a:lstStyle/>
          <a:p>
            <a:pPr marL="404100" indent="-342900">
              <a:lnSpc>
                <a:spcPct val="105000"/>
              </a:lnSpc>
              <a:spcAft>
                <a:spcPts val="600"/>
              </a:spcAft>
              <a:buClr>
                <a:schemeClr val="accent1">
                  <a:lumMod val="50000"/>
                </a:schemeClr>
              </a:buClr>
              <a:buSzPct val="75000"/>
              <a:buFont typeface="Wingdings" panose="05000000000000000000" pitchFamily="2" charset="2"/>
              <a:buChar char="v"/>
            </a:pPr>
            <a:r>
              <a:rPr lang="en-US" sz="2400" kern="100" spc="110" dirty="0">
                <a:solidFill>
                  <a:srgbClr val="002060"/>
                </a:solidFill>
                <a:latin typeface="Calibri" panose="020F0502020204030204" pitchFamily="34" charset="0"/>
                <a:cs typeface="Calibri" panose="020F0502020204030204" pitchFamily="34" charset="0"/>
              </a:rPr>
              <a:t>We have to scraped the data of every tabs in the website, there is a huge work to take the data from the website.</a:t>
            </a:r>
          </a:p>
          <a:p>
            <a:pPr marL="404100" indent="-342900">
              <a:lnSpc>
                <a:spcPct val="105000"/>
              </a:lnSpc>
              <a:spcAft>
                <a:spcPts val="600"/>
              </a:spcAft>
              <a:buClr>
                <a:schemeClr val="accent1">
                  <a:lumMod val="50000"/>
                </a:schemeClr>
              </a:buClr>
              <a:buSzPct val="75000"/>
              <a:buFont typeface="Wingdings" panose="05000000000000000000" pitchFamily="2" charset="2"/>
              <a:buChar char="v"/>
            </a:pPr>
            <a:endParaRPr lang="en-US" sz="2400" kern="100" spc="110" dirty="0">
              <a:solidFill>
                <a:srgbClr val="002060"/>
              </a:solidFill>
              <a:latin typeface="Calibri" panose="020F0502020204030204" pitchFamily="34" charset="0"/>
              <a:cs typeface="Calibri" panose="020F0502020204030204" pitchFamily="34" charset="0"/>
            </a:endParaRPr>
          </a:p>
          <a:p>
            <a:pPr marL="404100" indent="-342900">
              <a:lnSpc>
                <a:spcPct val="105000"/>
              </a:lnSpc>
              <a:spcAft>
                <a:spcPts val="600"/>
              </a:spcAft>
              <a:buClr>
                <a:schemeClr val="accent1">
                  <a:lumMod val="50000"/>
                </a:schemeClr>
              </a:buClr>
              <a:buSzPct val="75000"/>
              <a:buFont typeface="Wingdings" panose="05000000000000000000" pitchFamily="2" charset="2"/>
              <a:buChar char="v"/>
            </a:pPr>
            <a:r>
              <a:rPr lang="en-US" sz="2400" kern="100" spc="110" dirty="0">
                <a:solidFill>
                  <a:srgbClr val="002060"/>
                </a:solidFill>
                <a:latin typeface="Calibri" panose="020F0502020204030204" pitchFamily="34" charset="0"/>
                <a:cs typeface="Calibri" panose="020F0502020204030204" pitchFamily="34" charset="0"/>
              </a:rPr>
              <a:t>The major challenge is finding website </a:t>
            </a:r>
            <a:r>
              <a:rPr lang="en-US" sz="2400" kern="100" spc="110" dirty="0" err="1">
                <a:solidFill>
                  <a:srgbClr val="002060"/>
                </a:solidFill>
                <a:latin typeface="Calibri" panose="020F0502020204030204" pitchFamily="34" charset="0"/>
                <a:cs typeface="Calibri" panose="020F0502020204030204" pitchFamily="34" charset="0"/>
              </a:rPr>
              <a:t>wihich</a:t>
            </a:r>
            <a:r>
              <a:rPr lang="en-US" sz="2400" kern="100" spc="110" dirty="0">
                <a:solidFill>
                  <a:srgbClr val="002060"/>
                </a:solidFill>
                <a:latin typeface="Calibri" panose="020F0502020204030204" pitchFamily="34" charset="0"/>
                <a:cs typeface="Calibri" panose="020F0502020204030204" pitchFamily="34" charset="0"/>
              </a:rPr>
              <a:t> have whole data we want where we face a lot of  null values in column  .</a:t>
            </a:r>
          </a:p>
          <a:p>
            <a:pPr marL="404100" indent="-342900">
              <a:lnSpc>
                <a:spcPct val="105000"/>
              </a:lnSpc>
              <a:spcAft>
                <a:spcPts val="600"/>
              </a:spcAft>
              <a:buClr>
                <a:schemeClr val="accent1">
                  <a:lumMod val="50000"/>
                </a:schemeClr>
              </a:buClr>
              <a:buSzPct val="75000"/>
              <a:buFont typeface="Wingdings" panose="05000000000000000000" pitchFamily="2" charset="2"/>
              <a:buChar char="v"/>
            </a:pPr>
            <a:endParaRPr lang="en-US" sz="2400" kern="100" spc="110" dirty="0">
              <a:solidFill>
                <a:srgbClr val="002060"/>
              </a:solidFill>
              <a:latin typeface="Calibri" panose="020F0502020204030204" pitchFamily="34" charset="0"/>
              <a:cs typeface="Calibri" panose="020F0502020204030204" pitchFamily="34" charset="0"/>
            </a:endParaRPr>
          </a:p>
          <a:p>
            <a:pPr marL="404100" indent="-342900">
              <a:lnSpc>
                <a:spcPct val="105000"/>
              </a:lnSpc>
              <a:spcAft>
                <a:spcPts val="600"/>
              </a:spcAft>
              <a:buClr>
                <a:schemeClr val="accent1">
                  <a:lumMod val="50000"/>
                </a:schemeClr>
              </a:buClr>
              <a:buSzPct val="75000"/>
              <a:buFont typeface="Wingdings" panose="05000000000000000000" pitchFamily="2" charset="2"/>
              <a:buChar char="v"/>
            </a:pPr>
            <a:r>
              <a:rPr lang="en-IN" sz="2400" kern="100" spc="110" dirty="0">
                <a:solidFill>
                  <a:srgbClr val="002060"/>
                </a:solidFill>
                <a:latin typeface="Calibri" panose="020F0502020204030204" pitchFamily="34" charset="0"/>
                <a:cs typeface="Calibri" panose="020F0502020204030204" pitchFamily="34" charset="0"/>
              </a:rPr>
              <a:t>Missing values are the main thing u struggle of where it is a dataset of fact where we cannot take mean mode or median for these </a:t>
            </a:r>
            <a:endParaRPr lang="en-US" sz="2400" kern="100" spc="110" dirty="0">
              <a:solidFill>
                <a:srgbClr val="00206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59DBAC0F-2923-1D74-C268-A5E6AEA26A89}"/>
              </a:ext>
            </a:extLst>
          </p:cNvPr>
          <p:cNvSpPr txBox="1"/>
          <p:nvPr/>
        </p:nvSpPr>
        <p:spPr>
          <a:xfrm>
            <a:off x="594942" y="303292"/>
            <a:ext cx="5501058" cy="723235"/>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3000" b="1" spc="200" dirty="0">
                <a:solidFill>
                  <a:srgbClr val="FF0000"/>
                </a:solidFill>
                <a:latin typeface="Calibri" panose="020F0502020204030204" pitchFamily="34" charset="0"/>
                <a:cs typeface="Calibri" panose="020F0502020204030204" pitchFamily="34" charset="0"/>
                <a:sym typeface="Calibri"/>
              </a:rPr>
              <a:t>Challenges faced</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544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9;p1">
            <a:extLst>
              <a:ext uri="{FF2B5EF4-FFF2-40B4-BE49-F238E27FC236}">
                <a16:creationId xmlns:a16="http://schemas.microsoft.com/office/drawing/2014/main" id="{84E58CA3-942D-3C80-8169-F3674FCD4817}"/>
              </a:ext>
            </a:extLst>
          </p:cNvPr>
          <p:cNvSpPr txBox="1"/>
          <p:nvPr/>
        </p:nvSpPr>
        <p:spPr>
          <a:xfrm>
            <a:off x="421040" y="1142423"/>
            <a:ext cx="10325618" cy="4613530"/>
          </a:xfrm>
          <a:prstGeom prst="rect">
            <a:avLst/>
          </a:prstGeom>
          <a:noFill/>
          <a:ln>
            <a:noFill/>
          </a:ln>
        </p:spPr>
        <p:txBody>
          <a:bodyPr spcFirstLastPara="1" wrap="square" lIns="91425" tIns="45700" rIns="91425" bIns="45700" anchor="t" anchorCtr="0">
            <a:spAutoFit/>
          </a:bodyPr>
          <a:lstStyle/>
          <a:p>
            <a:pPr marL="457200" indent="-457200">
              <a:lnSpc>
                <a:spcPct val="120000"/>
              </a:lnSpc>
              <a:spcAft>
                <a:spcPts val="600"/>
              </a:spcAft>
              <a:buFont typeface="Wingdings" panose="05000000000000000000" pitchFamily="2" charset="2"/>
              <a:buChar char="v"/>
            </a:pPr>
            <a:r>
              <a:rPr lang="en-US" sz="2800" b="0" i="0" dirty="0">
                <a:solidFill>
                  <a:srgbClr val="002060"/>
                </a:solidFill>
                <a:effectLst/>
                <a:latin typeface="Google Sans"/>
              </a:rPr>
              <a:t>Overall, the data shows that the most popular YouTube channels are from a variety of countries and cover a wide range of topics. </a:t>
            </a:r>
          </a:p>
          <a:p>
            <a:pPr marL="457200" indent="-457200">
              <a:lnSpc>
                <a:spcPct val="120000"/>
              </a:lnSpc>
              <a:spcAft>
                <a:spcPts val="600"/>
              </a:spcAft>
              <a:buFont typeface="Wingdings" panose="05000000000000000000" pitchFamily="2" charset="2"/>
              <a:buChar char="v"/>
            </a:pPr>
            <a:endParaRPr lang="en-US" sz="2800" b="0" i="0" dirty="0">
              <a:solidFill>
                <a:srgbClr val="002060"/>
              </a:solidFill>
              <a:effectLst/>
              <a:latin typeface="Google Sans"/>
            </a:endParaRPr>
          </a:p>
          <a:p>
            <a:pPr marL="457200" indent="-457200">
              <a:lnSpc>
                <a:spcPct val="120000"/>
              </a:lnSpc>
              <a:spcAft>
                <a:spcPts val="600"/>
              </a:spcAft>
              <a:buFont typeface="Wingdings" panose="05000000000000000000" pitchFamily="2" charset="2"/>
              <a:buChar char="v"/>
            </a:pPr>
            <a:r>
              <a:rPr lang="en-US" sz="2800" b="0" i="0" dirty="0">
                <a:solidFill>
                  <a:srgbClr val="002060"/>
                </a:solidFill>
                <a:effectLst/>
                <a:latin typeface="Google Sans"/>
              </a:rPr>
              <a:t>The channels are also very popular in their respective countries. </a:t>
            </a:r>
          </a:p>
          <a:p>
            <a:pPr marL="457200" indent="-457200">
              <a:lnSpc>
                <a:spcPct val="120000"/>
              </a:lnSpc>
              <a:spcAft>
                <a:spcPts val="600"/>
              </a:spcAft>
              <a:buFont typeface="Wingdings" panose="05000000000000000000" pitchFamily="2" charset="2"/>
              <a:buChar char="v"/>
            </a:pPr>
            <a:endParaRPr lang="en-US" sz="2800" b="0" i="0" dirty="0">
              <a:solidFill>
                <a:srgbClr val="002060"/>
              </a:solidFill>
              <a:effectLst/>
              <a:latin typeface="Google Sans"/>
            </a:endParaRPr>
          </a:p>
          <a:p>
            <a:pPr marL="457200" indent="-457200">
              <a:lnSpc>
                <a:spcPct val="120000"/>
              </a:lnSpc>
              <a:spcAft>
                <a:spcPts val="600"/>
              </a:spcAft>
              <a:buFont typeface="Wingdings" panose="05000000000000000000" pitchFamily="2" charset="2"/>
              <a:buChar char="v"/>
            </a:pPr>
            <a:r>
              <a:rPr lang="en-US" sz="2800" b="0" i="0" dirty="0">
                <a:solidFill>
                  <a:srgbClr val="002060"/>
                </a:solidFill>
                <a:effectLst/>
                <a:latin typeface="Google Sans"/>
              </a:rPr>
              <a:t>This suggests that there is a global audience for YouTube content and that people from all over the world are interested in watching a variety of videos.</a:t>
            </a:r>
            <a:endParaRPr lang="en-US" sz="2800" dirty="0">
              <a:solidFill>
                <a:srgbClr val="002060"/>
              </a:solidFill>
              <a:latin typeface="Calibri" pitchFamily="34" charset="0"/>
              <a:ea typeface="Calibri" pitchFamily="34" charset="0"/>
              <a:cs typeface="Calibri" pitchFamily="34" charset="0"/>
              <a:sym typeface="Calibri"/>
            </a:endParaRPr>
          </a:p>
        </p:txBody>
      </p:sp>
      <p:sp>
        <p:nvSpPr>
          <p:cNvPr id="3" name="Google Shape;99;p1">
            <a:extLst>
              <a:ext uri="{FF2B5EF4-FFF2-40B4-BE49-F238E27FC236}">
                <a16:creationId xmlns:a16="http://schemas.microsoft.com/office/drawing/2014/main" id="{502DCAD2-7681-F5A2-469C-1FDC58E03126}"/>
              </a:ext>
            </a:extLst>
          </p:cNvPr>
          <p:cNvSpPr txBox="1"/>
          <p:nvPr/>
        </p:nvSpPr>
        <p:spPr>
          <a:xfrm>
            <a:off x="421040" y="311605"/>
            <a:ext cx="5501058" cy="723235"/>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3000" b="1" spc="200" dirty="0">
                <a:solidFill>
                  <a:srgbClr val="FF0000"/>
                </a:solidFill>
                <a:latin typeface="Calibri" panose="020F0502020204030204" pitchFamily="34" charset="0"/>
                <a:cs typeface="Calibri" panose="020F0502020204030204" pitchFamily="34" charset="0"/>
                <a:sym typeface="Calibri"/>
              </a:rPr>
              <a:t>Conclusions</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835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599" y="2997200"/>
            <a:ext cx="4480885"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FF0000"/>
                </a:solidFill>
                <a:latin typeface="Libre Baskerville"/>
                <a:ea typeface="Libre Baskerville"/>
                <a:cs typeface="Libre Baskerville"/>
                <a:sym typeface="Libre Baskerville"/>
              </a:rPr>
              <a:t>THANK YOU</a:t>
            </a:r>
            <a:endParaRPr sz="1800" b="0" i="0" u="none" strike="noStrike" cap="none" dirty="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403751" y="123363"/>
            <a:ext cx="2964332" cy="723235"/>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000" b="1" spc="200" dirty="0">
                <a:solidFill>
                  <a:srgbClr val="FF0000"/>
                </a:solidFill>
                <a:latin typeface="Calibri" panose="020F0502020204030204" pitchFamily="34" charset="0"/>
                <a:cs typeface="Calibri" panose="020F0502020204030204" pitchFamily="34" charset="0"/>
                <a:sym typeface="Calibri"/>
              </a:rPr>
              <a:t>Introduction</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597355" y="965269"/>
            <a:ext cx="10997289" cy="4927462"/>
          </a:xfrm>
          <a:prstGeom prst="rect">
            <a:avLst/>
          </a:prstGeom>
          <a:noFill/>
          <a:ln>
            <a:noFill/>
          </a:ln>
        </p:spPr>
        <p:txBody>
          <a:bodyPr spcFirstLastPara="1" wrap="square" lIns="91425" tIns="45700" rIns="91425" bIns="45700" anchor="t" anchorCtr="0">
            <a:spAutoFit/>
          </a:bodyPr>
          <a:lstStyle/>
          <a:p>
            <a:pPr marL="457200" indent="-457200" algn="l">
              <a:buFont typeface="Wingdings" panose="05000000000000000000" pitchFamily="2" charset="2"/>
              <a:buChar char="v"/>
            </a:pPr>
            <a:r>
              <a:rPr lang="en-US" sz="2800" b="0" i="0" dirty="0">
                <a:solidFill>
                  <a:srgbClr val="002060"/>
                </a:solidFill>
                <a:effectLst/>
                <a:latin typeface="Google Sans"/>
              </a:rPr>
              <a:t>YouTube channels cover a wide range of topics, including music, entertainment, gaming, education, news, and more. They produce a variety of different types of content, including videos, live streams, and podcasts.</a:t>
            </a:r>
          </a:p>
          <a:p>
            <a:pPr algn="l"/>
            <a:endParaRPr lang="en-US" sz="3200" b="0" i="0" dirty="0">
              <a:solidFill>
                <a:srgbClr val="002060"/>
              </a:solidFill>
              <a:effectLst/>
              <a:latin typeface="Google Sans"/>
            </a:endParaRPr>
          </a:p>
          <a:p>
            <a:pPr marL="457200" indent="-457200" algn="l">
              <a:buFont typeface="Wingdings" panose="05000000000000000000" pitchFamily="2" charset="2"/>
              <a:buChar char="v"/>
            </a:pPr>
            <a:r>
              <a:rPr lang="en-US" sz="2800" b="0" i="0" dirty="0">
                <a:solidFill>
                  <a:srgbClr val="002060"/>
                </a:solidFill>
                <a:effectLst/>
                <a:latin typeface="Google Sans"/>
              </a:rPr>
              <a:t>These channels are popular for a variety of reasons. Some channels are popular because they produce high-quality content that is entertaining and informative. Others are popular because they are run by charismatic and engaging personalities. Still others are popular because they are associated with popular brands or celebrities.</a:t>
            </a:r>
          </a:p>
          <a:p>
            <a:pPr marL="61200" lvl="0">
              <a:lnSpc>
                <a:spcPct val="105000"/>
              </a:lnSpc>
              <a:spcAft>
                <a:spcPts val="600"/>
              </a:spcAft>
              <a:buClr>
                <a:schemeClr val="accent2">
                  <a:lumMod val="50000"/>
                </a:schemeClr>
              </a:buClr>
              <a:buSzPct val="60000"/>
            </a:pPr>
            <a:r>
              <a:rPr lang="en-IN" sz="2400" b="1" kern="100" spc="110" dirty="0">
                <a:solidFill>
                  <a:schemeClr val="accent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5558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1">
            <a:extLst>
              <a:ext uri="{FF2B5EF4-FFF2-40B4-BE49-F238E27FC236}">
                <a16:creationId xmlns:a16="http://schemas.microsoft.com/office/drawing/2014/main" id="{716C109A-3B47-B963-FFD5-46D02CD65D60}"/>
              </a:ext>
            </a:extLst>
          </p:cNvPr>
          <p:cNvSpPr txBox="1"/>
          <p:nvPr/>
        </p:nvSpPr>
        <p:spPr>
          <a:xfrm>
            <a:off x="594943" y="1162839"/>
            <a:ext cx="10997289" cy="4613530"/>
          </a:xfrm>
          <a:prstGeom prst="rect">
            <a:avLst/>
          </a:prstGeom>
          <a:noFill/>
          <a:ln>
            <a:noFill/>
          </a:ln>
        </p:spPr>
        <p:txBody>
          <a:bodyPr spcFirstLastPara="1" wrap="square" lIns="91425" tIns="45700" rIns="91425" bIns="45700" anchor="t" anchorCtr="0">
            <a:spAutoFit/>
          </a:bodyPr>
          <a:lstStyle/>
          <a:p>
            <a:pPr marL="457200" indent="-457200">
              <a:lnSpc>
                <a:spcPct val="120000"/>
              </a:lnSpc>
              <a:spcAft>
                <a:spcPts val="600"/>
              </a:spcAft>
              <a:buFont typeface="Wingdings" panose="05000000000000000000" pitchFamily="2" charset="2"/>
              <a:buChar char="v"/>
            </a:pPr>
            <a:r>
              <a:rPr lang="en-US" sz="2800" dirty="0">
                <a:solidFill>
                  <a:srgbClr val="002060"/>
                </a:solidFill>
                <a:latin typeface="Google Sans"/>
              </a:rPr>
              <a:t>W</a:t>
            </a:r>
            <a:r>
              <a:rPr lang="en-US" sz="2800" b="0" i="0" dirty="0">
                <a:solidFill>
                  <a:srgbClr val="002060"/>
                </a:solidFill>
                <a:effectLst/>
                <a:latin typeface="Google Sans"/>
              </a:rPr>
              <a:t>here you would try to predict a channel's ranking based on factors such as the number of subscribers, views, likes, and comments.</a:t>
            </a:r>
          </a:p>
          <a:p>
            <a:pPr marL="457200" indent="-457200">
              <a:lnSpc>
                <a:spcPct val="120000"/>
              </a:lnSpc>
              <a:spcAft>
                <a:spcPts val="600"/>
              </a:spcAft>
              <a:buFont typeface="Wingdings" panose="05000000000000000000" pitchFamily="2" charset="2"/>
              <a:buChar char="v"/>
            </a:pPr>
            <a:endParaRPr lang="en-US" sz="2800" dirty="0">
              <a:solidFill>
                <a:srgbClr val="002060"/>
              </a:solidFill>
              <a:latin typeface="Google Sans"/>
            </a:endParaRPr>
          </a:p>
          <a:p>
            <a:pPr marL="457200" indent="-457200">
              <a:lnSpc>
                <a:spcPct val="120000"/>
              </a:lnSpc>
              <a:spcAft>
                <a:spcPts val="600"/>
              </a:spcAft>
              <a:buFont typeface="Wingdings" panose="05000000000000000000" pitchFamily="2" charset="2"/>
              <a:buChar char="v"/>
            </a:pPr>
            <a:r>
              <a:rPr lang="en-US" sz="2800" dirty="0">
                <a:solidFill>
                  <a:srgbClr val="002060"/>
                </a:solidFill>
                <a:latin typeface="Google Sans"/>
              </a:rPr>
              <a:t>W</a:t>
            </a:r>
            <a:r>
              <a:rPr lang="en-US" sz="2800" b="0" i="0" dirty="0">
                <a:solidFill>
                  <a:srgbClr val="002060"/>
                </a:solidFill>
                <a:effectLst/>
                <a:latin typeface="Google Sans"/>
              </a:rPr>
              <a:t>here you would try to classify a channel into one of a number of categories based on its content</a:t>
            </a:r>
          </a:p>
          <a:p>
            <a:pPr marL="457200" indent="-457200">
              <a:lnSpc>
                <a:spcPct val="120000"/>
              </a:lnSpc>
              <a:spcAft>
                <a:spcPts val="600"/>
              </a:spcAft>
              <a:buFont typeface="Wingdings" panose="05000000000000000000" pitchFamily="2" charset="2"/>
              <a:buChar char="v"/>
            </a:pPr>
            <a:endParaRPr lang="en-US" sz="2800" dirty="0">
              <a:solidFill>
                <a:srgbClr val="002060"/>
              </a:solidFill>
              <a:latin typeface="Google Sans"/>
            </a:endParaRPr>
          </a:p>
          <a:p>
            <a:pPr marL="457200" indent="-457200">
              <a:lnSpc>
                <a:spcPct val="120000"/>
              </a:lnSpc>
              <a:spcAft>
                <a:spcPts val="600"/>
              </a:spcAft>
              <a:buFont typeface="Wingdings" panose="05000000000000000000" pitchFamily="2" charset="2"/>
              <a:buChar char="v"/>
            </a:pPr>
            <a:r>
              <a:rPr lang="en-US" sz="2800" dirty="0">
                <a:solidFill>
                  <a:srgbClr val="002060"/>
                </a:solidFill>
                <a:latin typeface="Google Sans"/>
              </a:rPr>
              <a:t> W</a:t>
            </a:r>
            <a:r>
              <a:rPr lang="en-US" sz="2800" b="0" i="0" dirty="0">
                <a:solidFill>
                  <a:srgbClr val="002060"/>
                </a:solidFill>
                <a:effectLst/>
                <a:latin typeface="Google Sans"/>
              </a:rPr>
              <a:t>here you would group channels together based on their popularity in different countries.</a:t>
            </a:r>
          </a:p>
        </p:txBody>
      </p:sp>
      <p:sp>
        <p:nvSpPr>
          <p:cNvPr id="4" name="Google Shape;99;p1">
            <a:extLst>
              <a:ext uri="{FF2B5EF4-FFF2-40B4-BE49-F238E27FC236}">
                <a16:creationId xmlns:a16="http://schemas.microsoft.com/office/drawing/2014/main" id="{05FAE77D-3B59-DFCF-625E-34AB0AE8B7BF}"/>
              </a:ext>
            </a:extLst>
          </p:cNvPr>
          <p:cNvSpPr txBox="1"/>
          <p:nvPr/>
        </p:nvSpPr>
        <p:spPr>
          <a:xfrm>
            <a:off x="295684" y="212980"/>
            <a:ext cx="4645652" cy="723235"/>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000" b="1" spc="200" dirty="0">
                <a:solidFill>
                  <a:srgbClr val="FF0000"/>
                </a:solidFill>
                <a:latin typeface="Calibri" panose="020F0502020204030204" pitchFamily="34" charset="0"/>
                <a:cs typeface="Calibri" panose="020F0502020204030204" pitchFamily="34" charset="0"/>
                <a:sym typeface="Calibri"/>
              </a:rPr>
              <a:t>Problem Statement</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341008" y="259997"/>
            <a:ext cx="4837473" cy="723235"/>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000" b="1" spc="200" dirty="0">
                <a:solidFill>
                  <a:srgbClr val="FF0000"/>
                </a:solidFill>
                <a:latin typeface="Calibri" panose="020F0502020204030204" pitchFamily="34" charset="0"/>
                <a:cs typeface="Calibri" panose="020F0502020204030204" pitchFamily="34" charset="0"/>
                <a:sym typeface="Calibri"/>
              </a:rPr>
              <a:t>Tools (Libraries) Used</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638067" y="1891676"/>
            <a:ext cx="4311356" cy="3074647"/>
          </a:xfrm>
          <a:prstGeom prst="rect">
            <a:avLst/>
          </a:prstGeom>
          <a:noFill/>
          <a:ln>
            <a:noFill/>
          </a:ln>
        </p:spPr>
        <p:txBody>
          <a:bodyPr spcFirstLastPara="1" wrap="square" lIns="91425" tIns="45700" rIns="91425" bIns="45700" anchor="t" anchorCtr="0">
            <a:spAutoFit/>
          </a:bodyPr>
          <a:lstStyle/>
          <a:p>
            <a:pPr marL="518400" indent="-457200">
              <a:lnSpc>
                <a:spcPct val="105000"/>
              </a:lnSpc>
              <a:spcAft>
                <a:spcPts val="600"/>
              </a:spcAft>
              <a:buClr>
                <a:schemeClr val="accent5">
                  <a:lumMod val="50000"/>
                </a:schemeClr>
              </a:buClr>
              <a:buSzPct val="80000"/>
              <a:buFont typeface="Wingdings" panose="05000000000000000000" pitchFamily="2" charset="2"/>
              <a:buChar char="v"/>
            </a:pPr>
            <a:r>
              <a:rPr lang="en-US" sz="2600" b="1" kern="100" spc="110" dirty="0">
                <a:solidFill>
                  <a:schemeClr val="accent1">
                    <a:lumMod val="50000"/>
                  </a:schemeClr>
                </a:solidFill>
                <a:latin typeface="Calibri" panose="020F0502020204030204" pitchFamily="34" charset="0"/>
                <a:cs typeface="Calibri" panose="020F0502020204030204" pitchFamily="34" charset="0"/>
              </a:rPr>
              <a:t>Requests</a:t>
            </a:r>
          </a:p>
          <a:p>
            <a:pPr marL="518400" indent="-457200">
              <a:lnSpc>
                <a:spcPct val="105000"/>
              </a:lnSpc>
              <a:spcAft>
                <a:spcPts val="600"/>
              </a:spcAft>
              <a:buClr>
                <a:schemeClr val="accent5">
                  <a:lumMod val="50000"/>
                </a:schemeClr>
              </a:buClr>
              <a:buSzPct val="80000"/>
              <a:buFont typeface="Wingdings" panose="05000000000000000000" pitchFamily="2" charset="2"/>
              <a:buChar char="v"/>
            </a:pPr>
            <a:r>
              <a:rPr lang="en-US" sz="2600" b="1" kern="100" spc="110" dirty="0">
                <a:solidFill>
                  <a:schemeClr val="accent1">
                    <a:lumMod val="50000"/>
                  </a:schemeClr>
                </a:solidFill>
                <a:latin typeface="Calibri" panose="020F0502020204030204" pitchFamily="34" charset="0"/>
                <a:cs typeface="Calibri" panose="020F0502020204030204" pitchFamily="34" charset="0"/>
              </a:rPr>
              <a:t>Beautiful Soup</a:t>
            </a:r>
          </a:p>
          <a:p>
            <a:pPr marL="518400" indent="-457200">
              <a:lnSpc>
                <a:spcPct val="105000"/>
              </a:lnSpc>
              <a:spcAft>
                <a:spcPts val="600"/>
              </a:spcAft>
              <a:buClr>
                <a:schemeClr val="accent5">
                  <a:lumMod val="50000"/>
                </a:schemeClr>
              </a:buClr>
              <a:buSzPct val="80000"/>
              <a:buFont typeface="Wingdings" panose="05000000000000000000" pitchFamily="2" charset="2"/>
              <a:buChar char="v"/>
            </a:pPr>
            <a:r>
              <a:rPr lang="en-US" sz="2600" b="1" kern="100" spc="110" dirty="0">
                <a:solidFill>
                  <a:schemeClr val="accent1">
                    <a:lumMod val="50000"/>
                  </a:schemeClr>
                </a:solidFill>
                <a:latin typeface="Calibri" panose="020F0502020204030204" pitchFamily="34" charset="0"/>
                <a:cs typeface="Calibri" panose="020F0502020204030204" pitchFamily="34" charset="0"/>
              </a:rPr>
              <a:t>Pandas</a:t>
            </a:r>
          </a:p>
          <a:p>
            <a:pPr marL="518400" indent="-457200">
              <a:lnSpc>
                <a:spcPct val="105000"/>
              </a:lnSpc>
              <a:spcAft>
                <a:spcPts val="600"/>
              </a:spcAft>
              <a:buClr>
                <a:schemeClr val="accent5">
                  <a:lumMod val="50000"/>
                </a:schemeClr>
              </a:buClr>
              <a:buSzPct val="80000"/>
              <a:buFont typeface="Wingdings" panose="05000000000000000000" pitchFamily="2" charset="2"/>
              <a:buChar char="v"/>
            </a:pPr>
            <a:r>
              <a:rPr lang="en-US" sz="2600" b="1" kern="100" spc="110" dirty="0">
                <a:solidFill>
                  <a:schemeClr val="accent1">
                    <a:lumMod val="50000"/>
                  </a:schemeClr>
                </a:solidFill>
                <a:latin typeface="Calibri" panose="020F0502020204030204" pitchFamily="34" charset="0"/>
                <a:cs typeface="Calibri" panose="020F0502020204030204" pitchFamily="34" charset="0"/>
              </a:rPr>
              <a:t>NumPy</a:t>
            </a:r>
          </a:p>
          <a:p>
            <a:pPr marL="518400" indent="-457200">
              <a:lnSpc>
                <a:spcPct val="105000"/>
              </a:lnSpc>
              <a:spcAft>
                <a:spcPts val="600"/>
              </a:spcAft>
              <a:buClr>
                <a:schemeClr val="accent5">
                  <a:lumMod val="50000"/>
                </a:schemeClr>
              </a:buClr>
              <a:buSzPct val="80000"/>
              <a:buFont typeface="Wingdings" panose="05000000000000000000" pitchFamily="2" charset="2"/>
              <a:buChar char="v"/>
            </a:pPr>
            <a:r>
              <a:rPr lang="en-US" sz="2600" b="1" kern="100" spc="110" dirty="0">
                <a:solidFill>
                  <a:schemeClr val="accent1">
                    <a:lumMod val="50000"/>
                  </a:schemeClr>
                </a:solidFill>
                <a:latin typeface="Calibri" panose="020F0502020204030204" pitchFamily="34" charset="0"/>
                <a:cs typeface="Calibri" panose="020F0502020204030204" pitchFamily="34" charset="0"/>
              </a:rPr>
              <a:t>Matplotlib</a:t>
            </a:r>
          </a:p>
          <a:p>
            <a:pPr marL="518400" indent="-457200">
              <a:lnSpc>
                <a:spcPct val="105000"/>
              </a:lnSpc>
              <a:spcAft>
                <a:spcPts val="600"/>
              </a:spcAft>
              <a:buClr>
                <a:schemeClr val="accent5">
                  <a:lumMod val="50000"/>
                </a:schemeClr>
              </a:buClr>
              <a:buSzPct val="80000"/>
              <a:buFont typeface="Wingdings" panose="05000000000000000000" pitchFamily="2" charset="2"/>
              <a:buChar char="v"/>
            </a:pPr>
            <a:r>
              <a:rPr lang="en-US" sz="2600" b="1" kern="100" spc="110" dirty="0">
                <a:solidFill>
                  <a:schemeClr val="accent1">
                    <a:lumMod val="50000"/>
                  </a:schemeClr>
                </a:solidFill>
                <a:latin typeface="Calibri" panose="020F0502020204030204" pitchFamily="34" charset="0"/>
                <a:cs typeface="Calibri" panose="020F0502020204030204" pitchFamily="34" charset="0"/>
              </a:rPr>
              <a:t>Seaborn</a:t>
            </a:r>
          </a:p>
        </p:txBody>
      </p:sp>
      <p:sp>
        <p:nvSpPr>
          <p:cNvPr id="6" name="Rectangle 5">
            <a:extLst>
              <a:ext uri="{FF2B5EF4-FFF2-40B4-BE49-F238E27FC236}">
                <a16:creationId xmlns:a16="http://schemas.microsoft.com/office/drawing/2014/main" id="{6695D630-A65C-CE46-72E0-0A930AC21909}"/>
              </a:ext>
            </a:extLst>
          </p:cNvPr>
          <p:cNvSpPr/>
          <p:nvPr/>
        </p:nvSpPr>
        <p:spPr>
          <a:xfrm>
            <a:off x="341008" y="1527125"/>
            <a:ext cx="4837474" cy="386993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Python Logo, symbol, meaning, history, PNG, brand">
            <a:extLst>
              <a:ext uri="{FF2B5EF4-FFF2-40B4-BE49-F238E27FC236}">
                <a16:creationId xmlns:a16="http://schemas.microsoft.com/office/drawing/2014/main" id="{39341288-A3D5-B293-18DF-C7E743398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949" y="412956"/>
            <a:ext cx="2417295" cy="14304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autiful Soup | Great Learning">
            <a:extLst>
              <a:ext uri="{FF2B5EF4-FFF2-40B4-BE49-F238E27FC236}">
                <a16:creationId xmlns:a16="http://schemas.microsoft.com/office/drawing/2014/main" id="{717D6EDA-0AA0-0AFF-B745-B2A85A332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682" y="656965"/>
            <a:ext cx="3360257" cy="12880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12A3BC-E443-F7E8-FE5E-937D8B9ED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607" y="1984533"/>
            <a:ext cx="2503896" cy="10123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create NumPy arrays from scratch? | by Tanu N Prabhu | Towards Data  Science">
            <a:extLst>
              <a:ext uri="{FF2B5EF4-FFF2-40B4-BE49-F238E27FC236}">
                <a16:creationId xmlns:a16="http://schemas.microsoft.com/office/drawing/2014/main" id="{BA42543E-1936-A478-2D20-80BDC6D52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3218" y="2082639"/>
            <a:ext cx="2973490" cy="11893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tplotlib logo — Matplotlib 3.6.3 documentation">
            <a:extLst>
              <a:ext uri="{FF2B5EF4-FFF2-40B4-BE49-F238E27FC236}">
                <a16:creationId xmlns:a16="http://schemas.microsoft.com/office/drawing/2014/main" id="{E0CCD28F-F962-BBEF-59C8-23277F13B0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8607" y="3462092"/>
            <a:ext cx="3087332" cy="61746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cussion of seaborn logo · Issue #2243 · mwaskom/seaborn · GitHub">
            <a:extLst>
              <a:ext uri="{FF2B5EF4-FFF2-40B4-BE49-F238E27FC236}">
                <a16:creationId xmlns:a16="http://schemas.microsoft.com/office/drawing/2014/main" id="{177348F5-228C-337E-D8C8-86C06322D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6975" y="3547815"/>
            <a:ext cx="2360491" cy="236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1972084" y="0"/>
            <a:ext cx="7841135" cy="723235"/>
          </a:xfrm>
          <a:prstGeom prst="rect">
            <a:avLst/>
          </a:prstGeom>
          <a:noFill/>
          <a:ln>
            <a:noFill/>
          </a:ln>
        </p:spPr>
        <p:txBody>
          <a:bodyPr spcFirstLastPara="1" wrap="square" lIns="91425" tIns="45700" rIns="91425" bIns="45700" anchor="t" anchorCtr="0">
            <a:spAutoFit/>
          </a:bodyPr>
          <a:lstStyle/>
          <a:p>
            <a:pPr algn="ctr">
              <a:lnSpc>
                <a:spcPct val="120000"/>
              </a:lnSpc>
              <a:spcAft>
                <a:spcPts val="600"/>
              </a:spcAft>
            </a:pPr>
            <a:r>
              <a:rPr lang="en-IN" sz="3000" b="1" spc="200" dirty="0">
                <a:solidFill>
                  <a:srgbClr val="FF0000"/>
                </a:solidFill>
                <a:latin typeface="Calibri" panose="020F0502020204030204" pitchFamily="34" charset="0"/>
                <a:cs typeface="Calibri" panose="020F0502020204030204" pitchFamily="34" charset="0"/>
                <a:sym typeface="Calibri"/>
              </a:rPr>
              <a:t>Website URL’s for Web-Scrapping</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2A33D82-C07B-FD38-B0D1-87345CA775F4}"/>
              </a:ext>
            </a:extLst>
          </p:cNvPr>
          <p:cNvPicPr>
            <a:picLocks noChangeAspect="1"/>
          </p:cNvPicPr>
          <p:nvPr/>
        </p:nvPicPr>
        <p:blipFill>
          <a:blip r:embed="rId3"/>
          <a:stretch>
            <a:fillRect/>
          </a:stretch>
        </p:blipFill>
        <p:spPr>
          <a:xfrm>
            <a:off x="212422" y="723235"/>
            <a:ext cx="11767155" cy="5327924"/>
          </a:xfrm>
          <a:prstGeom prst="rect">
            <a:avLst/>
          </a:prstGeom>
        </p:spPr>
      </p:pic>
      <p:sp>
        <p:nvSpPr>
          <p:cNvPr id="8" name="TextBox 7">
            <a:extLst>
              <a:ext uri="{FF2B5EF4-FFF2-40B4-BE49-F238E27FC236}">
                <a16:creationId xmlns:a16="http://schemas.microsoft.com/office/drawing/2014/main" id="{5A557870-115C-AF63-7DDC-E34279895D07}"/>
              </a:ext>
            </a:extLst>
          </p:cNvPr>
          <p:cNvSpPr txBox="1"/>
          <p:nvPr/>
        </p:nvSpPr>
        <p:spPr>
          <a:xfrm>
            <a:off x="212422" y="6344596"/>
            <a:ext cx="6096000" cy="307777"/>
          </a:xfrm>
          <a:prstGeom prst="rect">
            <a:avLst/>
          </a:prstGeom>
          <a:noFill/>
        </p:spPr>
        <p:txBody>
          <a:bodyPr wrap="square">
            <a:spAutoFit/>
          </a:bodyPr>
          <a:lstStyle/>
          <a:p>
            <a:r>
              <a:rPr lang="en-US" dirty="0">
                <a:hlinkClick r:id="rId4"/>
              </a:rPr>
              <a:t>Top 1000 YouTube Channels | </a:t>
            </a:r>
            <a:r>
              <a:rPr lang="en-US" dirty="0" err="1">
                <a:hlinkClick r:id="rId4"/>
              </a:rPr>
              <a:t>HypeAuditor</a:t>
            </a:r>
            <a:r>
              <a:rPr lang="en-US" dirty="0">
                <a:hlinkClick r:id="rId4"/>
              </a:rPr>
              <a:t> YouTube Ranking</a:t>
            </a:r>
            <a:endParaRPr lang="en-IN" dirty="0"/>
          </a:p>
        </p:txBody>
      </p:sp>
    </p:spTree>
    <p:extLst>
      <p:ext uri="{BB962C8B-B14F-4D97-AF65-F5344CB8AC3E}">
        <p14:creationId xmlns:p14="http://schemas.microsoft.com/office/powerpoint/2010/main" val="186588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45CA20-7653-E235-A220-7357AB33EB3C}"/>
              </a:ext>
            </a:extLst>
          </p:cNvPr>
          <p:cNvSpPr txBox="1"/>
          <p:nvPr/>
        </p:nvSpPr>
        <p:spPr>
          <a:xfrm>
            <a:off x="2279747" y="122012"/>
            <a:ext cx="6820631" cy="553998"/>
          </a:xfrm>
          <a:prstGeom prst="rect">
            <a:avLst/>
          </a:prstGeom>
          <a:noFill/>
        </p:spPr>
        <p:txBody>
          <a:bodyPr wrap="square">
            <a:spAutoFit/>
          </a:bodyPr>
          <a:lstStyle/>
          <a:p>
            <a:r>
              <a:rPr lang="en-US" sz="3000" b="1" dirty="0">
                <a:solidFill>
                  <a:srgbClr val="FF0000"/>
                </a:solidFill>
                <a:effectLst>
                  <a:outerShdw blurRad="38100" dist="38100" dir="2700000" algn="tl">
                    <a:srgbClr val="000000">
                      <a:alpha val="43137"/>
                    </a:srgbClr>
                  </a:outerShdw>
                </a:effectLst>
                <a:latin typeface="+mn-lt"/>
              </a:rPr>
              <a:t>IDENTIFY THE URL &amp; INSPECT HTML CODE</a:t>
            </a:r>
            <a:endParaRPr lang="en-IN" sz="3000" b="1" dirty="0">
              <a:solidFill>
                <a:srgbClr val="FF0000"/>
              </a:solidFill>
            </a:endParaRPr>
          </a:p>
        </p:txBody>
      </p:sp>
      <p:sp>
        <p:nvSpPr>
          <p:cNvPr id="5" name="TextBox 4">
            <a:extLst>
              <a:ext uri="{FF2B5EF4-FFF2-40B4-BE49-F238E27FC236}">
                <a16:creationId xmlns:a16="http://schemas.microsoft.com/office/drawing/2014/main" id="{E7259E1E-0D7E-1E55-00D5-B4D57B94EC73}"/>
              </a:ext>
            </a:extLst>
          </p:cNvPr>
          <p:cNvSpPr txBox="1"/>
          <p:nvPr/>
        </p:nvSpPr>
        <p:spPr>
          <a:xfrm>
            <a:off x="195311" y="2322846"/>
            <a:ext cx="4168872" cy="2554545"/>
          </a:xfrm>
          <a:prstGeom prst="rect">
            <a:avLst/>
          </a:prstGeom>
          <a:noFill/>
        </p:spPr>
        <p:txBody>
          <a:bodyPr wrap="square">
            <a:spAutoFit/>
          </a:bodyPr>
          <a:lstStyle/>
          <a:p>
            <a:r>
              <a:rPr lang="en-IN" sz="2000" dirty="0" err="1"/>
              <a:t>url</a:t>
            </a:r>
            <a:r>
              <a:rPr lang="en-IN" sz="2000" dirty="0"/>
              <a:t> = 'https://hypeauditor.com/top-</a:t>
            </a:r>
            <a:r>
              <a:rPr lang="en-IN" sz="2000" dirty="0" err="1"/>
              <a:t>youtube</a:t>
            </a:r>
            <a:r>
              <a:rPr lang="en-IN" sz="2000" dirty="0"/>
              <a:t>/'</a:t>
            </a:r>
          </a:p>
          <a:p>
            <a:r>
              <a:rPr lang="en-IN" sz="2000" dirty="0"/>
              <a:t>page = </a:t>
            </a:r>
            <a:r>
              <a:rPr lang="en-IN" sz="2000" dirty="0" err="1"/>
              <a:t>requests.get</a:t>
            </a:r>
            <a:r>
              <a:rPr lang="en-IN" sz="2000" dirty="0"/>
              <a:t>(</a:t>
            </a:r>
            <a:r>
              <a:rPr lang="en-IN" sz="2000" dirty="0" err="1"/>
              <a:t>url</a:t>
            </a:r>
            <a:r>
              <a:rPr lang="en-IN" sz="2000" dirty="0"/>
              <a:t>)</a:t>
            </a:r>
          </a:p>
          <a:p>
            <a:r>
              <a:rPr lang="en-IN" sz="2000" dirty="0"/>
              <a:t>page</a:t>
            </a:r>
          </a:p>
          <a:p>
            <a:r>
              <a:rPr lang="en-US" sz="2000" dirty="0"/>
              <a:t># it will convert raw data into html format</a:t>
            </a:r>
          </a:p>
          <a:p>
            <a:r>
              <a:rPr lang="en-US" sz="2000" dirty="0"/>
              <a:t>soup = </a:t>
            </a:r>
            <a:r>
              <a:rPr lang="en-US" sz="2000" dirty="0" err="1"/>
              <a:t>BeautifulSoup</a:t>
            </a:r>
            <a:r>
              <a:rPr lang="en-US" sz="2000" dirty="0"/>
              <a:t>(</a:t>
            </a:r>
            <a:r>
              <a:rPr lang="en-US" sz="2000" dirty="0" err="1"/>
              <a:t>page.text</a:t>
            </a:r>
            <a:r>
              <a:rPr lang="en-US" sz="2000" dirty="0"/>
              <a:t>)</a:t>
            </a:r>
          </a:p>
          <a:p>
            <a:r>
              <a:rPr lang="en-US" sz="2000" dirty="0"/>
              <a:t>soup</a:t>
            </a:r>
            <a:endParaRPr lang="en-IN" sz="2000" dirty="0"/>
          </a:p>
        </p:txBody>
      </p:sp>
      <p:pic>
        <p:nvPicPr>
          <p:cNvPr id="7" name="Picture 6">
            <a:extLst>
              <a:ext uri="{FF2B5EF4-FFF2-40B4-BE49-F238E27FC236}">
                <a16:creationId xmlns:a16="http://schemas.microsoft.com/office/drawing/2014/main" id="{066F2590-7838-217E-29DF-9656D33956DB}"/>
              </a:ext>
            </a:extLst>
          </p:cNvPr>
          <p:cNvPicPr>
            <a:picLocks noChangeAspect="1"/>
          </p:cNvPicPr>
          <p:nvPr/>
        </p:nvPicPr>
        <p:blipFill>
          <a:blip r:embed="rId2"/>
          <a:stretch>
            <a:fillRect/>
          </a:stretch>
        </p:blipFill>
        <p:spPr>
          <a:xfrm>
            <a:off x="4744550" y="1235444"/>
            <a:ext cx="6990251" cy="5024040"/>
          </a:xfrm>
          <a:prstGeom prst="rect">
            <a:avLst/>
          </a:prstGeom>
        </p:spPr>
      </p:pic>
    </p:spTree>
    <p:extLst>
      <p:ext uri="{BB962C8B-B14F-4D97-AF65-F5344CB8AC3E}">
        <p14:creationId xmlns:p14="http://schemas.microsoft.com/office/powerpoint/2010/main" val="104943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2331816" y="37024"/>
            <a:ext cx="7841135" cy="760168"/>
          </a:xfrm>
          <a:prstGeom prst="rect">
            <a:avLst/>
          </a:prstGeom>
          <a:noFill/>
          <a:ln>
            <a:noFill/>
          </a:ln>
        </p:spPr>
        <p:txBody>
          <a:bodyPr spcFirstLastPara="1" wrap="square" lIns="91425" tIns="45700" rIns="91425" bIns="45700" anchor="t" anchorCtr="0">
            <a:spAutoFit/>
          </a:bodyPr>
          <a:lstStyle/>
          <a:p>
            <a:pPr algn="ctr">
              <a:lnSpc>
                <a:spcPct val="120000"/>
              </a:lnSpc>
              <a:spcAft>
                <a:spcPts val="600"/>
              </a:spcAft>
            </a:pPr>
            <a:r>
              <a:rPr lang="en-IN" sz="3000" b="1" spc="200" dirty="0">
                <a:solidFill>
                  <a:srgbClr val="FF0000"/>
                </a:solidFill>
                <a:latin typeface="Calibri" panose="020F0502020204030204" pitchFamily="34" charset="0"/>
                <a:cs typeface="Calibri" panose="020F0502020204030204" pitchFamily="34" charset="0"/>
                <a:sym typeface="Calibri"/>
              </a:rPr>
              <a:t>Raw Data From </a:t>
            </a:r>
            <a:r>
              <a:rPr lang="en-IN" sz="3200" b="1" spc="200" dirty="0">
                <a:solidFill>
                  <a:srgbClr val="FF0000"/>
                </a:solidFill>
                <a:latin typeface="Calibri" panose="020F0502020204030204" pitchFamily="34" charset="0"/>
                <a:cs typeface="Calibri" panose="020F0502020204030204" pitchFamily="34" charset="0"/>
                <a:sym typeface="Calibri"/>
              </a:rPr>
              <a:t>Website</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3D2E1C85-0B5F-E280-E4AA-BC220C779634}"/>
              </a:ext>
            </a:extLst>
          </p:cNvPr>
          <p:cNvSpPr txBox="1"/>
          <p:nvPr/>
        </p:nvSpPr>
        <p:spPr>
          <a:xfrm>
            <a:off x="304518" y="6154444"/>
            <a:ext cx="7937507" cy="538569"/>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2000" b="1" spc="200" dirty="0">
                <a:solidFill>
                  <a:srgbClr val="FF0000"/>
                </a:solidFill>
                <a:latin typeface="Calibri" panose="020F0502020204030204" pitchFamily="34" charset="0"/>
                <a:cs typeface="Calibri" panose="020F0502020204030204" pitchFamily="34" charset="0"/>
                <a:sym typeface="Calibri"/>
              </a:rPr>
              <a:t>Insights :</a:t>
            </a:r>
            <a:r>
              <a:rPr lang="en-IN" sz="2000" b="1" spc="200" dirty="0">
                <a:solidFill>
                  <a:schemeClr val="tx1"/>
                </a:solidFill>
                <a:latin typeface="Calibri" panose="020F0502020204030204" pitchFamily="34" charset="0"/>
                <a:cs typeface="Calibri" panose="020F0502020204030204" pitchFamily="34" charset="0"/>
                <a:sym typeface="Calibri"/>
              </a:rPr>
              <a:t> </a:t>
            </a:r>
            <a:r>
              <a:rPr lang="en-IN" sz="1800" dirty="0">
                <a:solidFill>
                  <a:srgbClr val="002060"/>
                </a:solidFill>
                <a:latin typeface="Calibri" panose="020F0502020204030204" pitchFamily="34" charset="0"/>
                <a:cs typeface="Calibri" panose="020F0502020204030204" pitchFamily="34" charset="0"/>
                <a:sym typeface="Calibri"/>
              </a:rPr>
              <a:t>We have got 1000 rows and </a:t>
            </a:r>
            <a:r>
              <a:rPr lang="en-IN" dirty="0">
                <a:solidFill>
                  <a:srgbClr val="002060"/>
                </a:solidFill>
                <a:latin typeface="Calibri" panose="020F0502020204030204" pitchFamily="34" charset="0"/>
                <a:cs typeface="Calibri" panose="020F0502020204030204" pitchFamily="34" charset="0"/>
                <a:sym typeface="Calibri"/>
              </a:rPr>
              <a:t>9</a:t>
            </a:r>
            <a:r>
              <a:rPr lang="en-IN" sz="1800" dirty="0">
                <a:solidFill>
                  <a:srgbClr val="002060"/>
                </a:solidFill>
                <a:latin typeface="Calibri" panose="020F0502020204030204" pitchFamily="34" charset="0"/>
                <a:cs typeface="Calibri" panose="020F0502020204030204" pitchFamily="34" charset="0"/>
                <a:sym typeface="Calibri"/>
              </a:rPr>
              <a:t> columns in the Raw data.</a:t>
            </a:r>
            <a:endParaRPr lang="en-IN" sz="1800"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B2592BF-8C4A-2EAE-E8EC-DAEE57DD5990}"/>
              </a:ext>
            </a:extLst>
          </p:cNvPr>
          <p:cNvPicPr>
            <a:picLocks noChangeAspect="1"/>
          </p:cNvPicPr>
          <p:nvPr/>
        </p:nvPicPr>
        <p:blipFill>
          <a:blip r:embed="rId3"/>
          <a:stretch>
            <a:fillRect/>
          </a:stretch>
        </p:blipFill>
        <p:spPr>
          <a:xfrm>
            <a:off x="457200" y="797192"/>
            <a:ext cx="11072553" cy="5135653"/>
          </a:xfrm>
          <a:prstGeom prst="rect">
            <a:avLst/>
          </a:prstGeom>
        </p:spPr>
      </p:pic>
    </p:spTree>
    <p:extLst>
      <p:ext uri="{BB962C8B-B14F-4D97-AF65-F5344CB8AC3E}">
        <p14:creationId xmlns:p14="http://schemas.microsoft.com/office/powerpoint/2010/main" val="382951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390697" y="289562"/>
            <a:ext cx="4575350" cy="723235"/>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000" b="1" spc="200" dirty="0">
                <a:solidFill>
                  <a:srgbClr val="FF0000"/>
                </a:solidFill>
                <a:latin typeface="Calibri" panose="020F0502020204030204" pitchFamily="34" charset="0"/>
                <a:cs typeface="Calibri" panose="020F0502020204030204" pitchFamily="34" charset="0"/>
                <a:sym typeface="Calibri"/>
              </a:rPr>
              <a:t>Data Cleaning Steps</a:t>
            </a:r>
            <a:r>
              <a:rPr lang="en-IN" sz="2800" b="1" spc="200" dirty="0">
                <a:solidFill>
                  <a:srgbClr val="FF0000"/>
                </a:solidFill>
                <a:latin typeface="Calibri" panose="020F0502020204030204" pitchFamily="34" charset="0"/>
                <a:cs typeface="Calibri" panose="020F0502020204030204" pitchFamily="34" charset="0"/>
                <a:sym typeface="Calibri"/>
              </a:rPr>
              <a:t> :</a:t>
            </a:r>
            <a:endParaRPr lang="en-IN" sz="2800" b="1" spc="200" dirty="0">
              <a:solidFill>
                <a:srgbClr val="FF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1055715" y="1266308"/>
            <a:ext cx="7173885" cy="4154943"/>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v"/>
            </a:pPr>
            <a:r>
              <a:rPr lang="en-US" sz="2400" dirty="0">
                <a:solidFill>
                  <a:srgbClr val="002060"/>
                </a:solidFill>
                <a:latin typeface="Times New Roman" panose="02020603050405020304" charset="0"/>
                <a:cs typeface="Times New Roman" panose="02020603050405020304" charset="0"/>
                <a:sym typeface="+mn-ea"/>
              </a:rPr>
              <a:t>Drop Unnamed columns.</a:t>
            </a:r>
          </a:p>
          <a:p>
            <a:pPr marL="342900" indent="-342900">
              <a:buFont typeface="Wingdings" panose="05000000000000000000" pitchFamily="2" charset="2"/>
              <a:buChar char="v"/>
            </a:pPr>
            <a:endParaRPr lang="en-US" sz="2400" dirty="0">
              <a:solidFill>
                <a:srgbClr val="002060"/>
              </a:solidFill>
              <a:latin typeface="Times New Roman" panose="02020603050405020304" charset="0"/>
              <a:cs typeface="Times New Roman" panose="02020603050405020304" charset="0"/>
              <a:sym typeface="+mn-ea"/>
            </a:endParaRPr>
          </a:p>
          <a:p>
            <a:pPr marL="342900" indent="-342900">
              <a:buFont typeface="Wingdings" panose="05000000000000000000" pitchFamily="2" charset="2"/>
              <a:buChar char="v"/>
            </a:pPr>
            <a:r>
              <a:rPr lang="en-US" sz="2400" dirty="0">
                <a:solidFill>
                  <a:srgbClr val="002060"/>
                </a:solidFill>
              </a:rPr>
              <a:t>Check for duplicates.</a:t>
            </a:r>
            <a:br>
              <a:rPr lang="en-US" sz="2400" dirty="0">
                <a:solidFill>
                  <a:srgbClr val="002060"/>
                </a:solidFill>
              </a:rPr>
            </a:br>
            <a:endParaRPr lang="en-US" sz="2400" dirty="0">
              <a:solidFill>
                <a:srgbClr val="002060"/>
              </a:solidFill>
              <a:latin typeface="Times New Roman" panose="02020603050405020304" charset="0"/>
              <a:cs typeface="Times New Roman" panose="02020603050405020304" charset="0"/>
              <a:sym typeface="+mn-ea"/>
            </a:endParaRPr>
          </a:p>
          <a:p>
            <a:pPr marL="342900" indent="-342900">
              <a:buFont typeface="Wingdings" panose="05000000000000000000" pitchFamily="2" charset="2"/>
              <a:buChar char="v"/>
            </a:pPr>
            <a:r>
              <a:rPr lang="en-IN" altLang="en-US" sz="2400" dirty="0">
                <a:solidFill>
                  <a:srgbClr val="002060"/>
                </a:solidFill>
                <a:latin typeface="Times New Roman" panose="02020603050405020304" charset="0"/>
                <a:cs typeface="Times New Roman" panose="02020603050405020304" charset="0"/>
                <a:sym typeface="+mn-ea"/>
              </a:rPr>
              <a:t>Removing</a:t>
            </a:r>
            <a:r>
              <a:rPr lang="en-US" sz="2400" dirty="0">
                <a:solidFill>
                  <a:srgbClr val="002060"/>
                </a:solidFill>
                <a:latin typeface="Times New Roman" panose="02020603050405020304" charset="0"/>
                <a:cs typeface="Times New Roman" panose="02020603050405020304" charset="0"/>
                <a:sym typeface="+mn-ea"/>
              </a:rPr>
              <a:t> Special Symbols.</a:t>
            </a:r>
          </a:p>
          <a:p>
            <a:pPr marL="342900" indent="-342900">
              <a:buFont typeface="Wingdings" panose="05000000000000000000" pitchFamily="2" charset="2"/>
              <a:buChar char="v"/>
            </a:pPr>
            <a:endParaRPr lang="en-US" sz="2400" dirty="0">
              <a:solidFill>
                <a:srgbClr val="002060"/>
              </a:solidFill>
              <a:latin typeface="Times New Roman" panose="02020603050405020304" charset="0"/>
              <a:cs typeface="Times New Roman" panose="02020603050405020304" charset="0"/>
              <a:sym typeface="+mn-ea"/>
            </a:endParaRPr>
          </a:p>
          <a:p>
            <a:pPr marL="342900" indent="-342900">
              <a:buFont typeface="Wingdings" panose="05000000000000000000" pitchFamily="2" charset="2"/>
              <a:buChar char="v"/>
            </a:pPr>
            <a:r>
              <a:rPr lang="en-US" sz="2400" dirty="0">
                <a:solidFill>
                  <a:srgbClr val="002060"/>
                </a:solidFill>
                <a:latin typeface="Times New Roman" panose="02020603050405020304" charset="0"/>
                <a:cs typeface="Times New Roman" panose="02020603050405020304" charset="0"/>
                <a:sym typeface="+mn-ea"/>
              </a:rPr>
              <a:t>Converting 1K,1M to 1000,10000000.</a:t>
            </a:r>
          </a:p>
          <a:p>
            <a:pPr marL="342900" indent="-342900">
              <a:buFont typeface="Wingdings" panose="05000000000000000000" pitchFamily="2" charset="2"/>
              <a:buChar char="v"/>
            </a:pPr>
            <a:endParaRPr lang="en-US" sz="2400" dirty="0">
              <a:solidFill>
                <a:srgbClr val="002060"/>
              </a:solidFill>
              <a:latin typeface="Times New Roman" panose="02020603050405020304" charset="0"/>
              <a:cs typeface="Times New Roman" panose="02020603050405020304" charset="0"/>
              <a:sym typeface="+mn-ea"/>
            </a:endParaRPr>
          </a:p>
          <a:p>
            <a:pPr marL="342900" indent="-342900">
              <a:buFont typeface="Wingdings" panose="05000000000000000000" pitchFamily="2" charset="2"/>
              <a:buChar char="v"/>
            </a:pPr>
            <a:r>
              <a:rPr lang="en-US" sz="2400" dirty="0">
                <a:solidFill>
                  <a:srgbClr val="002060"/>
                </a:solidFill>
              </a:rPr>
              <a:t>Identifying and filling or dropping the missing values.</a:t>
            </a:r>
          </a:p>
          <a:p>
            <a:pPr marL="342900" indent="-342900">
              <a:buFont typeface="Wingdings" panose="05000000000000000000" pitchFamily="2" charset="2"/>
              <a:buChar char="v"/>
            </a:pPr>
            <a:endParaRPr lang="en-US" sz="2400" dirty="0">
              <a:solidFill>
                <a:srgbClr val="002060"/>
              </a:solidFill>
            </a:endParaRPr>
          </a:p>
          <a:p>
            <a:pPr marL="342900" indent="-342900">
              <a:buFont typeface="Wingdings" panose="05000000000000000000" pitchFamily="2" charset="2"/>
              <a:buChar char="v"/>
            </a:pPr>
            <a:r>
              <a:rPr lang="en-US" sz="2400" dirty="0">
                <a:solidFill>
                  <a:srgbClr val="002060"/>
                </a:solidFill>
              </a:rPr>
              <a:t>Data type conversion.</a:t>
            </a:r>
            <a:endParaRPr lang="en-IN" sz="2400" dirty="0">
              <a:solidFill>
                <a:srgbClr val="002060"/>
              </a:solidFill>
            </a:endParaRPr>
          </a:p>
        </p:txBody>
      </p:sp>
    </p:spTree>
    <p:extLst>
      <p:ext uri="{BB962C8B-B14F-4D97-AF65-F5344CB8AC3E}">
        <p14:creationId xmlns:p14="http://schemas.microsoft.com/office/powerpoint/2010/main" val="350243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785</Words>
  <Application>Microsoft Office PowerPoint</Application>
  <PresentationFormat>Widescreen</PresentationFormat>
  <Paragraphs>97</Paragraphs>
  <Slides>23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BankGothic Md BT</vt:lpstr>
      <vt:lpstr>Calibri</vt:lpstr>
      <vt:lpstr>Calibri Light</vt:lpstr>
      <vt:lpstr>Google Sans</vt:lpstr>
      <vt:lpstr>Libre Baskerville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VIKAS</dc:creator>
  <cp:lastModifiedBy>Elagandula Manikanta</cp:lastModifiedBy>
  <cp:revision>28</cp:revision>
  <dcterms:created xsi:type="dcterms:W3CDTF">2023-07-10T14:24:21Z</dcterms:created>
  <dcterms:modified xsi:type="dcterms:W3CDTF">2023-10-03T17:33:54Z</dcterms:modified>
</cp:coreProperties>
</file>