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4"/>
    <p:sldMasterId id="2147483753" r:id="rId5"/>
  </p:sldMasterIdLst>
  <p:sldIdLst>
    <p:sldId id="256" r:id="rId6"/>
    <p:sldId id="258" r:id="rId7"/>
    <p:sldId id="259" r:id="rId8"/>
    <p:sldId id="257" r:id="rId9"/>
    <p:sldId id="260" r:id="rId10"/>
    <p:sldId id="261" r:id="rId11"/>
    <p:sldId id="262" r:id="rId12"/>
    <p:sldId id="263" r:id="rId13"/>
    <p:sldId id="264" r:id="rId14"/>
    <p:sldId id="265" r:id="rId15"/>
    <p:sldId id="266"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21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4" Type="http://schemas.openxmlformats.org/officeDocument/2006/relationships/image" Target="../media/image10.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10/10/2020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72863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10/10/2020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1134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10/10/2020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10325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10/10/2020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36957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58145-8097-4C70-883E-623CDA0FEE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EE66C9F-F6F5-4EC8-9140-98119116D8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A80D889-E8F5-43E5-8382-C01ADBA0BF4C}"/>
              </a:ext>
            </a:extLst>
          </p:cNvPr>
          <p:cNvSpPr>
            <a:spLocks noGrp="1"/>
          </p:cNvSpPr>
          <p:nvPr>
            <p:ph type="dt" sz="half" idx="10"/>
          </p:nvPr>
        </p:nvSpPr>
        <p:spPr/>
        <p:txBody>
          <a:bodyPr/>
          <a:lstStyle/>
          <a:p>
            <a:fld id="{3C04E684-10F4-4CC3-A0B9-F03AA7BE37CF}" type="datetimeFigureOut">
              <a:rPr lang="en-US" smtClean="0"/>
              <a:t>10/10/2020</a:t>
            </a:fld>
            <a:endParaRPr lang="en-US"/>
          </a:p>
        </p:txBody>
      </p:sp>
      <p:sp>
        <p:nvSpPr>
          <p:cNvPr id="5" name="Footer Placeholder 4">
            <a:extLst>
              <a:ext uri="{FF2B5EF4-FFF2-40B4-BE49-F238E27FC236}">
                <a16:creationId xmlns:a16="http://schemas.microsoft.com/office/drawing/2014/main" id="{5C071161-4BD2-4ED2-9587-42FDABD92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2B58B-3393-4B47-A478-55D2CFCD286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103758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4D1F1-8BD0-4290-8C7F-50600ED34E2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25ACF73-8FBE-4DCD-97F2-5794A5D926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A684A68-2641-47C7-B600-8D0DB3205B1C}"/>
              </a:ext>
            </a:extLst>
          </p:cNvPr>
          <p:cNvSpPr>
            <a:spLocks noGrp="1"/>
          </p:cNvSpPr>
          <p:nvPr>
            <p:ph type="dt" sz="half" idx="10"/>
          </p:nvPr>
        </p:nvSpPr>
        <p:spPr/>
        <p:txBody>
          <a:bodyPr/>
          <a:lstStyle/>
          <a:p>
            <a:fld id="{3C04E684-10F4-4CC3-A0B9-F03AA7BE37CF}" type="datetimeFigureOut">
              <a:rPr lang="en-US" smtClean="0"/>
              <a:t>10/10/2020</a:t>
            </a:fld>
            <a:endParaRPr lang="en-US"/>
          </a:p>
        </p:txBody>
      </p:sp>
      <p:sp>
        <p:nvSpPr>
          <p:cNvPr id="5" name="Footer Placeholder 4">
            <a:extLst>
              <a:ext uri="{FF2B5EF4-FFF2-40B4-BE49-F238E27FC236}">
                <a16:creationId xmlns:a16="http://schemas.microsoft.com/office/drawing/2014/main" id="{58D49A78-541A-453D-BFF2-5ADAFAC956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AABC3E-645D-4F12-9CA8-6A9FC021E12B}"/>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82002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914BD-EB35-4894-BDA6-113F609FD0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ACEE9E2-C733-40A0-A0EC-C33CD1ADF2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42FE81-CAAB-4ABA-A2E6-BA12431F9EC4}"/>
              </a:ext>
            </a:extLst>
          </p:cNvPr>
          <p:cNvSpPr>
            <a:spLocks noGrp="1"/>
          </p:cNvSpPr>
          <p:nvPr>
            <p:ph type="dt" sz="half" idx="10"/>
          </p:nvPr>
        </p:nvSpPr>
        <p:spPr/>
        <p:txBody>
          <a:bodyPr/>
          <a:lstStyle/>
          <a:p>
            <a:fld id="{3C04E684-10F4-4CC3-A0B9-F03AA7BE37CF}" type="datetimeFigureOut">
              <a:rPr lang="en-US" smtClean="0"/>
              <a:t>10/10/2020</a:t>
            </a:fld>
            <a:endParaRPr lang="en-US"/>
          </a:p>
        </p:txBody>
      </p:sp>
      <p:sp>
        <p:nvSpPr>
          <p:cNvPr id="5" name="Footer Placeholder 4">
            <a:extLst>
              <a:ext uri="{FF2B5EF4-FFF2-40B4-BE49-F238E27FC236}">
                <a16:creationId xmlns:a16="http://schemas.microsoft.com/office/drawing/2014/main" id="{F3C6672F-34EF-4618-8B71-CF7034A842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8AD2C-76BD-4892-8286-F085D4438C79}"/>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20102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7B42C-A715-4E22-85F1-C85E54CF75C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02A7F5A-F700-4453-B6D8-3A78AF752C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7D7BF5C-06F1-4FF0-8162-619147A3CF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A98E60A-E647-4C02-B279-F278009F3F28}"/>
              </a:ext>
            </a:extLst>
          </p:cNvPr>
          <p:cNvSpPr>
            <a:spLocks noGrp="1"/>
          </p:cNvSpPr>
          <p:nvPr>
            <p:ph type="dt" sz="half" idx="10"/>
          </p:nvPr>
        </p:nvSpPr>
        <p:spPr/>
        <p:txBody>
          <a:bodyPr/>
          <a:lstStyle/>
          <a:p>
            <a:fld id="{3C04E684-10F4-4CC3-A0B9-F03AA7BE37CF}" type="datetimeFigureOut">
              <a:rPr lang="en-US" smtClean="0"/>
              <a:t>10/10/2020</a:t>
            </a:fld>
            <a:endParaRPr lang="en-US"/>
          </a:p>
        </p:txBody>
      </p:sp>
      <p:sp>
        <p:nvSpPr>
          <p:cNvPr id="6" name="Footer Placeholder 5">
            <a:extLst>
              <a:ext uri="{FF2B5EF4-FFF2-40B4-BE49-F238E27FC236}">
                <a16:creationId xmlns:a16="http://schemas.microsoft.com/office/drawing/2014/main" id="{EBCFF400-AB23-4F4D-9359-CE1CD52515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BF357F-FB74-488B-A084-127F317B8C9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59411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E602-052A-43AA-92D2-D539DED2EB4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EF11ABA-4786-4B6D-9CC9-E3C026F2F8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092409-A741-490F-B9B1-62F1EE98F4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6A96868-C2F1-4204-AA4A-710E478FBA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FFD10F-916A-4BDD-B9FA-992EE54C9B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550F0D3-3DDD-45FA-9540-BA9C24904104}"/>
              </a:ext>
            </a:extLst>
          </p:cNvPr>
          <p:cNvSpPr>
            <a:spLocks noGrp="1"/>
          </p:cNvSpPr>
          <p:nvPr>
            <p:ph type="dt" sz="half" idx="10"/>
          </p:nvPr>
        </p:nvSpPr>
        <p:spPr/>
        <p:txBody>
          <a:bodyPr/>
          <a:lstStyle/>
          <a:p>
            <a:fld id="{3C04E684-10F4-4CC3-A0B9-F03AA7BE37CF}" type="datetimeFigureOut">
              <a:rPr lang="en-US" smtClean="0"/>
              <a:t>10/10/2020</a:t>
            </a:fld>
            <a:endParaRPr lang="en-US"/>
          </a:p>
        </p:txBody>
      </p:sp>
      <p:sp>
        <p:nvSpPr>
          <p:cNvPr id="8" name="Footer Placeholder 7">
            <a:extLst>
              <a:ext uri="{FF2B5EF4-FFF2-40B4-BE49-F238E27FC236}">
                <a16:creationId xmlns:a16="http://schemas.microsoft.com/office/drawing/2014/main" id="{8C46BC11-EE45-4C38-86D3-18049792EC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AE5AC3-29EB-4437-ADA5-4166BBFF443B}"/>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89698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1B6DB-BF76-498A-9607-13441300F30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2679C1F-AA5E-4F69-B2C2-4AAA2DDE2FCF}"/>
              </a:ext>
            </a:extLst>
          </p:cNvPr>
          <p:cNvSpPr>
            <a:spLocks noGrp="1"/>
          </p:cNvSpPr>
          <p:nvPr>
            <p:ph type="dt" sz="half" idx="10"/>
          </p:nvPr>
        </p:nvSpPr>
        <p:spPr/>
        <p:txBody>
          <a:bodyPr/>
          <a:lstStyle/>
          <a:p>
            <a:fld id="{3C04E684-10F4-4CC3-A0B9-F03AA7BE37CF}" type="datetimeFigureOut">
              <a:rPr lang="en-US" smtClean="0"/>
              <a:t>10/10/2020</a:t>
            </a:fld>
            <a:endParaRPr lang="en-US"/>
          </a:p>
        </p:txBody>
      </p:sp>
      <p:sp>
        <p:nvSpPr>
          <p:cNvPr id="4" name="Footer Placeholder 3">
            <a:extLst>
              <a:ext uri="{FF2B5EF4-FFF2-40B4-BE49-F238E27FC236}">
                <a16:creationId xmlns:a16="http://schemas.microsoft.com/office/drawing/2014/main" id="{CB3FBFFB-7BD9-4870-964E-1A4D745E8F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1F3A62-3A27-4CD2-925A-1F2044D8ADD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93163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55C91E-CA62-4A01-A01B-131E9AA3B433}"/>
              </a:ext>
            </a:extLst>
          </p:cNvPr>
          <p:cNvSpPr>
            <a:spLocks noGrp="1"/>
          </p:cNvSpPr>
          <p:nvPr>
            <p:ph type="dt" sz="half" idx="10"/>
          </p:nvPr>
        </p:nvSpPr>
        <p:spPr/>
        <p:txBody>
          <a:bodyPr/>
          <a:lstStyle/>
          <a:p>
            <a:fld id="{3C04E684-10F4-4CC3-A0B9-F03AA7BE37CF}" type="datetimeFigureOut">
              <a:rPr lang="en-US" smtClean="0"/>
              <a:t>10/10/2020</a:t>
            </a:fld>
            <a:endParaRPr lang="en-US"/>
          </a:p>
        </p:txBody>
      </p:sp>
      <p:sp>
        <p:nvSpPr>
          <p:cNvPr id="3" name="Footer Placeholder 2">
            <a:extLst>
              <a:ext uri="{FF2B5EF4-FFF2-40B4-BE49-F238E27FC236}">
                <a16:creationId xmlns:a16="http://schemas.microsoft.com/office/drawing/2014/main" id="{D05A0201-50ED-498B-A4B0-2711910E85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B7F4B5-A77B-4ECE-AA5A-63C116CEE3B4}"/>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9171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10/10/2020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626650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2D4D7-5104-4C05-80A8-0CBBA62A11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B61A960-EB20-4D0F-B31B-3B7E59996E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41DC7B3-4D33-4AFF-B1CC-10E2BADE8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674B37-7EA3-469E-B45E-9CDF3142C816}"/>
              </a:ext>
            </a:extLst>
          </p:cNvPr>
          <p:cNvSpPr>
            <a:spLocks noGrp="1"/>
          </p:cNvSpPr>
          <p:nvPr>
            <p:ph type="dt" sz="half" idx="10"/>
          </p:nvPr>
        </p:nvSpPr>
        <p:spPr/>
        <p:txBody>
          <a:bodyPr/>
          <a:lstStyle/>
          <a:p>
            <a:fld id="{3C04E684-10F4-4CC3-A0B9-F03AA7BE37CF}" type="datetimeFigureOut">
              <a:rPr lang="en-US" smtClean="0"/>
              <a:t>10/10/2020</a:t>
            </a:fld>
            <a:endParaRPr lang="en-US"/>
          </a:p>
        </p:txBody>
      </p:sp>
      <p:sp>
        <p:nvSpPr>
          <p:cNvPr id="6" name="Footer Placeholder 5">
            <a:extLst>
              <a:ext uri="{FF2B5EF4-FFF2-40B4-BE49-F238E27FC236}">
                <a16:creationId xmlns:a16="http://schemas.microsoft.com/office/drawing/2014/main" id="{9F3BBEE4-6F6F-41E8-AD97-80030FD0AD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07851F-1204-4412-A746-665898964274}"/>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342498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27FD3-ADEE-486B-9F25-13C51884D3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D3D0147-C4B9-4E59-81A5-24E9927FF4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261B4A80-A84D-42BC-B1D3-0A773AA360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6CE637-B5B1-49A9-AEDC-985F4B0B053D}"/>
              </a:ext>
            </a:extLst>
          </p:cNvPr>
          <p:cNvSpPr>
            <a:spLocks noGrp="1"/>
          </p:cNvSpPr>
          <p:nvPr>
            <p:ph type="dt" sz="half" idx="10"/>
          </p:nvPr>
        </p:nvSpPr>
        <p:spPr/>
        <p:txBody>
          <a:bodyPr/>
          <a:lstStyle/>
          <a:p>
            <a:fld id="{3C04E684-10F4-4CC3-A0B9-F03AA7BE37CF}" type="datetimeFigureOut">
              <a:rPr lang="en-US" smtClean="0"/>
              <a:t>10/10/2020</a:t>
            </a:fld>
            <a:endParaRPr lang="en-US"/>
          </a:p>
        </p:txBody>
      </p:sp>
      <p:sp>
        <p:nvSpPr>
          <p:cNvPr id="6" name="Footer Placeholder 5">
            <a:extLst>
              <a:ext uri="{FF2B5EF4-FFF2-40B4-BE49-F238E27FC236}">
                <a16:creationId xmlns:a16="http://schemas.microsoft.com/office/drawing/2014/main" id="{87378B46-F24A-4728-85A2-5F4352AA96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249533-D142-4628-BE81-C1EF360DBD9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476837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D6B1E-7420-4521-82B2-4D2462349C7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96216E5-94B5-4EB3-8002-82A1F598DB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BFC1523-89CC-48AA-8EE9-3BB6BABD1CCF}"/>
              </a:ext>
            </a:extLst>
          </p:cNvPr>
          <p:cNvSpPr>
            <a:spLocks noGrp="1"/>
          </p:cNvSpPr>
          <p:nvPr>
            <p:ph type="dt" sz="half" idx="10"/>
          </p:nvPr>
        </p:nvSpPr>
        <p:spPr/>
        <p:txBody>
          <a:bodyPr/>
          <a:lstStyle/>
          <a:p>
            <a:fld id="{3C04E684-10F4-4CC3-A0B9-F03AA7BE37CF}" type="datetimeFigureOut">
              <a:rPr lang="en-US" smtClean="0"/>
              <a:t>10/10/2020</a:t>
            </a:fld>
            <a:endParaRPr lang="en-US"/>
          </a:p>
        </p:txBody>
      </p:sp>
      <p:sp>
        <p:nvSpPr>
          <p:cNvPr id="5" name="Footer Placeholder 4">
            <a:extLst>
              <a:ext uri="{FF2B5EF4-FFF2-40B4-BE49-F238E27FC236}">
                <a16:creationId xmlns:a16="http://schemas.microsoft.com/office/drawing/2014/main" id="{9E7BF5DC-DA98-4C4E-AE9B-D53CA5365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93DFBC-56C4-4E55-8B29-024BA2070E7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330743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D78BE1-F50B-4F24-A773-AD45C80569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232B999-7B81-4561-B52B-08A02D8017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2CCC2C3-4F52-4448-9945-03A89F69A778}"/>
              </a:ext>
            </a:extLst>
          </p:cNvPr>
          <p:cNvSpPr>
            <a:spLocks noGrp="1"/>
          </p:cNvSpPr>
          <p:nvPr>
            <p:ph type="dt" sz="half" idx="10"/>
          </p:nvPr>
        </p:nvSpPr>
        <p:spPr/>
        <p:txBody>
          <a:bodyPr/>
          <a:lstStyle/>
          <a:p>
            <a:fld id="{3C04E684-10F4-4CC3-A0B9-F03AA7BE37CF}" type="datetimeFigureOut">
              <a:rPr lang="en-US" smtClean="0"/>
              <a:t>10/10/2020</a:t>
            </a:fld>
            <a:endParaRPr lang="en-US"/>
          </a:p>
        </p:txBody>
      </p:sp>
      <p:sp>
        <p:nvSpPr>
          <p:cNvPr id="5" name="Footer Placeholder 4">
            <a:extLst>
              <a:ext uri="{FF2B5EF4-FFF2-40B4-BE49-F238E27FC236}">
                <a16:creationId xmlns:a16="http://schemas.microsoft.com/office/drawing/2014/main" id="{52C3C5A5-69EC-4880-A33A-2C933AEF7E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F33F30-741A-4B83-8850-1A7633478F7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13432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10/10/2020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46618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10/10/2020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1496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10/10/2020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92306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10/10/2020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26723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10/10/2020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80827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10/10/2020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3304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10/10/2020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55072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10/10/2020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886037924"/>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33" r:id="rId6"/>
    <p:sldLayoutId id="2147483728" r:id="rId7"/>
    <p:sldLayoutId id="2147483729" r:id="rId8"/>
    <p:sldLayoutId id="2147483730" r:id="rId9"/>
    <p:sldLayoutId id="2147483731" r:id="rId10"/>
    <p:sldLayoutId id="2147483732" r:id="rId11"/>
    <p:sldLayoutId id="2147483734"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457295-419E-4242-86AC-BD13897844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21A8903-FFB2-41F0-81DB-27C57192CE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7EFC82C-A45D-4F86-9618-980C45EECF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10/10/2020</a:t>
            </a:fld>
            <a:endParaRPr lang="en-US"/>
          </a:p>
        </p:txBody>
      </p:sp>
      <p:sp>
        <p:nvSpPr>
          <p:cNvPr id="5" name="Footer Placeholder 4">
            <a:extLst>
              <a:ext uri="{FF2B5EF4-FFF2-40B4-BE49-F238E27FC236}">
                <a16:creationId xmlns:a16="http://schemas.microsoft.com/office/drawing/2014/main" id="{CF2F7F9D-1035-425C-A266-8E601BD75A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6052F6-6246-4A2B-ABB2-36F6FC3091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965126069"/>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DC0D080-AC36-4E12-BBAE-2EBECADB8255}"/>
              </a:ext>
            </a:extLst>
          </p:cNvPr>
          <p:cNvSpPr>
            <a:spLocks noGrp="1"/>
          </p:cNvSpPr>
          <p:nvPr>
            <p:ph type="ctrTitle"/>
          </p:nvPr>
        </p:nvSpPr>
        <p:spPr>
          <a:xfrm>
            <a:off x="3045368" y="2043663"/>
            <a:ext cx="6105194" cy="2031055"/>
          </a:xfrm>
        </p:spPr>
        <p:txBody>
          <a:bodyPr>
            <a:normAutofit/>
          </a:bodyPr>
          <a:lstStyle/>
          <a:p>
            <a:r>
              <a:rPr lang="en-CA" b="1" dirty="0">
                <a:solidFill>
                  <a:srgbClr val="FFFFFF"/>
                </a:solidFill>
              </a:rPr>
              <a:t>Accident Severity Prediction</a:t>
            </a:r>
          </a:p>
        </p:txBody>
      </p:sp>
      <p:sp>
        <p:nvSpPr>
          <p:cNvPr id="3" name="Subtitle 2">
            <a:extLst>
              <a:ext uri="{FF2B5EF4-FFF2-40B4-BE49-F238E27FC236}">
                <a16:creationId xmlns:a16="http://schemas.microsoft.com/office/drawing/2014/main" id="{0745F58D-F438-45C2-A4BA-075F1C530EAF}"/>
              </a:ext>
            </a:extLst>
          </p:cNvPr>
          <p:cNvSpPr>
            <a:spLocks noGrp="1"/>
          </p:cNvSpPr>
          <p:nvPr>
            <p:ph type="subTitle" idx="1"/>
          </p:nvPr>
        </p:nvSpPr>
        <p:spPr>
          <a:xfrm>
            <a:off x="3045368" y="4270663"/>
            <a:ext cx="6105194" cy="682079"/>
          </a:xfrm>
        </p:spPr>
        <p:txBody>
          <a:bodyPr>
            <a:normAutofit/>
          </a:bodyPr>
          <a:lstStyle/>
          <a:p>
            <a:r>
              <a:rPr lang="en-CA" sz="1500" b="1" dirty="0">
                <a:solidFill>
                  <a:srgbClr val="FFFFFF"/>
                </a:solidFill>
              </a:rPr>
              <a:t>Elahe </a:t>
            </a:r>
            <a:r>
              <a:rPr lang="en-CA" sz="1500" b="1" dirty="0" err="1">
                <a:solidFill>
                  <a:srgbClr val="FFFFFF"/>
                </a:solidFill>
              </a:rPr>
              <a:t>Talaie</a:t>
            </a:r>
            <a:endParaRPr lang="en-CA" sz="1500" b="1" dirty="0">
              <a:solidFill>
                <a:srgbClr val="FFFFFF"/>
              </a:solidFill>
            </a:endParaRPr>
          </a:p>
          <a:p>
            <a:r>
              <a:rPr lang="en-CA" sz="1500" dirty="0">
                <a:solidFill>
                  <a:srgbClr val="FFFFFF"/>
                </a:solidFill>
              </a:rPr>
              <a:t>October 2020</a:t>
            </a:r>
          </a:p>
        </p:txBody>
      </p:sp>
    </p:spTree>
    <p:extLst>
      <p:ext uri="{BB962C8B-B14F-4D97-AF65-F5344CB8AC3E}">
        <p14:creationId xmlns:p14="http://schemas.microsoft.com/office/powerpoint/2010/main" val="334376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A5F2E-E688-453F-8779-26FB623B4E20}"/>
              </a:ext>
            </a:extLst>
          </p:cNvPr>
          <p:cNvSpPr>
            <a:spLocks noGrp="1"/>
          </p:cNvSpPr>
          <p:nvPr>
            <p:ph type="title"/>
          </p:nvPr>
        </p:nvSpPr>
        <p:spPr/>
        <p:txBody>
          <a:bodyPr>
            <a:noAutofit/>
          </a:bodyPr>
          <a:lstStyle/>
          <a:p>
            <a:pPr algn="ctr"/>
            <a:r>
              <a:rPr lang="en-CA" sz="4000" b="1" dirty="0">
                <a:solidFill>
                  <a:srgbClr val="0070C0"/>
                </a:solidFill>
              </a:rPr>
              <a:t>Confusion Matrix </a:t>
            </a:r>
            <a:br>
              <a:rPr lang="en-CA" sz="4000" b="1" dirty="0">
                <a:solidFill>
                  <a:srgbClr val="0070C0"/>
                </a:solidFill>
              </a:rPr>
            </a:br>
            <a:r>
              <a:rPr lang="en-CA" sz="3200" b="1" dirty="0">
                <a:solidFill>
                  <a:srgbClr val="0070C0"/>
                </a:solidFill>
              </a:rPr>
              <a:t>(</a:t>
            </a:r>
            <a:r>
              <a:rPr lang="en-US" sz="3200" b="1" dirty="0">
                <a:solidFill>
                  <a:srgbClr val="0070C0"/>
                </a:solidFill>
              </a:rPr>
              <a:t>normalized to true test values) </a:t>
            </a:r>
            <a:br>
              <a:rPr lang="en-US" sz="3600" b="1" dirty="0">
                <a:solidFill>
                  <a:srgbClr val="0070C0"/>
                </a:solidFill>
              </a:rPr>
            </a:br>
            <a:endParaRPr lang="en-CA" sz="3600" b="1" dirty="0">
              <a:solidFill>
                <a:srgbClr val="0070C0"/>
              </a:solidFill>
            </a:endParaRPr>
          </a:p>
        </p:txBody>
      </p:sp>
      <p:pic>
        <p:nvPicPr>
          <p:cNvPr id="11" name="Picture 10" descr="Chart, treemap chart&#10;&#10;Description automatically generated">
            <a:extLst>
              <a:ext uri="{FF2B5EF4-FFF2-40B4-BE49-F238E27FC236}">
                <a16:creationId xmlns:a16="http://schemas.microsoft.com/office/drawing/2014/main" id="{B33A5213-0D87-412D-97DA-E5EA49416697}"/>
              </a:ext>
            </a:extLst>
          </p:cNvPr>
          <p:cNvPicPr/>
          <p:nvPr/>
        </p:nvPicPr>
        <p:blipFill>
          <a:blip r:embed="rId3">
            <a:extLst>
              <a:ext uri="{28A0092B-C50C-407E-A947-70E740481C1C}">
                <a14:useLocalDpi xmlns:a14="http://schemas.microsoft.com/office/drawing/2010/main" val="0"/>
              </a:ext>
            </a:extLst>
          </a:blip>
          <a:stretch>
            <a:fillRect/>
          </a:stretch>
        </p:blipFill>
        <p:spPr>
          <a:xfrm>
            <a:off x="646747" y="1653857"/>
            <a:ext cx="2897505" cy="2426335"/>
          </a:xfrm>
          <a:prstGeom prst="rect">
            <a:avLst/>
          </a:prstGeom>
        </p:spPr>
      </p:pic>
      <p:pic>
        <p:nvPicPr>
          <p:cNvPr id="12" name="Picture 11" descr="Chart, treemap chart&#10;&#10;Description automatically generated">
            <a:extLst>
              <a:ext uri="{FF2B5EF4-FFF2-40B4-BE49-F238E27FC236}">
                <a16:creationId xmlns:a16="http://schemas.microsoft.com/office/drawing/2014/main" id="{C0F77427-514D-41DB-9F49-703196176B10}"/>
              </a:ext>
            </a:extLst>
          </p:cNvPr>
          <p:cNvPicPr/>
          <p:nvPr/>
        </p:nvPicPr>
        <p:blipFill>
          <a:blip r:embed="rId4">
            <a:extLst>
              <a:ext uri="{28A0092B-C50C-407E-A947-70E740481C1C}">
                <a14:useLocalDpi xmlns:a14="http://schemas.microsoft.com/office/drawing/2010/main" val="0"/>
              </a:ext>
            </a:extLst>
          </a:blip>
          <a:stretch>
            <a:fillRect/>
          </a:stretch>
        </p:blipFill>
        <p:spPr>
          <a:xfrm>
            <a:off x="3897947" y="1645602"/>
            <a:ext cx="2948305" cy="2472690"/>
          </a:xfrm>
          <a:prstGeom prst="rect">
            <a:avLst/>
          </a:prstGeom>
        </p:spPr>
      </p:pic>
      <p:pic>
        <p:nvPicPr>
          <p:cNvPr id="13" name="Picture 12" descr="Chart&#10;&#10;Description automatically generated">
            <a:extLst>
              <a:ext uri="{FF2B5EF4-FFF2-40B4-BE49-F238E27FC236}">
                <a16:creationId xmlns:a16="http://schemas.microsoft.com/office/drawing/2014/main" id="{C9B8560E-7C54-4E11-9A79-7EE7B31C4998}"/>
              </a:ext>
            </a:extLst>
          </p:cNvPr>
          <p:cNvPicPr/>
          <p:nvPr/>
        </p:nvPicPr>
        <p:blipFill>
          <a:blip r:embed="rId5">
            <a:extLst>
              <a:ext uri="{28A0092B-C50C-407E-A947-70E740481C1C}">
                <a14:useLocalDpi xmlns:a14="http://schemas.microsoft.com/office/drawing/2010/main" val="0"/>
              </a:ext>
            </a:extLst>
          </a:blip>
          <a:stretch>
            <a:fillRect/>
          </a:stretch>
        </p:blipFill>
        <p:spPr>
          <a:xfrm>
            <a:off x="600392" y="4413885"/>
            <a:ext cx="3020060" cy="2444115"/>
          </a:xfrm>
          <a:prstGeom prst="rect">
            <a:avLst/>
          </a:prstGeom>
        </p:spPr>
      </p:pic>
      <p:pic>
        <p:nvPicPr>
          <p:cNvPr id="14" name="Picture 13" descr="Chart, treemap chart&#10;&#10;Description automatically generated">
            <a:extLst>
              <a:ext uri="{FF2B5EF4-FFF2-40B4-BE49-F238E27FC236}">
                <a16:creationId xmlns:a16="http://schemas.microsoft.com/office/drawing/2014/main" id="{A07F75FC-BBC6-4D23-9D38-51D25FDB0D83}"/>
              </a:ext>
            </a:extLst>
          </p:cNvPr>
          <p:cNvPicPr/>
          <p:nvPr/>
        </p:nvPicPr>
        <p:blipFill>
          <a:blip r:embed="rId6">
            <a:extLst>
              <a:ext uri="{28A0092B-C50C-407E-A947-70E740481C1C}">
                <a14:useLocalDpi xmlns:a14="http://schemas.microsoft.com/office/drawing/2010/main" val="0"/>
              </a:ext>
            </a:extLst>
          </a:blip>
          <a:stretch>
            <a:fillRect/>
          </a:stretch>
        </p:blipFill>
        <p:spPr>
          <a:xfrm>
            <a:off x="3897947" y="4413885"/>
            <a:ext cx="2919095" cy="2400935"/>
          </a:xfrm>
          <a:prstGeom prst="rect">
            <a:avLst/>
          </a:prstGeom>
        </p:spPr>
      </p:pic>
      <p:sp>
        <p:nvSpPr>
          <p:cNvPr id="7" name="TextBox 6">
            <a:extLst>
              <a:ext uri="{FF2B5EF4-FFF2-40B4-BE49-F238E27FC236}">
                <a16:creationId xmlns:a16="http://schemas.microsoft.com/office/drawing/2014/main" id="{8DB05FA8-7D75-4D2F-B2BD-9764ADA5FBAA}"/>
              </a:ext>
            </a:extLst>
          </p:cNvPr>
          <p:cNvSpPr txBox="1"/>
          <p:nvPr/>
        </p:nvSpPr>
        <p:spPr>
          <a:xfrm>
            <a:off x="1685925" y="1295400"/>
            <a:ext cx="603050" cy="369332"/>
          </a:xfrm>
          <a:prstGeom prst="rect">
            <a:avLst/>
          </a:prstGeom>
          <a:noFill/>
        </p:spPr>
        <p:txBody>
          <a:bodyPr wrap="none" rtlCol="0">
            <a:spAutoFit/>
          </a:bodyPr>
          <a:lstStyle/>
          <a:p>
            <a:r>
              <a:rPr lang="en-CA" dirty="0"/>
              <a:t>KNN</a:t>
            </a:r>
          </a:p>
        </p:txBody>
      </p:sp>
      <p:sp>
        <p:nvSpPr>
          <p:cNvPr id="8" name="TextBox 7">
            <a:extLst>
              <a:ext uri="{FF2B5EF4-FFF2-40B4-BE49-F238E27FC236}">
                <a16:creationId xmlns:a16="http://schemas.microsoft.com/office/drawing/2014/main" id="{FABEF946-2566-4696-88BF-28017EF3608C}"/>
              </a:ext>
            </a:extLst>
          </p:cNvPr>
          <p:cNvSpPr txBox="1"/>
          <p:nvPr/>
        </p:nvSpPr>
        <p:spPr>
          <a:xfrm>
            <a:off x="1685925" y="4067175"/>
            <a:ext cx="436979" cy="369332"/>
          </a:xfrm>
          <a:prstGeom prst="rect">
            <a:avLst/>
          </a:prstGeom>
          <a:noFill/>
        </p:spPr>
        <p:txBody>
          <a:bodyPr wrap="none" rtlCol="0">
            <a:spAutoFit/>
          </a:bodyPr>
          <a:lstStyle/>
          <a:p>
            <a:r>
              <a:rPr lang="en-CA" dirty="0"/>
              <a:t>DT</a:t>
            </a:r>
          </a:p>
        </p:txBody>
      </p:sp>
      <p:sp>
        <p:nvSpPr>
          <p:cNvPr id="9" name="TextBox 8">
            <a:extLst>
              <a:ext uri="{FF2B5EF4-FFF2-40B4-BE49-F238E27FC236}">
                <a16:creationId xmlns:a16="http://schemas.microsoft.com/office/drawing/2014/main" id="{A9D67C97-B226-420B-9A7A-6A3D1BDB8904}"/>
              </a:ext>
            </a:extLst>
          </p:cNvPr>
          <p:cNvSpPr txBox="1"/>
          <p:nvPr/>
        </p:nvSpPr>
        <p:spPr>
          <a:xfrm>
            <a:off x="4972050" y="4070667"/>
            <a:ext cx="407484" cy="369332"/>
          </a:xfrm>
          <a:prstGeom prst="rect">
            <a:avLst/>
          </a:prstGeom>
          <a:noFill/>
        </p:spPr>
        <p:txBody>
          <a:bodyPr wrap="none" rtlCol="0">
            <a:spAutoFit/>
          </a:bodyPr>
          <a:lstStyle/>
          <a:p>
            <a:r>
              <a:rPr lang="en-CA" dirty="0"/>
              <a:t>LR</a:t>
            </a:r>
          </a:p>
        </p:txBody>
      </p:sp>
      <p:sp>
        <p:nvSpPr>
          <p:cNvPr id="10" name="TextBox 9">
            <a:extLst>
              <a:ext uri="{FF2B5EF4-FFF2-40B4-BE49-F238E27FC236}">
                <a16:creationId xmlns:a16="http://schemas.microsoft.com/office/drawing/2014/main" id="{58B8942D-54B4-4579-960A-C016698A92A7}"/>
              </a:ext>
            </a:extLst>
          </p:cNvPr>
          <p:cNvSpPr txBox="1"/>
          <p:nvPr/>
        </p:nvSpPr>
        <p:spPr>
          <a:xfrm>
            <a:off x="4981575" y="1304925"/>
            <a:ext cx="617477" cy="369332"/>
          </a:xfrm>
          <a:prstGeom prst="rect">
            <a:avLst/>
          </a:prstGeom>
          <a:noFill/>
        </p:spPr>
        <p:txBody>
          <a:bodyPr wrap="none" rtlCol="0">
            <a:spAutoFit/>
          </a:bodyPr>
          <a:lstStyle/>
          <a:p>
            <a:r>
              <a:rPr lang="en-CA" dirty="0"/>
              <a:t>SVM</a:t>
            </a:r>
          </a:p>
        </p:txBody>
      </p:sp>
      <p:sp>
        <p:nvSpPr>
          <p:cNvPr id="15" name="TextBox 14">
            <a:extLst>
              <a:ext uri="{FF2B5EF4-FFF2-40B4-BE49-F238E27FC236}">
                <a16:creationId xmlns:a16="http://schemas.microsoft.com/office/drawing/2014/main" id="{C9358368-0CFC-46DB-A960-1FE4F06E68B6}"/>
              </a:ext>
            </a:extLst>
          </p:cNvPr>
          <p:cNvSpPr txBox="1"/>
          <p:nvPr/>
        </p:nvSpPr>
        <p:spPr>
          <a:xfrm>
            <a:off x="7524751" y="2797810"/>
            <a:ext cx="4162424" cy="1384995"/>
          </a:xfrm>
          <a:prstGeom prst="rect">
            <a:avLst/>
          </a:prstGeom>
          <a:noFill/>
        </p:spPr>
        <p:txBody>
          <a:bodyPr wrap="square" rtlCol="0">
            <a:spAutoFit/>
          </a:bodyPr>
          <a:lstStyle/>
          <a:p>
            <a:r>
              <a:rPr lang="en-CA" sz="2800" dirty="0"/>
              <a:t>The classifiers were trained on </a:t>
            </a:r>
            <a:r>
              <a:rPr lang="en-CA" sz="2800" b="1" dirty="0"/>
              <a:t>imbalanced</a:t>
            </a:r>
            <a:r>
              <a:rPr lang="en-CA" sz="2800" dirty="0"/>
              <a:t> (original) test set.</a:t>
            </a:r>
          </a:p>
        </p:txBody>
      </p:sp>
    </p:spTree>
    <p:extLst>
      <p:ext uri="{BB962C8B-B14F-4D97-AF65-F5344CB8AC3E}">
        <p14:creationId xmlns:p14="http://schemas.microsoft.com/office/powerpoint/2010/main" val="588287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A5F2E-E688-453F-8779-26FB623B4E20}"/>
              </a:ext>
            </a:extLst>
          </p:cNvPr>
          <p:cNvSpPr>
            <a:spLocks noGrp="1"/>
          </p:cNvSpPr>
          <p:nvPr>
            <p:ph type="title"/>
          </p:nvPr>
        </p:nvSpPr>
        <p:spPr/>
        <p:txBody>
          <a:bodyPr>
            <a:noAutofit/>
          </a:bodyPr>
          <a:lstStyle/>
          <a:p>
            <a:pPr algn="ctr"/>
            <a:r>
              <a:rPr lang="en-CA" sz="4000" b="1" dirty="0">
                <a:solidFill>
                  <a:srgbClr val="0070C0"/>
                </a:solidFill>
              </a:rPr>
              <a:t>Confusion Matrix </a:t>
            </a:r>
            <a:br>
              <a:rPr lang="en-CA" sz="4000" b="1" dirty="0">
                <a:solidFill>
                  <a:srgbClr val="0070C0"/>
                </a:solidFill>
              </a:rPr>
            </a:br>
            <a:r>
              <a:rPr lang="en-CA" sz="3200" b="1" dirty="0">
                <a:solidFill>
                  <a:srgbClr val="0070C0"/>
                </a:solidFill>
              </a:rPr>
              <a:t>(</a:t>
            </a:r>
            <a:r>
              <a:rPr lang="en-US" sz="3200" b="1" dirty="0">
                <a:solidFill>
                  <a:srgbClr val="0070C0"/>
                </a:solidFill>
              </a:rPr>
              <a:t>normalized to true test values) </a:t>
            </a:r>
            <a:br>
              <a:rPr lang="en-US" sz="3600" b="1" dirty="0">
                <a:solidFill>
                  <a:srgbClr val="0070C0"/>
                </a:solidFill>
              </a:rPr>
            </a:br>
            <a:endParaRPr lang="en-CA" sz="3600" b="1" dirty="0">
              <a:solidFill>
                <a:srgbClr val="0070C0"/>
              </a:solidFill>
            </a:endParaRPr>
          </a:p>
        </p:txBody>
      </p:sp>
      <p:sp>
        <p:nvSpPr>
          <p:cNvPr id="7" name="TextBox 6">
            <a:extLst>
              <a:ext uri="{FF2B5EF4-FFF2-40B4-BE49-F238E27FC236}">
                <a16:creationId xmlns:a16="http://schemas.microsoft.com/office/drawing/2014/main" id="{8DB05FA8-7D75-4D2F-B2BD-9764ADA5FBAA}"/>
              </a:ext>
            </a:extLst>
          </p:cNvPr>
          <p:cNvSpPr txBox="1"/>
          <p:nvPr/>
        </p:nvSpPr>
        <p:spPr>
          <a:xfrm>
            <a:off x="1685925" y="1295400"/>
            <a:ext cx="603050" cy="369332"/>
          </a:xfrm>
          <a:prstGeom prst="rect">
            <a:avLst/>
          </a:prstGeom>
          <a:noFill/>
        </p:spPr>
        <p:txBody>
          <a:bodyPr wrap="none" rtlCol="0">
            <a:spAutoFit/>
          </a:bodyPr>
          <a:lstStyle/>
          <a:p>
            <a:r>
              <a:rPr lang="en-CA" dirty="0"/>
              <a:t>KNN</a:t>
            </a:r>
          </a:p>
        </p:txBody>
      </p:sp>
      <p:sp>
        <p:nvSpPr>
          <p:cNvPr id="8" name="TextBox 7">
            <a:extLst>
              <a:ext uri="{FF2B5EF4-FFF2-40B4-BE49-F238E27FC236}">
                <a16:creationId xmlns:a16="http://schemas.microsoft.com/office/drawing/2014/main" id="{FABEF946-2566-4696-88BF-28017EF3608C}"/>
              </a:ext>
            </a:extLst>
          </p:cNvPr>
          <p:cNvSpPr txBox="1"/>
          <p:nvPr/>
        </p:nvSpPr>
        <p:spPr>
          <a:xfrm>
            <a:off x="1685925" y="4067175"/>
            <a:ext cx="436979" cy="369332"/>
          </a:xfrm>
          <a:prstGeom prst="rect">
            <a:avLst/>
          </a:prstGeom>
          <a:noFill/>
        </p:spPr>
        <p:txBody>
          <a:bodyPr wrap="none" rtlCol="0">
            <a:spAutoFit/>
          </a:bodyPr>
          <a:lstStyle/>
          <a:p>
            <a:r>
              <a:rPr lang="en-CA" dirty="0"/>
              <a:t>DT</a:t>
            </a:r>
          </a:p>
        </p:txBody>
      </p:sp>
      <p:sp>
        <p:nvSpPr>
          <p:cNvPr id="9" name="TextBox 8">
            <a:extLst>
              <a:ext uri="{FF2B5EF4-FFF2-40B4-BE49-F238E27FC236}">
                <a16:creationId xmlns:a16="http://schemas.microsoft.com/office/drawing/2014/main" id="{A9D67C97-B226-420B-9A7A-6A3D1BDB8904}"/>
              </a:ext>
            </a:extLst>
          </p:cNvPr>
          <p:cNvSpPr txBox="1"/>
          <p:nvPr/>
        </p:nvSpPr>
        <p:spPr>
          <a:xfrm>
            <a:off x="4972050" y="4070667"/>
            <a:ext cx="407484" cy="369332"/>
          </a:xfrm>
          <a:prstGeom prst="rect">
            <a:avLst/>
          </a:prstGeom>
          <a:noFill/>
        </p:spPr>
        <p:txBody>
          <a:bodyPr wrap="none" rtlCol="0">
            <a:spAutoFit/>
          </a:bodyPr>
          <a:lstStyle/>
          <a:p>
            <a:r>
              <a:rPr lang="en-CA" dirty="0"/>
              <a:t>LR</a:t>
            </a:r>
          </a:p>
        </p:txBody>
      </p:sp>
      <p:sp>
        <p:nvSpPr>
          <p:cNvPr id="10" name="TextBox 9">
            <a:extLst>
              <a:ext uri="{FF2B5EF4-FFF2-40B4-BE49-F238E27FC236}">
                <a16:creationId xmlns:a16="http://schemas.microsoft.com/office/drawing/2014/main" id="{58B8942D-54B4-4579-960A-C016698A92A7}"/>
              </a:ext>
            </a:extLst>
          </p:cNvPr>
          <p:cNvSpPr txBox="1"/>
          <p:nvPr/>
        </p:nvSpPr>
        <p:spPr>
          <a:xfrm>
            <a:off x="4981575" y="1304925"/>
            <a:ext cx="617477" cy="369332"/>
          </a:xfrm>
          <a:prstGeom prst="rect">
            <a:avLst/>
          </a:prstGeom>
          <a:noFill/>
        </p:spPr>
        <p:txBody>
          <a:bodyPr wrap="none" rtlCol="0">
            <a:spAutoFit/>
          </a:bodyPr>
          <a:lstStyle/>
          <a:p>
            <a:r>
              <a:rPr lang="en-CA" dirty="0"/>
              <a:t>SVM</a:t>
            </a:r>
          </a:p>
        </p:txBody>
      </p:sp>
      <p:sp>
        <p:nvSpPr>
          <p:cNvPr id="15" name="TextBox 14">
            <a:extLst>
              <a:ext uri="{FF2B5EF4-FFF2-40B4-BE49-F238E27FC236}">
                <a16:creationId xmlns:a16="http://schemas.microsoft.com/office/drawing/2014/main" id="{C9358368-0CFC-46DB-A960-1FE4F06E68B6}"/>
              </a:ext>
            </a:extLst>
          </p:cNvPr>
          <p:cNvSpPr txBox="1"/>
          <p:nvPr/>
        </p:nvSpPr>
        <p:spPr>
          <a:xfrm>
            <a:off x="7524751" y="2797810"/>
            <a:ext cx="4162424" cy="954107"/>
          </a:xfrm>
          <a:prstGeom prst="rect">
            <a:avLst/>
          </a:prstGeom>
          <a:noFill/>
        </p:spPr>
        <p:txBody>
          <a:bodyPr wrap="square" rtlCol="0">
            <a:spAutoFit/>
          </a:bodyPr>
          <a:lstStyle/>
          <a:p>
            <a:r>
              <a:rPr lang="en-CA" sz="2800" dirty="0"/>
              <a:t>The classifiers were trained on </a:t>
            </a:r>
            <a:r>
              <a:rPr lang="en-CA" sz="2800" b="1" dirty="0"/>
              <a:t>balanced</a:t>
            </a:r>
            <a:r>
              <a:rPr lang="en-CA" sz="2800" dirty="0"/>
              <a:t> test set.</a:t>
            </a:r>
          </a:p>
        </p:txBody>
      </p:sp>
      <p:pic>
        <p:nvPicPr>
          <p:cNvPr id="16" name="Picture 15" descr="Chart, treemap chart&#10;&#10;Description automatically generated">
            <a:extLst>
              <a:ext uri="{FF2B5EF4-FFF2-40B4-BE49-F238E27FC236}">
                <a16:creationId xmlns:a16="http://schemas.microsoft.com/office/drawing/2014/main" id="{67720622-88D7-4670-A9EA-C302EA38A12A}"/>
              </a:ext>
            </a:extLst>
          </p:cNvPr>
          <p:cNvPicPr/>
          <p:nvPr/>
        </p:nvPicPr>
        <p:blipFill>
          <a:blip r:embed="rId2">
            <a:extLst>
              <a:ext uri="{28A0092B-C50C-407E-A947-70E740481C1C}">
                <a14:useLocalDpi xmlns:a14="http://schemas.microsoft.com/office/drawing/2010/main" val="0"/>
              </a:ext>
            </a:extLst>
          </a:blip>
          <a:stretch>
            <a:fillRect/>
          </a:stretch>
        </p:blipFill>
        <p:spPr>
          <a:xfrm>
            <a:off x="648000" y="1652400"/>
            <a:ext cx="2883535" cy="2383155"/>
          </a:xfrm>
          <a:prstGeom prst="rect">
            <a:avLst/>
          </a:prstGeom>
        </p:spPr>
      </p:pic>
      <p:pic>
        <p:nvPicPr>
          <p:cNvPr id="17" name="Picture 16" descr="Chart, treemap chart&#10;&#10;Description automatically generated">
            <a:extLst>
              <a:ext uri="{FF2B5EF4-FFF2-40B4-BE49-F238E27FC236}">
                <a16:creationId xmlns:a16="http://schemas.microsoft.com/office/drawing/2014/main" id="{3E3C6009-34A1-4115-A7A3-D005CC097741}"/>
              </a:ext>
            </a:extLst>
          </p:cNvPr>
          <p:cNvPicPr/>
          <p:nvPr/>
        </p:nvPicPr>
        <p:blipFill>
          <a:blip r:embed="rId3">
            <a:extLst>
              <a:ext uri="{28A0092B-C50C-407E-A947-70E740481C1C}">
                <a14:useLocalDpi xmlns:a14="http://schemas.microsoft.com/office/drawing/2010/main" val="0"/>
              </a:ext>
            </a:extLst>
          </a:blip>
          <a:stretch>
            <a:fillRect/>
          </a:stretch>
        </p:blipFill>
        <p:spPr>
          <a:xfrm>
            <a:off x="3857753" y="1615757"/>
            <a:ext cx="2865120" cy="2383155"/>
          </a:xfrm>
          <a:prstGeom prst="rect">
            <a:avLst/>
          </a:prstGeom>
        </p:spPr>
      </p:pic>
      <p:pic>
        <p:nvPicPr>
          <p:cNvPr id="18" name="Picture 17" descr="Chart, treemap chart&#10;&#10;Description automatically generated">
            <a:extLst>
              <a:ext uri="{FF2B5EF4-FFF2-40B4-BE49-F238E27FC236}">
                <a16:creationId xmlns:a16="http://schemas.microsoft.com/office/drawing/2014/main" id="{3A47F705-D9F1-4C9C-A865-E63CC62EF068}"/>
              </a:ext>
            </a:extLst>
          </p:cNvPr>
          <p:cNvPicPr/>
          <p:nvPr/>
        </p:nvPicPr>
        <p:blipFill>
          <a:blip r:embed="rId4">
            <a:extLst>
              <a:ext uri="{28A0092B-C50C-407E-A947-70E740481C1C}">
                <a14:useLocalDpi xmlns:a14="http://schemas.microsoft.com/office/drawing/2010/main" val="0"/>
              </a:ext>
            </a:extLst>
          </a:blip>
          <a:stretch>
            <a:fillRect/>
          </a:stretch>
        </p:blipFill>
        <p:spPr>
          <a:xfrm>
            <a:off x="568942" y="4468127"/>
            <a:ext cx="3041650" cy="2397125"/>
          </a:xfrm>
          <a:prstGeom prst="rect">
            <a:avLst/>
          </a:prstGeom>
        </p:spPr>
      </p:pic>
      <p:pic>
        <p:nvPicPr>
          <p:cNvPr id="19" name="Picture 18" descr="Chart, treemap chart&#10;&#10;Description automatically generated">
            <a:extLst>
              <a:ext uri="{FF2B5EF4-FFF2-40B4-BE49-F238E27FC236}">
                <a16:creationId xmlns:a16="http://schemas.microsoft.com/office/drawing/2014/main" id="{0851E8EE-B69F-498C-A442-4AF353FCEDF9}"/>
              </a:ext>
            </a:extLst>
          </p:cNvPr>
          <p:cNvPicPr/>
          <p:nvPr/>
        </p:nvPicPr>
        <p:blipFill rotWithShape="1">
          <a:blip r:embed="rId5">
            <a:extLst>
              <a:ext uri="{28A0092B-C50C-407E-A947-70E740481C1C}">
                <a14:useLocalDpi xmlns:a14="http://schemas.microsoft.com/office/drawing/2010/main" val="0"/>
              </a:ext>
            </a:extLst>
          </a:blip>
          <a:srcRect t="2779"/>
          <a:stretch/>
        </p:blipFill>
        <p:spPr bwMode="auto">
          <a:xfrm>
            <a:off x="3793618" y="4468930"/>
            <a:ext cx="2929255" cy="24136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7221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95045-856C-4D6E-8236-AA0FB83E7655}"/>
              </a:ext>
            </a:extLst>
          </p:cNvPr>
          <p:cNvSpPr>
            <a:spLocks noGrp="1"/>
          </p:cNvSpPr>
          <p:nvPr>
            <p:ph type="title"/>
          </p:nvPr>
        </p:nvSpPr>
        <p:spPr/>
        <p:txBody>
          <a:bodyPr/>
          <a:lstStyle/>
          <a:p>
            <a:pPr algn="ctr"/>
            <a:r>
              <a:rPr lang="en-CA" b="1" dirty="0">
                <a:solidFill>
                  <a:srgbClr val="0070C0"/>
                </a:solidFill>
              </a:rPr>
              <a:t>F1-Scores</a:t>
            </a:r>
          </a:p>
        </p:txBody>
      </p:sp>
      <p:graphicFrame>
        <p:nvGraphicFramePr>
          <p:cNvPr id="4" name="Table 4">
            <a:extLst>
              <a:ext uri="{FF2B5EF4-FFF2-40B4-BE49-F238E27FC236}">
                <a16:creationId xmlns:a16="http://schemas.microsoft.com/office/drawing/2014/main" id="{CF8976ED-80AD-4980-8B8D-CDC94E9BD6A0}"/>
              </a:ext>
            </a:extLst>
          </p:cNvPr>
          <p:cNvGraphicFramePr>
            <a:graphicFrameLocks noGrp="1"/>
          </p:cNvGraphicFramePr>
          <p:nvPr>
            <p:extLst>
              <p:ext uri="{D42A27DB-BD31-4B8C-83A1-F6EECF244321}">
                <p14:modId xmlns:p14="http://schemas.microsoft.com/office/powerpoint/2010/main" val="3717258342"/>
              </p:ext>
            </p:extLst>
          </p:nvPr>
        </p:nvGraphicFramePr>
        <p:xfrm>
          <a:off x="923925" y="2624665"/>
          <a:ext cx="10344150" cy="2401974"/>
        </p:xfrm>
        <a:graphic>
          <a:graphicData uri="http://schemas.openxmlformats.org/drawingml/2006/table">
            <a:tbl>
              <a:tblPr firstRow="1" bandRow="1">
                <a:tableStyleId>{5940675A-B579-460E-94D1-54222C63F5DA}</a:tableStyleId>
              </a:tblPr>
              <a:tblGrid>
                <a:gridCol w="2068830">
                  <a:extLst>
                    <a:ext uri="{9D8B030D-6E8A-4147-A177-3AD203B41FA5}">
                      <a16:colId xmlns:a16="http://schemas.microsoft.com/office/drawing/2014/main" val="3605110668"/>
                    </a:ext>
                  </a:extLst>
                </a:gridCol>
                <a:gridCol w="689610">
                  <a:extLst>
                    <a:ext uri="{9D8B030D-6E8A-4147-A177-3AD203B41FA5}">
                      <a16:colId xmlns:a16="http://schemas.microsoft.com/office/drawing/2014/main" val="629601420"/>
                    </a:ext>
                  </a:extLst>
                </a:gridCol>
                <a:gridCol w="689610">
                  <a:extLst>
                    <a:ext uri="{9D8B030D-6E8A-4147-A177-3AD203B41FA5}">
                      <a16:colId xmlns:a16="http://schemas.microsoft.com/office/drawing/2014/main" val="2365978022"/>
                    </a:ext>
                  </a:extLst>
                </a:gridCol>
                <a:gridCol w="689610">
                  <a:extLst>
                    <a:ext uri="{9D8B030D-6E8A-4147-A177-3AD203B41FA5}">
                      <a16:colId xmlns:a16="http://schemas.microsoft.com/office/drawing/2014/main" val="2801004803"/>
                    </a:ext>
                  </a:extLst>
                </a:gridCol>
                <a:gridCol w="689610">
                  <a:extLst>
                    <a:ext uri="{9D8B030D-6E8A-4147-A177-3AD203B41FA5}">
                      <a16:colId xmlns:a16="http://schemas.microsoft.com/office/drawing/2014/main" val="2648049169"/>
                    </a:ext>
                  </a:extLst>
                </a:gridCol>
                <a:gridCol w="689610">
                  <a:extLst>
                    <a:ext uri="{9D8B030D-6E8A-4147-A177-3AD203B41FA5}">
                      <a16:colId xmlns:a16="http://schemas.microsoft.com/office/drawing/2014/main" val="3310331398"/>
                    </a:ext>
                  </a:extLst>
                </a:gridCol>
                <a:gridCol w="689610">
                  <a:extLst>
                    <a:ext uri="{9D8B030D-6E8A-4147-A177-3AD203B41FA5}">
                      <a16:colId xmlns:a16="http://schemas.microsoft.com/office/drawing/2014/main" val="4187815743"/>
                    </a:ext>
                  </a:extLst>
                </a:gridCol>
                <a:gridCol w="689610">
                  <a:extLst>
                    <a:ext uri="{9D8B030D-6E8A-4147-A177-3AD203B41FA5}">
                      <a16:colId xmlns:a16="http://schemas.microsoft.com/office/drawing/2014/main" val="4132155039"/>
                    </a:ext>
                  </a:extLst>
                </a:gridCol>
                <a:gridCol w="689610">
                  <a:extLst>
                    <a:ext uri="{9D8B030D-6E8A-4147-A177-3AD203B41FA5}">
                      <a16:colId xmlns:a16="http://schemas.microsoft.com/office/drawing/2014/main" val="2961954240"/>
                    </a:ext>
                  </a:extLst>
                </a:gridCol>
                <a:gridCol w="689610">
                  <a:extLst>
                    <a:ext uri="{9D8B030D-6E8A-4147-A177-3AD203B41FA5}">
                      <a16:colId xmlns:a16="http://schemas.microsoft.com/office/drawing/2014/main" val="2923238975"/>
                    </a:ext>
                  </a:extLst>
                </a:gridCol>
                <a:gridCol w="689610">
                  <a:extLst>
                    <a:ext uri="{9D8B030D-6E8A-4147-A177-3AD203B41FA5}">
                      <a16:colId xmlns:a16="http://schemas.microsoft.com/office/drawing/2014/main" val="2070876345"/>
                    </a:ext>
                  </a:extLst>
                </a:gridCol>
                <a:gridCol w="689610">
                  <a:extLst>
                    <a:ext uri="{9D8B030D-6E8A-4147-A177-3AD203B41FA5}">
                      <a16:colId xmlns:a16="http://schemas.microsoft.com/office/drawing/2014/main" val="1438402953"/>
                    </a:ext>
                  </a:extLst>
                </a:gridCol>
                <a:gridCol w="689610">
                  <a:extLst>
                    <a:ext uri="{9D8B030D-6E8A-4147-A177-3AD203B41FA5}">
                      <a16:colId xmlns:a16="http://schemas.microsoft.com/office/drawing/2014/main" val="3564471049"/>
                    </a:ext>
                  </a:extLst>
                </a:gridCol>
              </a:tblGrid>
              <a:tr h="593990">
                <a:tc rowSpan="2">
                  <a:txBody>
                    <a:bodyPr/>
                    <a:lstStyle/>
                    <a:p>
                      <a:endParaRPr lang="en-CA" dirty="0"/>
                    </a:p>
                  </a:txBody>
                  <a:tcPr/>
                </a:tc>
                <a:tc gridSpan="3">
                  <a:txBody>
                    <a:bodyPr/>
                    <a:lstStyle/>
                    <a:p>
                      <a:pPr algn="ctr">
                        <a:lnSpc>
                          <a:spcPct val="150000"/>
                        </a:lnSpc>
                        <a:spcAft>
                          <a:spcPts val="800"/>
                        </a:spcAft>
                      </a:pPr>
                      <a:r>
                        <a:rPr lang="en-CA" sz="1400" b="1" dirty="0">
                          <a:effectLst/>
                        </a:rPr>
                        <a:t>KNN</a:t>
                      </a:r>
                      <a:endParaRPr lang="en-CA"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120039" marR="120039" marT="60019" marB="60019" anchor="ctr"/>
                </a:tc>
                <a:tc hMerge="1">
                  <a:txBody>
                    <a:bodyPr/>
                    <a:lstStyle/>
                    <a:p>
                      <a:endParaRPr lang="en-CA"/>
                    </a:p>
                  </a:txBody>
                  <a:tcPr/>
                </a:tc>
                <a:tc hMerge="1">
                  <a:txBody>
                    <a:bodyPr/>
                    <a:lstStyle/>
                    <a:p>
                      <a:endParaRPr lang="en-CA"/>
                    </a:p>
                  </a:txBody>
                  <a:tcPr/>
                </a:tc>
                <a:tc gridSpan="3">
                  <a:txBody>
                    <a:bodyPr/>
                    <a:lstStyle/>
                    <a:p>
                      <a:pPr algn="ctr">
                        <a:lnSpc>
                          <a:spcPct val="150000"/>
                        </a:lnSpc>
                        <a:spcAft>
                          <a:spcPts val="800"/>
                        </a:spcAft>
                      </a:pPr>
                      <a:r>
                        <a:rPr lang="en-CA" sz="1400" b="1">
                          <a:effectLst/>
                        </a:rPr>
                        <a:t>SVM</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120039" marR="120039" marT="60019" marB="60019" anchor="ctr"/>
                </a:tc>
                <a:tc hMerge="1">
                  <a:txBody>
                    <a:bodyPr/>
                    <a:lstStyle/>
                    <a:p>
                      <a:endParaRPr lang="en-CA"/>
                    </a:p>
                  </a:txBody>
                  <a:tcPr/>
                </a:tc>
                <a:tc hMerge="1">
                  <a:txBody>
                    <a:bodyPr/>
                    <a:lstStyle/>
                    <a:p>
                      <a:endParaRPr lang="en-CA"/>
                    </a:p>
                  </a:txBody>
                  <a:tcPr/>
                </a:tc>
                <a:tc gridSpan="3">
                  <a:txBody>
                    <a:bodyPr/>
                    <a:lstStyle/>
                    <a:p>
                      <a:pPr algn="ctr">
                        <a:lnSpc>
                          <a:spcPct val="150000"/>
                        </a:lnSpc>
                        <a:spcAft>
                          <a:spcPts val="800"/>
                        </a:spcAft>
                      </a:pPr>
                      <a:r>
                        <a:rPr lang="en-CA" sz="1400" b="1">
                          <a:effectLst/>
                        </a:rPr>
                        <a:t>DT</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120039" marR="120039" marT="60019" marB="60019" anchor="ctr"/>
                </a:tc>
                <a:tc hMerge="1">
                  <a:txBody>
                    <a:bodyPr/>
                    <a:lstStyle/>
                    <a:p>
                      <a:endParaRPr lang="en-CA"/>
                    </a:p>
                  </a:txBody>
                  <a:tcPr/>
                </a:tc>
                <a:tc hMerge="1">
                  <a:txBody>
                    <a:bodyPr/>
                    <a:lstStyle/>
                    <a:p>
                      <a:endParaRPr lang="en-CA"/>
                    </a:p>
                  </a:txBody>
                  <a:tcPr/>
                </a:tc>
                <a:tc gridSpan="3">
                  <a:txBody>
                    <a:bodyPr/>
                    <a:lstStyle/>
                    <a:p>
                      <a:pPr algn="ctr">
                        <a:lnSpc>
                          <a:spcPct val="150000"/>
                        </a:lnSpc>
                        <a:spcAft>
                          <a:spcPts val="800"/>
                        </a:spcAft>
                      </a:pPr>
                      <a:r>
                        <a:rPr lang="en-CA" sz="1400" b="1" dirty="0">
                          <a:effectLst/>
                        </a:rPr>
                        <a:t>LR</a:t>
                      </a:r>
                      <a:endParaRPr lang="en-CA"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120039" marR="120039" marT="60019" marB="60019" anchor="ct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992618969"/>
                  </a:ext>
                </a:extLst>
              </a:tr>
              <a:tr h="593990">
                <a:tc vMerge="1">
                  <a:txBody>
                    <a:bodyPr/>
                    <a:lstStyle/>
                    <a:p>
                      <a:endParaRPr lang="en-CA" dirty="0"/>
                    </a:p>
                  </a:txBody>
                  <a:tcPr/>
                </a:tc>
                <a:tc>
                  <a:txBody>
                    <a:bodyPr/>
                    <a:lstStyle/>
                    <a:p>
                      <a:pPr algn="ctr">
                        <a:lnSpc>
                          <a:spcPct val="150000"/>
                        </a:lnSpc>
                        <a:spcAft>
                          <a:spcPts val="800"/>
                        </a:spcAft>
                      </a:pPr>
                      <a:r>
                        <a:rPr lang="en-CA" sz="1400" b="1" dirty="0">
                          <a:effectLst/>
                        </a:rPr>
                        <a:t>Code 1</a:t>
                      </a:r>
                      <a:endParaRPr lang="en-CA"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90029" marR="90029" marT="0" marB="0" anchor="ctr" anchorCtr="1">
                    <a:solidFill>
                      <a:schemeClr val="accent1">
                        <a:lumMod val="20000"/>
                        <a:lumOff val="80000"/>
                      </a:schemeClr>
                    </a:solidFill>
                  </a:tcPr>
                </a:tc>
                <a:tc>
                  <a:txBody>
                    <a:bodyPr/>
                    <a:lstStyle/>
                    <a:p>
                      <a:pPr algn="ctr">
                        <a:lnSpc>
                          <a:spcPct val="150000"/>
                        </a:lnSpc>
                        <a:spcAft>
                          <a:spcPts val="800"/>
                        </a:spcAft>
                      </a:pPr>
                      <a:r>
                        <a:rPr lang="en-CA" sz="1400" b="1" dirty="0">
                          <a:effectLst/>
                        </a:rPr>
                        <a:t>Code 2</a:t>
                      </a:r>
                      <a:endParaRPr lang="en-CA"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90029" marR="90029" marT="0" marB="0" anchor="ctr">
                    <a:solidFill>
                      <a:schemeClr val="bg1">
                        <a:lumMod val="95000"/>
                      </a:schemeClr>
                    </a:solidFill>
                  </a:tcPr>
                </a:tc>
                <a:tc>
                  <a:txBody>
                    <a:bodyPr/>
                    <a:lstStyle/>
                    <a:p>
                      <a:pPr algn="ctr">
                        <a:lnSpc>
                          <a:spcPct val="150000"/>
                        </a:lnSpc>
                        <a:spcAft>
                          <a:spcPts val="800"/>
                        </a:spcAft>
                      </a:pPr>
                      <a:r>
                        <a:rPr lang="en-CA" sz="1400" b="1" dirty="0">
                          <a:effectLst/>
                        </a:rPr>
                        <a:t>W-Avg</a:t>
                      </a:r>
                      <a:endParaRPr lang="en-CA"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90029" marR="90029" marT="0" marB="0" anchor="ctr"/>
                </a:tc>
                <a:tc>
                  <a:txBody>
                    <a:bodyPr/>
                    <a:lstStyle/>
                    <a:p>
                      <a:pPr algn="ctr">
                        <a:lnSpc>
                          <a:spcPct val="150000"/>
                        </a:lnSpc>
                        <a:spcAft>
                          <a:spcPts val="800"/>
                        </a:spcAft>
                      </a:pPr>
                      <a:r>
                        <a:rPr lang="en-CA" sz="1400" b="1" dirty="0">
                          <a:effectLst/>
                        </a:rPr>
                        <a:t>Code 1</a:t>
                      </a:r>
                      <a:endParaRPr lang="en-CA"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90029" marR="90029" marT="0" marB="0" anchor="ctr">
                    <a:solidFill>
                      <a:schemeClr val="accent1">
                        <a:lumMod val="20000"/>
                        <a:lumOff val="80000"/>
                      </a:schemeClr>
                    </a:solidFill>
                  </a:tcPr>
                </a:tc>
                <a:tc>
                  <a:txBody>
                    <a:bodyPr/>
                    <a:lstStyle/>
                    <a:p>
                      <a:pPr algn="ctr">
                        <a:lnSpc>
                          <a:spcPct val="150000"/>
                        </a:lnSpc>
                        <a:spcAft>
                          <a:spcPts val="800"/>
                        </a:spcAft>
                      </a:pPr>
                      <a:r>
                        <a:rPr lang="en-CA" sz="1400" b="1" dirty="0">
                          <a:effectLst/>
                        </a:rPr>
                        <a:t>Code 2</a:t>
                      </a:r>
                      <a:endParaRPr lang="en-CA"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90029" marR="90029" marT="0" marB="0" anchor="ctr">
                    <a:solidFill>
                      <a:schemeClr val="bg1">
                        <a:lumMod val="95000"/>
                      </a:schemeClr>
                    </a:solidFill>
                  </a:tcPr>
                </a:tc>
                <a:tc>
                  <a:txBody>
                    <a:bodyPr/>
                    <a:lstStyle/>
                    <a:p>
                      <a:pPr algn="ctr">
                        <a:lnSpc>
                          <a:spcPct val="150000"/>
                        </a:lnSpc>
                        <a:spcAft>
                          <a:spcPts val="800"/>
                        </a:spcAft>
                      </a:pPr>
                      <a:r>
                        <a:rPr lang="en-CA" sz="1400" b="1">
                          <a:effectLst/>
                        </a:rPr>
                        <a:t>W-Avg</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90029" marR="90029" marT="0" marB="0" anchor="ctr"/>
                </a:tc>
                <a:tc>
                  <a:txBody>
                    <a:bodyPr/>
                    <a:lstStyle/>
                    <a:p>
                      <a:pPr algn="ctr">
                        <a:lnSpc>
                          <a:spcPct val="150000"/>
                        </a:lnSpc>
                        <a:spcAft>
                          <a:spcPts val="800"/>
                        </a:spcAft>
                      </a:pPr>
                      <a:r>
                        <a:rPr lang="en-CA" sz="1400" b="1" dirty="0">
                          <a:effectLst/>
                        </a:rPr>
                        <a:t>Code 1</a:t>
                      </a:r>
                      <a:endParaRPr lang="en-CA"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90029" marR="90029" marT="0" marB="0" anchor="ctr">
                    <a:solidFill>
                      <a:schemeClr val="accent1">
                        <a:lumMod val="20000"/>
                        <a:lumOff val="80000"/>
                      </a:schemeClr>
                    </a:solidFill>
                  </a:tcPr>
                </a:tc>
                <a:tc>
                  <a:txBody>
                    <a:bodyPr/>
                    <a:lstStyle/>
                    <a:p>
                      <a:pPr algn="ctr">
                        <a:lnSpc>
                          <a:spcPct val="150000"/>
                        </a:lnSpc>
                        <a:spcAft>
                          <a:spcPts val="800"/>
                        </a:spcAft>
                      </a:pPr>
                      <a:r>
                        <a:rPr lang="en-CA" sz="1400" b="1" dirty="0">
                          <a:effectLst/>
                        </a:rPr>
                        <a:t>Code 2</a:t>
                      </a:r>
                      <a:endParaRPr lang="en-CA"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90029" marR="90029" marT="0" marB="0" anchor="ctr">
                    <a:solidFill>
                      <a:schemeClr val="bg1">
                        <a:lumMod val="95000"/>
                      </a:schemeClr>
                    </a:solidFill>
                  </a:tcPr>
                </a:tc>
                <a:tc>
                  <a:txBody>
                    <a:bodyPr/>
                    <a:lstStyle/>
                    <a:p>
                      <a:pPr algn="ctr">
                        <a:lnSpc>
                          <a:spcPct val="150000"/>
                        </a:lnSpc>
                        <a:spcAft>
                          <a:spcPts val="800"/>
                        </a:spcAft>
                      </a:pPr>
                      <a:r>
                        <a:rPr lang="en-CA" sz="1400" b="1">
                          <a:effectLst/>
                        </a:rPr>
                        <a:t>W-Avg</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90029" marR="90029" marT="0" marB="0" anchor="ctr"/>
                </a:tc>
                <a:tc>
                  <a:txBody>
                    <a:bodyPr/>
                    <a:lstStyle/>
                    <a:p>
                      <a:pPr algn="ctr">
                        <a:lnSpc>
                          <a:spcPct val="150000"/>
                        </a:lnSpc>
                        <a:spcAft>
                          <a:spcPts val="800"/>
                        </a:spcAft>
                      </a:pPr>
                      <a:r>
                        <a:rPr lang="en-CA" sz="1400" b="1" dirty="0">
                          <a:effectLst/>
                        </a:rPr>
                        <a:t>Code 1</a:t>
                      </a:r>
                      <a:endParaRPr lang="en-CA"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90029" marR="90029" marT="0" marB="0" anchor="ctr">
                    <a:solidFill>
                      <a:schemeClr val="accent1">
                        <a:lumMod val="20000"/>
                        <a:lumOff val="80000"/>
                      </a:schemeClr>
                    </a:solidFill>
                  </a:tcPr>
                </a:tc>
                <a:tc>
                  <a:txBody>
                    <a:bodyPr/>
                    <a:lstStyle/>
                    <a:p>
                      <a:pPr algn="ctr">
                        <a:lnSpc>
                          <a:spcPct val="150000"/>
                        </a:lnSpc>
                        <a:spcAft>
                          <a:spcPts val="800"/>
                        </a:spcAft>
                      </a:pPr>
                      <a:r>
                        <a:rPr lang="en-CA" sz="1400" b="1" dirty="0">
                          <a:effectLst/>
                        </a:rPr>
                        <a:t>Code 2</a:t>
                      </a:r>
                      <a:endParaRPr lang="en-CA"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90029" marR="90029" marT="0" marB="0" anchor="ctr">
                    <a:solidFill>
                      <a:schemeClr val="bg1">
                        <a:lumMod val="95000"/>
                      </a:schemeClr>
                    </a:solidFill>
                  </a:tcPr>
                </a:tc>
                <a:tc>
                  <a:txBody>
                    <a:bodyPr/>
                    <a:lstStyle/>
                    <a:p>
                      <a:pPr algn="ctr">
                        <a:lnSpc>
                          <a:spcPct val="150000"/>
                        </a:lnSpc>
                        <a:spcAft>
                          <a:spcPts val="800"/>
                        </a:spcAft>
                      </a:pPr>
                      <a:r>
                        <a:rPr lang="en-CA" sz="1400" b="1" dirty="0">
                          <a:effectLst/>
                        </a:rPr>
                        <a:t>W-Avg</a:t>
                      </a:r>
                      <a:endParaRPr lang="en-CA"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90029" marR="90029" marT="0" marB="0" anchor="ctr"/>
                </a:tc>
                <a:extLst>
                  <a:ext uri="{0D108BD9-81ED-4DB2-BD59-A6C34878D82A}">
                    <a16:rowId xmlns:a16="http://schemas.microsoft.com/office/drawing/2014/main" val="1242126959"/>
                  </a:ext>
                </a:extLst>
              </a:tr>
              <a:tr h="593990">
                <a:tc>
                  <a:txBody>
                    <a:bodyPr/>
                    <a:lstStyle/>
                    <a:p>
                      <a:pPr algn="ctr">
                        <a:lnSpc>
                          <a:spcPct val="150000"/>
                        </a:lnSpc>
                        <a:spcAft>
                          <a:spcPts val="800"/>
                        </a:spcAft>
                      </a:pPr>
                      <a:r>
                        <a:rPr lang="en-CA" sz="1400" b="0" dirty="0">
                          <a:effectLst/>
                        </a:rPr>
                        <a:t>Trained on </a:t>
                      </a:r>
                      <a:r>
                        <a:rPr lang="en-CA" sz="1400" b="1" dirty="0">
                          <a:effectLst/>
                        </a:rPr>
                        <a:t>Original </a:t>
                      </a:r>
                      <a:r>
                        <a:rPr lang="en-CA" sz="1400" b="0" dirty="0">
                          <a:effectLst/>
                        </a:rPr>
                        <a:t>Training Set</a:t>
                      </a:r>
                      <a:endParaRPr lang="en-CA"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90029" marR="90029" marT="0" marB="0" anchor="ctr" anchorCtr="1"/>
                </a:tc>
                <a:tc>
                  <a:txBody>
                    <a:bodyPr/>
                    <a:lstStyle/>
                    <a:p>
                      <a:pPr algn="ctr">
                        <a:lnSpc>
                          <a:spcPct val="150000"/>
                        </a:lnSpc>
                        <a:spcAft>
                          <a:spcPts val="800"/>
                        </a:spcAft>
                      </a:pPr>
                      <a:r>
                        <a:rPr lang="en-CA" sz="1400" dirty="0">
                          <a:effectLst/>
                        </a:rPr>
                        <a:t>0.83</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0029" marR="90029" marT="0" marB="0" anchor="ctr">
                    <a:solidFill>
                      <a:schemeClr val="accent1">
                        <a:lumMod val="20000"/>
                        <a:lumOff val="80000"/>
                      </a:schemeClr>
                    </a:solidFill>
                  </a:tcPr>
                </a:tc>
                <a:tc>
                  <a:txBody>
                    <a:bodyPr/>
                    <a:lstStyle/>
                    <a:p>
                      <a:pPr algn="ctr">
                        <a:lnSpc>
                          <a:spcPct val="150000"/>
                        </a:lnSpc>
                        <a:spcAft>
                          <a:spcPts val="800"/>
                        </a:spcAft>
                      </a:pPr>
                      <a:r>
                        <a:rPr lang="en-CA" sz="1400" dirty="0">
                          <a:effectLst/>
                        </a:rPr>
                        <a:t>0.41</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0029" marR="90029" marT="0" marB="0" anchor="ctr">
                    <a:solidFill>
                      <a:schemeClr val="bg1">
                        <a:lumMod val="95000"/>
                      </a:schemeClr>
                    </a:solidFill>
                  </a:tcPr>
                </a:tc>
                <a:tc>
                  <a:txBody>
                    <a:bodyPr/>
                    <a:lstStyle/>
                    <a:p>
                      <a:pPr algn="ctr">
                        <a:lnSpc>
                          <a:spcPct val="150000"/>
                        </a:lnSpc>
                        <a:spcAft>
                          <a:spcPts val="800"/>
                        </a:spcAft>
                      </a:pPr>
                      <a:r>
                        <a:rPr lang="en-CA" sz="1400" dirty="0">
                          <a:effectLst/>
                        </a:rPr>
                        <a:t>0.70</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0029" marR="90029" marT="0" marB="0" anchor="ctr"/>
                </a:tc>
                <a:tc>
                  <a:txBody>
                    <a:bodyPr/>
                    <a:lstStyle/>
                    <a:p>
                      <a:pPr algn="ctr">
                        <a:lnSpc>
                          <a:spcPct val="150000"/>
                        </a:lnSpc>
                        <a:spcAft>
                          <a:spcPts val="800"/>
                        </a:spcAft>
                      </a:pPr>
                      <a:r>
                        <a:rPr lang="en-CA" sz="1400" dirty="0">
                          <a:effectLst/>
                        </a:rPr>
                        <a:t>0.85</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0029" marR="90029" marT="0" marB="0" anchor="ctr">
                    <a:solidFill>
                      <a:schemeClr val="accent1">
                        <a:lumMod val="20000"/>
                        <a:lumOff val="80000"/>
                      </a:schemeClr>
                    </a:solidFill>
                  </a:tcPr>
                </a:tc>
                <a:tc>
                  <a:txBody>
                    <a:bodyPr/>
                    <a:lstStyle/>
                    <a:p>
                      <a:pPr algn="ctr">
                        <a:lnSpc>
                          <a:spcPct val="150000"/>
                        </a:lnSpc>
                        <a:spcAft>
                          <a:spcPts val="800"/>
                        </a:spcAft>
                      </a:pPr>
                      <a:r>
                        <a:rPr lang="en-CA" sz="1400" dirty="0">
                          <a:effectLst/>
                        </a:rPr>
                        <a:t>0.31</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0029" marR="90029" marT="0" marB="0" anchor="ctr">
                    <a:solidFill>
                      <a:schemeClr val="bg1">
                        <a:lumMod val="95000"/>
                      </a:schemeClr>
                    </a:solidFill>
                  </a:tcPr>
                </a:tc>
                <a:tc>
                  <a:txBody>
                    <a:bodyPr/>
                    <a:lstStyle/>
                    <a:p>
                      <a:pPr algn="ctr">
                        <a:lnSpc>
                          <a:spcPct val="150000"/>
                        </a:lnSpc>
                        <a:spcAft>
                          <a:spcPts val="800"/>
                        </a:spcAft>
                      </a:pPr>
                      <a:r>
                        <a:rPr lang="en-CA" sz="1400" dirty="0">
                          <a:effectLst/>
                        </a:rPr>
                        <a:t>0.69</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0029" marR="90029" marT="0" marB="0" anchor="ctr"/>
                </a:tc>
                <a:tc>
                  <a:txBody>
                    <a:bodyPr/>
                    <a:lstStyle/>
                    <a:p>
                      <a:pPr algn="ctr">
                        <a:lnSpc>
                          <a:spcPct val="150000"/>
                        </a:lnSpc>
                        <a:spcAft>
                          <a:spcPts val="800"/>
                        </a:spcAft>
                      </a:pPr>
                      <a:r>
                        <a:rPr lang="en-CA" sz="1400" dirty="0">
                          <a:effectLst/>
                        </a:rPr>
                        <a:t>0.85</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0029" marR="90029" marT="0" marB="0" anchor="ctr">
                    <a:solidFill>
                      <a:schemeClr val="accent1">
                        <a:lumMod val="20000"/>
                        <a:lumOff val="80000"/>
                      </a:schemeClr>
                    </a:solidFill>
                  </a:tcPr>
                </a:tc>
                <a:tc>
                  <a:txBody>
                    <a:bodyPr/>
                    <a:lstStyle/>
                    <a:p>
                      <a:pPr algn="ctr">
                        <a:lnSpc>
                          <a:spcPct val="150000"/>
                        </a:lnSpc>
                        <a:spcAft>
                          <a:spcPts val="800"/>
                        </a:spcAft>
                      </a:pPr>
                      <a:r>
                        <a:rPr lang="en-CA" sz="1400" dirty="0">
                          <a:effectLst/>
                        </a:rPr>
                        <a:t>0.31</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0029" marR="90029" marT="0" marB="0" anchor="ctr">
                    <a:solidFill>
                      <a:schemeClr val="bg1">
                        <a:lumMod val="95000"/>
                      </a:schemeClr>
                    </a:solidFill>
                  </a:tcPr>
                </a:tc>
                <a:tc>
                  <a:txBody>
                    <a:bodyPr/>
                    <a:lstStyle/>
                    <a:p>
                      <a:pPr algn="ctr">
                        <a:lnSpc>
                          <a:spcPct val="150000"/>
                        </a:lnSpc>
                        <a:spcAft>
                          <a:spcPts val="800"/>
                        </a:spcAft>
                      </a:pPr>
                      <a:r>
                        <a:rPr lang="en-CA" sz="1400" dirty="0">
                          <a:effectLst/>
                        </a:rPr>
                        <a:t>0.69</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0029" marR="90029" marT="0" marB="0" anchor="ctr"/>
                </a:tc>
                <a:tc>
                  <a:txBody>
                    <a:bodyPr/>
                    <a:lstStyle/>
                    <a:p>
                      <a:pPr algn="ctr">
                        <a:lnSpc>
                          <a:spcPct val="150000"/>
                        </a:lnSpc>
                        <a:spcAft>
                          <a:spcPts val="800"/>
                        </a:spcAft>
                      </a:pPr>
                      <a:r>
                        <a:rPr lang="en-CA" sz="1400" dirty="0">
                          <a:effectLst/>
                        </a:rPr>
                        <a:t>0.84</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0029" marR="90029" marT="0" marB="0" anchor="ctr">
                    <a:solidFill>
                      <a:schemeClr val="accent1">
                        <a:lumMod val="20000"/>
                        <a:lumOff val="80000"/>
                      </a:schemeClr>
                    </a:solidFill>
                  </a:tcPr>
                </a:tc>
                <a:tc>
                  <a:txBody>
                    <a:bodyPr/>
                    <a:lstStyle/>
                    <a:p>
                      <a:pPr algn="ctr">
                        <a:lnSpc>
                          <a:spcPct val="150000"/>
                        </a:lnSpc>
                        <a:spcAft>
                          <a:spcPts val="800"/>
                        </a:spcAft>
                      </a:pPr>
                      <a:r>
                        <a:rPr lang="en-CA" sz="1400" dirty="0">
                          <a:effectLst/>
                        </a:rPr>
                        <a:t>0.36</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0029" marR="90029" marT="0" marB="0" anchor="ctr">
                    <a:solidFill>
                      <a:schemeClr val="bg1">
                        <a:lumMod val="95000"/>
                      </a:schemeClr>
                    </a:solidFill>
                  </a:tcPr>
                </a:tc>
                <a:tc>
                  <a:txBody>
                    <a:bodyPr/>
                    <a:lstStyle/>
                    <a:p>
                      <a:pPr algn="ctr">
                        <a:lnSpc>
                          <a:spcPct val="150000"/>
                        </a:lnSpc>
                        <a:spcAft>
                          <a:spcPts val="800"/>
                        </a:spcAft>
                      </a:pPr>
                      <a:r>
                        <a:rPr lang="en-CA" sz="1400">
                          <a:effectLst/>
                        </a:rPr>
                        <a:t>0.70</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90029" marR="90029" marT="0" marB="0" anchor="ctr"/>
                </a:tc>
                <a:extLst>
                  <a:ext uri="{0D108BD9-81ED-4DB2-BD59-A6C34878D82A}">
                    <a16:rowId xmlns:a16="http://schemas.microsoft.com/office/drawing/2014/main" val="3285850150"/>
                  </a:ext>
                </a:extLst>
              </a:tr>
              <a:tr h="593990">
                <a:tc>
                  <a:txBody>
                    <a:bodyPr/>
                    <a:lstStyle/>
                    <a:p>
                      <a:pPr algn="ctr">
                        <a:lnSpc>
                          <a:spcPct val="150000"/>
                        </a:lnSpc>
                        <a:spcAft>
                          <a:spcPts val="800"/>
                        </a:spcAft>
                      </a:pPr>
                      <a:r>
                        <a:rPr lang="en-CA" sz="1400" b="0" dirty="0">
                          <a:effectLst/>
                        </a:rPr>
                        <a:t>Trained on </a:t>
                      </a:r>
                      <a:r>
                        <a:rPr lang="en-CA" sz="1400" b="1" dirty="0">
                          <a:effectLst/>
                        </a:rPr>
                        <a:t>Balanced </a:t>
                      </a:r>
                      <a:r>
                        <a:rPr lang="en-CA" sz="1400" b="0" dirty="0">
                          <a:effectLst/>
                        </a:rPr>
                        <a:t>Training Set</a:t>
                      </a:r>
                      <a:endParaRPr lang="en-CA"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90029" marR="90029" marT="0" marB="0" anchor="ctr" anchorCtr="1"/>
                </a:tc>
                <a:tc>
                  <a:txBody>
                    <a:bodyPr/>
                    <a:lstStyle/>
                    <a:p>
                      <a:pPr algn="ctr">
                        <a:lnSpc>
                          <a:spcPct val="150000"/>
                        </a:lnSpc>
                        <a:spcAft>
                          <a:spcPts val="800"/>
                        </a:spcAft>
                      </a:pPr>
                      <a:r>
                        <a:rPr lang="en-CA" sz="1400" dirty="0">
                          <a:effectLst/>
                        </a:rPr>
                        <a:t>0.77</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0029" marR="90029" marT="0" marB="0" anchor="ctr">
                    <a:solidFill>
                      <a:schemeClr val="accent1">
                        <a:lumMod val="20000"/>
                        <a:lumOff val="80000"/>
                      </a:schemeClr>
                    </a:solidFill>
                  </a:tcPr>
                </a:tc>
                <a:tc>
                  <a:txBody>
                    <a:bodyPr/>
                    <a:lstStyle/>
                    <a:p>
                      <a:pPr algn="ctr">
                        <a:lnSpc>
                          <a:spcPct val="150000"/>
                        </a:lnSpc>
                        <a:spcAft>
                          <a:spcPts val="800"/>
                        </a:spcAft>
                      </a:pPr>
                      <a:r>
                        <a:rPr lang="en-CA" sz="1400" dirty="0">
                          <a:effectLst/>
                        </a:rPr>
                        <a:t>0.53</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0029" marR="90029" marT="0" marB="0" anchor="ctr">
                    <a:solidFill>
                      <a:schemeClr val="bg1">
                        <a:lumMod val="95000"/>
                      </a:schemeClr>
                    </a:solidFill>
                  </a:tcPr>
                </a:tc>
                <a:tc>
                  <a:txBody>
                    <a:bodyPr/>
                    <a:lstStyle/>
                    <a:p>
                      <a:pPr algn="ctr">
                        <a:lnSpc>
                          <a:spcPct val="150000"/>
                        </a:lnSpc>
                        <a:spcAft>
                          <a:spcPts val="800"/>
                        </a:spcAft>
                      </a:pPr>
                      <a:r>
                        <a:rPr lang="en-CA" sz="1400" dirty="0">
                          <a:effectLst/>
                        </a:rPr>
                        <a:t>0.70</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0029" marR="90029" marT="0" marB="0" anchor="ctr"/>
                </a:tc>
                <a:tc>
                  <a:txBody>
                    <a:bodyPr/>
                    <a:lstStyle/>
                    <a:p>
                      <a:pPr algn="ctr">
                        <a:lnSpc>
                          <a:spcPct val="150000"/>
                        </a:lnSpc>
                        <a:spcAft>
                          <a:spcPts val="800"/>
                        </a:spcAft>
                      </a:pPr>
                      <a:r>
                        <a:rPr lang="en-CA" sz="1400" dirty="0">
                          <a:effectLst/>
                        </a:rPr>
                        <a:t>0.73</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0029" marR="90029" marT="0" marB="0" anchor="ctr">
                    <a:solidFill>
                      <a:schemeClr val="accent1">
                        <a:lumMod val="20000"/>
                        <a:lumOff val="80000"/>
                      </a:schemeClr>
                    </a:solidFill>
                  </a:tcPr>
                </a:tc>
                <a:tc>
                  <a:txBody>
                    <a:bodyPr/>
                    <a:lstStyle/>
                    <a:p>
                      <a:pPr algn="ctr">
                        <a:lnSpc>
                          <a:spcPct val="150000"/>
                        </a:lnSpc>
                        <a:spcAft>
                          <a:spcPts val="800"/>
                        </a:spcAft>
                      </a:pPr>
                      <a:r>
                        <a:rPr lang="en-CA" sz="1400" dirty="0">
                          <a:effectLst/>
                        </a:rPr>
                        <a:t>0.59</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0029" marR="90029" marT="0" marB="0" anchor="ctr">
                    <a:solidFill>
                      <a:schemeClr val="bg1">
                        <a:lumMod val="95000"/>
                      </a:schemeClr>
                    </a:solidFill>
                  </a:tcPr>
                </a:tc>
                <a:tc>
                  <a:txBody>
                    <a:bodyPr/>
                    <a:lstStyle/>
                    <a:p>
                      <a:pPr algn="ctr">
                        <a:lnSpc>
                          <a:spcPct val="150000"/>
                        </a:lnSpc>
                        <a:spcAft>
                          <a:spcPts val="800"/>
                        </a:spcAft>
                      </a:pPr>
                      <a:r>
                        <a:rPr lang="en-CA" sz="1400" dirty="0">
                          <a:effectLst/>
                        </a:rPr>
                        <a:t>0.69</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0029" marR="90029" marT="0" marB="0" anchor="ctr"/>
                </a:tc>
                <a:tc>
                  <a:txBody>
                    <a:bodyPr/>
                    <a:lstStyle/>
                    <a:p>
                      <a:pPr algn="ctr">
                        <a:lnSpc>
                          <a:spcPct val="150000"/>
                        </a:lnSpc>
                        <a:spcAft>
                          <a:spcPts val="800"/>
                        </a:spcAft>
                      </a:pPr>
                      <a:r>
                        <a:rPr lang="en-CA" sz="1400" dirty="0">
                          <a:effectLst/>
                        </a:rPr>
                        <a:t>0.73</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0029" marR="90029" marT="0" marB="0" anchor="ctr">
                    <a:solidFill>
                      <a:schemeClr val="accent1">
                        <a:lumMod val="20000"/>
                        <a:lumOff val="80000"/>
                      </a:schemeClr>
                    </a:solidFill>
                  </a:tcPr>
                </a:tc>
                <a:tc>
                  <a:txBody>
                    <a:bodyPr/>
                    <a:lstStyle/>
                    <a:p>
                      <a:pPr algn="ctr">
                        <a:lnSpc>
                          <a:spcPct val="150000"/>
                        </a:lnSpc>
                        <a:spcAft>
                          <a:spcPts val="800"/>
                        </a:spcAft>
                      </a:pPr>
                      <a:r>
                        <a:rPr lang="en-CA" sz="1400" dirty="0">
                          <a:effectLst/>
                        </a:rPr>
                        <a:t>0.58</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0029" marR="90029" marT="0" marB="0" anchor="ctr">
                    <a:solidFill>
                      <a:schemeClr val="bg1">
                        <a:lumMod val="95000"/>
                      </a:schemeClr>
                    </a:solidFill>
                  </a:tcPr>
                </a:tc>
                <a:tc>
                  <a:txBody>
                    <a:bodyPr/>
                    <a:lstStyle/>
                    <a:p>
                      <a:pPr algn="ctr">
                        <a:lnSpc>
                          <a:spcPct val="150000"/>
                        </a:lnSpc>
                        <a:spcAft>
                          <a:spcPts val="800"/>
                        </a:spcAft>
                      </a:pPr>
                      <a:r>
                        <a:rPr lang="en-CA" sz="1400" dirty="0">
                          <a:effectLst/>
                        </a:rPr>
                        <a:t>0.69</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0029" marR="90029" marT="0" marB="0" anchor="ctr"/>
                </a:tc>
                <a:tc>
                  <a:txBody>
                    <a:bodyPr/>
                    <a:lstStyle/>
                    <a:p>
                      <a:pPr algn="ctr">
                        <a:lnSpc>
                          <a:spcPct val="150000"/>
                        </a:lnSpc>
                        <a:spcAft>
                          <a:spcPts val="800"/>
                        </a:spcAft>
                      </a:pPr>
                      <a:r>
                        <a:rPr lang="en-CA" sz="1400" dirty="0">
                          <a:effectLst/>
                        </a:rPr>
                        <a:t>0.72</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0029" marR="90029" marT="0" marB="0" anchor="ctr">
                    <a:solidFill>
                      <a:schemeClr val="accent1">
                        <a:lumMod val="20000"/>
                        <a:lumOff val="80000"/>
                      </a:schemeClr>
                    </a:solidFill>
                  </a:tcPr>
                </a:tc>
                <a:tc>
                  <a:txBody>
                    <a:bodyPr/>
                    <a:lstStyle/>
                    <a:p>
                      <a:pPr algn="ctr">
                        <a:lnSpc>
                          <a:spcPct val="150000"/>
                        </a:lnSpc>
                        <a:spcAft>
                          <a:spcPts val="800"/>
                        </a:spcAft>
                      </a:pPr>
                      <a:r>
                        <a:rPr lang="en-CA" sz="1400" dirty="0">
                          <a:effectLst/>
                        </a:rPr>
                        <a:t>0.59</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0029" marR="90029" marT="0" marB="0" anchor="ctr">
                    <a:solidFill>
                      <a:schemeClr val="bg1">
                        <a:lumMod val="95000"/>
                      </a:schemeClr>
                    </a:solidFill>
                  </a:tcPr>
                </a:tc>
                <a:tc>
                  <a:txBody>
                    <a:bodyPr/>
                    <a:lstStyle/>
                    <a:p>
                      <a:pPr algn="ctr">
                        <a:lnSpc>
                          <a:spcPct val="150000"/>
                        </a:lnSpc>
                        <a:spcAft>
                          <a:spcPts val="800"/>
                        </a:spcAft>
                      </a:pPr>
                      <a:r>
                        <a:rPr lang="en-CA" sz="1400" dirty="0">
                          <a:effectLst/>
                        </a:rPr>
                        <a:t>0.68</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0029" marR="90029" marT="0" marB="0" anchor="ctr"/>
                </a:tc>
                <a:extLst>
                  <a:ext uri="{0D108BD9-81ED-4DB2-BD59-A6C34878D82A}">
                    <a16:rowId xmlns:a16="http://schemas.microsoft.com/office/drawing/2014/main" val="1867321720"/>
                  </a:ext>
                </a:extLst>
              </a:tr>
            </a:tbl>
          </a:graphicData>
        </a:graphic>
      </p:graphicFrame>
    </p:spTree>
    <p:extLst>
      <p:ext uri="{BB962C8B-B14F-4D97-AF65-F5344CB8AC3E}">
        <p14:creationId xmlns:p14="http://schemas.microsoft.com/office/powerpoint/2010/main" val="1301107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508C-FBD8-42EB-B6F2-2715AD57DB33}"/>
              </a:ext>
            </a:extLst>
          </p:cNvPr>
          <p:cNvSpPr>
            <a:spLocks noGrp="1"/>
          </p:cNvSpPr>
          <p:nvPr>
            <p:ph type="title"/>
          </p:nvPr>
        </p:nvSpPr>
        <p:spPr/>
        <p:txBody>
          <a:bodyPr/>
          <a:lstStyle/>
          <a:p>
            <a:pPr algn="ctr"/>
            <a:r>
              <a:rPr lang="en-CA" b="1" dirty="0">
                <a:solidFill>
                  <a:srgbClr val="0070C0"/>
                </a:solidFill>
              </a:rPr>
              <a:t>Conclusions</a:t>
            </a:r>
          </a:p>
        </p:txBody>
      </p:sp>
      <p:sp>
        <p:nvSpPr>
          <p:cNvPr id="3" name="Content Placeholder 2">
            <a:extLst>
              <a:ext uri="{FF2B5EF4-FFF2-40B4-BE49-F238E27FC236}">
                <a16:creationId xmlns:a16="http://schemas.microsoft.com/office/drawing/2014/main" id="{0C89ED27-AA90-4266-87A1-C0407435CC06}"/>
              </a:ext>
            </a:extLst>
          </p:cNvPr>
          <p:cNvSpPr>
            <a:spLocks noGrp="1"/>
          </p:cNvSpPr>
          <p:nvPr>
            <p:ph idx="1"/>
          </p:nvPr>
        </p:nvSpPr>
        <p:spPr/>
        <p:txBody>
          <a:bodyPr/>
          <a:lstStyle/>
          <a:p>
            <a:r>
              <a:rPr lang="en-US" dirty="0"/>
              <a:t>When the classifiers were trained on the </a:t>
            </a:r>
            <a:r>
              <a:rPr lang="en-US" b="1" dirty="0"/>
              <a:t>imbalanced</a:t>
            </a:r>
            <a:r>
              <a:rPr lang="en-US" dirty="0"/>
              <a:t> </a:t>
            </a:r>
            <a:r>
              <a:rPr lang="en-US" b="1" dirty="0"/>
              <a:t>training test</a:t>
            </a:r>
            <a:r>
              <a:rPr lang="en-US" dirty="0"/>
              <a:t>, their performances on the prediction of the majority class (Code 1) were excellent; the support vector machine and decision tree algorithms classified 99% of the majority class instances into the correct one. However, the performances of all four classifiers were poor predicting the minority class</a:t>
            </a:r>
          </a:p>
          <a:p>
            <a:r>
              <a:rPr lang="en-US" dirty="0"/>
              <a:t>When trained on the </a:t>
            </a:r>
            <a:r>
              <a:rPr lang="en-US" b="1" dirty="0"/>
              <a:t>balanced training set</a:t>
            </a:r>
            <a:r>
              <a:rPr lang="en-US" dirty="0"/>
              <a:t>, their performance on predicting the minority class improved significantly, but their scores on the majority class were decreased. </a:t>
            </a:r>
            <a:endParaRPr lang="en-CA" dirty="0"/>
          </a:p>
        </p:txBody>
      </p:sp>
    </p:spTree>
    <p:extLst>
      <p:ext uri="{BB962C8B-B14F-4D97-AF65-F5344CB8AC3E}">
        <p14:creationId xmlns:p14="http://schemas.microsoft.com/office/powerpoint/2010/main" val="267810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2C77-1141-4616-B789-69F958D56928}"/>
              </a:ext>
            </a:extLst>
          </p:cNvPr>
          <p:cNvSpPr>
            <a:spLocks noGrp="1"/>
          </p:cNvSpPr>
          <p:nvPr>
            <p:ph type="title"/>
          </p:nvPr>
        </p:nvSpPr>
        <p:spPr/>
        <p:txBody>
          <a:bodyPr/>
          <a:lstStyle/>
          <a:p>
            <a:r>
              <a:rPr lang="en-CA" b="1" dirty="0">
                <a:solidFill>
                  <a:srgbClr val="0070C0"/>
                </a:solidFill>
              </a:rPr>
              <a:t>Introduction</a:t>
            </a:r>
          </a:p>
        </p:txBody>
      </p:sp>
      <p:sp>
        <p:nvSpPr>
          <p:cNvPr id="3" name="Content Placeholder 2">
            <a:extLst>
              <a:ext uri="{FF2B5EF4-FFF2-40B4-BE49-F238E27FC236}">
                <a16:creationId xmlns:a16="http://schemas.microsoft.com/office/drawing/2014/main" id="{960A955D-BF47-4940-8277-081EB3B25D82}"/>
              </a:ext>
            </a:extLst>
          </p:cNvPr>
          <p:cNvSpPr>
            <a:spLocks noGrp="1"/>
          </p:cNvSpPr>
          <p:nvPr>
            <p:ph idx="1"/>
          </p:nvPr>
        </p:nvSpPr>
        <p:spPr/>
        <p:txBody>
          <a:bodyPr>
            <a:normAutofit/>
          </a:bodyPr>
          <a:lstStyle/>
          <a:p>
            <a:pPr>
              <a:lnSpc>
                <a:spcPct val="150000"/>
              </a:lnSpc>
            </a:pPr>
            <a:r>
              <a:rPr lang="en-CA" dirty="0">
                <a:effectLst/>
                <a:latin typeface="Calibri" panose="020F0502020204030204" pitchFamily="34" charset="0"/>
                <a:ea typeface="Calibri" panose="020F0502020204030204" pitchFamily="34" charset="0"/>
                <a:cs typeface="Times New Roman" panose="02020603050405020304" pitchFamily="18" charset="0"/>
              </a:rPr>
              <a:t>There were 1.35 million road traffic deaths globally in 2016, according to WHO.</a:t>
            </a:r>
          </a:p>
          <a:p>
            <a:pPr>
              <a:lnSpc>
                <a:spcPct val="150000"/>
              </a:lnSpc>
            </a:pPr>
            <a:r>
              <a:rPr lang="en-US" dirty="0"/>
              <a:t>Understanding the most relevant factors contributing to road accidents is critical to improve road safety and save lives. </a:t>
            </a:r>
          </a:p>
          <a:p>
            <a:pPr>
              <a:lnSpc>
                <a:spcPct val="150000"/>
              </a:lnSpc>
            </a:pPr>
            <a:r>
              <a:rPr lang="en-CA" sz="2800" dirty="0">
                <a:effectLst/>
                <a:latin typeface="Calibri" panose="020F0502020204030204" pitchFamily="34" charset="0"/>
                <a:ea typeface="Calibri" panose="020F0502020204030204" pitchFamily="34" charset="0"/>
                <a:cs typeface="Times New Roman" panose="02020603050405020304" pitchFamily="18" charset="0"/>
              </a:rPr>
              <a:t>Accident analysis and prediction is a significant field of research considering its impact on public safety.</a:t>
            </a:r>
          </a:p>
          <a:p>
            <a:pPr>
              <a:lnSpc>
                <a:spcPct val="150000"/>
              </a:lnSpc>
            </a:pPr>
            <a:endParaRPr lang="en-CA"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2671666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403C5-A3D2-42F7-BFE8-CEA854CDEA6F}"/>
              </a:ext>
            </a:extLst>
          </p:cNvPr>
          <p:cNvSpPr>
            <a:spLocks noGrp="1"/>
          </p:cNvSpPr>
          <p:nvPr>
            <p:ph type="title"/>
          </p:nvPr>
        </p:nvSpPr>
        <p:spPr>
          <a:xfrm>
            <a:off x="838200" y="331569"/>
            <a:ext cx="10515600" cy="1325563"/>
          </a:xfrm>
        </p:spPr>
        <p:txBody>
          <a:bodyPr/>
          <a:lstStyle/>
          <a:p>
            <a:r>
              <a:rPr lang="en-CA" b="1" dirty="0">
                <a:solidFill>
                  <a:srgbClr val="0070C0"/>
                </a:solidFill>
              </a:rPr>
              <a:t>Objective: To Predict Accident Severity</a:t>
            </a:r>
          </a:p>
        </p:txBody>
      </p:sp>
      <p:sp>
        <p:nvSpPr>
          <p:cNvPr id="5" name="Rectangle: Rounded Corners 4">
            <a:extLst>
              <a:ext uri="{FF2B5EF4-FFF2-40B4-BE49-F238E27FC236}">
                <a16:creationId xmlns:a16="http://schemas.microsoft.com/office/drawing/2014/main" id="{A94A5D65-2673-4EA4-B56E-200F6C4BBC38}"/>
              </a:ext>
            </a:extLst>
          </p:cNvPr>
          <p:cNvSpPr/>
          <p:nvPr/>
        </p:nvSpPr>
        <p:spPr>
          <a:xfrm>
            <a:off x="5201175" y="3590489"/>
            <a:ext cx="2332139" cy="124996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Rounded Corners 7">
            <a:extLst>
              <a:ext uri="{FF2B5EF4-FFF2-40B4-BE49-F238E27FC236}">
                <a16:creationId xmlns:a16="http://schemas.microsoft.com/office/drawing/2014/main" id="{62CD9469-459F-478F-A0E9-8B2A1691CAE0}"/>
              </a:ext>
            </a:extLst>
          </p:cNvPr>
          <p:cNvSpPr/>
          <p:nvPr/>
        </p:nvSpPr>
        <p:spPr>
          <a:xfrm>
            <a:off x="940879" y="2103232"/>
            <a:ext cx="3463341" cy="4264011"/>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AE5028F3-493A-4566-A6B0-BEC63A10B400}"/>
              </a:ext>
            </a:extLst>
          </p:cNvPr>
          <p:cNvSpPr/>
          <p:nvPr/>
        </p:nvSpPr>
        <p:spPr>
          <a:xfrm>
            <a:off x="8633670" y="2350317"/>
            <a:ext cx="2484539" cy="124996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Rounded Corners 11">
            <a:extLst>
              <a:ext uri="{FF2B5EF4-FFF2-40B4-BE49-F238E27FC236}">
                <a16:creationId xmlns:a16="http://schemas.microsoft.com/office/drawing/2014/main" id="{CE461150-2228-4180-9EAA-A1C52FC3D1D2}"/>
              </a:ext>
            </a:extLst>
          </p:cNvPr>
          <p:cNvSpPr/>
          <p:nvPr/>
        </p:nvSpPr>
        <p:spPr>
          <a:xfrm>
            <a:off x="8633670" y="4538445"/>
            <a:ext cx="2484539" cy="124996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4" name="Straight Arrow Connector 13">
            <a:extLst>
              <a:ext uri="{FF2B5EF4-FFF2-40B4-BE49-F238E27FC236}">
                <a16:creationId xmlns:a16="http://schemas.microsoft.com/office/drawing/2014/main" id="{E1EB1561-C9A0-4AF8-8DD4-E785302CC17B}"/>
              </a:ext>
            </a:extLst>
          </p:cNvPr>
          <p:cNvCxnSpPr>
            <a:cxnSpLocks/>
            <a:stCxn id="8" idx="3"/>
          </p:cNvCxnSpPr>
          <p:nvPr/>
        </p:nvCxnSpPr>
        <p:spPr>
          <a:xfrm>
            <a:off x="4404220" y="4235238"/>
            <a:ext cx="808813"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DEB2C50-890C-4FB3-BF15-C03F66D42D86}"/>
              </a:ext>
            </a:extLst>
          </p:cNvPr>
          <p:cNvCxnSpPr>
            <a:cxnSpLocks/>
            <a:stCxn id="5" idx="3"/>
            <a:endCxn id="10" idx="1"/>
          </p:cNvCxnSpPr>
          <p:nvPr/>
        </p:nvCxnSpPr>
        <p:spPr>
          <a:xfrm flipV="1">
            <a:off x="7533314" y="2975297"/>
            <a:ext cx="1100356" cy="124017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E9D7AE0-A7F9-42F5-B03B-1413E045B319}"/>
              </a:ext>
            </a:extLst>
          </p:cNvPr>
          <p:cNvCxnSpPr>
            <a:cxnSpLocks/>
            <a:stCxn id="5" idx="3"/>
            <a:endCxn id="12" idx="1"/>
          </p:cNvCxnSpPr>
          <p:nvPr/>
        </p:nvCxnSpPr>
        <p:spPr>
          <a:xfrm>
            <a:off x="7533314" y="4215469"/>
            <a:ext cx="1100356" cy="947956"/>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4785870-5C43-441F-96AA-0032DC54B46F}"/>
              </a:ext>
            </a:extLst>
          </p:cNvPr>
          <p:cNvSpPr txBox="1"/>
          <p:nvPr/>
        </p:nvSpPr>
        <p:spPr>
          <a:xfrm>
            <a:off x="2030135" y="1448891"/>
            <a:ext cx="982961" cy="523220"/>
          </a:xfrm>
          <a:prstGeom prst="rect">
            <a:avLst/>
          </a:prstGeom>
          <a:noFill/>
        </p:spPr>
        <p:txBody>
          <a:bodyPr wrap="none" rtlCol="0">
            <a:spAutoFit/>
          </a:bodyPr>
          <a:lstStyle/>
          <a:p>
            <a:r>
              <a:rPr lang="en-CA" sz="2800" b="1" dirty="0"/>
              <a:t>Input</a:t>
            </a:r>
          </a:p>
        </p:txBody>
      </p:sp>
      <p:sp>
        <p:nvSpPr>
          <p:cNvPr id="21" name="TextBox 20">
            <a:extLst>
              <a:ext uri="{FF2B5EF4-FFF2-40B4-BE49-F238E27FC236}">
                <a16:creationId xmlns:a16="http://schemas.microsoft.com/office/drawing/2014/main" id="{5FC7B521-35B1-4AFA-8B5C-41C10CB7AC54}"/>
              </a:ext>
            </a:extLst>
          </p:cNvPr>
          <p:cNvSpPr txBox="1"/>
          <p:nvPr/>
        </p:nvSpPr>
        <p:spPr>
          <a:xfrm>
            <a:off x="8796529" y="1553211"/>
            <a:ext cx="1253869" cy="523220"/>
          </a:xfrm>
          <a:prstGeom prst="rect">
            <a:avLst/>
          </a:prstGeom>
          <a:noFill/>
        </p:spPr>
        <p:txBody>
          <a:bodyPr wrap="none" rtlCol="0">
            <a:spAutoFit/>
          </a:bodyPr>
          <a:lstStyle/>
          <a:p>
            <a:r>
              <a:rPr lang="en-CA" sz="2800" b="1" dirty="0"/>
              <a:t>Output</a:t>
            </a:r>
          </a:p>
        </p:txBody>
      </p:sp>
      <p:sp>
        <p:nvSpPr>
          <p:cNvPr id="23" name="TextBox 22">
            <a:extLst>
              <a:ext uri="{FF2B5EF4-FFF2-40B4-BE49-F238E27FC236}">
                <a16:creationId xmlns:a16="http://schemas.microsoft.com/office/drawing/2014/main" id="{6703F9D5-3CCF-4983-B5E7-7BE0FAB3ECC1}"/>
              </a:ext>
            </a:extLst>
          </p:cNvPr>
          <p:cNvSpPr txBox="1"/>
          <p:nvPr/>
        </p:nvSpPr>
        <p:spPr>
          <a:xfrm>
            <a:off x="5637488" y="2878123"/>
            <a:ext cx="1308820" cy="523220"/>
          </a:xfrm>
          <a:prstGeom prst="rect">
            <a:avLst/>
          </a:prstGeom>
          <a:noFill/>
        </p:spPr>
        <p:txBody>
          <a:bodyPr wrap="none" rtlCol="0">
            <a:spAutoFit/>
          </a:bodyPr>
          <a:lstStyle/>
          <a:p>
            <a:r>
              <a:rPr lang="en-CA" sz="2800" b="1" dirty="0"/>
              <a:t>Process</a:t>
            </a:r>
          </a:p>
        </p:txBody>
      </p:sp>
      <p:sp>
        <p:nvSpPr>
          <p:cNvPr id="25" name="TextBox 24">
            <a:extLst>
              <a:ext uri="{FF2B5EF4-FFF2-40B4-BE49-F238E27FC236}">
                <a16:creationId xmlns:a16="http://schemas.microsoft.com/office/drawing/2014/main" id="{835A802E-B2FD-4DEF-874F-DB2CDA8769A8}"/>
              </a:ext>
            </a:extLst>
          </p:cNvPr>
          <p:cNvSpPr txBox="1"/>
          <p:nvPr/>
        </p:nvSpPr>
        <p:spPr>
          <a:xfrm>
            <a:off x="1073791" y="2323963"/>
            <a:ext cx="3463341" cy="3908762"/>
          </a:xfrm>
          <a:prstGeom prst="rect">
            <a:avLst/>
          </a:prstGeom>
          <a:noFill/>
        </p:spPr>
        <p:txBody>
          <a:bodyPr wrap="square" rtlCol="0">
            <a:spAutoFit/>
          </a:bodyPr>
          <a:lstStyle/>
          <a:p>
            <a:r>
              <a:rPr lang="en-CA" sz="2400" b="1" dirty="0">
                <a:solidFill>
                  <a:srgbClr val="0070C0"/>
                </a:solidFill>
              </a:rPr>
              <a:t>   Accident conditions</a:t>
            </a:r>
          </a:p>
          <a:p>
            <a:r>
              <a:rPr lang="en-CA" sz="2400" dirty="0">
                <a:solidFill>
                  <a:srgbClr val="0070C0"/>
                </a:solidFill>
              </a:rPr>
              <a:t> </a:t>
            </a:r>
            <a:r>
              <a:rPr lang="en-CA" sz="2000" dirty="0">
                <a:solidFill>
                  <a:srgbClr val="0070C0"/>
                </a:solidFill>
              </a:rPr>
              <a:t>such as:</a:t>
            </a:r>
          </a:p>
          <a:p>
            <a:pPr marL="342900" indent="-342900">
              <a:buFont typeface="Arial" panose="020B0604020202020204" pitchFamily="34" charset="0"/>
              <a:buChar char="•"/>
            </a:pPr>
            <a:r>
              <a:rPr lang="en-CA" sz="2000" dirty="0">
                <a:solidFill>
                  <a:srgbClr val="0070C0"/>
                </a:solidFill>
              </a:rPr>
              <a:t>Collision type</a:t>
            </a:r>
          </a:p>
          <a:p>
            <a:pPr marL="342900" indent="-342900">
              <a:buFont typeface="Arial" panose="020B0604020202020204" pitchFamily="34" charset="0"/>
              <a:buChar char="•"/>
            </a:pPr>
            <a:r>
              <a:rPr lang="en-CA" sz="2000" dirty="0">
                <a:solidFill>
                  <a:srgbClr val="0070C0"/>
                </a:solidFill>
              </a:rPr>
              <a:t>Junction type (if applicable)</a:t>
            </a:r>
          </a:p>
          <a:p>
            <a:pPr marL="342900" indent="-342900">
              <a:buFont typeface="Arial" panose="020B0604020202020204" pitchFamily="34" charset="0"/>
              <a:buChar char="•"/>
            </a:pPr>
            <a:r>
              <a:rPr lang="en-CA" sz="2000" dirty="0">
                <a:solidFill>
                  <a:srgbClr val="0070C0"/>
                </a:solidFill>
              </a:rPr>
              <a:t>Road conditions</a:t>
            </a:r>
          </a:p>
          <a:p>
            <a:pPr marL="342900" indent="-342900">
              <a:buFont typeface="Arial" panose="020B0604020202020204" pitchFamily="34" charset="0"/>
              <a:buChar char="•"/>
            </a:pPr>
            <a:r>
              <a:rPr lang="en-CA" sz="2000" dirty="0">
                <a:solidFill>
                  <a:srgbClr val="0070C0"/>
                </a:solidFill>
              </a:rPr>
              <a:t>Weather conditions</a:t>
            </a:r>
          </a:p>
          <a:p>
            <a:pPr marL="342900" indent="-342900">
              <a:buFont typeface="Arial" panose="020B0604020202020204" pitchFamily="34" charset="0"/>
              <a:buChar char="•"/>
            </a:pPr>
            <a:r>
              <a:rPr lang="en-CA" sz="2000" dirty="0">
                <a:solidFill>
                  <a:srgbClr val="0070C0"/>
                </a:solidFill>
              </a:rPr>
              <a:t>Light conditions</a:t>
            </a:r>
          </a:p>
          <a:p>
            <a:pPr marL="342900" indent="-342900">
              <a:buFont typeface="Arial" panose="020B0604020202020204" pitchFamily="34" charset="0"/>
              <a:buChar char="•"/>
            </a:pPr>
            <a:r>
              <a:rPr lang="en-CA" sz="2000" dirty="0">
                <a:solidFill>
                  <a:srgbClr val="0070C0"/>
                </a:solidFill>
              </a:rPr>
              <a:t>Speeding</a:t>
            </a:r>
          </a:p>
          <a:p>
            <a:pPr marL="342900" indent="-342900">
              <a:buFont typeface="Arial" panose="020B0604020202020204" pitchFamily="34" charset="0"/>
              <a:buChar char="•"/>
            </a:pPr>
            <a:r>
              <a:rPr lang="en-CA" sz="2000" dirty="0">
                <a:solidFill>
                  <a:srgbClr val="0070C0"/>
                </a:solidFill>
              </a:rPr>
              <a:t>Influence of drugs or alcohol</a:t>
            </a:r>
          </a:p>
          <a:p>
            <a:pPr marL="342900" indent="-342900">
              <a:buFont typeface="Arial" panose="020B0604020202020204" pitchFamily="34" charset="0"/>
              <a:buChar char="•"/>
            </a:pPr>
            <a:r>
              <a:rPr lang="en-CA" sz="2000" dirty="0">
                <a:solidFill>
                  <a:srgbClr val="0070C0"/>
                </a:solidFill>
              </a:rPr>
              <a:t> If pedestrians or bicycles involved</a:t>
            </a:r>
            <a:endParaRPr lang="en-CA" sz="2400" dirty="0">
              <a:solidFill>
                <a:srgbClr val="0070C0"/>
              </a:solidFill>
            </a:endParaRPr>
          </a:p>
        </p:txBody>
      </p:sp>
      <p:sp>
        <p:nvSpPr>
          <p:cNvPr id="37" name="TextBox 36">
            <a:extLst>
              <a:ext uri="{FF2B5EF4-FFF2-40B4-BE49-F238E27FC236}">
                <a16:creationId xmlns:a16="http://schemas.microsoft.com/office/drawing/2014/main" id="{14C29450-6759-444B-BA42-257B08B98965}"/>
              </a:ext>
            </a:extLst>
          </p:cNvPr>
          <p:cNvSpPr txBox="1"/>
          <p:nvPr/>
        </p:nvSpPr>
        <p:spPr>
          <a:xfrm>
            <a:off x="5449136" y="3779025"/>
            <a:ext cx="1859933" cy="830997"/>
          </a:xfrm>
          <a:prstGeom prst="rect">
            <a:avLst/>
          </a:prstGeom>
          <a:noFill/>
        </p:spPr>
        <p:txBody>
          <a:bodyPr wrap="none" rtlCol="0">
            <a:spAutoFit/>
          </a:bodyPr>
          <a:lstStyle/>
          <a:p>
            <a:pPr algn="ctr"/>
            <a:r>
              <a:rPr lang="en-CA" sz="2400" b="1" dirty="0">
                <a:solidFill>
                  <a:srgbClr val="0070C0"/>
                </a:solidFill>
              </a:rPr>
              <a:t>Classification</a:t>
            </a:r>
          </a:p>
          <a:p>
            <a:pPr algn="ctr"/>
            <a:r>
              <a:rPr lang="en-CA" sz="2400" b="1" dirty="0">
                <a:solidFill>
                  <a:srgbClr val="0070C0"/>
                </a:solidFill>
              </a:rPr>
              <a:t>Algorithms</a:t>
            </a:r>
          </a:p>
        </p:txBody>
      </p:sp>
      <p:sp>
        <p:nvSpPr>
          <p:cNvPr id="38" name="TextBox 37">
            <a:extLst>
              <a:ext uri="{FF2B5EF4-FFF2-40B4-BE49-F238E27FC236}">
                <a16:creationId xmlns:a16="http://schemas.microsoft.com/office/drawing/2014/main" id="{5424DF83-BFAF-4977-BDB4-8F1F1BE1054D}"/>
              </a:ext>
            </a:extLst>
          </p:cNvPr>
          <p:cNvSpPr txBox="1"/>
          <p:nvPr/>
        </p:nvSpPr>
        <p:spPr>
          <a:xfrm>
            <a:off x="8576627" y="2559557"/>
            <a:ext cx="2580451" cy="830997"/>
          </a:xfrm>
          <a:prstGeom prst="rect">
            <a:avLst/>
          </a:prstGeom>
          <a:noFill/>
        </p:spPr>
        <p:txBody>
          <a:bodyPr wrap="none" rtlCol="0">
            <a:spAutoFit/>
          </a:bodyPr>
          <a:lstStyle/>
          <a:p>
            <a:pPr algn="ctr"/>
            <a:r>
              <a:rPr lang="en-CA" sz="2400" b="1" dirty="0">
                <a:solidFill>
                  <a:srgbClr val="0070C0"/>
                </a:solidFill>
              </a:rPr>
              <a:t>Code 1</a:t>
            </a:r>
          </a:p>
          <a:p>
            <a:pPr algn="ctr"/>
            <a:r>
              <a:rPr lang="en-CA" sz="2400" b="1" dirty="0">
                <a:solidFill>
                  <a:srgbClr val="0070C0"/>
                </a:solidFill>
              </a:rPr>
              <a:t>(Property damage)</a:t>
            </a:r>
          </a:p>
        </p:txBody>
      </p:sp>
      <p:sp>
        <p:nvSpPr>
          <p:cNvPr id="42" name="TextBox 41">
            <a:extLst>
              <a:ext uri="{FF2B5EF4-FFF2-40B4-BE49-F238E27FC236}">
                <a16:creationId xmlns:a16="http://schemas.microsoft.com/office/drawing/2014/main" id="{D5144EC9-D0DB-43D8-A564-5AD8B59C3711}"/>
              </a:ext>
            </a:extLst>
          </p:cNvPr>
          <p:cNvSpPr txBox="1"/>
          <p:nvPr/>
        </p:nvSpPr>
        <p:spPr>
          <a:xfrm>
            <a:off x="9202844" y="4733706"/>
            <a:ext cx="1330814" cy="830997"/>
          </a:xfrm>
          <a:prstGeom prst="rect">
            <a:avLst/>
          </a:prstGeom>
          <a:noFill/>
        </p:spPr>
        <p:txBody>
          <a:bodyPr wrap="none" rtlCol="0">
            <a:spAutoFit/>
          </a:bodyPr>
          <a:lstStyle/>
          <a:p>
            <a:pPr algn="ctr"/>
            <a:r>
              <a:rPr lang="en-CA" sz="2400" b="1" dirty="0">
                <a:solidFill>
                  <a:srgbClr val="0070C0"/>
                </a:solidFill>
              </a:rPr>
              <a:t>Code 2</a:t>
            </a:r>
          </a:p>
          <a:p>
            <a:pPr algn="ctr"/>
            <a:r>
              <a:rPr lang="en-CA" sz="2400" b="1" dirty="0">
                <a:solidFill>
                  <a:srgbClr val="0070C0"/>
                </a:solidFill>
              </a:rPr>
              <a:t>(Injuries)</a:t>
            </a:r>
          </a:p>
        </p:txBody>
      </p:sp>
    </p:spTree>
    <p:extLst>
      <p:ext uri="{BB962C8B-B14F-4D97-AF65-F5344CB8AC3E}">
        <p14:creationId xmlns:p14="http://schemas.microsoft.com/office/powerpoint/2010/main" val="551090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C55D-6131-49A0-BF9D-6BF3DA082C97}"/>
              </a:ext>
            </a:extLst>
          </p:cNvPr>
          <p:cNvSpPr>
            <a:spLocks noGrp="1"/>
          </p:cNvSpPr>
          <p:nvPr>
            <p:ph type="title"/>
          </p:nvPr>
        </p:nvSpPr>
        <p:spPr/>
        <p:txBody>
          <a:bodyPr/>
          <a:lstStyle/>
          <a:p>
            <a:r>
              <a:rPr lang="en-CA" b="1" dirty="0">
                <a:solidFill>
                  <a:srgbClr val="0070C0"/>
                </a:solidFill>
              </a:rPr>
              <a:t>Data and Methods</a:t>
            </a:r>
          </a:p>
        </p:txBody>
      </p:sp>
      <p:sp>
        <p:nvSpPr>
          <p:cNvPr id="3" name="Content Placeholder 2">
            <a:extLst>
              <a:ext uri="{FF2B5EF4-FFF2-40B4-BE49-F238E27FC236}">
                <a16:creationId xmlns:a16="http://schemas.microsoft.com/office/drawing/2014/main" id="{CCB7423D-2C21-4D13-AD84-2D767A423FE7}"/>
              </a:ext>
            </a:extLst>
          </p:cNvPr>
          <p:cNvSpPr>
            <a:spLocks noGrp="1"/>
          </p:cNvSpPr>
          <p:nvPr>
            <p:ph idx="1"/>
          </p:nvPr>
        </p:nvSpPr>
        <p:spPr>
          <a:xfrm>
            <a:off x="838200" y="1825625"/>
            <a:ext cx="11082556" cy="4351338"/>
          </a:xfrm>
        </p:spPr>
        <p:txBody>
          <a:bodyPr/>
          <a:lstStyle/>
          <a:p>
            <a:r>
              <a:rPr lang="en-CA" dirty="0"/>
              <a:t>Data Source: </a:t>
            </a:r>
            <a:r>
              <a:rPr lang="en-US" dirty="0"/>
              <a:t>the Seattle Department of Transportation (SDOT) Traffic Management Division, Traffic Records Group</a:t>
            </a:r>
          </a:p>
          <a:p>
            <a:r>
              <a:rPr lang="en-CA" dirty="0"/>
              <a:t>194673 rows and 38 columns</a:t>
            </a:r>
          </a:p>
          <a:p>
            <a:r>
              <a:rPr lang="en-CA" dirty="0"/>
              <a:t>Target column: Severity Code (Code 1 and Code 2)</a:t>
            </a:r>
          </a:p>
          <a:p>
            <a:r>
              <a:rPr lang="en-CA" dirty="0"/>
              <a:t>One-Hot Encoding to convert categorical variables to binary variables</a:t>
            </a:r>
          </a:p>
          <a:p>
            <a:r>
              <a:rPr lang="en-CA" dirty="0"/>
              <a:t>70% of data with Severity Code 1</a:t>
            </a:r>
          </a:p>
          <a:p>
            <a:r>
              <a:rPr lang="en-CA" dirty="0"/>
              <a:t>Negative sampling for data balancing</a:t>
            </a:r>
          </a:p>
          <a:p>
            <a:r>
              <a:rPr lang="en-CA" dirty="0"/>
              <a:t>Classification Algorithms: </a:t>
            </a:r>
            <a:r>
              <a:rPr lang="en-US" dirty="0"/>
              <a:t>K-Nearest Neighbors (KNN), Decision Tree (DT), Support Machine Vector (SVM), and Logistic Regression (LR)</a:t>
            </a:r>
            <a:endParaRPr lang="en-CA" dirty="0"/>
          </a:p>
          <a:p>
            <a:endParaRPr lang="en-CA" dirty="0"/>
          </a:p>
          <a:p>
            <a:endParaRPr lang="en-CA" dirty="0"/>
          </a:p>
        </p:txBody>
      </p:sp>
    </p:spTree>
    <p:extLst>
      <p:ext uri="{BB962C8B-B14F-4D97-AF65-F5344CB8AC3E}">
        <p14:creationId xmlns:p14="http://schemas.microsoft.com/office/powerpoint/2010/main" val="1499552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A5F2E-E688-453F-8779-26FB623B4E20}"/>
              </a:ext>
            </a:extLst>
          </p:cNvPr>
          <p:cNvSpPr>
            <a:spLocks noGrp="1"/>
          </p:cNvSpPr>
          <p:nvPr>
            <p:ph type="title"/>
          </p:nvPr>
        </p:nvSpPr>
        <p:spPr/>
        <p:txBody>
          <a:bodyPr/>
          <a:lstStyle/>
          <a:p>
            <a:pPr algn="ctr"/>
            <a:r>
              <a:rPr lang="en-CA" b="1" dirty="0">
                <a:solidFill>
                  <a:srgbClr val="0070C0"/>
                </a:solidFill>
              </a:rPr>
              <a:t>Data Exploring</a:t>
            </a:r>
          </a:p>
        </p:txBody>
      </p:sp>
      <p:pic>
        <p:nvPicPr>
          <p:cNvPr id="4" name="Content Placeholder 3" descr="Chart, waterfall chart&#10;&#10;Description automatically generated">
            <a:extLst>
              <a:ext uri="{FF2B5EF4-FFF2-40B4-BE49-F238E27FC236}">
                <a16:creationId xmlns:a16="http://schemas.microsoft.com/office/drawing/2014/main" id="{FC54CADA-33A1-4AB9-A84E-194195EF771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439"/>
          <a:stretch/>
        </p:blipFill>
        <p:spPr>
          <a:xfrm>
            <a:off x="1028698" y="1597023"/>
            <a:ext cx="4705054" cy="4846806"/>
          </a:xfrm>
          <a:prstGeom prst="rect">
            <a:avLst/>
          </a:prstGeom>
        </p:spPr>
      </p:pic>
      <p:sp>
        <p:nvSpPr>
          <p:cNvPr id="5" name="TextBox 4">
            <a:extLst>
              <a:ext uri="{FF2B5EF4-FFF2-40B4-BE49-F238E27FC236}">
                <a16:creationId xmlns:a16="http://schemas.microsoft.com/office/drawing/2014/main" id="{3425FCE1-4117-4F87-B81F-1FEB239AD279}"/>
              </a:ext>
            </a:extLst>
          </p:cNvPr>
          <p:cNvSpPr txBox="1"/>
          <p:nvPr/>
        </p:nvSpPr>
        <p:spPr>
          <a:xfrm>
            <a:off x="6562725" y="2905125"/>
            <a:ext cx="5343525" cy="1697068"/>
          </a:xfrm>
          <a:prstGeom prst="rect">
            <a:avLst/>
          </a:prstGeom>
          <a:noFill/>
        </p:spPr>
        <p:txBody>
          <a:bodyPr wrap="square" rtlCol="0">
            <a:spAutoFit/>
          </a:bodyPr>
          <a:lstStyle/>
          <a:p>
            <a:pPr>
              <a:lnSpc>
                <a:spcPct val="150000"/>
              </a:lnSpc>
            </a:pPr>
            <a:r>
              <a:rPr lang="en-CA" sz="2400" dirty="0"/>
              <a:t>When pedestrians or bicycles were involved in the accident, the ratio of the accidents with injuries was increased.</a:t>
            </a:r>
          </a:p>
        </p:txBody>
      </p:sp>
    </p:spTree>
    <p:extLst>
      <p:ext uri="{BB962C8B-B14F-4D97-AF65-F5344CB8AC3E}">
        <p14:creationId xmlns:p14="http://schemas.microsoft.com/office/powerpoint/2010/main" val="1816092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A5F2E-E688-453F-8779-26FB623B4E20}"/>
              </a:ext>
            </a:extLst>
          </p:cNvPr>
          <p:cNvSpPr>
            <a:spLocks noGrp="1"/>
          </p:cNvSpPr>
          <p:nvPr>
            <p:ph type="title"/>
          </p:nvPr>
        </p:nvSpPr>
        <p:spPr/>
        <p:txBody>
          <a:bodyPr/>
          <a:lstStyle/>
          <a:p>
            <a:pPr algn="ctr"/>
            <a:r>
              <a:rPr lang="en-CA" b="1" dirty="0">
                <a:solidFill>
                  <a:srgbClr val="0070C0"/>
                </a:solidFill>
              </a:rPr>
              <a:t>Data Exploring</a:t>
            </a:r>
          </a:p>
        </p:txBody>
      </p:sp>
      <p:sp>
        <p:nvSpPr>
          <p:cNvPr id="5" name="TextBox 4">
            <a:extLst>
              <a:ext uri="{FF2B5EF4-FFF2-40B4-BE49-F238E27FC236}">
                <a16:creationId xmlns:a16="http://schemas.microsoft.com/office/drawing/2014/main" id="{3425FCE1-4117-4F87-B81F-1FEB239AD279}"/>
              </a:ext>
            </a:extLst>
          </p:cNvPr>
          <p:cNvSpPr txBox="1"/>
          <p:nvPr/>
        </p:nvSpPr>
        <p:spPr>
          <a:xfrm>
            <a:off x="6562725" y="2905125"/>
            <a:ext cx="5343525" cy="2251065"/>
          </a:xfrm>
          <a:prstGeom prst="rect">
            <a:avLst/>
          </a:prstGeom>
          <a:noFill/>
        </p:spPr>
        <p:txBody>
          <a:bodyPr wrap="square" rtlCol="0">
            <a:spAutoFit/>
          </a:bodyPr>
          <a:lstStyle/>
          <a:p>
            <a:pPr>
              <a:lnSpc>
                <a:spcPct val="150000"/>
              </a:lnSpc>
            </a:pPr>
            <a:r>
              <a:rPr lang="en-CA" sz="2400" dirty="0"/>
              <a:t>When the driver was under the influence of drugs or alcohol, or when speeding was a factor in the accident, the ratio of the accidents with injuries was increased.</a:t>
            </a:r>
          </a:p>
        </p:txBody>
      </p:sp>
      <p:pic>
        <p:nvPicPr>
          <p:cNvPr id="7" name="Picture 6" descr="Chart, bar chart, waterfall chart&#10;&#10;Description automatically generated">
            <a:extLst>
              <a:ext uri="{FF2B5EF4-FFF2-40B4-BE49-F238E27FC236}">
                <a16:creationId xmlns:a16="http://schemas.microsoft.com/office/drawing/2014/main" id="{F5076E7F-B3CE-4607-BA89-59F5098592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600" y="1598400"/>
            <a:ext cx="4851760" cy="4851760"/>
          </a:xfrm>
          <a:prstGeom prst="rect">
            <a:avLst/>
          </a:prstGeom>
        </p:spPr>
      </p:pic>
    </p:spTree>
    <p:extLst>
      <p:ext uri="{BB962C8B-B14F-4D97-AF65-F5344CB8AC3E}">
        <p14:creationId xmlns:p14="http://schemas.microsoft.com/office/powerpoint/2010/main" val="3210864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A5F2E-E688-453F-8779-26FB623B4E20}"/>
              </a:ext>
            </a:extLst>
          </p:cNvPr>
          <p:cNvSpPr>
            <a:spLocks noGrp="1"/>
          </p:cNvSpPr>
          <p:nvPr>
            <p:ph type="title"/>
          </p:nvPr>
        </p:nvSpPr>
        <p:spPr/>
        <p:txBody>
          <a:bodyPr/>
          <a:lstStyle/>
          <a:p>
            <a:pPr algn="ctr"/>
            <a:r>
              <a:rPr lang="en-CA" b="1" dirty="0">
                <a:solidFill>
                  <a:srgbClr val="0070C0"/>
                </a:solidFill>
              </a:rPr>
              <a:t>Data Exploring</a:t>
            </a:r>
          </a:p>
        </p:txBody>
      </p:sp>
      <p:sp>
        <p:nvSpPr>
          <p:cNvPr id="5" name="TextBox 4">
            <a:extLst>
              <a:ext uri="{FF2B5EF4-FFF2-40B4-BE49-F238E27FC236}">
                <a16:creationId xmlns:a16="http://schemas.microsoft.com/office/drawing/2014/main" id="{3425FCE1-4117-4F87-B81F-1FEB239AD279}"/>
              </a:ext>
            </a:extLst>
          </p:cNvPr>
          <p:cNvSpPr txBox="1"/>
          <p:nvPr/>
        </p:nvSpPr>
        <p:spPr>
          <a:xfrm>
            <a:off x="1504950" y="5571664"/>
            <a:ext cx="9725025" cy="589072"/>
          </a:xfrm>
          <a:prstGeom prst="rect">
            <a:avLst/>
          </a:prstGeom>
          <a:noFill/>
        </p:spPr>
        <p:txBody>
          <a:bodyPr wrap="square" rtlCol="0">
            <a:spAutoFit/>
          </a:bodyPr>
          <a:lstStyle/>
          <a:p>
            <a:pPr>
              <a:lnSpc>
                <a:spcPct val="150000"/>
              </a:lnSpc>
            </a:pPr>
            <a:r>
              <a:rPr lang="en-CA" sz="2400" dirty="0"/>
              <a:t>Collision type was an significant factor affecting the severity of an accident.</a:t>
            </a:r>
          </a:p>
        </p:txBody>
      </p:sp>
      <p:pic>
        <p:nvPicPr>
          <p:cNvPr id="6" name="Picture 5" descr="Chart&#10;&#10;Description automatically generated">
            <a:extLst>
              <a:ext uri="{FF2B5EF4-FFF2-40B4-BE49-F238E27FC236}">
                <a16:creationId xmlns:a16="http://schemas.microsoft.com/office/drawing/2014/main" id="{B4DFE0A9-B596-4ED3-BE1E-C7BC3619D387}"/>
              </a:ext>
            </a:extLst>
          </p:cNvPr>
          <p:cNvPicPr/>
          <p:nvPr/>
        </p:nvPicPr>
        <p:blipFill>
          <a:blip r:embed="rId2">
            <a:extLst>
              <a:ext uri="{28A0092B-C50C-407E-A947-70E740481C1C}">
                <a14:useLocalDpi xmlns:a14="http://schemas.microsoft.com/office/drawing/2010/main" val="0"/>
              </a:ext>
            </a:extLst>
          </a:blip>
          <a:stretch>
            <a:fillRect/>
          </a:stretch>
        </p:blipFill>
        <p:spPr>
          <a:xfrm>
            <a:off x="2436155" y="1690688"/>
            <a:ext cx="7319690" cy="3880976"/>
          </a:xfrm>
          <a:prstGeom prst="rect">
            <a:avLst/>
          </a:prstGeom>
        </p:spPr>
      </p:pic>
    </p:spTree>
    <p:extLst>
      <p:ext uri="{BB962C8B-B14F-4D97-AF65-F5344CB8AC3E}">
        <p14:creationId xmlns:p14="http://schemas.microsoft.com/office/powerpoint/2010/main" val="1518847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A5F2E-E688-453F-8779-26FB623B4E20}"/>
              </a:ext>
            </a:extLst>
          </p:cNvPr>
          <p:cNvSpPr>
            <a:spLocks noGrp="1"/>
          </p:cNvSpPr>
          <p:nvPr>
            <p:ph type="title"/>
          </p:nvPr>
        </p:nvSpPr>
        <p:spPr/>
        <p:txBody>
          <a:bodyPr/>
          <a:lstStyle/>
          <a:p>
            <a:pPr algn="ctr"/>
            <a:r>
              <a:rPr lang="en-CA" b="1" dirty="0">
                <a:solidFill>
                  <a:srgbClr val="0070C0"/>
                </a:solidFill>
              </a:rPr>
              <a:t>Data Exploring</a:t>
            </a:r>
          </a:p>
        </p:txBody>
      </p:sp>
      <p:pic>
        <p:nvPicPr>
          <p:cNvPr id="7" name="Picture 6" descr="Chart, bar chart, histogram&#10;&#10;Description automatically generated">
            <a:extLst>
              <a:ext uri="{FF2B5EF4-FFF2-40B4-BE49-F238E27FC236}">
                <a16:creationId xmlns:a16="http://schemas.microsoft.com/office/drawing/2014/main" id="{B5AB15E7-34B9-46B3-8740-BB48BA21E954}"/>
              </a:ext>
            </a:extLst>
          </p:cNvPr>
          <p:cNvPicPr/>
          <p:nvPr/>
        </p:nvPicPr>
        <p:blipFill rotWithShape="1">
          <a:blip r:embed="rId2">
            <a:extLst>
              <a:ext uri="{28A0092B-C50C-407E-A947-70E740481C1C}">
                <a14:useLocalDpi xmlns:a14="http://schemas.microsoft.com/office/drawing/2010/main" val="0"/>
              </a:ext>
            </a:extLst>
          </a:blip>
          <a:srcRect t="1466"/>
          <a:stretch/>
        </p:blipFill>
        <p:spPr bwMode="auto">
          <a:xfrm>
            <a:off x="1366837" y="1619250"/>
            <a:ext cx="4143375" cy="5124450"/>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DBD57B44-F4B5-40AF-A39F-F74DF18575C6}"/>
              </a:ext>
            </a:extLst>
          </p:cNvPr>
          <p:cNvSpPr txBox="1"/>
          <p:nvPr/>
        </p:nvSpPr>
        <p:spPr>
          <a:xfrm>
            <a:off x="6038849" y="2590800"/>
            <a:ext cx="5676901" cy="2805063"/>
          </a:xfrm>
          <a:prstGeom prst="rect">
            <a:avLst/>
          </a:prstGeom>
          <a:noFill/>
        </p:spPr>
        <p:txBody>
          <a:bodyPr wrap="square" rtlCol="0">
            <a:spAutoFit/>
          </a:bodyPr>
          <a:lstStyle/>
          <a:p>
            <a:pPr>
              <a:lnSpc>
                <a:spcPct val="150000"/>
              </a:lnSpc>
            </a:pPr>
            <a:r>
              <a:rPr lang="en-CA" sz="2400" dirty="0"/>
              <a:t>The severity ratio (</a:t>
            </a:r>
            <a:r>
              <a:rPr lang="en-US" sz="2400" dirty="0"/>
              <a:t>defined here as the number of accidents with injuries over the number of accidents with property damage) was higher during rush hours, but almost the same over different days of the week. </a:t>
            </a:r>
            <a:endParaRPr lang="en-CA" sz="2400" dirty="0"/>
          </a:p>
        </p:txBody>
      </p:sp>
    </p:spTree>
    <p:extLst>
      <p:ext uri="{BB962C8B-B14F-4D97-AF65-F5344CB8AC3E}">
        <p14:creationId xmlns:p14="http://schemas.microsoft.com/office/powerpoint/2010/main" val="932290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scatter chart&#10;&#10;Description automatically generated">
            <a:extLst>
              <a:ext uri="{FF2B5EF4-FFF2-40B4-BE49-F238E27FC236}">
                <a16:creationId xmlns:a16="http://schemas.microsoft.com/office/drawing/2014/main" id="{36B13565-A76D-4A04-9C02-2BA2E65E3B65}"/>
              </a:ext>
            </a:extLst>
          </p:cNvPr>
          <p:cNvPicPr/>
          <p:nvPr/>
        </p:nvPicPr>
        <p:blipFill>
          <a:blip r:embed="rId2">
            <a:extLst>
              <a:ext uri="{28A0092B-C50C-407E-A947-70E740481C1C}">
                <a14:useLocalDpi xmlns:a14="http://schemas.microsoft.com/office/drawing/2010/main" val="0"/>
              </a:ext>
            </a:extLst>
          </a:blip>
          <a:stretch>
            <a:fillRect/>
          </a:stretch>
        </p:blipFill>
        <p:spPr>
          <a:xfrm>
            <a:off x="438150" y="1094105"/>
            <a:ext cx="6553200" cy="5542915"/>
          </a:xfrm>
          <a:prstGeom prst="rect">
            <a:avLst/>
          </a:prstGeom>
        </p:spPr>
      </p:pic>
      <p:sp>
        <p:nvSpPr>
          <p:cNvPr id="2" name="Title 1">
            <a:extLst>
              <a:ext uri="{FF2B5EF4-FFF2-40B4-BE49-F238E27FC236}">
                <a16:creationId xmlns:a16="http://schemas.microsoft.com/office/drawing/2014/main" id="{D97A5F2E-E688-453F-8779-26FB623B4E20}"/>
              </a:ext>
            </a:extLst>
          </p:cNvPr>
          <p:cNvSpPr>
            <a:spLocks noGrp="1"/>
          </p:cNvSpPr>
          <p:nvPr>
            <p:ph type="title"/>
          </p:nvPr>
        </p:nvSpPr>
        <p:spPr/>
        <p:txBody>
          <a:bodyPr/>
          <a:lstStyle/>
          <a:p>
            <a:pPr algn="ctr"/>
            <a:r>
              <a:rPr lang="en-CA" b="1" dirty="0">
                <a:solidFill>
                  <a:srgbClr val="0070C0"/>
                </a:solidFill>
              </a:rPr>
              <a:t>Data Exploring</a:t>
            </a:r>
          </a:p>
        </p:txBody>
      </p:sp>
      <p:sp>
        <p:nvSpPr>
          <p:cNvPr id="4" name="TextBox 3">
            <a:extLst>
              <a:ext uri="{FF2B5EF4-FFF2-40B4-BE49-F238E27FC236}">
                <a16:creationId xmlns:a16="http://schemas.microsoft.com/office/drawing/2014/main" id="{7A30CEC0-14DB-4230-BCE9-58218251E791}"/>
              </a:ext>
            </a:extLst>
          </p:cNvPr>
          <p:cNvSpPr txBox="1"/>
          <p:nvPr/>
        </p:nvSpPr>
        <p:spPr>
          <a:xfrm>
            <a:off x="7134225" y="2463030"/>
            <a:ext cx="4867276" cy="2251065"/>
          </a:xfrm>
          <a:prstGeom prst="rect">
            <a:avLst/>
          </a:prstGeom>
          <a:noFill/>
        </p:spPr>
        <p:txBody>
          <a:bodyPr wrap="square" rtlCol="0">
            <a:spAutoFit/>
          </a:bodyPr>
          <a:lstStyle/>
          <a:p>
            <a:pPr>
              <a:lnSpc>
                <a:spcPct val="150000"/>
              </a:lnSpc>
            </a:pPr>
            <a:r>
              <a:rPr lang="en-CA" sz="2400" dirty="0"/>
              <a:t>Heatmap showed that some features had strong correlations. Some of them were dropped from the feature set. </a:t>
            </a:r>
          </a:p>
        </p:txBody>
      </p:sp>
    </p:spTree>
    <p:extLst>
      <p:ext uri="{BB962C8B-B14F-4D97-AF65-F5344CB8AC3E}">
        <p14:creationId xmlns:p14="http://schemas.microsoft.com/office/powerpoint/2010/main" val="4217332148"/>
      </p:ext>
    </p:extLst>
  </p:cSld>
  <p:clrMapOvr>
    <a:masterClrMapping/>
  </p:clrMapOvr>
</p:sld>
</file>

<file path=ppt/theme/theme1.xml><?xml version="1.0" encoding="utf-8"?>
<a:theme xmlns:a="http://schemas.openxmlformats.org/drawingml/2006/main" name="BrushVTI">
  <a:themeElements>
    <a:clrScheme name="AnalogousFromLightSeed_2SEEDS">
      <a:dk1>
        <a:srgbClr val="000000"/>
      </a:dk1>
      <a:lt1>
        <a:srgbClr val="FFFFFF"/>
      </a:lt1>
      <a:dk2>
        <a:srgbClr val="3B2134"/>
      </a:dk2>
      <a:lt2>
        <a:srgbClr val="E4E2E8"/>
      </a:lt2>
      <a:accent1>
        <a:srgbClr val="97A772"/>
      </a:accent1>
      <a:accent2>
        <a:srgbClr val="A6A27E"/>
      </a:accent2>
      <a:accent3>
        <a:srgbClr val="8CA980"/>
      </a:accent3>
      <a:accent4>
        <a:srgbClr val="AB7FBA"/>
      </a:accent4>
      <a:accent5>
        <a:srgbClr val="C390BA"/>
      </a:accent5>
      <a:accent6>
        <a:srgbClr val="BA7F97"/>
      </a:accent6>
      <a:hlink>
        <a:srgbClr val="7E69AE"/>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984E2BF7B50D47987372A0847FF688" ma:contentTypeVersion="13" ma:contentTypeDescription="Create a new document." ma:contentTypeScope="" ma:versionID="786580af6bdb18a8ddbf50f4b2ac52cb">
  <xsd:schema xmlns:xsd="http://www.w3.org/2001/XMLSchema" xmlns:xs="http://www.w3.org/2001/XMLSchema" xmlns:p="http://schemas.microsoft.com/office/2006/metadata/properties" xmlns:ns3="036a3455-12b1-4210-8204-49f2d88d7693" xmlns:ns4="ba0b7299-1632-4483-8fd7-7601e0228f14" targetNamespace="http://schemas.microsoft.com/office/2006/metadata/properties" ma:root="true" ma:fieldsID="d15673f5c3feb857095ff6d41f2b5a0c" ns3:_="" ns4:_="">
    <xsd:import namespace="036a3455-12b1-4210-8204-49f2d88d7693"/>
    <xsd:import namespace="ba0b7299-1632-4483-8fd7-7601e0228f1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6a3455-12b1-4210-8204-49f2d88d769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a0b7299-1632-4483-8fd7-7601e0228f1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F814A2-312C-4218-A0B4-7B23CBE58D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6a3455-12b1-4210-8204-49f2d88d7693"/>
    <ds:schemaRef ds:uri="ba0b7299-1632-4483-8fd7-7601e0228f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1E97E6-208A-400F-A52E-7187BD6F083E}">
  <ds:schemaRefs>
    <ds:schemaRef ds:uri="http://schemas.microsoft.com/sharepoint/v3/contenttype/forms"/>
  </ds:schemaRefs>
</ds:datastoreItem>
</file>

<file path=customXml/itemProps3.xml><?xml version="1.0" encoding="utf-8"?>
<ds:datastoreItem xmlns:ds="http://schemas.openxmlformats.org/officeDocument/2006/customXml" ds:itemID="{F7F9224E-BA62-4E82-85A5-C519927ADFAB}">
  <ds:schemaRefs>
    <ds:schemaRef ds:uri="http://purl.org/dc/terms/"/>
    <ds:schemaRef ds:uri="036a3455-12b1-4210-8204-49f2d88d7693"/>
    <ds:schemaRef ds:uri="http://schemas.microsoft.com/office/infopath/2007/PartnerControls"/>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ba0b7299-1632-4483-8fd7-7601e0228f1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987</TotalTime>
  <Words>533</Words>
  <Application>Microsoft Office PowerPoint</Application>
  <PresentationFormat>Widescreen</PresentationFormat>
  <Paragraphs>103</Paragraphs>
  <Slides>13</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Calibri</vt:lpstr>
      <vt:lpstr>Calibri Light</vt:lpstr>
      <vt:lpstr>Century Gothic</vt:lpstr>
      <vt:lpstr>BrushVTI</vt:lpstr>
      <vt:lpstr>Office Theme</vt:lpstr>
      <vt:lpstr>Accident Severity Prediction</vt:lpstr>
      <vt:lpstr>Introduction</vt:lpstr>
      <vt:lpstr>Objective: To Predict Accident Severity</vt:lpstr>
      <vt:lpstr>Data and Methods</vt:lpstr>
      <vt:lpstr>Data Exploring</vt:lpstr>
      <vt:lpstr>Data Exploring</vt:lpstr>
      <vt:lpstr>Data Exploring</vt:lpstr>
      <vt:lpstr>Data Exploring</vt:lpstr>
      <vt:lpstr>Data Exploring</vt:lpstr>
      <vt:lpstr>Confusion Matrix  (normalized to true test values)  </vt:lpstr>
      <vt:lpstr>Confusion Matrix  (normalized to true test values)  </vt:lpstr>
      <vt:lpstr>F1-Scores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 Severity Prediction</dc:title>
  <dc:creator>Rajabzadeh, Amin</dc:creator>
  <cp:lastModifiedBy>Rajabzadeh, Amin</cp:lastModifiedBy>
  <cp:revision>78</cp:revision>
  <dcterms:created xsi:type="dcterms:W3CDTF">2020-10-10T23:36:11Z</dcterms:created>
  <dcterms:modified xsi:type="dcterms:W3CDTF">2020-10-11T16:07:03Z</dcterms:modified>
</cp:coreProperties>
</file>