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0" d="100"/>
          <a:sy n="110" d="100"/>
        </p:scale>
        <p:origin x="573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46F132-B055-4D2A-956C-569184C8A803}" type="datetimeFigureOut">
              <a:rPr lang="en-GB" smtClean="0"/>
              <a:t>03/05/2025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77F0BA-C251-4602-9104-CC6B433DB1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3010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62000"/>
            <a:ext cx="6856214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952697" y="762000"/>
            <a:ext cx="2193989" cy="5334001"/>
          </a:xfrm>
          <a:prstGeom prst="rect">
            <a:avLst/>
          </a:prstGeom>
          <a:solidFill>
            <a:srgbClr val="C3C3C3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86" y="1298448"/>
            <a:ext cx="5486400" cy="3255264"/>
          </a:xfrm>
        </p:spPr>
        <p:txBody>
          <a:bodyPr anchor="b">
            <a:normAutofit/>
          </a:bodyPr>
          <a:lstStyle>
            <a:lvl1pPr algn="l">
              <a:defRPr sz="54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11" y="4670246"/>
            <a:ext cx="54864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7270E-8723-4B7D-8B5C-889AF5539A09}" type="datetime1">
              <a:rPr lang="en-US" smtClean="0"/>
              <a:t>5/3/2025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779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D37F5-4A2F-4397-827D-401BFDA54ACB}" type="datetime1">
              <a:rPr lang="en-US" smtClean="0"/>
              <a:t>5/3/2025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835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85750" y="990600"/>
            <a:ext cx="211455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00934" y="868680"/>
            <a:ext cx="54864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67551-60B4-4084-8B3A-2A0A70769B52}" type="datetime1">
              <a:rPr lang="en-US" smtClean="0"/>
              <a:t>5/3/2025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305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8EF36-7DC8-4BFC-A1F8-C52690D5D364}" type="datetime1">
              <a:rPr lang="en-US" smtClean="0"/>
              <a:t>5/3/2025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044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00934" y="1298448"/>
            <a:ext cx="5486400" cy="3255264"/>
          </a:xfrm>
        </p:spPr>
        <p:txBody>
          <a:bodyPr anchor="b">
            <a:normAutofit/>
          </a:bodyPr>
          <a:lstStyle>
            <a:lvl1pPr>
              <a:defRPr sz="54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14650" y="4672584"/>
            <a:ext cx="54864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0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FFDF6-8472-4D84-BCDC-2B4596A2FA5B}" type="datetime1">
              <a:rPr lang="en-US" smtClean="0"/>
              <a:t>5/3/2025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770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00934" y="868680"/>
            <a:ext cx="2606040" cy="512064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63590" y="868680"/>
            <a:ext cx="2606040" cy="512064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35C42-61AA-46D8-8B2C-A24C1EF516BA}" type="datetime1">
              <a:rPr lang="en-US" smtClean="0"/>
              <a:t>5/3/2025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673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00934" y="1023586"/>
            <a:ext cx="260604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9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00934" y="1930936"/>
            <a:ext cx="2606040" cy="402336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63847" y="1023587"/>
            <a:ext cx="260604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9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63847" y="1930936"/>
            <a:ext cx="2606040" cy="402336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90A3B-FEA4-4C5F-9BF3-5794B73CC69B}" type="datetime1">
              <a:rPr lang="en-US" smtClean="0"/>
              <a:t>5/3/2025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130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C6A71-05C9-4B74-B9BC-ABD85F5A1AD2}" type="datetime1">
              <a:rPr lang="en-US" smtClean="0"/>
              <a:t>5/3/2025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551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774DA-BA2C-4B98-AAD4-1D9F66C13E94}" type="datetime1">
              <a:rPr lang="en-US" smtClean="0"/>
              <a:t>5/3/2025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835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" y="1143000"/>
            <a:ext cx="2125980" cy="2194560"/>
          </a:xfrm>
        </p:spPr>
        <p:txBody>
          <a:bodyPr anchor="b">
            <a:normAutofit/>
          </a:bodyPr>
          <a:lstStyle>
            <a:lvl1pPr>
              <a:defRPr sz="28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0934" y="868680"/>
            <a:ext cx="54864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024" y="3337560"/>
            <a:ext cx="2125980" cy="256032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5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8BE1-772B-4B4E-9CA8-8F7D97FB2838}" type="datetime1">
              <a:rPr lang="en-US" smtClean="0"/>
              <a:t>5/3/2025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129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" y="1143000"/>
            <a:ext cx="2125980" cy="21945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677983" y="767419"/>
            <a:ext cx="6086423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024" y="3340602"/>
            <a:ext cx="2125980" cy="256032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5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A777B-F18D-4A39-8219-BB481A7EF532}" type="datetime1">
              <a:rPr lang="en-US" smtClean="0"/>
              <a:t>5/3/2025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624326" y="6356351"/>
            <a:ext cx="44336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381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2582693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9689" y="1123838"/>
            <a:ext cx="221061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8861898" y="758952"/>
            <a:ext cx="288036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01951" y="864108"/>
            <a:ext cx="54864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6849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7A67D280-8A39-4068-B86A-7D57AF3228B3}" type="datetime1">
              <a:rPr lang="en-US" smtClean="0"/>
              <a:t>5/3/2025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01951" y="6356351"/>
            <a:ext cx="4433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75602" y="6356351"/>
            <a:ext cx="11481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204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0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19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7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5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Software Maintenance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Tools, Practices, and Real-World Use Cases</a:t>
            </a:r>
          </a:p>
          <a:p>
            <a:r>
              <a:t>Presented by: [Your Name]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28D6A2-D439-FD28-1CA2-FA6ED718E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Issue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Create/manage issues</a:t>
            </a:r>
          </a:p>
          <a:p>
            <a:pPr marL="0" indent="0">
              <a:buNone/>
            </a:pPr>
            <a:r>
              <a:rPr dirty="0"/>
              <a:t>• Link issues to commits</a:t>
            </a:r>
          </a:p>
          <a:p>
            <a:pPr marL="0" indent="0">
              <a:buNone/>
            </a:pPr>
            <a:r>
              <a:rPr dirty="0"/>
              <a:t>• Use labels, tags, and milestones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B24916-59F8-A363-2356-1E98F4B67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CI/CD for Maintenance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Configure pipelines</a:t>
            </a:r>
          </a:p>
          <a:p>
            <a:pPr marL="0" indent="0">
              <a:buNone/>
            </a:pPr>
            <a:r>
              <a:rPr dirty="0"/>
              <a:t>• Auto builds and deployments</a:t>
            </a:r>
          </a:p>
          <a:p>
            <a:pPr marL="0" indent="0">
              <a:buNone/>
            </a:pPr>
            <a:r>
              <a:rPr dirty="0"/>
              <a:t>• Security checks and updates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4E18EA-4EC6-6C7D-D840-E4DE4170A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Security &amp; Access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Code scanning</a:t>
            </a:r>
          </a:p>
          <a:p>
            <a:pPr marL="0" indent="0">
              <a:buNone/>
            </a:pPr>
            <a:r>
              <a:rPr dirty="0"/>
              <a:t>• Branch protection</a:t>
            </a:r>
          </a:p>
          <a:p>
            <a:pPr marL="0" indent="0">
              <a:buNone/>
            </a:pPr>
            <a:r>
              <a:rPr dirty="0"/>
              <a:t>• Access control, audit logs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12F123-639A-B9DA-6C49-62B44CAE3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Best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Code review templates</a:t>
            </a:r>
          </a:p>
          <a:p>
            <a:pPr marL="0" indent="0">
              <a:buNone/>
            </a:pPr>
            <a:r>
              <a:rPr dirty="0"/>
              <a:t>• Automated tests</a:t>
            </a:r>
          </a:p>
          <a:p>
            <a:pPr marL="0" indent="0">
              <a:buNone/>
            </a:pPr>
            <a:r>
              <a:rPr dirty="0"/>
              <a:t>• Refactor technical debt</a:t>
            </a:r>
          </a:p>
          <a:p>
            <a:pPr marL="0" indent="0">
              <a:buNone/>
            </a:pPr>
            <a:r>
              <a:rPr dirty="0"/>
              <a:t>• Backups and mirroring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870133-53C0-BBCA-8510-E4E7E8640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Case Study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Debug a live repo</a:t>
            </a:r>
          </a:p>
          <a:p>
            <a:pPr marL="0" indent="0">
              <a:buNone/>
            </a:pPr>
            <a:r>
              <a:rPr dirty="0"/>
              <a:t>• Link issue to commit</a:t>
            </a:r>
          </a:p>
          <a:p>
            <a:pPr marL="0" indent="0">
              <a:buNone/>
            </a:pPr>
            <a:r>
              <a:rPr dirty="0"/>
              <a:t>• Deploy via CI/CD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F61815-5978-020C-B45B-E37B86DDA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Summary of key points</a:t>
            </a:r>
          </a:p>
          <a:p>
            <a:pPr marL="0" indent="0">
              <a:buNone/>
            </a:pPr>
            <a:r>
              <a:rPr dirty="0"/>
              <a:t>• Q&amp;A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954464-5989-7417-475E-BF8E54DA9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15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 What is Software Maintenance?</a:t>
            </a:r>
          </a:p>
          <a:p>
            <a:r>
              <a:rPr dirty="0"/>
              <a:t>Why is it important?</a:t>
            </a:r>
          </a:p>
          <a:p>
            <a:r>
              <a:rPr dirty="0"/>
              <a:t> Common challenges without maintenance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CEC98E-79EF-2F9C-80BD-5F32AFA12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Types of Software Maintenance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Corrective</a:t>
            </a:r>
          </a:p>
          <a:p>
            <a:pPr marL="0" indent="0">
              <a:buNone/>
            </a:pPr>
            <a:r>
              <a:rPr dirty="0"/>
              <a:t>• Adaptive</a:t>
            </a:r>
          </a:p>
          <a:p>
            <a:pPr marL="0" indent="0">
              <a:buNone/>
            </a:pPr>
            <a:r>
              <a:rPr dirty="0"/>
              <a:t>• Perfective</a:t>
            </a:r>
          </a:p>
          <a:p>
            <a:pPr marL="0" indent="0">
              <a:buNone/>
            </a:pPr>
            <a:r>
              <a:rPr dirty="0"/>
              <a:t>• Preventive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562224-C784-D015-DCC9-22E0B1C76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Maintenance Activities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Identification</a:t>
            </a:r>
          </a:p>
          <a:p>
            <a:pPr marL="0" indent="0">
              <a:buNone/>
            </a:pPr>
            <a:r>
              <a:rPr dirty="0"/>
              <a:t>• Tracking</a:t>
            </a:r>
          </a:p>
          <a:p>
            <a:pPr marL="0" indent="0">
              <a:buNone/>
            </a:pPr>
            <a:r>
              <a:rPr dirty="0"/>
              <a:t>• Analysis</a:t>
            </a:r>
          </a:p>
          <a:p>
            <a:pPr marL="0" indent="0">
              <a:buNone/>
            </a:pPr>
            <a:r>
              <a:rPr dirty="0"/>
              <a:t>• Design</a:t>
            </a:r>
          </a:p>
          <a:p>
            <a:pPr marL="0" indent="0">
              <a:buNone/>
            </a:pPr>
            <a:r>
              <a:rPr dirty="0"/>
              <a:t>• Implementation</a:t>
            </a:r>
          </a:p>
          <a:p>
            <a:pPr marL="0" indent="0">
              <a:buNone/>
            </a:pPr>
            <a:r>
              <a:rPr dirty="0"/>
              <a:t>• Testing</a:t>
            </a:r>
          </a:p>
          <a:p>
            <a:pPr marL="0" indent="0">
              <a:buNone/>
            </a:pPr>
            <a:r>
              <a:rPr dirty="0"/>
              <a:t>• Delivery</a:t>
            </a:r>
          </a:p>
          <a:p>
            <a:pPr marL="0" indent="0">
              <a:buNone/>
            </a:pPr>
            <a:r>
              <a:rPr dirty="0"/>
              <a:t>• Management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996399-58A9-1A4E-C5A4-82AAD595F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Importance of Version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Tracks changes across versions</a:t>
            </a:r>
          </a:p>
          <a:p>
            <a:pPr marL="0" indent="0">
              <a:buNone/>
            </a:pPr>
            <a:r>
              <a:rPr dirty="0"/>
              <a:t>• Enables collaboration</a:t>
            </a:r>
          </a:p>
          <a:p>
            <a:pPr marL="0" indent="0">
              <a:buNone/>
            </a:pPr>
            <a:r>
              <a:rPr dirty="0"/>
              <a:t>• Prevents code conflicts and data loss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D74AF1-66EE-A061-3A5D-B3B6B6E59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BitBucket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Repositories</a:t>
            </a:r>
          </a:p>
          <a:p>
            <a:pPr marL="0" indent="0">
              <a:buNone/>
            </a:pPr>
            <a:r>
              <a:rPr dirty="0"/>
              <a:t>• Pipelines</a:t>
            </a:r>
          </a:p>
          <a:p>
            <a:pPr marL="0" indent="0">
              <a:buNone/>
            </a:pPr>
            <a:r>
              <a:rPr dirty="0"/>
              <a:t>• Jira integration</a:t>
            </a:r>
          </a:p>
          <a:p>
            <a:pPr marL="0" indent="0">
              <a:buNone/>
            </a:pPr>
            <a:r>
              <a:rPr dirty="0"/>
              <a:t>• Best for small teams and Atlassian users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1A911F-32C8-7159-6D61-62C100672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GitLab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CI/CD built-in</a:t>
            </a:r>
          </a:p>
          <a:p>
            <a:pPr marL="0" indent="0">
              <a:buNone/>
            </a:pPr>
            <a:r>
              <a:rPr dirty="0"/>
              <a:t>• Security Scanning</a:t>
            </a:r>
          </a:p>
          <a:p>
            <a:pPr marL="0" indent="0">
              <a:buNone/>
            </a:pPr>
            <a:r>
              <a:rPr dirty="0"/>
              <a:t>• Kubernetes Integration</a:t>
            </a:r>
          </a:p>
          <a:p>
            <a:pPr marL="0" indent="0">
              <a:buNone/>
            </a:pPr>
            <a:r>
              <a:rPr dirty="0"/>
              <a:t>• Ideal for </a:t>
            </a:r>
            <a:r>
              <a:rPr dirty="0" err="1"/>
              <a:t>DevSecOps</a:t>
            </a:r>
            <a:r>
              <a:rPr dirty="0"/>
              <a:t> and self-hosting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158B1B-05D9-6657-88A1-9C3F699B5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BitBucket vs GitLab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GitLab: Integrated DevOps tools</a:t>
            </a:r>
          </a:p>
          <a:p>
            <a:pPr marL="0" indent="0">
              <a:buNone/>
            </a:pPr>
            <a:r>
              <a:rPr dirty="0"/>
              <a:t>• </a:t>
            </a:r>
            <a:r>
              <a:rPr dirty="0" err="1"/>
              <a:t>BitBucket</a:t>
            </a:r>
            <a:r>
              <a:rPr dirty="0"/>
              <a:t>: Best Jira integration</a:t>
            </a:r>
          </a:p>
          <a:p>
            <a:pPr marL="0" indent="0">
              <a:buNone/>
            </a:pPr>
            <a:r>
              <a:rPr dirty="0"/>
              <a:t>• Choose based on project needs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B07A24-9E94-DEAD-9702-A210947B3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Using Version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Create repositories</a:t>
            </a:r>
          </a:p>
          <a:p>
            <a:pPr marL="0" indent="0">
              <a:buNone/>
            </a:pPr>
            <a:r>
              <a:rPr dirty="0"/>
              <a:t>• Branching strategies (Git Flow, Trunk-based)</a:t>
            </a:r>
          </a:p>
          <a:p>
            <a:pPr marL="0" indent="0">
              <a:buNone/>
            </a:pPr>
            <a:r>
              <a:rPr dirty="0"/>
              <a:t>• Code reviews, merge requests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3771EB-8545-7DF3-5A35-34B4072B2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5</TotalTime>
  <Words>274</Words>
  <Application>Microsoft Office PowerPoint</Application>
  <PresentationFormat>On-screen Show (4:3)</PresentationFormat>
  <Paragraphs>82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Calibri</vt:lpstr>
      <vt:lpstr>Corbel</vt:lpstr>
      <vt:lpstr>Wingdings 2</vt:lpstr>
      <vt:lpstr>Frame</vt:lpstr>
      <vt:lpstr>Software Maintenance</vt:lpstr>
      <vt:lpstr>Introduction</vt:lpstr>
      <vt:lpstr>Types of Software Maintenance</vt:lpstr>
      <vt:lpstr>Maintenance Activities</vt:lpstr>
      <vt:lpstr>Importance of Version Control</vt:lpstr>
      <vt:lpstr>BitBucket Overview</vt:lpstr>
      <vt:lpstr>GitLab Overview</vt:lpstr>
      <vt:lpstr>BitBucket vs GitLab</vt:lpstr>
      <vt:lpstr>Using Version Control</vt:lpstr>
      <vt:lpstr>Issue Management</vt:lpstr>
      <vt:lpstr>CI/CD for Maintenance</vt:lpstr>
      <vt:lpstr>Security &amp; Access</vt:lpstr>
      <vt:lpstr>Best Practices</vt:lpstr>
      <vt:lpstr>Case Study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silkroadnb</cp:lastModifiedBy>
  <cp:revision>2</cp:revision>
  <dcterms:created xsi:type="dcterms:W3CDTF">2013-01-27T09:14:16Z</dcterms:created>
  <dcterms:modified xsi:type="dcterms:W3CDTF">2025-05-03T09:17:57Z</dcterms:modified>
  <cp:category/>
</cp:coreProperties>
</file>