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944" autoAdjust="0"/>
  </p:normalViewPr>
  <p:slideViewPr>
    <p:cSldViewPr snapToGrid="0" snapToObjects="1">
      <p:cViewPr varScale="1">
        <p:scale>
          <a:sx n="74" d="100"/>
          <a:sy n="74" d="100"/>
        </p:scale>
        <p:origin x="160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6F132-B055-4D2A-956C-569184C8A803}" type="datetimeFigureOut">
              <a:rPr lang="en-GB" smtClean="0"/>
              <a:t>05/05/2025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7F0BA-C251-4602-9104-CC6B433DB169}" type="slidenum">
              <a:rPr lang="en-GB" smtClean="0"/>
              <a:t>‹#›</a:t>
            </a:fld>
            <a:endParaRPr lang="en-GB"/>
          </a:p>
        </p:txBody>
      </p:sp>
    </p:spTree>
    <p:extLst>
      <p:ext uri="{BB962C8B-B14F-4D97-AF65-F5344CB8AC3E}">
        <p14:creationId xmlns:p14="http://schemas.microsoft.com/office/powerpoint/2010/main" val="400301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Answer:</a:t>
            </a:r>
            <a:br>
              <a:rPr lang="en-US" dirty="0"/>
            </a:br>
            <a:r>
              <a:rPr lang="en-US" dirty="0"/>
              <a:t>Software maintenance is the process performed after a software product has been delivered to the customer. It ensures that the software continues to function correctly, adapts to changing environments or requirements, and improves over time.</a:t>
            </a:r>
            <a:br>
              <a:rPr lang="en-US" dirty="0"/>
            </a:br>
            <a:r>
              <a:rPr lang="en-US" dirty="0"/>
              <a:t>Maintenance activities include fixing bugs, optimizing performance, adapting to new platforms or systems, and adding new features. It is a crucial part of the software development life cycle (SDLC) that extends the software’s lifespan and value.</a:t>
            </a:r>
          </a:p>
          <a:p>
            <a:r>
              <a:rPr lang="en-US" b="1" dirty="0"/>
              <a:t>Reference:</a:t>
            </a:r>
            <a:br>
              <a:rPr lang="en-US" dirty="0"/>
            </a:br>
            <a:r>
              <a:rPr lang="en-US" dirty="0"/>
              <a:t>IEEE Standard for Software Maintenance (IEEE Std 1219-1998)</a:t>
            </a:r>
            <a:br>
              <a:rPr lang="en-US" dirty="0"/>
            </a:br>
            <a:r>
              <a:rPr lang="en-US" dirty="0"/>
              <a:t>or:</a:t>
            </a:r>
            <a:br>
              <a:rPr lang="en-US" dirty="0"/>
            </a:br>
            <a:r>
              <a:rPr lang="en-US" dirty="0"/>
              <a:t>Sommerville, Ian. </a:t>
            </a:r>
            <a:r>
              <a:rPr lang="en-US" i="1" dirty="0"/>
              <a:t>Software Engineering</a:t>
            </a:r>
            <a:r>
              <a:rPr lang="en-US" dirty="0"/>
              <a:t>, 10th Edition. Pearson, 2015.</a:t>
            </a:r>
            <a:endParaRPr lang="fa-IR" dirty="0"/>
          </a:p>
          <a:p>
            <a:endParaRPr lang="fa-IR" dirty="0"/>
          </a:p>
          <a:p>
            <a:endParaRPr lang="fa-IR" dirty="0"/>
          </a:p>
          <a:p>
            <a:pPr>
              <a:buNone/>
            </a:pPr>
            <a:r>
              <a:rPr lang="en-US" b="1" dirty="0"/>
              <a:t>2. Why is it important?</a:t>
            </a:r>
          </a:p>
          <a:p>
            <a:pPr>
              <a:buNone/>
            </a:pPr>
            <a:r>
              <a:rPr lang="en-US" b="1" dirty="0"/>
              <a:t>Answer:</a:t>
            </a:r>
            <a:br>
              <a:rPr lang="en-US" dirty="0"/>
            </a:br>
            <a:r>
              <a:rPr lang="en-US" dirty="0"/>
              <a:t>Software maintenance is important because:</a:t>
            </a:r>
          </a:p>
          <a:p>
            <a:pPr>
              <a:buFont typeface="Arial" panose="020B0604020202020204" pitchFamily="34" charset="0"/>
              <a:buChar char="•"/>
            </a:pPr>
            <a:r>
              <a:rPr lang="en-US" b="1" dirty="0"/>
              <a:t>Bug fixing:</a:t>
            </a:r>
            <a:r>
              <a:rPr lang="en-US" dirty="0"/>
              <a:t> Many errors are discovered after the software is released.</a:t>
            </a:r>
          </a:p>
          <a:p>
            <a:pPr>
              <a:buFont typeface="Arial" panose="020B0604020202020204" pitchFamily="34" charset="0"/>
              <a:buChar char="•"/>
            </a:pPr>
            <a:r>
              <a:rPr lang="en-US" b="1" dirty="0"/>
              <a:t>Adaptation:</a:t>
            </a:r>
            <a:r>
              <a:rPr lang="en-US" dirty="0"/>
              <a:t> Software must be updated to remain compatible with new hardware, operating systems, or third-party software.</a:t>
            </a:r>
          </a:p>
          <a:p>
            <a:pPr>
              <a:buFont typeface="Arial" panose="020B0604020202020204" pitchFamily="34" charset="0"/>
              <a:buChar char="•"/>
            </a:pPr>
            <a:r>
              <a:rPr lang="en-US" b="1" dirty="0"/>
              <a:t>Meeting user needs:</a:t>
            </a:r>
            <a:r>
              <a:rPr lang="en-US" dirty="0"/>
              <a:t> Users often request new features or changes based on evolving requirements.</a:t>
            </a:r>
          </a:p>
          <a:p>
            <a:pPr>
              <a:buFont typeface="Arial" panose="020B0604020202020204" pitchFamily="34" charset="0"/>
              <a:buChar char="•"/>
            </a:pPr>
            <a:r>
              <a:rPr lang="en-US" b="1" dirty="0"/>
              <a:t>Performance improvement:</a:t>
            </a:r>
            <a:r>
              <a:rPr lang="en-US" dirty="0"/>
              <a:t> Maintenance can enhance speed, efficiency, security, and user experience.</a:t>
            </a:r>
          </a:p>
          <a:p>
            <a:pPr>
              <a:buFont typeface="Arial" panose="020B0604020202020204" pitchFamily="34" charset="0"/>
              <a:buChar char="•"/>
            </a:pPr>
            <a:r>
              <a:rPr lang="en-US" b="1" dirty="0"/>
              <a:t>Cost efficiency:</a:t>
            </a:r>
            <a:r>
              <a:rPr lang="en-US" dirty="0"/>
              <a:t> Regular maintenance prevents the need for expensive replacements by keeping the system up-to-date and functional.</a:t>
            </a:r>
          </a:p>
          <a:p>
            <a:r>
              <a:rPr lang="en-US" b="1" dirty="0"/>
              <a:t>Reference:</a:t>
            </a:r>
            <a:br>
              <a:rPr lang="en-US" dirty="0"/>
            </a:br>
            <a:r>
              <a:rPr lang="en-US" dirty="0"/>
              <a:t>Pressman, Roger S. </a:t>
            </a:r>
            <a:r>
              <a:rPr lang="en-US" i="1" dirty="0"/>
              <a:t>Software Engineering: A Practitioner’s Approach</a:t>
            </a:r>
            <a:r>
              <a:rPr lang="en-US" dirty="0"/>
              <a:t>, 8th Edition, McGraw-Hill, 2015.</a:t>
            </a:r>
          </a:p>
          <a:p>
            <a:endParaRPr lang="fa-IR" dirty="0"/>
          </a:p>
          <a:p>
            <a:endParaRPr lang="fa-IR" dirty="0"/>
          </a:p>
          <a:p>
            <a:pPr>
              <a:buNone/>
            </a:pPr>
            <a:r>
              <a:rPr lang="en-US" b="1" dirty="0"/>
              <a:t>3. Common challenges without maintenance</a:t>
            </a:r>
          </a:p>
          <a:p>
            <a:pPr>
              <a:buNone/>
            </a:pPr>
            <a:r>
              <a:rPr lang="en-US" b="1" dirty="0"/>
              <a:t>Answer:</a:t>
            </a:r>
            <a:br>
              <a:rPr lang="en-US" dirty="0"/>
            </a:br>
            <a:r>
              <a:rPr lang="en-US" dirty="0"/>
              <a:t>If software is not properly maintained, the following challenges may occur:</a:t>
            </a:r>
          </a:p>
          <a:p>
            <a:pPr>
              <a:buFont typeface="Arial" panose="020B0604020202020204" pitchFamily="34" charset="0"/>
              <a:buChar char="•"/>
            </a:pPr>
            <a:r>
              <a:rPr lang="en-US" b="1" dirty="0"/>
              <a:t>Performance degradation:</a:t>
            </a:r>
            <a:r>
              <a:rPr lang="en-US" dirty="0"/>
              <a:t> The system may become slow, unstable, or unreliable.</a:t>
            </a:r>
          </a:p>
          <a:p>
            <a:pPr>
              <a:buFont typeface="Arial" panose="020B0604020202020204" pitchFamily="34" charset="0"/>
              <a:buChar char="•"/>
            </a:pPr>
            <a:r>
              <a:rPr lang="en-US" b="1" dirty="0"/>
              <a:t>Security vulnerabilities:</a:t>
            </a:r>
            <a:r>
              <a:rPr lang="en-US" dirty="0"/>
              <a:t> Unpatched systems become easy targets for cyberattacks.</a:t>
            </a:r>
          </a:p>
          <a:p>
            <a:pPr>
              <a:buFont typeface="Arial" panose="020B0604020202020204" pitchFamily="34" charset="0"/>
              <a:buChar char="•"/>
            </a:pPr>
            <a:r>
              <a:rPr lang="en-US" b="1" dirty="0"/>
              <a:t>Lack of compatibility:</a:t>
            </a:r>
            <a:r>
              <a:rPr lang="en-US" dirty="0"/>
              <a:t> The software may fail to work with modern platforms or devices.</a:t>
            </a:r>
          </a:p>
          <a:p>
            <a:pPr>
              <a:buFont typeface="Arial" panose="020B0604020202020204" pitchFamily="34" charset="0"/>
              <a:buChar char="•"/>
            </a:pPr>
            <a:r>
              <a:rPr lang="en-US" b="1" dirty="0"/>
              <a:t>User dissatisfaction:</a:t>
            </a:r>
            <a:r>
              <a:rPr lang="en-US" dirty="0"/>
              <a:t> If the software doesn't evolve with user needs, customers may abandon it.</a:t>
            </a:r>
          </a:p>
          <a:p>
            <a:pPr>
              <a:buFont typeface="Arial" panose="020B0604020202020204" pitchFamily="34" charset="0"/>
              <a:buChar char="•"/>
            </a:pPr>
            <a:r>
              <a:rPr lang="en-US" b="1" dirty="0"/>
              <a:t>Higher costs:</a:t>
            </a:r>
            <a:r>
              <a:rPr lang="en-US" dirty="0"/>
              <a:t> Eventually, the software might need to be rebuilt from scratch, which is more expensive than regular maintenance.</a:t>
            </a:r>
          </a:p>
          <a:p>
            <a:r>
              <a:rPr lang="en-US" b="1" dirty="0"/>
              <a:t>Reference:</a:t>
            </a:r>
            <a:br>
              <a:rPr lang="en-US" dirty="0"/>
            </a:br>
            <a:r>
              <a:rPr lang="en-US" dirty="0" err="1"/>
              <a:t>Bennatan</a:t>
            </a:r>
            <a:r>
              <a:rPr lang="en-US" dirty="0"/>
              <a:t>, E. M. </a:t>
            </a:r>
            <a:r>
              <a:rPr lang="en-US" i="1" dirty="0"/>
              <a:t>Software Project Management: A Practitioner's Approach</a:t>
            </a:r>
            <a:r>
              <a:rPr lang="en-US" dirty="0"/>
              <a:t>. McGraw-Hill, 2006.</a:t>
            </a:r>
          </a:p>
          <a:p>
            <a:endParaRPr lang="fa-IR" dirty="0"/>
          </a:p>
          <a:p>
            <a:endParaRPr lang="fa-IR" dirty="0"/>
          </a:p>
          <a:p>
            <a:endParaRPr lang="fa-IR" dirty="0"/>
          </a:p>
          <a:p>
            <a:endParaRPr lang="en-US" dirty="0"/>
          </a:p>
        </p:txBody>
      </p:sp>
      <p:sp>
        <p:nvSpPr>
          <p:cNvPr id="4" name="Slide Number Placeholder 3"/>
          <p:cNvSpPr>
            <a:spLocks noGrp="1"/>
          </p:cNvSpPr>
          <p:nvPr>
            <p:ph type="sldNum" sz="quarter" idx="5"/>
          </p:nvPr>
        </p:nvSpPr>
        <p:spPr/>
        <p:txBody>
          <a:bodyPr/>
          <a:lstStyle/>
          <a:p>
            <a:fld id="{3277F0BA-C251-4602-9104-CC6B433DB169}" type="slidenum">
              <a:rPr lang="en-GB" smtClean="0"/>
              <a:t>2</a:t>
            </a:fld>
            <a:endParaRPr lang="en-GB"/>
          </a:p>
        </p:txBody>
      </p:sp>
    </p:spTree>
    <p:extLst>
      <p:ext uri="{BB962C8B-B14F-4D97-AF65-F5344CB8AC3E}">
        <p14:creationId xmlns:p14="http://schemas.microsoft.com/office/powerpoint/2010/main" val="1709816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1. Corrective Maintenance</a:t>
            </a:r>
          </a:p>
          <a:p>
            <a:pPr>
              <a:buNone/>
            </a:pPr>
            <a:r>
              <a:rPr lang="en-US" dirty="0"/>
              <a:t>🔧 </a:t>
            </a:r>
            <a:r>
              <a:rPr lang="en-US" b="1" dirty="0"/>
              <a:t>Purpose:</a:t>
            </a:r>
            <a:r>
              <a:rPr lang="en-US" dirty="0"/>
              <a:t> To fix bugs or errors discovered after the software is deployed.</a:t>
            </a:r>
            <a:br>
              <a:rPr lang="en-US" dirty="0"/>
            </a:br>
            <a:r>
              <a:rPr lang="en-US" dirty="0"/>
              <a:t>It involves correcting faults in hardware, software design, or code that prevent normal operation.</a:t>
            </a:r>
            <a:br>
              <a:rPr lang="en-US" dirty="0"/>
            </a:br>
            <a:r>
              <a:rPr lang="en-US" b="1" dirty="0"/>
              <a:t>Example:</a:t>
            </a:r>
            <a:r>
              <a:rPr lang="en-US" dirty="0"/>
              <a:t> Fixing a crash caused by a null pointer exception.</a:t>
            </a:r>
          </a:p>
          <a:p>
            <a:pPr>
              <a:buNone/>
            </a:pPr>
            <a:r>
              <a:rPr lang="en-US" b="1" dirty="0"/>
              <a:t>2. Adaptive Maintenance</a:t>
            </a:r>
          </a:p>
          <a:p>
            <a:pPr>
              <a:buNone/>
            </a:pPr>
            <a:r>
              <a:rPr lang="en-US" dirty="0"/>
              <a:t>🔄 </a:t>
            </a:r>
            <a:r>
              <a:rPr lang="en-US" b="1" dirty="0"/>
              <a:t>Purpose:</a:t>
            </a:r>
            <a:r>
              <a:rPr lang="en-US" dirty="0"/>
              <a:t> To keep the software compatible with a changing environment.</a:t>
            </a:r>
            <a:br>
              <a:rPr lang="en-US" dirty="0"/>
            </a:br>
            <a:r>
              <a:rPr lang="en-US" dirty="0"/>
              <a:t>This includes changes in operating systems, hardware, or third-party software.</a:t>
            </a:r>
            <a:br>
              <a:rPr lang="en-US" dirty="0"/>
            </a:br>
            <a:r>
              <a:rPr lang="en-US" b="1" dirty="0"/>
              <a:t>Example:</a:t>
            </a:r>
            <a:r>
              <a:rPr lang="en-US" dirty="0"/>
              <a:t> Updating software to support a new version of Windows.</a:t>
            </a:r>
          </a:p>
          <a:p>
            <a:pPr>
              <a:buNone/>
            </a:pPr>
            <a:r>
              <a:rPr lang="en-US" b="1" dirty="0"/>
              <a:t>3. Perfective Maintenance</a:t>
            </a:r>
          </a:p>
          <a:p>
            <a:pPr>
              <a:buNone/>
            </a:pPr>
            <a:r>
              <a:rPr lang="en-US" dirty="0"/>
              <a:t>✨ </a:t>
            </a:r>
            <a:r>
              <a:rPr lang="en-US" b="1" dirty="0"/>
              <a:t>Purpose:</a:t>
            </a:r>
            <a:r>
              <a:rPr lang="en-US" dirty="0"/>
              <a:t> To enhance or improve the software without affecting its core functionality.</a:t>
            </a:r>
            <a:br>
              <a:rPr lang="en-US" dirty="0"/>
            </a:br>
            <a:r>
              <a:rPr lang="en-US" dirty="0"/>
              <a:t>It focuses on improving performance, maintainability, or adding new features based on user feedback.</a:t>
            </a:r>
            <a:br>
              <a:rPr lang="en-US" dirty="0"/>
            </a:br>
            <a:r>
              <a:rPr lang="en-US" b="1" dirty="0"/>
              <a:t>Example:</a:t>
            </a:r>
            <a:r>
              <a:rPr lang="en-US" dirty="0"/>
              <a:t> Optimizing a search algorithm for faster results or adding a dark mode option.</a:t>
            </a:r>
          </a:p>
          <a:p>
            <a:pPr>
              <a:buNone/>
            </a:pPr>
            <a:r>
              <a:rPr lang="en-US" b="1" dirty="0"/>
              <a:t>4. Preventive Maintenance</a:t>
            </a:r>
          </a:p>
          <a:p>
            <a:pPr>
              <a:buNone/>
            </a:pPr>
            <a:r>
              <a:rPr lang="en-US" dirty="0"/>
              <a:t>🛡 </a:t>
            </a:r>
            <a:r>
              <a:rPr lang="en-US" b="1" dirty="0"/>
              <a:t>Purpose:</a:t>
            </a:r>
            <a:r>
              <a:rPr lang="en-US" dirty="0"/>
              <a:t> To detect and correct latent faults before they become actual problems.</a:t>
            </a:r>
            <a:br>
              <a:rPr lang="en-US" dirty="0"/>
            </a:br>
            <a:r>
              <a:rPr lang="en-US" dirty="0"/>
              <a:t>This type improves software stability and reduces the risk of future failures.</a:t>
            </a:r>
            <a:br>
              <a:rPr lang="en-US" dirty="0"/>
            </a:br>
            <a:r>
              <a:rPr lang="en-US" b="1" dirty="0"/>
              <a:t>Example:</a:t>
            </a:r>
            <a:r>
              <a:rPr lang="en-US" dirty="0"/>
              <a:t> Refactoring code to make it cleaner and less error-prone in the future.</a:t>
            </a:r>
          </a:p>
          <a:p>
            <a:pPr>
              <a:buNone/>
            </a:pPr>
            <a:r>
              <a:rPr lang="en-US" b="1" dirty="0"/>
              <a:t>Reference:</a:t>
            </a:r>
          </a:p>
          <a:p>
            <a:r>
              <a:rPr lang="en-US" dirty="0"/>
              <a:t>Sommerville, Ian. </a:t>
            </a:r>
            <a:r>
              <a:rPr lang="en-US" i="1" dirty="0"/>
              <a:t>Software Engineering</a:t>
            </a:r>
            <a:r>
              <a:rPr lang="en-US" dirty="0"/>
              <a:t>, 10th Edition. Pearson, 2015.</a:t>
            </a:r>
          </a:p>
          <a:p>
            <a:endParaRPr lang="en-GB" dirty="0"/>
          </a:p>
        </p:txBody>
      </p:sp>
      <p:sp>
        <p:nvSpPr>
          <p:cNvPr id="4" name="Slide Number Placeholder 3"/>
          <p:cNvSpPr>
            <a:spLocks noGrp="1"/>
          </p:cNvSpPr>
          <p:nvPr>
            <p:ph type="sldNum" sz="quarter" idx="5"/>
          </p:nvPr>
        </p:nvSpPr>
        <p:spPr/>
        <p:txBody>
          <a:bodyPr/>
          <a:lstStyle/>
          <a:p>
            <a:fld id="{3277F0BA-C251-4602-9104-CC6B433DB169}" type="slidenum">
              <a:rPr lang="en-GB" smtClean="0"/>
              <a:t>3</a:t>
            </a:fld>
            <a:endParaRPr lang="en-GB"/>
          </a:p>
        </p:txBody>
      </p:sp>
    </p:spTree>
    <p:extLst>
      <p:ext uri="{BB962C8B-B14F-4D97-AF65-F5344CB8AC3E}">
        <p14:creationId xmlns:p14="http://schemas.microsoft.com/office/powerpoint/2010/main" val="290189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1. Identification</a:t>
            </a:r>
          </a:p>
          <a:p>
            <a:pPr>
              <a:buNone/>
            </a:pPr>
            <a:r>
              <a:rPr lang="en-US" dirty="0"/>
              <a:t>This step involves detecting issues, bugs, or improvement needs in the system. It can come from user feedback, monitoring tools, or error logs. The goal is to recognize what part of the software or system needs maintenance.</a:t>
            </a:r>
          </a:p>
          <a:p>
            <a:pPr>
              <a:buNone/>
            </a:pPr>
            <a:r>
              <a:rPr lang="en-US" b="1" dirty="0"/>
              <a:t>2. Tracking</a:t>
            </a:r>
          </a:p>
          <a:p>
            <a:pPr>
              <a:buNone/>
            </a:pPr>
            <a:r>
              <a:rPr lang="en-US" dirty="0"/>
              <a:t>Once issues are identified, they need to be tracked systematically. Tools like issue trackers or bug databases are used to log and monitor the status of each maintenance task, ensuring nothing is forgotten and that progress is visible.</a:t>
            </a:r>
          </a:p>
          <a:p>
            <a:pPr>
              <a:buNone/>
            </a:pPr>
            <a:r>
              <a:rPr lang="en-US" b="1" dirty="0"/>
              <a:t>3. Analysis</a:t>
            </a:r>
          </a:p>
          <a:p>
            <a:pPr>
              <a:buNone/>
            </a:pPr>
            <a:r>
              <a:rPr lang="en-US" dirty="0"/>
              <a:t>In this phase, the identified issue or required change is studied in detail to understand its root cause, impact, and scope. The goal is to ensure that the maintenance task is feasible and won’t negatively affect other parts of the system.</a:t>
            </a:r>
          </a:p>
          <a:p>
            <a:pPr>
              <a:buNone/>
            </a:pPr>
            <a:r>
              <a:rPr lang="en-US" b="1" dirty="0"/>
              <a:t>4. Design</a:t>
            </a:r>
          </a:p>
          <a:p>
            <a:pPr>
              <a:buNone/>
            </a:pPr>
            <a:r>
              <a:rPr lang="en-US" dirty="0"/>
              <a:t>After analyzing the issue, a solution must be planned. This includes designing code changes, database updates, interface modifications, or other required improvements. A clear design helps in smooth and error-free implementation.</a:t>
            </a:r>
          </a:p>
          <a:p>
            <a:pPr>
              <a:buNone/>
            </a:pPr>
            <a:r>
              <a:rPr lang="en-US" b="1" dirty="0"/>
              <a:t>5. Implementation</a:t>
            </a:r>
          </a:p>
          <a:p>
            <a:pPr>
              <a:buNone/>
            </a:pPr>
            <a:r>
              <a:rPr lang="en-US" dirty="0"/>
              <a:t>Here, the actual changes are made to the system or software. This might involve writing new code, modifying existing code, updating configurations, or applying patches based on the design prepared earlier.</a:t>
            </a:r>
          </a:p>
          <a:p>
            <a:pPr>
              <a:buNone/>
            </a:pPr>
            <a:r>
              <a:rPr lang="en-US" b="1" dirty="0"/>
              <a:t>6. Testing</a:t>
            </a:r>
          </a:p>
          <a:p>
            <a:pPr>
              <a:buNone/>
            </a:pPr>
            <a:r>
              <a:rPr lang="en-US" dirty="0"/>
              <a:t>Once changes are implemented, they need to be tested to ensure they work as expected and don’t introduce new bugs. This can include unit testing, integration testing, regression testing, and user acceptance testing.</a:t>
            </a:r>
          </a:p>
          <a:p>
            <a:pPr>
              <a:buNone/>
            </a:pPr>
            <a:r>
              <a:rPr lang="en-US" b="1" dirty="0"/>
              <a:t>7. Delivery</a:t>
            </a:r>
          </a:p>
          <a:p>
            <a:pPr>
              <a:buNone/>
            </a:pPr>
            <a:r>
              <a:rPr lang="en-US" dirty="0"/>
              <a:t>After successful testing, the updated version or fix is delivered to the user or deployed in the production environment. This step may also include documentation or release notes explaining the changes.</a:t>
            </a:r>
          </a:p>
          <a:p>
            <a:pPr>
              <a:buNone/>
            </a:pPr>
            <a:r>
              <a:rPr lang="en-US" b="1" dirty="0"/>
              <a:t>8. Management</a:t>
            </a:r>
          </a:p>
          <a:p>
            <a:r>
              <a:rPr lang="en-US" dirty="0"/>
              <a:t>This refers to overseeing the entire maintenance process, including planning, scheduling, resource allocation, and communication. Good management ensures that maintenance is done efficiently, on time, and with minimal disruption.</a:t>
            </a:r>
          </a:p>
          <a:p>
            <a:endParaRPr lang="en-GB" dirty="0"/>
          </a:p>
        </p:txBody>
      </p:sp>
      <p:sp>
        <p:nvSpPr>
          <p:cNvPr id="4" name="Slide Number Placeholder 3"/>
          <p:cNvSpPr>
            <a:spLocks noGrp="1"/>
          </p:cNvSpPr>
          <p:nvPr>
            <p:ph type="sldNum" sz="quarter" idx="5"/>
          </p:nvPr>
        </p:nvSpPr>
        <p:spPr/>
        <p:txBody>
          <a:bodyPr/>
          <a:lstStyle/>
          <a:p>
            <a:fld id="{3277F0BA-C251-4602-9104-CC6B433DB169}" type="slidenum">
              <a:rPr lang="en-GB" smtClean="0"/>
              <a:t>4</a:t>
            </a:fld>
            <a:endParaRPr lang="en-GB"/>
          </a:p>
        </p:txBody>
      </p:sp>
    </p:spTree>
    <p:extLst>
      <p:ext uri="{BB962C8B-B14F-4D97-AF65-F5344CB8AC3E}">
        <p14:creationId xmlns:p14="http://schemas.microsoft.com/office/powerpoint/2010/main" val="3530818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277F0BA-C251-4602-9104-CC6B433DB169}" type="slidenum">
              <a:rPr lang="en-GB" smtClean="0"/>
              <a:t>11</a:t>
            </a:fld>
            <a:endParaRPr lang="en-GB"/>
          </a:p>
        </p:txBody>
      </p:sp>
    </p:spTree>
    <p:extLst>
      <p:ext uri="{BB962C8B-B14F-4D97-AF65-F5344CB8AC3E}">
        <p14:creationId xmlns:p14="http://schemas.microsoft.com/office/powerpoint/2010/main" val="3629723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762000"/>
            <a:ext cx="685621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52697" y="762000"/>
            <a:ext cx="2193989" cy="5334001"/>
          </a:xfrm>
          <a:prstGeom prst="rect">
            <a:avLst/>
          </a:prstGeom>
          <a:solidFill>
            <a:srgbClr val="C3C3C3">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02386" y="1298448"/>
            <a:ext cx="5486400" cy="3255264"/>
          </a:xfrm>
        </p:spPr>
        <p:txBody>
          <a:bodyPr anchor="b">
            <a:normAutofit/>
          </a:bodyPr>
          <a:lstStyle>
            <a:lvl1pPr algn="l">
              <a:defRPr sz="54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825011" y="4670246"/>
            <a:ext cx="5486400" cy="914400"/>
          </a:xfrm>
        </p:spPr>
        <p:txBody>
          <a:bodyPr anchor="t">
            <a:normAutofit/>
          </a:bodyPr>
          <a:lstStyle>
            <a:lvl1pPr marL="0" indent="0" algn="l">
              <a:buNone/>
              <a:defRPr sz="2000" cap="none" spc="0" baseline="0">
                <a:solidFill>
                  <a:schemeClr val="accent1">
                    <a:lumMod val="20000"/>
                    <a:lumOff val="80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77270E-8723-4B7D-8B5C-889AF5539A09}" type="datetime1">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86779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0D37F5-4A2F-4397-827D-401BFDA54ACB}" type="datetime1">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65835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5750" y="990600"/>
            <a:ext cx="211455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00934" y="868680"/>
            <a:ext cx="54864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567551-60B4-4084-8B3A-2A0A70769B52}" type="datetime1">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56305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8EF36-7DC8-4BFC-A1F8-C52690D5D364}" type="datetime1">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004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00934" y="1298448"/>
            <a:ext cx="5486400" cy="3255264"/>
          </a:xfrm>
        </p:spPr>
        <p:txBody>
          <a:bodyPr anchor="b">
            <a:normAutofit/>
          </a:bodyPr>
          <a:lstStyle>
            <a:lvl1pPr>
              <a:defRPr sz="54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914650" y="4672584"/>
            <a:ext cx="5486400" cy="914400"/>
          </a:xfrm>
        </p:spPr>
        <p:txBody>
          <a:bodyPr anchor="t">
            <a:normAutofit/>
          </a:bodyPr>
          <a:lstStyle>
            <a:lvl1pPr marL="0" indent="0">
              <a:buNone/>
              <a:defRPr sz="20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DFFDF6-8472-4D84-BCDC-2B4596A2FA5B}" type="datetime1">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677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00934"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63590" y="868680"/>
            <a:ext cx="2606040" cy="512064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7BB35C42-61AA-46D8-8B2C-A24C1EF516BA}" type="datetime1">
              <a:rPr lang="en-US" smtClean="0"/>
              <a:t>5/5/2025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6673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00934" y="1023586"/>
            <a:ext cx="2606040" cy="807720"/>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900934"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63847" y="1023587"/>
            <a:ext cx="2606040" cy="813171"/>
          </a:xfrm>
        </p:spPr>
        <p:txBody>
          <a:bodyPr anchor="b">
            <a:normAutofit/>
          </a:bodyPr>
          <a:lstStyle>
            <a:lvl1pPr marL="0" indent="0">
              <a:spcBef>
                <a:spcPts val="0"/>
              </a:spcBef>
              <a:buNone/>
              <a:defRPr sz="1900" b="1">
                <a:solidFill>
                  <a:schemeClr val="tx1">
                    <a:lumMod val="65000"/>
                    <a:lumOff val="3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63847" y="1930936"/>
            <a:ext cx="2606040" cy="4023360"/>
          </a:xfrm>
        </p:spPr>
        <p:txBody>
          <a:bodyPr/>
          <a:lstStyle>
            <a:lvl1pPr>
              <a:defRPr sz="1900"/>
            </a:lvl1pPr>
            <a:lvl2pPr>
              <a:defRPr sz="1700"/>
            </a:lvl2pPr>
            <a:lvl3pPr>
              <a:defRPr sz="1500"/>
            </a:lvl3pPr>
            <a:lvl4pPr>
              <a:defRPr sz="1300"/>
            </a:lvl4pPr>
            <a:lvl5pPr>
              <a:defRPr sz="1300"/>
            </a:lvl5pPr>
            <a:lvl6pPr>
              <a:defRPr sz="1300"/>
            </a:lvl6pPr>
            <a:lvl7pPr>
              <a:defRPr sz="1300"/>
            </a:lvl7pPr>
            <a:lvl8pPr>
              <a:defRPr sz="1300"/>
            </a:lvl8pPr>
            <a:lvl9pPr>
              <a:defRPr sz="1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19190A3B-FEA4-4C5F-9BF3-5794B73CC69B}" type="datetime1">
              <a:rPr lang="en-US" smtClean="0"/>
              <a:t>5/5/2025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3130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AF4C6A71-05C9-4B74-B9BC-ABD85F5A1AD2}" type="datetime1">
              <a:rPr lang="en-US" smtClean="0"/>
              <a:t>5/5/2025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355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FA774DA-BA2C-4B98-AAD4-1D9F66C13E94}" type="datetime1">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183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2900934" y="868680"/>
            <a:ext cx="54864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2024" y="3337560"/>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9978BE1-772B-4B4E-9CA8-8F7D97FB2838}" type="datetime1">
              <a:rPr lang="en-US" smtClean="0"/>
              <a:t>5/5/2025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3129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2024" y="1143000"/>
            <a:ext cx="2125980" cy="2194560"/>
          </a:xfrm>
        </p:spPr>
        <p:txBody>
          <a:bodyPr anchor="b">
            <a:normAutofit/>
          </a:bodyPr>
          <a:lstStyle>
            <a:lvl1pPr>
              <a:defRPr sz="2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677983" y="767419"/>
            <a:ext cx="6086423"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92024" y="3340602"/>
            <a:ext cx="2125980" cy="2560320"/>
          </a:xfrm>
        </p:spPr>
        <p:txBody>
          <a:bodyPr anchor="t">
            <a:normAutofit/>
          </a:bodyPr>
          <a:lstStyle>
            <a:lvl1pPr marL="0" indent="0">
              <a:lnSpc>
                <a:spcPct val="100000"/>
              </a:lnSpc>
              <a:spcBef>
                <a:spcPts val="800"/>
              </a:spcBef>
              <a:buNone/>
              <a:defRPr sz="125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C7A777B-F18D-4A39-8219-BB481A7EF532}" type="datetime1">
              <a:rPr lang="en-US" smtClean="0"/>
              <a:t>5/5/2025</a:t>
            </a:fld>
            <a:endParaRPr lang="en-US"/>
          </a:p>
        </p:txBody>
      </p:sp>
      <p:sp>
        <p:nvSpPr>
          <p:cNvPr id="9" name="Footer Placeholder 8"/>
          <p:cNvSpPr>
            <a:spLocks noGrp="1"/>
          </p:cNvSpPr>
          <p:nvPr>
            <p:ph type="ftr" sz="quarter" idx="11"/>
          </p:nvPr>
        </p:nvSpPr>
        <p:spPr>
          <a:xfrm>
            <a:off x="2624326" y="6356351"/>
            <a:ext cx="4433638" cy="365125"/>
          </a:xfrm>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8381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2582693"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89689" y="1123838"/>
            <a:ext cx="221061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8861898" y="758952"/>
            <a:ext cx="288036"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2901951" y="864108"/>
            <a:ext cx="54864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96849" y="6356351"/>
            <a:ext cx="2057400"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fld id="{7A67D280-8A39-4068-B86A-7D57AF3228B3}" type="datetime1">
              <a:rPr lang="en-US" smtClean="0"/>
              <a:t>5/5/2025</a:t>
            </a:fld>
            <a:endParaRPr lang="en-US"/>
          </a:p>
        </p:txBody>
      </p:sp>
      <p:sp>
        <p:nvSpPr>
          <p:cNvPr id="5" name="Footer Placeholder 4"/>
          <p:cNvSpPr>
            <a:spLocks noGrp="1"/>
          </p:cNvSpPr>
          <p:nvPr>
            <p:ph type="ftr" sz="quarter" idx="3"/>
          </p:nvPr>
        </p:nvSpPr>
        <p:spPr>
          <a:xfrm>
            <a:off x="2901951" y="6356351"/>
            <a:ext cx="4433638" cy="365125"/>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7975602" y="6356351"/>
            <a:ext cx="1148195" cy="365125"/>
          </a:xfrm>
          <a:prstGeom prst="rect">
            <a:avLst/>
          </a:prstGeom>
        </p:spPr>
        <p:txBody>
          <a:bodyPr vert="horz" lIns="91440" tIns="45720" rIns="91440" bIns="45720" rtlCol="0" anchor="ctr"/>
          <a:lstStyle>
            <a:lvl1pPr algn="r">
              <a:defRPr sz="1100" b="1">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542041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0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19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7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5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3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Software Maintenance</a:t>
            </a:r>
          </a:p>
        </p:txBody>
      </p:sp>
      <p:sp>
        <p:nvSpPr>
          <p:cNvPr id="3" name="Content Placeholder 2"/>
          <p:cNvSpPr>
            <a:spLocks noGrp="1"/>
          </p:cNvSpPr>
          <p:nvPr>
            <p:ph idx="1"/>
          </p:nvPr>
        </p:nvSpPr>
        <p:spPr/>
        <p:txBody>
          <a:bodyPr/>
          <a:lstStyle/>
          <a:p>
            <a:r>
              <a:t>Tools, Practices, and Real-World Use Cases</a:t>
            </a:r>
          </a:p>
          <a:p>
            <a:r>
              <a:t>Presented by: [Your Name]</a:t>
            </a:r>
          </a:p>
        </p:txBody>
      </p:sp>
      <p:sp>
        <p:nvSpPr>
          <p:cNvPr id="4" name="Slide Number Placeholder 3">
            <a:extLst>
              <a:ext uri="{FF2B5EF4-FFF2-40B4-BE49-F238E27FC236}">
                <a16:creationId xmlns:a16="http://schemas.microsoft.com/office/drawing/2014/main" id="{C228D6A2-D439-FD28-1CA2-FA6ED718E5E2}"/>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Issue Management</a:t>
            </a:r>
          </a:p>
        </p:txBody>
      </p:sp>
      <p:sp>
        <p:nvSpPr>
          <p:cNvPr id="3" name="Content Placeholder 2"/>
          <p:cNvSpPr>
            <a:spLocks noGrp="1"/>
          </p:cNvSpPr>
          <p:nvPr>
            <p:ph idx="1"/>
          </p:nvPr>
        </p:nvSpPr>
        <p:spPr/>
        <p:txBody>
          <a:bodyPr/>
          <a:lstStyle/>
          <a:p>
            <a:pPr marL="0" indent="0">
              <a:buNone/>
            </a:pPr>
            <a:r>
              <a:rPr dirty="0"/>
              <a:t>• Create/manage issues</a:t>
            </a:r>
          </a:p>
          <a:p>
            <a:pPr marL="0" indent="0">
              <a:buNone/>
            </a:pPr>
            <a:r>
              <a:rPr dirty="0"/>
              <a:t>• Link issues to commits</a:t>
            </a:r>
          </a:p>
          <a:p>
            <a:pPr marL="0" indent="0">
              <a:buNone/>
            </a:pPr>
            <a:r>
              <a:rPr dirty="0"/>
              <a:t>• Use labels, tags, and milestones</a:t>
            </a:r>
          </a:p>
        </p:txBody>
      </p:sp>
      <p:sp>
        <p:nvSpPr>
          <p:cNvPr id="4" name="Slide Number Placeholder 3">
            <a:extLst>
              <a:ext uri="{FF2B5EF4-FFF2-40B4-BE49-F238E27FC236}">
                <a16:creationId xmlns:a16="http://schemas.microsoft.com/office/drawing/2014/main" id="{DFB24916-59F8-A363-2356-1E98F4B6784C}"/>
              </a:ext>
            </a:extLst>
          </p:cNvPr>
          <p:cNvSpPr>
            <a:spLocks noGrp="1"/>
          </p:cNvSpPr>
          <p:nvPr>
            <p:ph type="sldNum" sz="quarter" idx="12"/>
          </p:nvPr>
        </p:nvSpPr>
        <p:spPr/>
        <p:txBody>
          <a:bodyPr/>
          <a:lstStyle/>
          <a:p>
            <a:fld id="{C1FF6DA9-008F-8B48-92A6-B652298478B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CI/CD for Maintenance</a:t>
            </a:r>
          </a:p>
        </p:txBody>
      </p:sp>
      <p:sp>
        <p:nvSpPr>
          <p:cNvPr id="3" name="Content Placeholder 2"/>
          <p:cNvSpPr>
            <a:spLocks noGrp="1"/>
          </p:cNvSpPr>
          <p:nvPr>
            <p:ph idx="1"/>
          </p:nvPr>
        </p:nvSpPr>
        <p:spPr/>
        <p:txBody>
          <a:bodyPr/>
          <a:lstStyle/>
          <a:p>
            <a:pPr marL="0" indent="0">
              <a:buNone/>
            </a:pPr>
            <a:r>
              <a:rPr dirty="0"/>
              <a:t>• Configure pipelines</a:t>
            </a:r>
          </a:p>
          <a:p>
            <a:pPr marL="0" indent="0">
              <a:buNone/>
            </a:pPr>
            <a:r>
              <a:rPr dirty="0"/>
              <a:t>• Auto builds and deployments</a:t>
            </a:r>
          </a:p>
          <a:p>
            <a:pPr marL="0" indent="0">
              <a:buNone/>
            </a:pPr>
            <a:r>
              <a:rPr dirty="0"/>
              <a:t>• Security checks and updates</a:t>
            </a:r>
          </a:p>
        </p:txBody>
      </p:sp>
      <p:sp>
        <p:nvSpPr>
          <p:cNvPr id="4" name="Slide Number Placeholder 3">
            <a:extLst>
              <a:ext uri="{FF2B5EF4-FFF2-40B4-BE49-F238E27FC236}">
                <a16:creationId xmlns:a16="http://schemas.microsoft.com/office/drawing/2014/main" id="{BF4E18EA-4EC6-6C7D-D840-E4DE4170A152}"/>
              </a:ext>
            </a:extLst>
          </p:cNvPr>
          <p:cNvSpPr>
            <a:spLocks noGrp="1"/>
          </p:cNvSpPr>
          <p:nvPr>
            <p:ph type="sldNum" sz="quarter" idx="12"/>
          </p:nvPr>
        </p:nvSpPr>
        <p:spPr/>
        <p:txBody>
          <a:bodyPr/>
          <a:lstStyle/>
          <a:p>
            <a:fld id="{C1FF6DA9-008F-8B48-92A6-B652298478BF}"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 &amp; Access</a:t>
            </a:r>
          </a:p>
        </p:txBody>
      </p:sp>
      <p:sp>
        <p:nvSpPr>
          <p:cNvPr id="3" name="Content Placeholder 2"/>
          <p:cNvSpPr>
            <a:spLocks noGrp="1"/>
          </p:cNvSpPr>
          <p:nvPr>
            <p:ph idx="1"/>
          </p:nvPr>
        </p:nvSpPr>
        <p:spPr/>
        <p:txBody>
          <a:bodyPr/>
          <a:lstStyle/>
          <a:p>
            <a:pPr marL="0" indent="0">
              <a:buNone/>
            </a:pPr>
            <a:r>
              <a:rPr dirty="0"/>
              <a:t>• Code scanning</a:t>
            </a:r>
          </a:p>
          <a:p>
            <a:pPr marL="0" indent="0">
              <a:buNone/>
            </a:pPr>
            <a:r>
              <a:rPr dirty="0"/>
              <a:t>• Branch protection</a:t>
            </a:r>
          </a:p>
          <a:p>
            <a:pPr marL="0" indent="0">
              <a:buNone/>
            </a:pPr>
            <a:r>
              <a:rPr dirty="0"/>
              <a:t>• Access control, audit logs</a:t>
            </a:r>
          </a:p>
        </p:txBody>
      </p:sp>
      <p:sp>
        <p:nvSpPr>
          <p:cNvPr id="4" name="Slide Number Placeholder 3">
            <a:extLst>
              <a:ext uri="{FF2B5EF4-FFF2-40B4-BE49-F238E27FC236}">
                <a16:creationId xmlns:a16="http://schemas.microsoft.com/office/drawing/2014/main" id="{5512F123-639A-B9DA-6C49-62B44CAE3E87}"/>
              </a:ext>
            </a:extLst>
          </p:cNvPr>
          <p:cNvSpPr>
            <a:spLocks noGrp="1"/>
          </p:cNvSpPr>
          <p:nvPr>
            <p:ph type="sldNum" sz="quarter" idx="12"/>
          </p:nvPr>
        </p:nvSpPr>
        <p:spPr/>
        <p:txBody>
          <a:bodyPr/>
          <a:lstStyle/>
          <a:p>
            <a:fld id="{C1FF6DA9-008F-8B48-92A6-B652298478BF}"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a:t>
            </a:r>
          </a:p>
        </p:txBody>
      </p:sp>
      <p:sp>
        <p:nvSpPr>
          <p:cNvPr id="3" name="Content Placeholder 2"/>
          <p:cNvSpPr>
            <a:spLocks noGrp="1"/>
          </p:cNvSpPr>
          <p:nvPr>
            <p:ph idx="1"/>
          </p:nvPr>
        </p:nvSpPr>
        <p:spPr/>
        <p:txBody>
          <a:bodyPr/>
          <a:lstStyle/>
          <a:p>
            <a:pPr marL="0" indent="0">
              <a:buNone/>
            </a:pPr>
            <a:r>
              <a:rPr dirty="0"/>
              <a:t>• Code review templates</a:t>
            </a:r>
          </a:p>
          <a:p>
            <a:pPr marL="0" indent="0">
              <a:buNone/>
            </a:pPr>
            <a:r>
              <a:rPr dirty="0"/>
              <a:t>• Automated tests</a:t>
            </a:r>
          </a:p>
          <a:p>
            <a:pPr marL="0" indent="0">
              <a:buNone/>
            </a:pPr>
            <a:r>
              <a:rPr dirty="0"/>
              <a:t>• Refactor technical debt</a:t>
            </a:r>
          </a:p>
          <a:p>
            <a:pPr marL="0" indent="0">
              <a:buNone/>
            </a:pPr>
            <a:r>
              <a:rPr dirty="0"/>
              <a:t>• Backups and mirroring</a:t>
            </a:r>
          </a:p>
        </p:txBody>
      </p:sp>
      <p:sp>
        <p:nvSpPr>
          <p:cNvPr id="4" name="Slide Number Placeholder 3">
            <a:extLst>
              <a:ext uri="{FF2B5EF4-FFF2-40B4-BE49-F238E27FC236}">
                <a16:creationId xmlns:a16="http://schemas.microsoft.com/office/drawing/2014/main" id="{58870133-53C0-BBCA-8510-E4E7E864031E}"/>
              </a:ext>
            </a:extLst>
          </p:cNvPr>
          <p:cNvSpPr>
            <a:spLocks noGrp="1"/>
          </p:cNvSpPr>
          <p:nvPr>
            <p:ph type="sldNum" sz="quarter" idx="12"/>
          </p:nvPr>
        </p:nvSpPr>
        <p:spPr/>
        <p:txBody>
          <a:bodyPr/>
          <a:lstStyle/>
          <a:p>
            <a:fld id="{C1FF6DA9-008F-8B48-92A6-B652298478BF}"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a:t>
            </a:r>
          </a:p>
        </p:txBody>
      </p:sp>
      <p:sp>
        <p:nvSpPr>
          <p:cNvPr id="3" name="Content Placeholder 2"/>
          <p:cNvSpPr>
            <a:spLocks noGrp="1"/>
          </p:cNvSpPr>
          <p:nvPr>
            <p:ph idx="1"/>
          </p:nvPr>
        </p:nvSpPr>
        <p:spPr/>
        <p:txBody>
          <a:bodyPr/>
          <a:lstStyle/>
          <a:p>
            <a:pPr marL="0" indent="0">
              <a:buNone/>
            </a:pPr>
            <a:r>
              <a:rPr dirty="0"/>
              <a:t>• Debug a live repo</a:t>
            </a:r>
          </a:p>
          <a:p>
            <a:pPr marL="0" indent="0">
              <a:buNone/>
            </a:pPr>
            <a:r>
              <a:rPr dirty="0"/>
              <a:t>• Link issue to commit</a:t>
            </a:r>
          </a:p>
          <a:p>
            <a:pPr marL="0" indent="0">
              <a:buNone/>
            </a:pPr>
            <a:r>
              <a:rPr dirty="0"/>
              <a:t>• Deploy via CI/CD</a:t>
            </a:r>
          </a:p>
        </p:txBody>
      </p:sp>
      <p:sp>
        <p:nvSpPr>
          <p:cNvPr id="4" name="Slide Number Placeholder 3">
            <a:extLst>
              <a:ext uri="{FF2B5EF4-FFF2-40B4-BE49-F238E27FC236}">
                <a16:creationId xmlns:a16="http://schemas.microsoft.com/office/drawing/2014/main" id="{A8F61815-5978-020C-B45B-E37B86DDAB18}"/>
              </a:ext>
            </a:extLst>
          </p:cNvPr>
          <p:cNvSpPr>
            <a:spLocks noGrp="1"/>
          </p:cNvSpPr>
          <p:nvPr>
            <p:ph type="sldNum" sz="quarter" idx="12"/>
          </p:nvPr>
        </p:nvSpPr>
        <p:spPr/>
        <p:txBody>
          <a:bodyPr/>
          <a:lstStyle/>
          <a:p>
            <a:fld id="{C1FF6DA9-008F-8B48-92A6-B652298478BF}"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marL="0" indent="0">
              <a:buNone/>
            </a:pPr>
            <a:r>
              <a:rPr dirty="0"/>
              <a:t>• Summary of key points</a:t>
            </a:r>
          </a:p>
          <a:p>
            <a:pPr marL="0" indent="0">
              <a:buNone/>
            </a:pPr>
            <a:r>
              <a:rPr dirty="0"/>
              <a:t>• Q&amp;A</a:t>
            </a:r>
          </a:p>
        </p:txBody>
      </p:sp>
      <p:sp>
        <p:nvSpPr>
          <p:cNvPr id="4" name="Slide Number Placeholder 3">
            <a:extLst>
              <a:ext uri="{FF2B5EF4-FFF2-40B4-BE49-F238E27FC236}">
                <a16:creationId xmlns:a16="http://schemas.microsoft.com/office/drawing/2014/main" id="{89954464-5989-7417-475E-BF8E54DA9F8A}"/>
              </a:ext>
            </a:extLst>
          </p:cNvPr>
          <p:cNvSpPr>
            <a:spLocks noGrp="1"/>
          </p:cNvSpPr>
          <p:nvPr>
            <p:ph type="sldNum" sz="quarter" idx="12"/>
          </p:nvPr>
        </p:nvSpPr>
        <p:spPr/>
        <p:txBody>
          <a:bodyPr/>
          <a:lstStyle/>
          <a:p>
            <a:fld id="{C1FF6DA9-008F-8B48-92A6-B652298478BF}" type="slidenum">
              <a:rPr lang="en-US" smtClean="0"/>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89" y="1123838"/>
            <a:ext cx="2210612" cy="4601183"/>
          </a:xfrm>
        </p:spPr>
        <p:txBody>
          <a:bodyPr/>
          <a:lstStyle/>
          <a:p>
            <a:r>
              <a:rPr lang="en-GB"/>
              <a:t>Introduction</a:t>
            </a:r>
          </a:p>
        </p:txBody>
      </p:sp>
      <p:sp>
        <p:nvSpPr>
          <p:cNvPr id="13" name="Content Placeholder 12">
            <a:extLst>
              <a:ext uri="{FF2B5EF4-FFF2-40B4-BE49-F238E27FC236}">
                <a16:creationId xmlns:a16="http://schemas.microsoft.com/office/drawing/2014/main" id="{E6FFA7E4-C759-6BC3-45CA-CF4125C2071D}"/>
              </a:ext>
            </a:extLst>
          </p:cNvPr>
          <p:cNvSpPr>
            <a:spLocks noGrp="1"/>
          </p:cNvSpPr>
          <p:nvPr>
            <p:ph idx="1"/>
          </p:nvPr>
        </p:nvSpPr>
        <p:spPr/>
        <p:txBody>
          <a:bodyPr/>
          <a:lstStyle/>
          <a:p>
            <a:pPr marL="0" indent="0">
              <a:buNone/>
            </a:pPr>
            <a:endParaRPr lang="en-GB" dirty="0"/>
          </a:p>
        </p:txBody>
      </p:sp>
      <p:sp>
        <p:nvSpPr>
          <p:cNvPr id="4" name="Slide Number Placeholder 3">
            <a:extLst>
              <a:ext uri="{FF2B5EF4-FFF2-40B4-BE49-F238E27FC236}">
                <a16:creationId xmlns:a16="http://schemas.microsoft.com/office/drawing/2014/main" id="{64CEC98E-79EF-2F9C-80BD-5F32AFA12750}"/>
              </a:ext>
            </a:extLst>
          </p:cNvPr>
          <p:cNvSpPr>
            <a:spLocks noGrp="1"/>
          </p:cNvSpPr>
          <p:nvPr>
            <p:ph type="sldNum" sz="quarter" idx="12"/>
          </p:nvPr>
        </p:nvSpPr>
        <p:spPr>
          <a:xfrm>
            <a:off x="7975602" y="6356351"/>
            <a:ext cx="1148195" cy="365125"/>
          </a:xfrm>
        </p:spPr>
        <p:txBody>
          <a:bodyPr/>
          <a:lstStyle/>
          <a:p>
            <a:fld id="{C1FF6DA9-008F-8B48-92A6-B652298478BF}" type="slidenum">
              <a:rPr lang="en-US" smtClean="0"/>
              <a:pPr/>
              <a:t>2</a:t>
            </a:fld>
            <a:endParaRPr lang="en-US"/>
          </a:p>
        </p:txBody>
      </p:sp>
      <p:sp>
        <p:nvSpPr>
          <p:cNvPr id="5" name="TextBox 4">
            <a:extLst>
              <a:ext uri="{FF2B5EF4-FFF2-40B4-BE49-F238E27FC236}">
                <a16:creationId xmlns:a16="http://schemas.microsoft.com/office/drawing/2014/main" id="{2D3622DC-E8D8-A703-D34A-CA20A991EEE0}"/>
              </a:ext>
            </a:extLst>
          </p:cNvPr>
          <p:cNvSpPr txBox="1"/>
          <p:nvPr/>
        </p:nvSpPr>
        <p:spPr>
          <a:xfrm>
            <a:off x="2766382" y="509023"/>
            <a:ext cx="5621969" cy="5863144"/>
          </a:xfrm>
          <a:prstGeom prst="rect">
            <a:avLst/>
          </a:prstGeom>
          <a:noFill/>
        </p:spPr>
        <p:txBody>
          <a:bodyPr wrap="square">
            <a:spAutoFit/>
          </a:bodyPr>
          <a:lstStyle/>
          <a:p>
            <a:pPr marL="180000" indent="180000" defTabSz="914400">
              <a:buClr>
                <a:schemeClr val="accent1"/>
              </a:buClr>
              <a:defRPr sz="1400" b="1">
                <a:solidFill>
                  <a:srgbClr val="00467A"/>
                </a:solidFill>
              </a:defRPr>
            </a:pPr>
            <a:endParaRPr lang="fa-IR" sz="1400" dirty="0">
              <a:solidFill>
                <a:srgbClr val="00467A"/>
              </a:solidFill>
            </a:endParaRPr>
          </a:p>
          <a:p>
            <a:pPr marL="180000" indent="180000" defTabSz="914400">
              <a:buClr>
                <a:schemeClr val="accent1"/>
              </a:buClr>
              <a:defRPr sz="1400" b="1">
                <a:solidFill>
                  <a:srgbClr val="00467A"/>
                </a:solidFill>
              </a:defRPr>
            </a:pPr>
            <a:r>
              <a:rPr sz="1900" dirty="0">
                <a:solidFill>
                  <a:schemeClr val="accent1"/>
                </a:solidFill>
              </a:rPr>
              <a:t>What is Software Maintenance?</a:t>
            </a:r>
          </a:p>
          <a:p>
            <a:pPr marL="180000" indent="180000" defTabSz="914400">
              <a:buClr>
                <a:schemeClr val="accent1"/>
              </a:buClr>
              <a:buFont typeface="Arial" panose="020B0604020202020204" pitchFamily="34" charset="0"/>
              <a:buChar char="•"/>
              <a:defRPr sz="1200"/>
            </a:pPr>
            <a:r>
              <a:rPr sz="1900" dirty="0">
                <a:solidFill>
                  <a:schemeClr val="tx1">
                    <a:lumMod val="65000"/>
                    <a:lumOff val="35000"/>
                  </a:schemeClr>
                </a:solidFill>
              </a:rPr>
              <a:t>Post-delivery process to fix bugs, adapt to changes, and improve software.</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sz="1900" dirty="0">
                <a:solidFill>
                  <a:schemeClr val="tx1">
                    <a:lumMod val="65000"/>
                    <a:lumOff val="35000"/>
                  </a:schemeClr>
                </a:solidFill>
              </a:rPr>
              <a:t>Ensures long-term value and functionality.</a:t>
            </a:r>
            <a:br>
              <a:rPr sz="1900" dirty="0">
                <a:solidFill>
                  <a:schemeClr val="tx1">
                    <a:lumMod val="65000"/>
                    <a:lumOff val="35000"/>
                  </a:schemeClr>
                </a:solidFill>
              </a:rPr>
            </a:br>
            <a:endParaRPr lang="fa-IR" sz="1900" b="1" dirty="0">
              <a:solidFill>
                <a:schemeClr val="tx1">
                  <a:lumMod val="65000"/>
                  <a:lumOff val="35000"/>
                </a:schemeClr>
              </a:solidFill>
            </a:endParaRPr>
          </a:p>
          <a:p>
            <a:pPr marL="180000" indent="180000" defTabSz="914400">
              <a:buClr>
                <a:schemeClr val="accent1"/>
              </a:buClr>
              <a:defRPr sz="1400" b="1">
                <a:solidFill>
                  <a:srgbClr val="00467A"/>
                </a:solidFill>
              </a:defRPr>
            </a:pPr>
            <a:r>
              <a:rPr lang="en-US" sz="1900" b="1" dirty="0">
                <a:solidFill>
                  <a:schemeClr val="accent1"/>
                </a:solidFill>
              </a:rPr>
              <a:t>Why is it Important?</a:t>
            </a: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Fix bugs</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 Adapt to new tech</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 Meet user needs</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 Improve performance</a:t>
            </a:r>
            <a:endParaRPr lang="fa-IR" sz="1900" dirty="0">
              <a:solidFill>
                <a:schemeClr val="tx1">
                  <a:lumMod val="65000"/>
                  <a:lumOff val="35000"/>
                </a:schemeClr>
              </a:solidFill>
            </a:endParaRPr>
          </a:p>
          <a:p>
            <a:pPr marL="180000" indent="1800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 Reduce long-term cost</a:t>
            </a:r>
            <a:br>
              <a:rPr lang="en-US" sz="1900" b="1" dirty="0">
                <a:solidFill>
                  <a:schemeClr val="tx1">
                    <a:lumMod val="65000"/>
                    <a:lumOff val="35000"/>
                  </a:schemeClr>
                </a:solidFill>
              </a:rPr>
            </a:br>
            <a:endParaRPr lang="fa-IR" sz="1900" b="1" dirty="0">
              <a:solidFill>
                <a:schemeClr val="tx1">
                  <a:lumMod val="65000"/>
                  <a:lumOff val="35000"/>
                </a:schemeClr>
              </a:solidFill>
            </a:endParaRPr>
          </a:p>
          <a:p>
            <a:pPr marL="180000" indent="180000" defTabSz="914400">
              <a:buClr>
                <a:schemeClr val="accent1"/>
              </a:buClr>
              <a:defRPr sz="1400" b="1">
                <a:solidFill>
                  <a:srgbClr val="00467A"/>
                </a:solidFill>
              </a:defRPr>
            </a:pPr>
            <a:r>
              <a:rPr lang="en-US" sz="1900" b="1" dirty="0">
                <a:solidFill>
                  <a:schemeClr val="accent1"/>
                </a:solidFill>
              </a:rPr>
              <a:t>Challenges Without It</a:t>
            </a: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Performance issues</a:t>
            </a:r>
            <a:endParaRPr lang="fa-IR" sz="1900" dirty="0">
              <a:solidFill>
                <a:schemeClr val="tx1">
                  <a:lumMod val="65000"/>
                  <a:lumOff val="35000"/>
                </a:schemeClr>
              </a:solidFill>
            </a:endParaRP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Security risks</a:t>
            </a:r>
            <a:endParaRPr lang="fa-IR" sz="1900" dirty="0">
              <a:solidFill>
                <a:schemeClr val="tx1">
                  <a:lumMod val="65000"/>
                  <a:lumOff val="35000"/>
                </a:schemeClr>
              </a:solidFill>
            </a:endParaRP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Incompatibility</a:t>
            </a:r>
            <a:endParaRPr lang="fa-IR" sz="1900" dirty="0">
              <a:solidFill>
                <a:schemeClr val="tx1">
                  <a:lumMod val="65000"/>
                  <a:lumOff val="35000"/>
                </a:schemeClr>
              </a:solidFill>
            </a:endParaRP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User dissatisfaction</a:t>
            </a:r>
            <a:endParaRPr lang="fa-IR" sz="1900" dirty="0">
              <a:solidFill>
                <a:schemeClr val="tx1">
                  <a:lumMod val="65000"/>
                  <a:lumOff val="35000"/>
                </a:schemeClr>
              </a:solidFill>
            </a:endParaRPr>
          </a:p>
          <a:p>
            <a:pPr marL="522900" indent="-342900" defTabSz="914400">
              <a:buClr>
                <a:schemeClr val="accent1"/>
              </a:buClr>
              <a:buFont typeface="Arial" panose="020B0604020202020204" pitchFamily="34" charset="0"/>
              <a:buChar char="•"/>
              <a:defRPr sz="1200"/>
            </a:pPr>
            <a:r>
              <a:rPr lang="en-US" sz="1900" dirty="0">
                <a:solidFill>
                  <a:schemeClr val="tx1">
                    <a:lumMod val="65000"/>
                    <a:lumOff val="35000"/>
                  </a:schemeClr>
                </a:solidFill>
              </a:rPr>
              <a:t>High replacement cost</a:t>
            </a:r>
            <a:br>
              <a:rPr lang="en-US" sz="1900" dirty="0">
                <a:solidFill>
                  <a:schemeClr val="tx1">
                    <a:lumMod val="65000"/>
                    <a:lumOff val="35000"/>
                  </a:schemeClr>
                </a:solidFill>
              </a:rPr>
            </a:br>
            <a:endParaRPr sz="1900" dirty="0">
              <a:solidFill>
                <a:schemeClr val="tx1">
                  <a:lumMod val="65000"/>
                  <a:lumOff val="3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Types of Software Maintenance</a:t>
            </a:r>
          </a:p>
        </p:txBody>
      </p:sp>
      <p:sp>
        <p:nvSpPr>
          <p:cNvPr id="3" name="Content Placeholder 2"/>
          <p:cNvSpPr>
            <a:spLocks noGrp="1"/>
          </p:cNvSpPr>
          <p:nvPr>
            <p:ph idx="1"/>
          </p:nvPr>
        </p:nvSpPr>
        <p:spPr/>
        <p:txBody>
          <a:bodyPr/>
          <a:lstStyle/>
          <a:p>
            <a:pPr marL="0" indent="0">
              <a:buNone/>
            </a:pPr>
            <a:r>
              <a:rPr dirty="0"/>
              <a:t>• Corrective</a:t>
            </a:r>
          </a:p>
          <a:p>
            <a:pPr marL="0" indent="0">
              <a:buNone/>
            </a:pPr>
            <a:r>
              <a:rPr dirty="0"/>
              <a:t>• Adaptive</a:t>
            </a:r>
          </a:p>
          <a:p>
            <a:pPr marL="0" indent="0">
              <a:buNone/>
            </a:pPr>
            <a:r>
              <a:rPr dirty="0"/>
              <a:t>• Perfective</a:t>
            </a:r>
          </a:p>
          <a:p>
            <a:pPr marL="0" indent="0">
              <a:buNone/>
            </a:pPr>
            <a:r>
              <a:rPr dirty="0"/>
              <a:t>• Preventive</a:t>
            </a:r>
          </a:p>
        </p:txBody>
      </p:sp>
      <p:sp>
        <p:nvSpPr>
          <p:cNvPr id="4" name="Slide Number Placeholder 3">
            <a:extLst>
              <a:ext uri="{FF2B5EF4-FFF2-40B4-BE49-F238E27FC236}">
                <a16:creationId xmlns:a16="http://schemas.microsoft.com/office/drawing/2014/main" id="{A8562224-C784-D015-DCC9-22E0B1C762D6}"/>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Maintenance Activities</a:t>
            </a:r>
          </a:p>
        </p:txBody>
      </p:sp>
      <p:sp>
        <p:nvSpPr>
          <p:cNvPr id="3" name="Content Placeholder 2"/>
          <p:cNvSpPr>
            <a:spLocks noGrp="1"/>
          </p:cNvSpPr>
          <p:nvPr>
            <p:ph idx="1"/>
          </p:nvPr>
        </p:nvSpPr>
        <p:spPr/>
        <p:txBody>
          <a:bodyPr/>
          <a:lstStyle/>
          <a:p>
            <a:pPr marL="0" indent="0">
              <a:buNone/>
            </a:pPr>
            <a:r>
              <a:rPr dirty="0"/>
              <a:t>• Identification</a:t>
            </a:r>
          </a:p>
          <a:p>
            <a:pPr marL="0" indent="0">
              <a:buNone/>
            </a:pPr>
            <a:r>
              <a:rPr dirty="0"/>
              <a:t>• Tracking</a:t>
            </a:r>
          </a:p>
          <a:p>
            <a:pPr marL="0" indent="0">
              <a:buNone/>
            </a:pPr>
            <a:r>
              <a:rPr dirty="0"/>
              <a:t>• Analysis</a:t>
            </a:r>
          </a:p>
          <a:p>
            <a:pPr marL="0" indent="0">
              <a:buNone/>
            </a:pPr>
            <a:r>
              <a:rPr dirty="0"/>
              <a:t>• Design</a:t>
            </a:r>
          </a:p>
          <a:p>
            <a:pPr marL="0" indent="0">
              <a:buNone/>
            </a:pPr>
            <a:r>
              <a:rPr dirty="0"/>
              <a:t>• Implementation</a:t>
            </a:r>
          </a:p>
          <a:p>
            <a:pPr marL="0" indent="0">
              <a:buNone/>
            </a:pPr>
            <a:r>
              <a:rPr dirty="0"/>
              <a:t>• Testing</a:t>
            </a:r>
          </a:p>
          <a:p>
            <a:pPr marL="0" indent="0">
              <a:buNone/>
            </a:pPr>
            <a:r>
              <a:rPr dirty="0"/>
              <a:t>• Delivery</a:t>
            </a:r>
          </a:p>
          <a:p>
            <a:pPr marL="0" indent="0">
              <a:buNone/>
            </a:pPr>
            <a:r>
              <a:rPr dirty="0"/>
              <a:t>• Management</a:t>
            </a:r>
          </a:p>
        </p:txBody>
      </p:sp>
      <p:sp>
        <p:nvSpPr>
          <p:cNvPr id="4" name="Slide Number Placeholder 3">
            <a:extLst>
              <a:ext uri="{FF2B5EF4-FFF2-40B4-BE49-F238E27FC236}">
                <a16:creationId xmlns:a16="http://schemas.microsoft.com/office/drawing/2014/main" id="{4F996399-58A9-1A4E-C5A4-82AAD595FDFF}"/>
              </a:ext>
            </a:extLst>
          </p:cNvPr>
          <p:cNvSpPr>
            <a:spLocks noGrp="1"/>
          </p:cNvSpPr>
          <p:nvPr>
            <p:ph type="sldNum" sz="quarter" idx="12"/>
          </p:nvPr>
        </p:nvSpPr>
        <p:spPr/>
        <p:txBody>
          <a:bodyPr/>
          <a:lstStyle/>
          <a:p>
            <a:fld id="{C1FF6DA9-008F-8B48-92A6-B652298478BF}"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Importance of Version Control</a:t>
            </a:r>
          </a:p>
        </p:txBody>
      </p:sp>
      <p:sp>
        <p:nvSpPr>
          <p:cNvPr id="3" name="Content Placeholder 2"/>
          <p:cNvSpPr>
            <a:spLocks noGrp="1"/>
          </p:cNvSpPr>
          <p:nvPr>
            <p:ph idx="1"/>
          </p:nvPr>
        </p:nvSpPr>
        <p:spPr/>
        <p:txBody>
          <a:bodyPr/>
          <a:lstStyle/>
          <a:p>
            <a:pPr marL="0" indent="0">
              <a:buNone/>
            </a:pPr>
            <a:r>
              <a:rPr dirty="0"/>
              <a:t>• Tracks changes across versions</a:t>
            </a:r>
          </a:p>
          <a:p>
            <a:pPr marL="0" indent="0">
              <a:buNone/>
            </a:pPr>
            <a:r>
              <a:rPr dirty="0"/>
              <a:t>• Enables collaboration</a:t>
            </a:r>
          </a:p>
          <a:p>
            <a:pPr marL="0" indent="0">
              <a:buNone/>
            </a:pPr>
            <a:r>
              <a:rPr dirty="0"/>
              <a:t>• Prevents code conflicts and data loss</a:t>
            </a:r>
          </a:p>
        </p:txBody>
      </p:sp>
      <p:sp>
        <p:nvSpPr>
          <p:cNvPr id="4" name="Slide Number Placeholder 3">
            <a:extLst>
              <a:ext uri="{FF2B5EF4-FFF2-40B4-BE49-F238E27FC236}">
                <a16:creationId xmlns:a16="http://schemas.microsoft.com/office/drawing/2014/main" id="{07D74AF1-66EE-A061-3A5D-B3B6B6E595B8}"/>
              </a:ext>
            </a:extLst>
          </p:cNvPr>
          <p:cNvSpPr>
            <a:spLocks noGrp="1"/>
          </p:cNvSpPr>
          <p:nvPr>
            <p:ph type="sldNum" sz="quarter" idx="12"/>
          </p:nvPr>
        </p:nvSpPr>
        <p:spPr/>
        <p:txBody>
          <a:bodyPr/>
          <a:lstStyle/>
          <a:p>
            <a:fld id="{C1FF6DA9-008F-8B48-92A6-B652298478BF}"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BitBucket Overview</a:t>
            </a:r>
          </a:p>
        </p:txBody>
      </p:sp>
      <p:sp>
        <p:nvSpPr>
          <p:cNvPr id="3" name="Content Placeholder 2"/>
          <p:cNvSpPr>
            <a:spLocks noGrp="1"/>
          </p:cNvSpPr>
          <p:nvPr>
            <p:ph idx="1"/>
          </p:nvPr>
        </p:nvSpPr>
        <p:spPr/>
        <p:txBody>
          <a:bodyPr/>
          <a:lstStyle/>
          <a:p>
            <a:pPr marL="0" indent="0">
              <a:buNone/>
            </a:pPr>
            <a:r>
              <a:rPr dirty="0"/>
              <a:t>• Repositories</a:t>
            </a:r>
          </a:p>
          <a:p>
            <a:pPr marL="0" indent="0">
              <a:buNone/>
            </a:pPr>
            <a:r>
              <a:rPr dirty="0"/>
              <a:t>• Pipelines</a:t>
            </a:r>
          </a:p>
          <a:p>
            <a:pPr marL="0" indent="0">
              <a:buNone/>
            </a:pPr>
            <a:r>
              <a:rPr dirty="0"/>
              <a:t>• Jira integration</a:t>
            </a:r>
          </a:p>
          <a:p>
            <a:pPr marL="0" indent="0">
              <a:buNone/>
            </a:pPr>
            <a:r>
              <a:rPr dirty="0"/>
              <a:t>• Best for small teams and Atlassian users</a:t>
            </a:r>
          </a:p>
        </p:txBody>
      </p:sp>
      <p:sp>
        <p:nvSpPr>
          <p:cNvPr id="4" name="Slide Number Placeholder 3">
            <a:extLst>
              <a:ext uri="{FF2B5EF4-FFF2-40B4-BE49-F238E27FC236}">
                <a16:creationId xmlns:a16="http://schemas.microsoft.com/office/drawing/2014/main" id="{101A911F-32C8-7159-6D61-62C100672E0B}"/>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GitLab Overview</a:t>
            </a:r>
          </a:p>
        </p:txBody>
      </p:sp>
      <p:sp>
        <p:nvSpPr>
          <p:cNvPr id="3" name="Content Placeholder 2"/>
          <p:cNvSpPr>
            <a:spLocks noGrp="1"/>
          </p:cNvSpPr>
          <p:nvPr>
            <p:ph idx="1"/>
          </p:nvPr>
        </p:nvSpPr>
        <p:spPr/>
        <p:txBody>
          <a:bodyPr/>
          <a:lstStyle/>
          <a:p>
            <a:pPr marL="0" indent="0">
              <a:buNone/>
            </a:pPr>
            <a:r>
              <a:rPr dirty="0"/>
              <a:t>• CI/CD built-in</a:t>
            </a:r>
          </a:p>
          <a:p>
            <a:pPr marL="0" indent="0">
              <a:buNone/>
            </a:pPr>
            <a:r>
              <a:rPr dirty="0"/>
              <a:t>• Security Scanning</a:t>
            </a:r>
          </a:p>
          <a:p>
            <a:pPr marL="0" indent="0">
              <a:buNone/>
            </a:pPr>
            <a:r>
              <a:rPr dirty="0"/>
              <a:t>• Kubernetes Integration</a:t>
            </a:r>
          </a:p>
          <a:p>
            <a:pPr marL="0" indent="0">
              <a:buNone/>
            </a:pPr>
            <a:r>
              <a:rPr dirty="0"/>
              <a:t>• Ideal for </a:t>
            </a:r>
            <a:r>
              <a:rPr dirty="0" err="1"/>
              <a:t>DevSecOps</a:t>
            </a:r>
            <a:r>
              <a:rPr dirty="0"/>
              <a:t> and self-hosting</a:t>
            </a:r>
          </a:p>
        </p:txBody>
      </p:sp>
      <p:sp>
        <p:nvSpPr>
          <p:cNvPr id="4" name="Slide Number Placeholder 3">
            <a:extLst>
              <a:ext uri="{FF2B5EF4-FFF2-40B4-BE49-F238E27FC236}">
                <a16:creationId xmlns:a16="http://schemas.microsoft.com/office/drawing/2014/main" id="{90158B1B-05D9-6657-88A1-9C3F699B56EC}"/>
              </a:ext>
            </a:extLst>
          </p:cNvPr>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BitBucket vs GitLab</a:t>
            </a:r>
          </a:p>
        </p:txBody>
      </p:sp>
      <p:sp>
        <p:nvSpPr>
          <p:cNvPr id="3" name="Content Placeholder 2"/>
          <p:cNvSpPr>
            <a:spLocks noGrp="1"/>
          </p:cNvSpPr>
          <p:nvPr>
            <p:ph idx="1"/>
          </p:nvPr>
        </p:nvSpPr>
        <p:spPr/>
        <p:txBody>
          <a:bodyPr/>
          <a:lstStyle/>
          <a:p>
            <a:pPr marL="0" indent="0">
              <a:buNone/>
            </a:pPr>
            <a:r>
              <a:rPr dirty="0"/>
              <a:t>• GitLab: Integrated DevOps tools</a:t>
            </a:r>
          </a:p>
          <a:p>
            <a:pPr marL="0" indent="0">
              <a:buNone/>
            </a:pPr>
            <a:r>
              <a:rPr dirty="0"/>
              <a:t>• </a:t>
            </a:r>
            <a:r>
              <a:rPr dirty="0" err="1"/>
              <a:t>BitBucket</a:t>
            </a:r>
            <a:r>
              <a:rPr dirty="0"/>
              <a:t>: Best Jira integration</a:t>
            </a:r>
          </a:p>
          <a:p>
            <a:pPr marL="0" indent="0">
              <a:buNone/>
            </a:pPr>
            <a:r>
              <a:rPr dirty="0"/>
              <a:t>• Choose based on project needs</a:t>
            </a:r>
          </a:p>
        </p:txBody>
      </p:sp>
      <p:sp>
        <p:nvSpPr>
          <p:cNvPr id="4" name="Slide Number Placeholder 3">
            <a:extLst>
              <a:ext uri="{FF2B5EF4-FFF2-40B4-BE49-F238E27FC236}">
                <a16:creationId xmlns:a16="http://schemas.microsoft.com/office/drawing/2014/main" id="{11B07A24-9E94-DEAD-9702-A210947B3517}"/>
              </a:ext>
            </a:extLst>
          </p:cNvPr>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Using Version Control</a:t>
            </a:r>
          </a:p>
        </p:txBody>
      </p:sp>
      <p:sp>
        <p:nvSpPr>
          <p:cNvPr id="3" name="Content Placeholder 2"/>
          <p:cNvSpPr>
            <a:spLocks noGrp="1"/>
          </p:cNvSpPr>
          <p:nvPr>
            <p:ph idx="1"/>
          </p:nvPr>
        </p:nvSpPr>
        <p:spPr/>
        <p:txBody>
          <a:bodyPr/>
          <a:lstStyle/>
          <a:p>
            <a:pPr marL="0" indent="0">
              <a:buNone/>
            </a:pPr>
            <a:r>
              <a:rPr dirty="0"/>
              <a:t>• Create repositories</a:t>
            </a:r>
          </a:p>
          <a:p>
            <a:pPr marL="0" indent="0">
              <a:buNone/>
            </a:pPr>
            <a:r>
              <a:rPr dirty="0"/>
              <a:t>• Branching strategies (Git Flow, Trunk-based)</a:t>
            </a:r>
          </a:p>
          <a:p>
            <a:pPr marL="0" indent="0">
              <a:buNone/>
            </a:pPr>
            <a:r>
              <a:rPr dirty="0"/>
              <a:t>• Code reviews, merge requests</a:t>
            </a:r>
          </a:p>
        </p:txBody>
      </p:sp>
      <p:sp>
        <p:nvSpPr>
          <p:cNvPr id="4" name="Slide Number Placeholder 3">
            <a:extLst>
              <a:ext uri="{FF2B5EF4-FFF2-40B4-BE49-F238E27FC236}">
                <a16:creationId xmlns:a16="http://schemas.microsoft.com/office/drawing/2014/main" id="{153771EB-8545-7DF3-5A35-34B4072B212F}"/>
              </a:ext>
            </a:extLst>
          </p:cNvPr>
          <p:cNvSpPr>
            <a:spLocks noGrp="1"/>
          </p:cNvSpPr>
          <p:nvPr>
            <p:ph type="sldNum" sz="quarter" idx="12"/>
          </p:nvPr>
        </p:nvSpPr>
        <p:spPr/>
        <p:txBody>
          <a:bodyPr/>
          <a:lstStyle/>
          <a:p>
            <a:fld id="{C1FF6DA9-008F-8B48-92A6-B652298478BF}" type="slidenum">
              <a:rPr lang="en-US" smtClean="0"/>
              <a:t>9</a:t>
            </a:fld>
            <a:endParaRPr lang="en-US"/>
          </a:p>
        </p:txBody>
      </p:sp>
    </p:spTree>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TM03457475[[fn=Frame]]</Template>
  <TotalTime>883</TotalTime>
  <Words>1243</Words>
  <Application>Microsoft Office PowerPoint</Application>
  <PresentationFormat>On-screen Show (4:3)</PresentationFormat>
  <Paragraphs>149</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Corbel</vt:lpstr>
      <vt:lpstr>Wingdings 2</vt:lpstr>
      <vt:lpstr>Frame</vt:lpstr>
      <vt:lpstr>Software Maintenance</vt:lpstr>
      <vt:lpstr>Introduction</vt:lpstr>
      <vt:lpstr>Types of Software Maintenance</vt:lpstr>
      <vt:lpstr>Maintenance Activities</vt:lpstr>
      <vt:lpstr>Importance of Version Control</vt:lpstr>
      <vt:lpstr>BitBucket Overview</vt:lpstr>
      <vt:lpstr>GitLab Overview</vt:lpstr>
      <vt:lpstr>BitBucket vs GitLab</vt:lpstr>
      <vt:lpstr>Using Version Control</vt:lpstr>
      <vt:lpstr>Issue Management</vt:lpstr>
      <vt:lpstr>CI/CD for Maintenance</vt:lpstr>
      <vt:lpstr>Security &amp; Access</vt:lpstr>
      <vt:lpstr>Best Practices</vt:lpstr>
      <vt:lpstr>Case Study</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silkroadnb</cp:lastModifiedBy>
  <cp:revision>8</cp:revision>
  <dcterms:created xsi:type="dcterms:W3CDTF">2013-01-27T09:14:16Z</dcterms:created>
  <dcterms:modified xsi:type="dcterms:W3CDTF">2025-05-05T07:35:45Z</dcterms:modified>
  <cp:category/>
</cp:coreProperties>
</file>