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57" r:id="rId3"/>
    <p:sldId id="258" r:id="rId4"/>
    <p:sldId id="261" r:id="rId5"/>
    <p:sldId id="267" r:id="rId6"/>
    <p:sldId id="288" r:id="rId7"/>
    <p:sldId id="299" r:id="rId8"/>
    <p:sldId id="302" r:id="rId9"/>
    <p:sldId id="290" r:id="rId10"/>
    <p:sldId id="300" r:id="rId11"/>
    <p:sldId id="294" r:id="rId12"/>
    <p:sldId id="295" r:id="rId13"/>
    <p:sldId id="296" r:id="rId14"/>
    <p:sldId id="297" r:id="rId15"/>
    <p:sldId id="298" r:id="rId16"/>
    <p:sldId id="303" r:id="rId17"/>
    <p:sldId id="291" r:id="rId18"/>
    <p:sldId id="307" r:id="rId19"/>
    <p:sldId id="305" r:id="rId20"/>
    <p:sldId id="313" r:id="rId21"/>
    <p:sldId id="308" r:id="rId22"/>
    <p:sldId id="306" r:id="rId23"/>
    <p:sldId id="309" r:id="rId24"/>
    <p:sldId id="310" r:id="rId25"/>
    <p:sldId id="311" r:id="rId26"/>
    <p:sldId id="273" r:id="rId27"/>
    <p:sldId id="312" r:id="rId28"/>
    <p:sldId id="285"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4381"/>
    <a:srgbClr val="F7B651"/>
    <a:srgbClr val="9DC3E6"/>
    <a:srgbClr val="702F73"/>
    <a:srgbClr val="595959"/>
    <a:srgbClr val="8FC41C"/>
    <a:srgbClr val="26AEDE"/>
    <a:srgbClr val="EB67A1"/>
    <a:srgbClr val="AC1E1C"/>
    <a:srgbClr val="8528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68C990-4B60-4A54-ACB1-976FE75E1F40}" type="datetimeFigureOut">
              <a:rPr lang="zh-CN" altLang="en-US" smtClean="0"/>
              <a:t>2023/5/31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70A53D-CBC8-41AE-90F7-EB26C8020D8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0" name="图片 9"/>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8" name="矩形 5"/>
          <p:cNvSpPr/>
          <p:nvPr userDrawn="1"/>
        </p:nvSpPr>
        <p:spPr>
          <a:xfrm>
            <a:off x="0" y="0"/>
            <a:ext cx="8238932" cy="6858000"/>
          </a:xfrm>
          <a:custGeom>
            <a:avLst/>
            <a:gdLst>
              <a:gd name="connsiteX0" fmla="*/ 0 w 7675927"/>
              <a:gd name="connsiteY0" fmla="*/ 0 h 6858000"/>
              <a:gd name="connsiteX1" fmla="*/ 7675927 w 7675927"/>
              <a:gd name="connsiteY1" fmla="*/ 0 h 6858000"/>
              <a:gd name="connsiteX2" fmla="*/ 7675927 w 7675927"/>
              <a:gd name="connsiteY2" fmla="*/ 6858000 h 6858000"/>
              <a:gd name="connsiteX3" fmla="*/ 0 w 7675927"/>
              <a:gd name="connsiteY3" fmla="*/ 6858000 h 6858000"/>
              <a:gd name="connsiteX4" fmla="*/ 0 w 7675927"/>
              <a:gd name="connsiteY4" fmla="*/ 0 h 6858000"/>
              <a:gd name="connsiteX0-1" fmla="*/ 0 w 7675927"/>
              <a:gd name="connsiteY0-2" fmla="*/ 0 h 6858000"/>
              <a:gd name="connsiteX1-3" fmla="*/ 7675927 w 7675927"/>
              <a:gd name="connsiteY1-4" fmla="*/ 0 h 6858000"/>
              <a:gd name="connsiteX2-5" fmla="*/ 7669764 w 7675927"/>
              <a:gd name="connsiteY2-6" fmla="*/ 3433665 h 6858000"/>
              <a:gd name="connsiteX3-7" fmla="*/ 7675927 w 7675927"/>
              <a:gd name="connsiteY3-8" fmla="*/ 6858000 h 6858000"/>
              <a:gd name="connsiteX4-9" fmla="*/ 0 w 7675927"/>
              <a:gd name="connsiteY4-10" fmla="*/ 6858000 h 6858000"/>
              <a:gd name="connsiteX5" fmla="*/ 0 w 7675927"/>
              <a:gd name="connsiteY5" fmla="*/ 0 h 6858000"/>
              <a:gd name="connsiteX0-11" fmla="*/ 0 w 9181326"/>
              <a:gd name="connsiteY0-12" fmla="*/ 0 h 6858000"/>
              <a:gd name="connsiteX1-13" fmla="*/ 7675927 w 9181326"/>
              <a:gd name="connsiteY1-14" fmla="*/ 0 h 6858000"/>
              <a:gd name="connsiteX2-15" fmla="*/ 9181324 w 9181326"/>
              <a:gd name="connsiteY2-16" fmla="*/ 3461657 h 6858000"/>
              <a:gd name="connsiteX3-17" fmla="*/ 7675927 w 9181326"/>
              <a:gd name="connsiteY3-18" fmla="*/ 6858000 h 6858000"/>
              <a:gd name="connsiteX4-19" fmla="*/ 0 w 9181326"/>
              <a:gd name="connsiteY4-20" fmla="*/ 6858000 h 6858000"/>
              <a:gd name="connsiteX5-21" fmla="*/ 0 w 9181326"/>
              <a:gd name="connsiteY5-22" fmla="*/ 0 h 6858000"/>
              <a:gd name="connsiteX0-23" fmla="*/ 0 w 9181328"/>
              <a:gd name="connsiteY0-24" fmla="*/ 0 h 6858000"/>
              <a:gd name="connsiteX1-25" fmla="*/ 7675927 w 9181328"/>
              <a:gd name="connsiteY1-26" fmla="*/ 0 h 6858000"/>
              <a:gd name="connsiteX2-27" fmla="*/ 9181324 w 9181328"/>
              <a:gd name="connsiteY2-28" fmla="*/ 3461657 h 6858000"/>
              <a:gd name="connsiteX3-29" fmla="*/ 7675927 w 9181328"/>
              <a:gd name="connsiteY3-30" fmla="*/ 6858000 h 6858000"/>
              <a:gd name="connsiteX4-31" fmla="*/ 0 w 9181328"/>
              <a:gd name="connsiteY4-32" fmla="*/ 6858000 h 6858000"/>
              <a:gd name="connsiteX5-33" fmla="*/ 0 w 9181328"/>
              <a:gd name="connsiteY5-34" fmla="*/ 0 h 6858000"/>
              <a:gd name="connsiteX0-35" fmla="*/ 0 w 9153337"/>
              <a:gd name="connsiteY0-36" fmla="*/ 0 h 6858000"/>
              <a:gd name="connsiteX1-37" fmla="*/ 7675927 w 9153337"/>
              <a:gd name="connsiteY1-38" fmla="*/ 0 h 6858000"/>
              <a:gd name="connsiteX2-39" fmla="*/ 9153333 w 9153337"/>
              <a:gd name="connsiteY2-40" fmla="*/ 3582955 h 6858000"/>
              <a:gd name="connsiteX3-41" fmla="*/ 7675927 w 9153337"/>
              <a:gd name="connsiteY3-42" fmla="*/ 6858000 h 6858000"/>
              <a:gd name="connsiteX4-43" fmla="*/ 0 w 9153337"/>
              <a:gd name="connsiteY4-44" fmla="*/ 6858000 h 6858000"/>
              <a:gd name="connsiteX5-45" fmla="*/ 0 w 9153337"/>
              <a:gd name="connsiteY5-46" fmla="*/ 0 h 6858000"/>
              <a:gd name="connsiteX0-47" fmla="*/ 0 w 9153339"/>
              <a:gd name="connsiteY0-48" fmla="*/ 0 h 6858000"/>
              <a:gd name="connsiteX1-49" fmla="*/ 7675927 w 9153339"/>
              <a:gd name="connsiteY1-50" fmla="*/ 0 h 6858000"/>
              <a:gd name="connsiteX2-51" fmla="*/ 9153333 w 9153339"/>
              <a:gd name="connsiteY2-52" fmla="*/ 3582955 h 6858000"/>
              <a:gd name="connsiteX3-53" fmla="*/ 7675927 w 9153339"/>
              <a:gd name="connsiteY3-54" fmla="*/ 6858000 h 6858000"/>
              <a:gd name="connsiteX4-55" fmla="*/ 0 w 9153339"/>
              <a:gd name="connsiteY4-56" fmla="*/ 6858000 h 6858000"/>
              <a:gd name="connsiteX5-57" fmla="*/ 0 w 9153339"/>
              <a:gd name="connsiteY5-58" fmla="*/ 0 h 6858000"/>
              <a:gd name="connsiteX0-59" fmla="*/ 0 w 9144008"/>
              <a:gd name="connsiteY0-60" fmla="*/ 0 h 6858000"/>
              <a:gd name="connsiteX1-61" fmla="*/ 7675927 w 9144008"/>
              <a:gd name="connsiteY1-62" fmla="*/ 0 h 6858000"/>
              <a:gd name="connsiteX2-63" fmla="*/ 9144002 w 9144008"/>
              <a:gd name="connsiteY2-64" fmla="*/ 3433665 h 6858000"/>
              <a:gd name="connsiteX3-65" fmla="*/ 7675927 w 9144008"/>
              <a:gd name="connsiteY3-66" fmla="*/ 6858000 h 6858000"/>
              <a:gd name="connsiteX4-67" fmla="*/ 0 w 9144008"/>
              <a:gd name="connsiteY4-68" fmla="*/ 6858000 h 6858000"/>
              <a:gd name="connsiteX5-69" fmla="*/ 0 w 9144008"/>
              <a:gd name="connsiteY5-70" fmla="*/ 0 h 6858000"/>
              <a:gd name="connsiteX0-71" fmla="*/ 0 w 9153339"/>
              <a:gd name="connsiteY0-72" fmla="*/ 0 h 6858000"/>
              <a:gd name="connsiteX1-73" fmla="*/ 7675927 w 9153339"/>
              <a:gd name="connsiteY1-74" fmla="*/ 0 h 6858000"/>
              <a:gd name="connsiteX2-75" fmla="*/ 9153333 w 9153339"/>
              <a:gd name="connsiteY2-76" fmla="*/ 3480318 h 6858000"/>
              <a:gd name="connsiteX3-77" fmla="*/ 7675927 w 9153339"/>
              <a:gd name="connsiteY3-78" fmla="*/ 6858000 h 6858000"/>
              <a:gd name="connsiteX4-79" fmla="*/ 0 w 9153339"/>
              <a:gd name="connsiteY4-80" fmla="*/ 6858000 h 6858000"/>
              <a:gd name="connsiteX5-81" fmla="*/ 0 w 9153339"/>
              <a:gd name="connsiteY5-82" fmla="*/ 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153339" h="6858000">
                <a:moveTo>
                  <a:pt x="0" y="0"/>
                </a:moveTo>
                <a:lnTo>
                  <a:pt x="7675927" y="0"/>
                </a:lnTo>
                <a:cubicBezTo>
                  <a:pt x="8644256" y="1088571"/>
                  <a:pt x="9155387" y="2335763"/>
                  <a:pt x="9153333" y="3480318"/>
                </a:cubicBezTo>
                <a:cubicBezTo>
                  <a:pt x="9155387" y="4621763"/>
                  <a:pt x="8485636" y="6024465"/>
                  <a:pt x="7675927" y="6858000"/>
                </a:cubicBezTo>
                <a:lnTo>
                  <a:pt x="0" y="6858000"/>
                </a:lnTo>
                <a:lnTo>
                  <a:pt x="0" y="0"/>
                </a:lnTo>
                <a:close/>
              </a:path>
            </a:pathLst>
          </a:custGeom>
          <a:solidFill>
            <a:srgbClr val="702F73">
              <a:alpha val="90000"/>
            </a:srgb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userDrawn="1"/>
        </p:nvSpPr>
        <p:spPr>
          <a:xfrm>
            <a:off x="7961876" y="3151944"/>
            <a:ext cx="554111" cy="554111"/>
          </a:xfrm>
          <a:prstGeom prst="ellipse">
            <a:avLst/>
          </a:prstGeom>
          <a:solidFill>
            <a:srgbClr val="702F73">
              <a:alpha val="99000"/>
            </a:srgbClr>
          </a:solidFill>
          <a:ln w="57150">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r="65102"/>
          <a:stretch>
            <a:fillRect/>
          </a:stretch>
        </p:blipFill>
        <p:spPr>
          <a:xfrm>
            <a:off x="0" y="0"/>
            <a:ext cx="4254759" cy="6858000"/>
          </a:xfrm>
          <a:prstGeom prst="rect">
            <a:avLst/>
          </a:prstGeom>
        </p:spPr>
      </p:pic>
      <p:sp>
        <p:nvSpPr>
          <p:cNvPr id="10" name="矩形 9"/>
          <p:cNvSpPr/>
          <p:nvPr userDrawn="1"/>
        </p:nvSpPr>
        <p:spPr>
          <a:xfrm>
            <a:off x="-1" y="0"/>
            <a:ext cx="4254759" cy="6858000"/>
          </a:xfrm>
          <a:prstGeom prst="rect">
            <a:avLst/>
          </a:prstGeom>
          <a:solidFill>
            <a:srgbClr val="702F73">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userDrawn="1"/>
        </p:nvSpPr>
        <p:spPr>
          <a:xfrm>
            <a:off x="3977702" y="3151944"/>
            <a:ext cx="554111" cy="554111"/>
          </a:xfrm>
          <a:prstGeom prst="ellipse">
            <a:avLst/>
          </a:prstGeom>
          <a:solidFill>
            <a:srgbClr val="702F73">
              <a:alpha val="99000"/>
            </a:srgbClr>
          </a:solidFill>
          <a:ln w="57150">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6" name="矩形 5"/>
          <p:cNvSpPr/>
          <p:nvPr userDrawn="1"/>
        </p:nvSpPr>
        <p:spPr>
          <a:xfrm>
            <a:off x="-1" y="0"/>
            <a:ext cx="12192001" cy="6858000"/>
          </a:xfrm>
          <a:prstGeom prst="rect">
            <a:avLst/>
          </a:prstGeom>
          <a:solidFill>
            <a:srgbClr val="702F73">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userDrawn="1"/>
        </p:nvSpPr>
        <p:spPr>
          <a:xfrm>
            <a:off x="1290486" y="3197165"/>
            <a:ext cx="463670" cy="463670"/>
          </a:xfrm>
          <a:prstGeom prst="ellipse">
            <a:avLst/>
          </a:prstGeom>
          <a:solidFill>
            <a:srgbClr val="702F73">
              <a:alpha val="99000"/>
            </a:srgbClr>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椭圆 6"/>
          <p:cNvSpPr/>
          <p:nvPr userDrawn="1"/>
        </p:nvSpPr>
        <p:spPr>
          <a:xfrm>
            <a:off x="11505951" y="6251094"/>
            <a:ext cx="463670" cy="463670"/>
          </a:xfrm>
          <a:prstGeom prst="ellipse">
            <a:avLst/>
          </a:prstGeom>
          <a:solidFill>
            <a:srgbClr val="702F73">
              <a:alpha val="99000"/>
            </a:srgbClr>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a:xfrm>
            <a:off x="9504782" y="6300366"/>
            <a:ext cx="2743200" cy="365125"/>
          </a:xfrm>
        </p:spPr>
        <p:txBody>
          <a:bodyPr/>
          <a:lstStyle>
            <a:lvl1pPr>
              <a:defRPr b="1">
                <a:solidFill>
                  <a:schemeClr val="bg1"/>
                </a:solidFill>
              </a:defRPr>
            </a:lvl1pPr>
          </a:lstStyle>
          <a:p>
            <a:fld id="{565CE74E-AB26-4998-AD42-012C4C1AD076}" type="slidenum">
              <a:rPr lang="zh-CN" altLang="en-US" smtClean="0"/>
              <a:t>‹#›</a:t>
            </a:fld>
            <a:r>
              <a:rPr lang="zh-CN" altLang="en-US"/>
              <a:t>    </a:t>
            </a:r>
            <a:r>
              <a:rPr lang="en-US" altLang="zh-CN"/>
              <a:t>/30</a:t>
            </a:r>
            <a:endParaRPr lang="zh-CN" altLang="en-US" dirty="0"/>
          </a:p>
        </p:txBody>
      </p:sp>
      <p:sp>
        <p:nvSpPr>
          <p:cNvPr id="8" name="矩形 7"/>
          <p:cNvSpPr/>
          <p:nvPr userDrawn="1"/>
        </p:nvSpPr>
        <p:spPr>
          <a:xfrm>
            <a:off x="0" y="335902"/>
            <a:ext cx="513184" cy="503853"/>
          </a:xfrm>
          <a:prstGeom prst="rect">
            <a:avLst/>
          </a:prstGeom>
          <a:solidFill>
            <a:srgbClr val="702F73">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latin typeface="微软雅黑" panose="020B0503020204020204" pitchFamily="34" charset="-122"/>
              <a:ea typeface="微软雅黑" panose="020B0503020204020204" pitchFamily="34" charset="-122"/>
            </a:endParaRPr>
          </a:p>
        </p:txBody>
      </p:sp>
      <p:sp>
        <p:nvSpPr>
          <p:cNvPr id="9" name="标题 1"/>
          <p:cNvSpPr>
            <a:spLocks noGrp="1"/>
          </p:cNvSpPr>
          <p:nvPr>
            <p:ph type="title"/>
          </p:nvPr>
        </p:nvSpPr>
        <p:spPr>
          <a:xfrm>
            <a:off x="735563" y="335902"/>
            <a:ext cx="10515600" cy="549275"/>
          </a:xfrm>
        </p:spPr>
        <p:txBody>
          <a:bodyPr>
            <a:normAutofit/>
          </a:bodyPr>
          <a:lstStyle>
            <a:lvl1pPr>
              <a:defRPr sz="2800" b="1">
                <a:solidFill>
                  <a:srgbClr val="702F73"/>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10" name="矩形 9"/>
          <p:cNvSpPr/>
          <p:nvPr userDrawn="1"/>
        </p:nvSpPr>
        <p:spPr>
          <a:xfrm>
            <a:off x="582231" y="335902"/>
            <a:ext cx="45719" cy="503853"/>
          </a:xfrm>
          <a:prstGeom prst="rect">
            <a:avLst/>
          </a:prstGeom>
          <a:solidFill>
            <a:schemeClr val="tx1">
              <a:lumMod val="85000"/>
              <a:lumOff val="1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QQ图片20190918214454"/>
          <p:cNvPicPr>
            <a:picLocks noChangeAspect="1"/>
          </p:cNvPicPr>
          <p:nvPr userDrawn="1"/>
        </p:nvPicPr>
        <p:blipFill>
          <a:blip r:embed="rId2"/>
          <a:srcRect l="22791" r="22444" b="1806"/>
          <a:stretch>
            <a:fillRect/>
          </a:stretch>
        </p:blipFill>
        <p:spPr>
          <a:xfrm>
            <a:off x="11071225" y="144145"/>
            <a:ext cx="898525" cy="910590"/>
          </a:xfrm>
          <a:prstGeom prst="ellipse">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dirty="0"/>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zhuanlan.zhihu.com/p/64988633"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xml"/><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abs/1512.03385" TargetMode="Externa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223935" y="2651644"/>
            <a:ext cx="5724644" cy="830997"/>
          </a:xfrm>
          <a:prstGeom prst="rect">
            <a:avLst/>
          </a:prstGeom>
        </p:spPr>
        <p:txBody>
          <a:bodyPr wrap="none">
            <a:spAutoFit/>
          </a:bodyPr>
          <a:lstStyle/>
          <a:p>
            <a:r>
              <a:rPr lang="zh-CN" altLang="en-US"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深度学习大作业汇报</a:t>
            </a:r>
            <a:endParaRPr lang="zh-CN" altLang="zh-CN"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7" name="矩形 16"/>
          <p:cNvSpPr/>
          <p:nvPr/>
        </p:nvSpPr>
        <p:spPr>
          <a:xfrm>
            <a:off x="338805" y="3690232"/>
            <a:ext cx="5878755" cy="707886"/>
          </a:xfrm>
          <a:prstGeom prst="rect">
            <a:avLst/>
          </a:prstGeom>
        </p:spPr>
        <p:txBody>
          <a:bodyPr wrap="square">
            <a:spAutoFit/>
          </a:bodyPr>
          <a:lstStyle/>
          <a:p>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汇报人：郭谨  </a:t>
            </a:r>
            <a:endPar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其他小组成员：许克婧，姚翙载，任薏霖，李彦泽</a:t>
            </a:r>
            <a:endParaRPr lang="zh-CN"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565CE74E-AB26-4998-AD42-012C4C1AD076}" type="slidenum">
              <a:rPr lang="zh-CN" altLang="en-US" smtClean="0"/>
              <a:t>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GC Net</a:t>
            </a:r>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 </a:t>
            </a:r>
            <a:r>
              <a:rPr lang="en-US" altLang="zh-CN" dirty="0">
                <a:effectLst>
                  <a:outerShdw blurRad="38100" dist="38100" dir="2700000" algn="tl">
                    <a:srgbClr val="000000">
                      <a:alpha val="43137"/>
                    </a:srgbClr>
                  </a:outerShdw>
                </a:effectLst>
              </a:rPr>
              <a:t>References</a:t>
            </a:r>
            <a:endParaRPr lang="zh-CN" altLang="en-US" dirty="0"/>
          </a:p>
        </p:txBody>
      </p:sp>
      <p:sp>
        <p:nvSpPr>
          <p:cNvPr id="4" name="文本框 3"/>
          <p:cNvSpPr txBox="1"/>
          <p:nvPr/>
        </p:nvSpPr>
        <p:spPr>
          <a:xfrm>
            <a:off x="-33556" y="379706"/>
            <a:ext cx="676840"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01</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6" name="双括号 35"/>
          <p:cNvSpPr/>
          <p:nvPr/>
        </p:nvSpPr>
        <p:spPr>
          <a:xfrm>
            <a:off x="760963" y="3086634"/>
            <a:ext cx="309880" cy="260985"/>
          </a:xfrm>
          <a:prstGeom prst="bracketPair">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b="1">
                <a:solidFill>
                  <a:srgbClr val="702F73"/>
                </a:solidFill>
                <a:latin typeface="微软雅黑" panose="020B0503020204020204" pitchFamily="34" charset="-122"/>
                <a:ea typeface="微软雅黑" panose="020B0503020204020204" pitchFamily="34" charset="-122"/>
                <a:cs typeface="+mn-ea"/>
                <a:sym typeface="+mn-lt"/>
              </a:rPr>
              <a:t>1</a:t>
            </a:r>
          </a:p>
        </p:txBody>
      </p:sp>
      <p:sp>
        <p:nvSpPr>
          <p:cNvPr id="37" name="双括号 36"/>
          <p:cNvSpPr/>
          <p:nvPr/>
        </p:nvSpPr>
        <p:spPr>
          <a:xfrm>
            <a:off x="735563" y="3854349"/>
            <a:ext cx="309880" cy="260985"/>
          </a:xfrm>
          <a:prstGeom prst="bracketPair">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vertOverflow="overflow" horzOverflow="overflow" vert="horz" wrap="square" numCol="1" spcCol="0" rtlCol="0" fromWordArt="0" anchor="ctr" anchorCtr="0" forceAA="0" compatLnSpc="1">
            <a:noAutofit/>
          </a:bodyPr>
          <a:lstStyle/>
          <a:p>
            <a:pPr lvl="0" algn="ctr"/>
            <a:r>
              <a:rPr lang="en-US" altLang="zh-CN" b="1" dirty="0">
                <a:solidFill>
                  <a:srgbClr val="702F73"/>
                </a:solidFill>
                <a:latin typeface="微软雅黑" panose="020B0503020204020204" pitchFamily="34" charset="-122"/>
                <a:ea typeface="微软雅黑" panose="020B0503020204020204" pitchFamily="34" charset="-122"/>
                <a:cs typeface="+mn-ea"/>
                <a:sym typeface="+mn-lt"/>
              </a:rPr>
              <a:t>2</a:t>
            </a:r>
          </a:p>
        </p:txBody>
      </p:sp>
      <p:cxnSp>
        <p:nvCxnSpPr>
          <p:cNvPr id="39" name="直接连接符 38"/>
          <p:cNvCxnSpPr/>
          <p:nvPr/>
        </p:nvCxnSpPr>
        <p:spPr>
          <a:xfrm>
            <a:off x="760963" y="3596539"/>
            <a:ext cx="6536055" cy="0"/>
          </a:xfrm>
          <a:prstGeom prst="line">
            <a:avLst/>
          </a:prstGeom>
          <a:ln>
            <a:solidFill>
              <a:srgbClr val="1E649E"/>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760963" y="4418229"/>
            <a:ext cx="6574790" cy="0"/>
          </a:xfrm>
          <a:prstGeom prst="line">
            <a:avLst/>
          </a:prstGeom>
          <a:ln>
            <a:solidFill>
              <a:srgbClr val="1E649E"/>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103863" y="2813358"/>
            <a:ext cx="6574790" cy="738664"/>
          </a:xfrm>
          <a:prstGeom prst="rect">
            <a:avLst/>
          </a:prstGeom>
          <a:noFill/>
        </p:spPr>
        <p:txBody>
          <a:bodyPr wrap="square" rtlCol="0" anchor="t">
            <a:spAutoFit/>
          </a:bodyPr>
          <a:lstStyle/>
          <a:p>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Cao Y, Xu J, Lin S, et al. </a:t>
            </a:r>
            <a:r>
              <a:rPr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Gcnet</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 Non-local networks meet squeeze-excitation networks and beyond[C]//Proceedings of the IEEE/CVF international conference on computer vision workshops. 2019: 0-0.</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42" name="文本框 41"/>
          <p:cNvSpPr txBox="1"/>
          <p:nvPr/>
        </p:nvSpPr>
        <p:spPr>
          <a:xfrm>
            <a:off x="1103864" y="3829585"/>
            <a:ext cx="6404710" cy="523220"/>
          </a:xfrm>
          <a:prstGeom prst="rect">
            <a:avLst/>
          </a:prstGeom>
          <a:noFill/>
        </p:spPr>
        <p:txBody>
          <a:bodyPr wrap="square" rtlCol="0" anchor="t">
            <a:spAutoFit/>
          </a:bodyPr>
          <a:lstStyle/>
          <a:p>
            <a:r>
              <a:rPr lang="en-US" altLang="zh-CN" sz="1400" dirty="0" err="1">
                <a:hlinkClick r:id="rId2"/>
              </a:rPr>
              <a:t>GCNet</a:t>
            </a:r>
            <a:r>
              <a:rPr lang="zh-CN" altLang="en-US" sz="1400" dirty="0">
                <a:hlinkClick r:id="rId2"/>
              </a:rPr>
              <a:t>：当</a:t>
            </a:r>
            <a:r>
              <a:rPr lang="en-US" altLang="zh-CN" sz="1400" dirty="0">
                <a:hlinkClick r:id="rId2"/>
              </a:rPr>
              <a:t>Non-local</a:t>
            </a:r>
            <a:r>
              <a:rPr lang="zh-CN" altLang="en-US" sz="1400" dirty="0">
                <a:hlinkClick r:id="rId2"/>
              </a:rPr>
              <a:t>遇见</a:t>
            </a:r>
            <a:r>
              <a:rPr lang="en-US" altLang="zh-CN" sz="1400" dirty="0" err="1">
                <a:hlinkClick r:id="rId2"/>
              </a:rPr>
              <a:t>SENet</a:t>
            </a:r>
            <a:r>
              <a:rPr lang="en-US" altLang="zh-CN" sz="1400" dirty="0">
                <a:hlinkClick r:id="rId2"/>
              </a:rPr>
              <a:t> - </a:t>
            </a:r>
            <a:r>
              <a:rPr lang="zh-CN" altLang="en-US" sz="1400" dirty="0">
                <a:hlinkClick r:id="rId2"/>
              </a:rPr>
              <a:t>知乎 </a:t>
            </a:r>
            <a:r>
              <a:rPr lang="en-US" altLang="zh-CN" sz="1400" dirty="0">
                <a:hlinkClick r:id="rId2"/>
              </a:rPr>
              <a:t>(zhihu.com)</a:t>
            </a:r>
            <a:r>
              <a:rPr lang="en-US" altLang="zh-CN" sz="1400" dirty="0"/>
              <a:t> (https://zhuanlan.zhihu.com/p/64988633)</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pic>
        <p:nvPicPr>
          <p:cNvPr id="44" name="图片 43"/>
          <p:cNvPicPr>
            <a:picLocks noChangeAspect="1"/>
          </p:cNvPicPr>
          <p:nvPr/>
        </p:nvPicPr>
        <p:blipFill>
          <a:blip r:embed="rId3"/>
          <a:stretch>
            <a:fillRect/>
          </a:stretch>
        </p:blipFill>
        <p:spPr>
          <a:xfrm>
            <a:off x="8154035" y="2558415"/>
            <a:ext cx="3145790" cy="2199640"/>
          </a:xfrm>
          <a:prstGeom prst="rect">
            <a:avLst/>
          </a:prstGeom>
          <a:ln>
            <a:noFill/>
          </a:ln>
        </p:spPr>
      </p:pic>
      <p:sp>
        <p:nvSpPr>
          <p:cNvPr id="2" name="文本框 1">
            <a:extLst>
              <a:ext uri="{FF2B5EF4-FFF2-40B4-BE49-F238E27FC236}">
                <a16:creationId xmlns:a16="http://schemas.microsoft.com/office/drawing/2014/main" id="{C696C557-350B-E859-1505-CFCF87CC4F15}"/>
              </a:ext>
            </a:extLst>
          </p:cNvPr>
          <p:cNvSpPr txBox="1"/>
          <p:nvPr/>
        </p:nvSpPr>
        <p:spPr>
          <a:xfrm>
            <a:off x="643284" y="5480203"/>
            <a:ext cx="11030199" cy="369332"/>
          </a:xfrm>
          <a:prstGeom prst="rect">
            <a:avLst/>
          </a:prstGeom>
          <a:noFill/>
        </p:spPr>
        <p:txBody>
          <a:bodyPr wrap="none" rtlCol="0">
            <a:spAutoFit/>
          </a:bodyPr>
          <a:lstStyle/>
          <a:p>
            <a:r>
              <a:rPr lang="zh-CN" altLang="en-US" dirty="0"/>
              <a:t>注：</a:t>
            </a:r>
            <a:r>
              <a:rPr lang="en-US" altLang="zh-CN" dirty="0" err="1"/>
              <a:t>Gcnet</a:t>
            </a:r>
            <a:r>
              <a:rPr lang="en-US" altLang="zh-CN" dirty="0"/>
              <a:t>: Non-local networks meet squeeze-excitation networks and beyond</a:t>
            </a:r>
            <a:r>
              <a:rPr lang="zh-CN" altLang="en-US" dirty="0"/>
              <a:t>为本节内容的主要来源与图片来源</a:t>
            </a:r>
          </a:p>
        </p:txBody>
      </p:sp>
    </p:spTree>
    <p:extLst>
      <p:ext uri="{BB962C8B-B14F-4D97-AF65-F5344CB8AC3E}">
        <p14:creationId xmlns:p14="http://schemas.microsoft.com/office/powerpoint/2010/main" val="20823150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arn(inVertical)">
                                      <p:cBhvr>
                                        <p:cTn id="7" dur="500"/>
                                        <p:tgtEl>
                                          <p:spTgt spid="4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ppt_x"/>
                                          </p:val>
                                        </p:tav>
                                        <p:tav tm="100000">
                                          <p:val>
                                            <p:strVal val="#ppt_x"/>
                                          </p:val>
                                        </p:tav>
                                      </p:tavLst>
                                    </p:anim>
                                    <p:anim calcmode="lin" valueType="num">
                                      <p:cBhvr additive="base">
                                        <p:cTn id="12" dur="500" fill="hold"/>
                                        <p:tgtEl>
                                          <p:spTgt spid="3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ppt_x"/>
                                          </p:val>
                                        </p:tav>
                                        <p:tav tm="100000">
                                          <p:val>
                                            <p:strVal val="#ppt_x"/>
                                          </p:val>
                                        </p:tav>
                                      </p:tavLst>
                                    </p:anim>
                                    <p:anim calcmode="lin" valueType="num">
                                      <p:cBhvr additive="base">
                                        <p:cTn id="16" dur="500" fill="hold"/>
                                        <p:tgtEl>
                                          <p:spTgt spid="3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ppt_x"/>
                                          </p:val>
                                        </p:tav>
                                        <p:tav tm="100000">
                                          <p:val>
                                            <p:strVal val="#ppt_x"/>
                                          </p:val>
                                        </p:tav>
                                      </p:tavLst>
                                    </p:anim>
                                    <p:anim calcmode="lin" valueType="num">
                                      <p:cBhvr additive="base">
                                        <p:cTn id="20" dur="500" fill="hold"/>
                                        <p:tgtEl>
                                          <p:spTgt spid="3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 calcmode="lin" valueType="num">
                                      <p:cBhvr additive="base">
                                        <p:cTn id="23" dur="500" fill="hold"/>
                                        <p:tgtEl>
                                          <p:spTgt spid="40"/>
                                        </p:tgtEl>
                                        <p:attrNameLst>
                                          <p:attrName>ppt_x</p:attrName>
                                        </p:attrNameLst>
                                      </p:cBhvr>
                                      <p:tavLst>
                                        <p:tav tm="0">
                                          <p:val>
                                            <p:strVal val="#ppt_x"/>
                                          </p:val>
                                        </p:tav>
                                        <p:tav tm="100000">
                                          <p:val>
                                            <p:strVal val="#ppt_x"/>
                                          </p:val>
                                        </p:tav>
                                      </p:tavLst>
                                    </p:anim>
                                    <p:anim calcmode="lin" valueType="num">
                                      <p:cBhvr additive="base">
                                        <p:cTn id="24" dur="500" fill="hold"/>
                                        <p:tgtEl>
                                          <p:spTgt spid="4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additive="base">
                                        <p:cTn id="27" dur="500" fill="hold"/>
                                        <p:tgtEl>
                                          <p:spTgt spid="41"/>
                                        </p:tgtEl>
                                        <p:attrNameLst>
                                          <p:attrName>ppt_x</p:attrName>
                                        </p:attrNameLst>
                                      </p:cBhvr>
                                      <p:tavLst>
                                        <p:tav tm="0">
                                          <p:val>
                                            <p:strVal val="#ppt_x"/>
                                          </p:val>
                                        </p:tav>
                                        <p:tav tm="100000">
                                          <p:val>
                                            <p:strVal val="#ppt_x"/>
                                          </p:val>
                                        </p:tav>
                                      </p:tavLst>
                                    </p:anim>
                                    <p:anim calcmode="lin" valueType="num">
                                      <p:cBhvr additive="base">
                                        <p:cTn id="28" dur="500" fill="hold"/>
                                        <p:tgtEl>
                                          <p:spTgt spid="4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ppt_x"/>
                                          </p:val>
                                        </p:tav>
                                        <p:tav tm="100000">
                                          <p:val>
                                            <p:strVal val="#ppt_x"/>
                                          </p:val>
                                        </p:tav>
                                      </p:tavLst>
                                    </p:anim>
                                    <p:anim calcmode="lin" valueType="num">
                                      <p:cBhvr additive="base">
                                        <p:cTn id="32"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anim calcmode="lin" valueType="num">
                                      <p:cBhvr>
                                        <p:cTn id="38" dur="1000" fill="hold"/>
                                        <p:tgtEl>
                                          <p:spTgt spid="2"/>
                                        </p:tgtEl>
                                        <p:attrNameLst>
                                          <p:attrName>ppt_x</p:attrName>
                                        </p:attrNameLst>
                                      </p:cBhvr>
                                      <p:tavLst>
                                        <p:tav tm="0">
                                          <p:val>
                                            <p:strVal val="#ppt_x"/>
                                          </p:val>
                                        </p:tav>
                                        <p:tav tm="100000">
                                          <p:val>
                                            <p:strVal val="#ppt_x"/>
                                          </p:val>
                                        </p:tav>
                                      </p:tavLst>
                                    </p:anim>
                                    <p:anim calcmode="lin" valueType="num">
                                      <p:cBhvr>
                                        <p:cTn id="3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41" grpId="0"/>
      <p:bldP spid="42"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BFFBA7-5952-C76B-D85F-062E40A77571}"/>
              </a:ext>
            </a:extLst>
          </p:cNvPr>
          <p:cNvSpPr>
            <a:spLocks noGrp="1"/>
          </p:cNvSpPr>
          <p:nvPr>
            <p:ph type="title"/>
          </p:nvPr>
        </p:nvSpPr>
        <p:spPr/>
        <p:txBody>
          <a:bodyPr/>
          <a:lstStyle/>
          <a:p>
            <a:r>
              <a:rPr lang="en-US" altLang="zh-CN" dirty="0"/>
              <a:t>Res2net</a:t>
            </a:r>
            <a:endParaRPr lang="zh-CN" altLang="en-US" dirty="0"/>
          </a:p>
        </p:txBody>
      </p:sp>
      <p:sp>
        <p:nvSpPr>
          <p:cNvPr id="3" name="文本框 2">
            <a:extLst>
              <a:ext uri="{FF2B5EF4-FFF2-40B4-BE49-F238E27FC236}">
                <a16:creationId xmlns:a16="http://schemas.microsoft.com/office/drawing/2014/main" id="{FFB04531-F0DA-DCC3-5E62-14C84F002339}"/>
              </a:ext>
            </a:extLst>
          </p:cNvPr>
          <p:cNvSpPr txBox="1"/>
          <p:nvPr>
            <p:custDataLst>
              <p:tags r:id="rId1"/>
            </p:custDataLst>
          </p:nvPr>
        </p:nvSpPr>
        <p:spPr>
          <a:xfrm>
            <a:off x="615147" y="1050967"/>
            <a:ext cx="8115300" cy="497957"/>
          </a:xfrm>
          <a:prstGeom prst="rect">
            <a:avLst/>
          </a:prstGeom>
          <a:solidFill>
            <a:srgbClr val="7E4381"/>
          </a:solidFill>
        </p:spPr>
        <p:txBody>
          <a:bodyPr vert="horz"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20000"/>
              </a:lnSpc>
              <a:spcBef>
                <a:spcPts val="0"/>
              </a:spcBef>
              <a:spcAft>
                <a:spcPts val="0"/>
              </a:spcAft>
              <a:defRPr/>
            </a:pPr>
            <a:r>
              <a:rPr lang="en-US" altLang="zh-CN" sz="2400" dirty="0">
                <a:solidFill>
                  <a:schemeClr val="bg1"/>
                </a:solidFill>
                <a:latin typeface="微软雅黑" panose="020B0503020204020204" pitchFamily="34" charset="-122"/>
                <a:ea typeface="微软雅黑" panose="020B0503020204020204" pitchFamily="34" charset="-122"/>
                <a:sym typeface="+mn-ea"/>
              </a:rPr>
              <a:t>A New Multi-scale Backbone Architecture</a:t>
            </a:r>
            <a:endParaRPr lang="zh-CN" altLang="en-US" sz="2400" b="1" dirty="0">
              <a:solidFill>
                <a:schemeClr val="bg1"/>
              </a:solidFill>
              <a:latin typeface="微软雅黑" panose="020B0503020204020204" pitchFamily="34" charset="-122"/>
              <a:ea typeface="微软雅黑" panose="020B0503020204020204" pitchFamily="34" charset="-122"/>
              <a:cs typeface="+mn-ea"/>
              <a:sym typeface="+mn-ea"/>
            </a:endParaRPr>
          </a:p>
        </p:txBody>
      </p:sp>
      <p:grpSp>
        <p:nvGrpSpPr>
          <p:cNvPr id="4" name="组合 3">
            <a:extLst>
              <a:ext uri="{FF2B5EF4-FFF2-40B4-BE49-F238E27FC236}">
                <a16:creationId xmlns:a16="http://schemas.microsoft.com/office/drawing/2014/main" id="{D953DA9A-FD3D-6EF6-028B-B173EEA9D249}"/>
              </a:ext>
            </a:extLst>
          </p:cNvPr>
          <p:cNvGrpSpPr/>
          <p:nvPr/>
        </p:nvGrpSpPr>
        <p:grpSpPr>
          <a:xfrm>
            <a:off x="615147" y="2075728"/>
            <a:ext cx="12192000" cy="3239770"/>
            <a:chOff x="0" y="2795"/>
            <a:chExt cx="19200" cy="5102"/>
          </a:xfrm>
        </p:grpSpPr>
        <p:sp>
          <p:nvSpPr>
            <p:cNvPr id="5" name="iṩliḓè">
              <a:extLst>
                <a:ext uri="{FF2B5EF4-FFF2-40B4-BE49-F238E27FC236}">
                  <a16:creationId xmlns:a16="http://schemas.microsoft.com/office/drawing/2014/main" id="{543D6ABF-720E-BEB4-F170-DA02DBF765CA}"/>
                </a:ext>
              </a:extLst>
            </p:cNvPr>
            <p:cNvSpPr/>
            <p:nvPr>
              <p:custDataLst>
                <p:tags r:id="rId2"/>
              </p:custDataLst>
            </p:nvPr>
          </p:nvSpPr>
          <p:spPr>
            <a:xfrm>
              <a:off x="0" y="2795"/>
              <a:ext cx="19200" cy="5102"/>
            </a:xfrm>
            <a:prstGeom prst="rect">
              <a:avLst/>
            </a:prstGeom>
            <a:gradFill flip="none" rotWithShape="1">
              <a:gsLst>
                <a:gs pos="0">
                  <a:schemeClr val="bg1">
                    <a:lumMod val="95000"/>
                  </a:schemeClr>
                </a:gs>
                <a:gs pos="100000">
                  <a:schemeClr val="bg1">
                    <a:alpha val="0"/>
                  </a:schemeClr>
                </a:gs>
              </a:gsLst>
              <a:lin ang="0" scaled="1"/>
              <a:tileRect/>
            </a:gra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solidFill>
                  <a:schemeClr val="bg1"/>
                </a:solidFill>
              </a:endParaRPr>
            </a:p>
          </p:txBody>
        </p:sp>
        <p:sp>
          <p:nvSpPr>
            <p:cNvPr id="6" name="文本框 5">
              <a:extLst>
                <a:ext uri="{FF2B5EF4-FFF2-40B4-BE49-F238E27FC236}">
                  <a16:creationId xmlns:a16="http://schemas.microsoft.com/office/drawing/2014/main" id="{2E69C57F-3F67-75B2-2D9E-EED871C6D14E}"/>
                </a:ext>
              </a:extLst>
            </p:cNvPr>
            <p:cNvSpPr txBox="1"/>
            <p:nvPr/>
          </p:nvSpPr>
          <p:spPr>
            <a:xfrm>
              <a:off x="345" y="3562"/>
              <a:ext cx="12245" cy="3567"/>
            </a:xfrm>
            <a:prstGeom prst="rect">
              <a:avLst/>
            </a:prstGeom>
            <a:noFill/>
          </p:spPr>
          <p:txBody>
            <a:bodyPr wrap="square" rtlCol="0">
              <a:spAutoFit/>
            </a:bodyPr>
            <a:lstStyle/>
            <a:p>
              <a:pPr marL="342900" indent="-342900" algn="just">
                <a:lnSpc>
                  <a:spcPct val="150000"/>
                </a:lnSpc>
                <a:buAutoNum type="arabicPeriod"/>
              </a:pPr>
              <a:r>
                <a:rPr lang="zh-CN" altLang="en-US" sz="1600" b="1" dirty="0">
                  <a:solidFill>
                    <a:schemeClr val="tx1"/>
                  </a:solidFill>
                  <a:latin typeface="微软雅黑" panose="020B0503020204020204" pitchFamily="34" charset="-122"/>
                  <a:ea typeface="微软雅黑" panose="020B0503020204020204" pitchFamily="34" charset="-122"/>
                </a:rPr>
                <a:t>在诸多视觉任务中，多尺度表示特征非常重要。论文提出</a:t>
              </a:r>
              <a:r>
                <a:rPr lang="en-US" altLang="zh-CN" sz="1600" b="1" dirty="0">
                  <a:solidFill>
                    <a:schemeClr val="tx1"/>
                  </a:solidFill>
                  <a:latin typeface="微软雅黑" panose="020B0503020204020204" pitchFamily="34" charset="-122"/>
                  <a:ea typeface="微软雅黑" panose="020B0503020204020204" pitchFamily="34" charset="-122"/>
                </a:rPr>
                <a:t>Res2net</a:t>
              </a:r>
              <a:r>
                <a:rPr lang="zh-CN" altLang="en-US" sz="1600" b="1" dirty="0">
                  <a:solidFill>
                    <a:schemeClr val="tx1"/>
                  </a:solidFill>
                  <a:latin typeface="微软雅黑" panose="020B0503020204020204" pitchFamily="34" charset="-122"/>
                  <a:ea typeface="微软雅黑" panose="020B0503020204020204" pitchFamily="34" charset="-122"/>
                </a:rPr>
                <a:t>模块，在单个残差块内构造具有等级制的类似残差连接。</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342900" indent="-342900" algn="just">
                <a:lnSpc>
                  <a:spcPct val="150000"/>
                </a:lnSpc>
                <a:buAutoNum type="arabicPeriod"/>
              </a:pPr>
              <a:r>
                <a:rPr lang="en-US" altLang="zh-CN" sz="1600" b="1" dirty="0">
                  <a:solidFill>
                    <a:schemeClr val="tx1"/>
                  </a:solidFill>
                  <a:latin typeface="微软雅黑" panose="020B0503020204020204" pitchFamily="34" charset="-122"/>
                  <a:ea typeface="微软雅黑" panose="020B0503020204020204" pitchFamily="34" charset="-122"/>
                </a:rPr>
                <a:t>Res2Net</a:t>
              </a:r>
              <a:r>
                <a:rPr lang="zh-CN" altLang="en-US" sz="1600" b="1" dirty="0">
                  <a:solidFill>
                    <a:schemeClr val="tx1"/>
                  </a:solidFill>
                  <a:latin typeface="微软雅黑" panose="020B0503020204020204" pitchFamily="34" charset="-122"/>
                  <a:ea typeface="微软雅黑" panose="020B0503020204020204" pitchFamily="34" charset="-122"/>
                </a:rPr>
                <a:t>在粒度级别表示多尺度特征，并增加了每个网络层的感受野。可以将</a:t>
              </a:r>
              <a:r>
                <a:rPr lang="en-US" altLang="zh-CN" sz="1600" b="1" dirty="0">
                  <a:solidFill>
                    <a:schemeClr val="tx1"/>
                  </a:solidFill>
                  <a:latin typeface="微软雅黑" panose="020B0503020204020204" pitchFamily="34" charset="-122"/>
                  <a:ea typeface="微软雅黑" panose="020B0503020204020204" pitchFamily="34" charset="-122"/>
                </a:rPr>
                <a:t>Res2Net</a:t>
              </a:r>
              <a:r>
                <a:rPr lang="zh-CN" altLang="en-US" sz="1600" b="1" dirty="0">
                  <a:solidFill>
                    <a:schemeClr val="tx1"/>
                  </a:solidFill>
                  <a:latin typeface="微软雅黑" panose="020B0503020204020204" pitchFamily="34" charset="-122"/>
                  <a:ea typeface="微软雅黑" panose="020B0503020204020204" pitchFamily="34" charset="-122"/>
                </a:rPr>
                <a:t>模块插入最新的主干</a:t>
              </a:r>
              <a:r>
                <a:rPr lang="en-US" altLang="zh-CN" sz="1600" b="1" dirty="0">
                  <a:solidFill>
                    <a:schemeClr val="tx1"/>
                  </a:solidFill>
                  <a:latin typeface="微软雅黑" panose="020B0503020204020204" pitchFamily="34" charset="-122"/>
                  <a:ea typeface="微软雅黑" panose="020B0503020204020204" pitchFamily="34" charset="-122"/>
                </a:rPr>
                <a:t>CNN</a:t>
              </a:r>
              <a:r>
                <a:rPr lang="zh-CN" altLang="en-US" sz="1600" b="1" dirty="0">
                  <a:solidFill>
                    <a:schemeClr val="tx1"/>
                  </a:solidFill>
                  <a:latin typeface="微软雅黑" panose="020B0503020204020204" pitchFamily="34" charset="-122"/>
                  <a:ea typeface="微软雅黑" panose="020B0503020204020204" pitchFamily="34" charset="-122"/>
                </a:rPr>
                <a:t>模型中，例如</a:t>
              </a:r>
              <a:r>
                <a:rPr lang="en-US" altLang="zh-CN" sz="1600" b="1" dirty="0" err="1">
                  <a:solidFill>
                    <a:schemeClr val="tx1"/>
                  </a:solidFill>
                  <a:latin typeface="微软雅黑" panose="020B0503020204020204" pitchFamily="34" charset="-122"/>
                  <a:ea typeface="微软雅黑" panose="020B0503020204020204" pitchFamily="34" charset="-122"/>
                </a:rPr>
                <a:t>ResNet</a:t>
              </a:r>
              <a:r>
                <a:rPr lang="zh-CN" altLang="en-US" sz="1600" b="1" dirty="0">
                  <a:solidFill>
                    <a:schemeClr val="tx1"/>
                  </a:solidFill>
                  <a:latin typeface="微软雅黑" panose="020B0503020204020204" pitchFamily="34" charset="-122"/>
                  <a:ea typeface="微软雅黑" panose="020B0503020204020204" pitchFamily="34" charset="-122"/>
                </a:rPr>
                <a:t>。</a:t>
              </a:r>
            </a:p>
            <a:p>
              <a:pPr marL="342900" indent="-342900" algn="just">
                <a:lnSpc>
                  <a:spcPct val="150000"/>
                </a:lnSpc>
                <a:buAutoNum type="arabicPeriod"/>
              </a:pPr>
              <a:r>
                <a:rPr lang="zh-CN" altLang="en-US" sz="1600" b="1" dirty="0">
                  <a:solidFill>
                    <a:schemeClr val="tx1"/>
                  </a:solidFill>
                  <a:latin typeface="微软雅黑" panose="020B0503020204020204" pitchFamily="34" charset="-122"/>
                  <a:ea typeface="微软雅黑" panose="020B0503020204020204" pitchFamily="34" charset="-122"/>
                </a:rPr>
                <a:t>本次实验，在</a:t>
              </a:r>
              <a:r>
                <a:rPr lang="en-US" altLang="zh-CN" sz="1600" b="1" dirty="0">
                  <a:solidFill>
                    <a:schemeClr val="tx1"/>
                  </a:solidFill>
                  <a:latin typeface="微软雅黑" panose="020B0503020204020204" pitchFamily="34" charset="-122"/>
                  <a:ea typeface="微软雅黑" panose="020B0503020204020204" pitchFamily="34" charset="-122"/>
                </a:rPr>
                <a:t>ResNet18</a:t>
              </a:r>
              <a:r>
                <a:rPr lang="zh-CN" altLang="en-US" sz="1600" b="1" dirty="0">
                  <a:solidFill>
                    <a:schemeClr val="tx1"/>
                  </a:solidFill>
                  <a:latin typeface="微软雅黑" panose="020B0503020204020204" pitchFamily="34" charset="-122"/>
                  <a:ea typeface="微软雅黑" panose="020B0503020204020204" pitchFamily="34" charset="-122"/>
                </a:rPr>
                <a:t>模型上评估</a:t>
              </a:r>
              <a:r>
                <a:rPr lang="en-US" altLang="zh-CN" sz="1600" b="1" dirty="0">
                  <a:solidFill>
                    <a:schemeClr val="tx1"/>
                  </a:solidFill>
                  <a:latin typeface="微软雅黑" panose="020B0503020204020204" pitchFamily="34" charset="-122"/>
                  <a:ea typeface="微软雅黑" panose="020B0503020204020204" pitchFamily="34" charset="-122"/>
                </a:rPr>
                <a:t>Res2Net</a:t>
              </a:r>
              <a:r>
                <a:rPr lang="zh-CN" altLang="en-US" sz="1600" b="1" dirty="0">
                  <a:solidFill>
                    <a:schemeClr val="tx1"/>
                  </a:solidFill>
                  <a:latin typeface="微软雅黑" panose="020B0503020204020204" pitchFamily="34" charset="-122"/>
                  <a:ea typeface="微软雅黑" panose="020B0503020204020204" pitchFamily="34" charset="-122"/>
                </a:rPr>
                <a:t>块，并在广泛使用的数据集</a:t>
              </a:r>
              <a:r>
                <a:rPr lang="en-US" altLang="zh-CN" sz="1600" b="1" dirty="0">
                  <a:solidFill>
                    <a:schemeClr val="tx1"/>
                  </a:solidFill>
                  <a:latin typeface="微软雅黑" panose="020B0503020204020204" pitchFamily="34" charset="-122"/>
                  <a:ea typeface="微软雅黑" panose="020B0503020204020204" pitchFamily="34" charset="-122"/>
                </a:rPr>
                <a:t>CIFAR-100</a:t>
              </a:r>
              <a:r>
                <a:rPr lang="zh-CN" altLang="en-US" sz="1600" b="1" dirty="0">
                  <a:solidFill>
                    <a:schemeClr val="tx1"/>
                  </a:solidFill>
                  <a:latin typeface="微软雅黑" panose="020B0503020204020204" pitchFamily="34" charset="-122"/>
                  <a:ea typeface="微软雅黑" panose="020B0503020204020204" pitchFamily="34" charset="-122"/>
                </a:rPr>
                <a:t>上对比该方法和基准模型的性能。</a:t>
              </a:r>
            </a:p>
          </p:txBody>
        </p:sp>
      </p:grpSp>
      <p:grpSp>
        <p:nvGrpSpPr>
          <p:cNvPr id="8" name="组合 7">
            <a:extLst>
              <a:ext uri="{FF2B5EF4-FFF2-40B4-BE49-F238E27FC236}">
                <a16:creationId xmlns:a16="http://schemas.microsoft.com/office/drawing/2014/main" id="{BD08DEC7-B2BB-2C6F-89D3-5EC6899E322C}"/>
              </a:ext>
            </a:extLst>
          </p:cNvPr>
          <p:cNvGrpSpPr/>
          <p:nvPr/>
        </p:nvGrpSpPr>
        <p:grpSpPr>
          <a:xfrm>
            <a:off x="221615" y="6369366"/>
            <a:ext cx="11748770" cy="322547"/>
            <a:chOff x="329" y="10125"/>
            <a:chExt cx="18502" cy="243"/>
          </a:xfrm>
        </p:grpSpPr>
        <p:sp>
          <p:nvSpPr>
            <p:cNvPr id="9" name="矩形 8">
              <a:extLst>
                <a:ext uri="{FF2B5EF4-FFF2-40B4-BE49-F238E27FC236}">
                  <a16:creationId xmlns:a16="http://schemas.microsoft.com/office/drawing/2014/main" id="{4F1A4136-4CFE-96CE-A0E0-E4B8FEB3EF08}"/>
                </a:ext>
              </a:extLst>
            </p:cNvPr>
            <p:cNvSpPr/>
            <p:nvPr/>
          </p:nvSpPr>
          <p:spPr>
            <a:xfrm>
              <a:off x="329" y="10125"/>
              <a:ext cx="18502" cy="243"/>
            </a:xfrm>
            <a:prstGeom prst="rect">
              <a:avLst/>
            </a:prstGeom>
            <a:gradFill>
              <a:gsLst>
                <a:gs pos="54000">
                  <a:srgbClr val="424C76"/>
                </a:gs>
                <a:gs pos="100000">
                  <a:srgbClr val="7E0C6E">
                    <a:alpha val="1000"/>
                  </a:srgbClr>
                </a:gs>
              </a:gsLst>
              <a:lin ang="0" scaled="0"/>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solidFill>
                  <a:schemeClr val="bg1"/>
                </a:solidFill>
                <a:latin typeface="华光黑变_CNKI" panose="02000500000000000000" pitchFamily="2" charset="-122"/>
                <a:ea typeface="华光黑变_CNKI" panose="02000500000000000000" pitchFamily="2" charset="-122"/>
              </a:endParaRPr>
            </a:p>
          </p:txBody>
        </p:sp>
        <p:sp>
          <p:nvSpPr>
            <p:cNvPr id="10" name="文本框 7">
              <a:extLst>
                <a:ext uri="{FF2B5EF4-FFF2-40B4-BE49-F238E27FC236}">
                  <a16:creationId xmlns:a16="http://schemas.microsoft.com/office/drawing/2014/main" id="{0B75571F-D5F1-0B68-990F-B5DB914254F1}"/>
                </a:ext>
              </a:extLst>
            </p:cNvPr>
            <p:cNvSpPr txBox="1"/>
            <p:nvPr/>
          </p:nvSpPr>
          <p:spPr>
            <a:xfrm>
              <a:off x="4780" y="10125"/>
              <a:ext cx="9600" cy="232"/>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1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南开大学 深度学习大作业之复现</a:t>
              </a:r>
              <a:r>
                <a:rPr lang="en-US" altLang="zh-CN" sz="1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Res2net</a:t>
              </a:r>
              <a:r>
                <a:rPr lang="zh-CN" altLang="en-US" sz="1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 </a:t>
              </a:r>
            </a:p>
          </p:txBody>
        </p:sp>
      </p:grpSp>
      <p:sp>
        <p:nvSpPr>
          <p:cNvPr id="12" name="文本框 11">
            <a:extLst>
              <a:ext uri="{FF2B5EF4-FFF2-40B4-BE49-F238E27FC236}">
                <a16:creationId xmlns:a16="http://schemas.microsoft.com/office/drawing/2014/main" id="{849D3B5E-EBCB-D372-EE5F-4EF9F60595B4}"/>
              </a:ext>
            </a:extLst>
          </p:cNvPr>
          <p:cNvSpPr txBox="1"/>
          <p:nvPr/>
        </p:nvSpPr>
        <p:spPr>
          <a:xfrm>
            <a:off x="0" y="350282"/>
            <a:ext cx="6405238" cy="707886"/>
          </a:xfrm>
          <a:prstGeom prst="rect">
            <a:avLst/>
          </a:prstGeom>
          <a:noFill/>
        </p:spPr>
        <p:txBody>
          <a:bodyPr wrap="square">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02</a:t>
            </a:r>
            <a:endParaRPr lang="zh-CN" altLang="en-US" sz="2000" b="1" dirty="0">
              <a:solidFill>
                <a:schemeClr val="bg1"/>
              </a:solidFill>
              <a:latin typeface="微软雅黑" panose="020B0503020204020204" pitchFamily="34" charset="-122"/>
              <a:ea typeface="微软雅黑" panose="020B0503020204020204" pitchFamily="34" charset="-122"/>
            </a:endParaRPr>
          </a:p>
          <a:p>
            <a:endParaRPr lang="zh-CN" altLang="en-US" sz="2000" dirty="0"/>
          </a:p>
        </p:txBody>
      </p:sp>
    </p:spTree>
    <p:extLst>
      <p:ext uri="{BB962C8B-B14F-4D97-AF65-F5344CB8AC3E}">
        <p14:creationId xmlns:p14="http://schemas.microsoft.com/office/powerpoint/2010/main" val="255087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26E4D37-B780-12D2-035A-967AFC640257}"/>
              </a:ext>
            </a:extLst>
          </p:cNvPr>
          <p:cNvSpPr>
            <a:spLocks noGrp="1"/>
          </p:cNvSpPr>
          <p:nvPr>
            <p:ph type="sldNum" sz="quarter" idx="12"/>
          </p:nvPr>
        </p:nvSpPr>
        <p:spPr/>
        <p:txBody>
          <a:bodyPr/>
          <a:lstStyle/>
          <a:p>
            <a:fld id="{565CE74E-AB26-4998-AD42-012C4C1AD076}" type="slidenum">
              <a:rPr lang="zh-CN" altLang="en-US" smtClean="0"/>
              <a:t>12</a:t>
            </a:fld>
            <a:r>
              <a:rPr lang="zh-CN" altLang="en-US"/>
              <a:t>    </a:t>
            </a:r>
            <a:r>
              <a:rPr lang="en-US" altLang="zh-CN"/>
              <a:t>/30</a:t>
            </a:r>
            <a:endParaRPr lang="zh-CN" altLang="en-US" dirty="0"/>
          </a:p>
        </p:txBody>
      </p:sp>
      <p:sp>
        <p:nvSpPr>
          <p:cNvPr id="4" name="标题 3">
            <a:extLst>
              <a:ext uri="{FF2B5EF4-FFF2-40B4-BE49-F238E27FC236}">
                <a16:creationId xmlns:a16="http://schemas.microsoft.com/office/drawing/2014/main" id="{52E02AE5-783E-A83C-CC15-F1FC1D19CA97}"/>
              </a:ext>
            </a:extLst>
          </p:cNvPr>
          <p:cNvSpPr>
            <a:spLocks noGrp="1"/>
          </p:cNvSpPr>
          <p:nvPr>
            <p:ph type="title"/>
          </p:nvPr>
        </p:nvSpPr>
        <p:spPr/>
        <p:txBody>
          <a:bodyPr/>
          <a:lstStyle/>
          <a:p>
            <a:r>
              <a:rPr lang="en-US" altLang="zh-CN" dirty="0"/>
              <a:t>Res2net</a:t>
            </a:r>
            <a:endParaRPr lang="zh-CN" altLang="en-US" dirty="0"/>
          </a:p>
        </p:txBody>
      </p:sp>
      <p:grpSp>
        <p:nvGrpSpPr>
          <p:cNvPr id="7" name="组合 6">
            <a:extLst>
              <a:ext uri="{FF2B5EF4-FFF2-40B4-BE49-F238E27FC236}">
                <a16:creationId xmlns:a16="http://schemas.microsoft.com/office/drawing/2014/main" id="{BFBB350B-5103-01A6-6B23-65C80062A848}"/>
              </a:ext>
            </a:extLst>
          </p:cNvPr>
          <p:cNvGrpSpPr/>
          <p:nvPr/>
        </p:nvGrpSpPr>
        <p:grpSpPr>
          <a:xfrm>
            <a:off x="589667" y="1260817"/>
            <a:ext cx="5991607" cy="5039549"/>
            <a:chOff x="649825" y="1650911"/>
            <a:chExt cx="5991607" cy="5039549"/>
          </a:xfrm>
        </p:grpSpPr>
        <p:pic>
          <p:nvPicPr>
            <p:cNvPr id="5" name="图片 4">
              <a:extLst>
                <a:ext uri="{FF2B5EF4-FFF2-40B4-BE49-F238E27FC236}">
                  <a16:creationId xmlns:a16="http://schemas.microsoft.com/office/drawing/2014/main" id="{E3F90100-6334-FC2F-8C12-B1BC166FFC11}"/>
                </a:ext>
              </a:extLst>
            </p:cNvPr>
            <p:cNvPicPr>
              <a:picLocks noChangeAspect="1"/>
            </p:cNvPicPr>
            <p:nvPr/>
          </p:nvPicPr>
          <p:blipFill rotWithShape="1">
            <a:blip r:embed="rId2"/>
            <a:srcRect b="13980"/>
            <a:stretch/>
          </p:blipFill>
          <p:spPr>
            <a:xfrm>
              <a:off x="735563" y="1650911"/>
              <a:ext cx="5678785" cy="3847520"/>
            </a:xfrm>
            <a:prstGeom prst="rect">
              <a:avLst/>
            </a:prstGeom>
            <a:ln w="57150">
              <a:solidFill>
                <a:srgbClr val="7E4381"/>
              </a:solidFill>
            </a:ln>
          </p:spPr>
        </p:pic>
        <p:sp>
          <p:nvSpPr>
            <p:cNvPr id="6" name="矩形 5">
              <a:extLst>
                <a:ext uri="{FF2B5EF4-FFF2-40B4-BE49-F238E27FC236}">
                  <a16:creationId xmlns:a16="http://schemas.microsoft.com/office/drawing/2014/main" id="{7903BEAD-6398-4039-181E-D2592AEB23EF}"/>
                </a:ext>
              </a:extLst>
            </p:cNvPr>
            <p:cNvSpPr/>
            <p:nvPr/>
          </p:nvSpPr>
          <p:spPr>
            <a:xfrm>
              <a:off x="649825" y="5629592"/>
              <a:ext cx="5991607" cy="1060868"/>
            </a:xfrm>
            <a:prstGeom prst="rect">
              <a:avLst/>
            </a:prstGeom>
          </p:spPr>
          <p:txBody>
            <a:bodyPr wrap="square">
              <a:spAutoFit/>
            </a:bodyPr>
            <a:lstStyle/>
            <a:p>
              <a:pPr lvl="0" algn="ctr">
                <a:lnSpc>
                  <a:spcPct val="120000"/>
                </a:lnSpc>
              </a:pPr>
              <a:r>
                <a:rPr lang="zh-CN" altLang="en-US" b="1" dirty="0">
                  <a:latin typeface="Arial" panose="020B0604020202020204" pitchFamily="34" charset="0"/>
                  <a:ea typeface="微软雅黑" panose="020B0503020204020204" pitchFamily="34" charset="-122"/>
                </a:rPr>
                <a:t>传统</a:t>
              </a:r>
              <a:r>
                <a:rPr lang="en-US" altLang="zh-CN" b="1" dirty="0">
                  <a:latin typeface="Arial" panose="020B0604020202020204" pitchFamily="34" charset="0"/>
                  <a:ea typeface="微软雅黑" panose="020B0503020204020204" pitchFamily="34" charset="-122"/>
                </a:rPr>
                <a:t>bottleneck block</a:t>
              </a:r>
              <a:r>
                <a:rPr lang="zh-CN" altLang="en-US" b="1" dirty="0">
                  <a:latin typeface="Arial" panose="020B0604020202020204" pitchFamily="34" charset="0"/>
                  <a:ea typeface="微软雅黑" panose="020B0503020204020204" pitchFamily="34" charset="-122"/>
                </a:rPr>
                <a:t>和</a:t>
              </a:r>
              <a:r>
                <a:rPr lang="en-US" altLang="zh-CN" b="1" dirty="0">
                  <a:latin typeface="Arial" panose="020B0604020202020204" pitchFamily="34" charset="0"/>
                  <a:ea typeface="微软雅黑" panose="020B0503020204020204" pitchFamily="34" charset="-122"/>
                </a:rPr>
                <a:t>Res2net block</a:t>
              </a:r>
              <a:r>
                <a:rPr lang="zh-CN" altLang="en-US" b="1" dirty="0">
                  <a:latin typeface="Arial" panose="020B0604020202020204" pitchFamily="34" charset="0"/>
                  <a:ea typeface="微软雅黑" panose="020B0503020204020204" pitchFamily="34" charset="-122"/>
                </a:rPr>
                <a:t>结构比对</a:t>
              </a:r>
              <a:endParaRPr lang="en-US" altLang="zh-CN" b="1" dirty="0">
                <a:latin typeface="Arial" panose="020B0604020202020204" pitchFamily="34" charset="0"/>
                <a:ea typeface="微软雅黑" panose="020B0503020204020204" pitchFamily="34" charset="-122"/>
              </a:endParaRPr>
            </a:p>
            <a:p>
              <a:pPr>
                <a:lnSpc>
                  <a:spcPct val="120000"/>
                </a:lnSpc>
              </a:pPr>
              <a:r>
                <a:rPr lang="zh-CN" altLang="en-US" i="1" dirty="0">
                  <a:latin typeface="Arial" panose="020B0604020202020204" pitchFamily="34" charset="0"/>
                  <a:ea typeface="微软雅黑" panose="020B0503020204020204" pitchFamily="34" charset="-122"/>
                </a:rPr>
                <a:t>（资料来源：论文，</a:t>
              </a:r>
              <a:r>
                <a:rPr lang="en-US" altLang="zh-CN" i="1" dirty="0">
                  <a:solidFill>
                    <a:srgbClr val="000000"/>
                  </a:solidFill>
                  <a:effectLst/>
                  <a:latin typeface="Lucida Grande"/>
                </a:rPr>
                <a:t>Res2Net: A New Multi-scale Backbone Architecture</a:t>
              </a:r>
              <a:r>
                <a:rPr lang="zh-CN" altLang="en-US" i="1" dirty="0">
                  <a:latin typeface="Arial" panose="020B0604020202020204" pitchFamily="34" charset="0"/>
                  <a:ea typeface="微软雅黑" panose="020B0503020204020204" pitchFamily="34" charset="-122"/>
                </a:rPr>
                <a:t>）</a:t>
              </a:r>
            </a:p>
          </p:txBody>
        </p:sp>
      </p:grpSp>
      <p:sp>
        <p:nvSpPr>
          <p:cNvPr id="9" name="文本框 8">
            <a:extLst>
              <a:ext uri="{FF2B5EF4-FFF2-40B4-BE49-F238E27FC236}">
                <a16:creationId xmlns:a16="http://schemas.microsoft.com/office/drawing/2014/main" id="{D99DEF25-325A-9431-D58D-5597E4A1E72D}"/>
              </a:ext>
            </a:extLst>
          </p:cNvPr>
          <p:cNvSpPr txBox="1"/>
          <p:nvPr/>
        </p:nvSpPr>
        <p:spPr>
          <a:xfrm>
            <a:off x="6581274" y="2001886"/>
            <a:ext cx="4800721" cy="2120902"/>
          </a:xfrm>
          <a:prstGeom prst="rect">
            <a:avLst/>
          </a:prstGeom>
          <a:noFill/>
        </p:spPr>
        <p:txBody>
          <a:bodyPr wrap="square" rtlCol="0">
            <a:spAutoFit/>
          </a:bodyPr>
          <a:lstStyle/>
          <a:p>
            <a:pPr algn="just">
              <a:lnSpc>
                <a:spcPct val="150000"/>
              </a:lnSpc>
            </a:pPr>
            <a:r>
              <a:rPr lang="zh-CN" altLang="en-US" b="1" dirty="0">
                <a:latin typeface="微软雅黑" panose="020B0503020204020204" pitchFamily="34" charset="-122"/>
                <a:ea typeface="微软雅黑" panose="020B0503020204020204" pitchFamily="34" charset="-122"/>
              </a:rPr>
              <a:t>提出新参数：</a:t>
            </a:r>
            <a:r>
              <a:rPr lang="en-US" altLang="zh-CN" b="1" dirty="0">
                <a:latin typeface="微软雅黑" panose="020B0503020204020204" pitchFamily="34" charset="-122"/>
                <a:ea typeface="微软雅黑" panose="020B0503020204020204" pitchFamily="34" charset="-122"/>
              </a:rPr>
              <a:t>Scale</a:t>
            </a:r>
          </a:p>
          <a:p>
            <a:pPr algn="just">
              <a:lnSpc>
                <a:spcPct val="150000"/>
              </a:lnSpc>
            </a:pPr>
            <a:r>
              <a:rPr lang="en-US" altLang="zh-CN" b="1" dirty="0">
                <a:latin typeface="微软雅黑" panose="020B0503020204020204" pitchFamily="34" charset="-122"/>
                <a:ea typeface="微软雅黑" panose="020B0503020204020204" pitchFamily="34" charset="-122"/>
              </a:rPr>
              <a:t>scale</a:t>
            </a:r>
            <a:r>
              <a:rPr lang="zh-CN" altLang="en-US" b="1" dirty="0">
                <a:latin typeface="微软雅黑" panose="020B0503020204020204" pitchFamily="34" charset="-122"/>
                <a:ea typeface="微软雅黑" panose="020B0503020204020204" pitchFamily="34" charset="-122"/>
              </a:rPr>
              <a:t>表示</a:t>
            </a:r>
            <a:r>
              <a:rPr lang="en-US" altLang="zh-CN" b="1" dirty="0">
                <a:latin typeface="微软雅黑" panose="020B0503020204020204" pitchFamily="34" charset="-122"/>
                <a:ea typeface="微软雅黑" panose="020B0503020204020204" pitchFamily="34" charset="-122"/>
              </a:rPr>
              <a:t>block</a:t>
            </a:r>
            <a:r>
              <a:rPr lang="zh-CN" altLang="en-US" b="1" dirty="0">
                <a:latin typeface="微软雅黑" panose="020B0503020204020204" pitchFamily="34" charset="-122"/>
                <a:ea typeface="微软雅黑" panose="020B0503020204020204" pitchFamily="34" charset="-122"/>
              </a:rPr>
              <a:t>中分支的个数，用于控制</a:t>
            </a:r>
            <a:r>
              <a:rPr lang="en-US" altLang="zh-CN" b="1" dirty="0">
                <a:latin typeface="微软雅黑" panose="020B0503020204020204" pitchFamily="34" charset="-122"/>
                <a:ea typeface="微软雅黑" panose="020B0503020204020204" pitchFamily="34" charset="-122"/>
              </a:rPr>
              <a:t>group</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algn="just">
              <a:lnSpc>
                <a:spcPct val="150000"/>
              </a:lnSpc>
            </a:pPr>
            <a:r>
              <a:rPr lang="en-US" altLang="zh-CN" b="1" dirty="0">
                <a:latin typeface="微软雅黑" panose="020B0503020204020204" pitchFamily="34" charset="-122"/>
                <a:ea typeface="微软雅黑" panose="020B0503020204020204" pitchFamily="34" charset="-122"/>
              </a:rPr>
              <a:t>scale</a:t>
            </a:r>
            <a:r>
              <a:rPr lang="zh-CN" altLang="en-US" b="1" dirty="0">
                <a:latin typeface="微软雅黑" panose="020B0503020204020204" pitchFamily="34" charset="-122"/>
                <a:ea typeface="微软雅黑" panose="020B0503020204020204" pitchFamily="34" charset="-122"/>
              </a:rPr>
              <a:t>同</a:t>
            </a:r>
            <a:r>
              <a:rPr lang="en-US" altLang="zh-CN" b="1" dirty="0">
                <a:latin typeface="微软雅黑" panose="020B0503020204020204" pitchFamily="34" charset="-122"/>
                <a:ea typeface="微软雅黑" panose="020B0503020204020204" pitchFamily="34" charset="-122"/>
              </a:rPr>
              <a:t>height</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width</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cardinality</a:t>
            </a:r>
            <a:r>
              <a:rPr lang="zh-CN" altLang="en-US" b="1" dirty="0">
                <a:latin typeface="微软雅黑" panose="020B0503020204020204" pitchFamily="34" charset="-122"/>
                <a:ea typeface="微软雅黑" panose="020B0503020204020204" pitchFamily="34" charset="-122"/>
              </a:rPr>
              <a:t>相似，都为基本量。</a:t>
            </a:r>
            <a:endParaRPr lang="en-US" altLang="zh-CN" b="1" dirty="0">
              <a:latin typeface="微软雅黑" panose="020B0503020204020204" pitchFamily="34" charset="-122"/>
              <a:ea typeface="微软雅黑" panose="020B0503020204020204" pitchFamily="34" charset="-122"/>
            </a:endParaRPr>
          </a:p>
        </p:txBody>
      </p:sp>
      <p:grpSp>
        <p:nvGrpSpPr>
          <p:cNvPr id="10" name="组合 9">
            <a:extLst>
              <a:ext uri="{FF2B5EF4-FFF2-40B4-BE49-F238E27FC236}">
                <a16:creationId xmlns:a16="http://schemas.microsoft.com/office/drawing/2014/main" id="{8652EABE-3E16-D2BC-81EC-2756DEBB5727}"/>
              </a:ext>
            </a:extLst>
          </p:cNvPr>
          <p:cNvGrpSpPr/>
          <p:nvPr/>
        </p:nvGrpSpPr>
        <p:grpSpPr>
          <a:xfrm>
            <a:off x="221615" y="6369366"/>
            <a:ext cx="11748770" cy="322547"/>
            <a:chOff x="329" y="10125"/>
            <a:chExt cx="18502" cy="243"/>
          </a:xfrm>
        </p:grpSpPr>
        <p:sp>
          <p:nvSpPr>
            <p:cNvPr id="11" name="矩形 10">
              <a:extLst>
                <a:ext uri="{FF2B5EF4-FFF2-40B4-BE49-F238E27FC236}">
                  <a16:creationId xmlns:a16="http://schemas.microsoft.com/office/drawing/2014/main" id="{88BFEF46-3316-EFF5-410C-A1C181E39729}"/>
                </a:ext>
              </a:extLst>
            </p:cNvPr>
            <p:cNvSpPr/>
            <p:nvPr/>
          </p:nvSpPr>
          <p:spPr>
            <a:xfrm>
              <a:off x="329" y="10125"/>
              <a:ext cx="18502" cy="243"/>
            </a:xfrm>
            <a:prstGeom prst="rect">
              <a:avLst/>
            </a:prstGeom>
            <a:gradFill>
              <a:gsLst>
                <a:gs pos="54000">
                  <a:srgbClr val="424C76"/>
                </a:gs>
                <a:gs pos="100000">
                  <a:srgbClr val="7E0C6E">
                    <a:alpha val="1000"/>
                  </a:srgbClr>
                </a:gs>
              </a:gsLst>
              <a:lin ang="0" scaled="0"/>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solidFill>
                  <a:schemeClr val="bg1"/>
                </a:solidFill>
                <a:latin typeface="华光黑变_CNKI" panose="02000500000000000000" pitchFamily="2" charset="-122"/>
                <a:ea typeface="华光黑变_CNKI" panose="02000500000000000000" pitchFamily="2" charset="-122"/>
              </a:endParaRPr>
            </a:p>
          </p:txBody>
        </p:sp>
        <p:sp>
          <p:nvSpPr>
            <p:cNvPr id="12" name="文本框 7">
              <a:extLst>
                <a:ext uri="{FF2B5EF4-FFF2-40B4-BE49-F238E27FC236}">
                  <a16:creationId xmlns:a16="http://schemas.microsoft.com/office/drawing/2014/main" id="{63C9AA87-981E-AF9E-6339-35738B1CE73D}"/>
                </a:ext>
              </a:extLst>
            </p:cNvPr>
            <p:cNvSpPr txBox="1"/>
            <p:nvPr/>
          </p:nvSpPr>
          <p:spPr>
            <a:xfrm>
              <a:off x="4780" y="10125"/>
              <a:ext cx="9600" cy="232"/>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1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南开大学 深度学习大作业之复现</a:t>
              </a:r>
              <a:r>
                <a:rPr lang="en-US" altLang="zh-CN" sz="1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Res2net</a:t>
              </a:r>
              <a:r>
                <a:rPr lang="zh-CN" altLang="en-US" sz="1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 </a:t>
              </a:r>
            </a:p>
          </p:txBody>
        </p:sp>
      </p:grpSp>
      <p:sp>
        <p:nvSpPr>
          <p:cNvPr id="15" name="文本框 14">
            <a:extLst>
              <a:ext uri="{FF2B5EF4-FFF2-40B4-BE49-F238E27FC236}">
                <a16:creationId xmlns:a16="http://schemas.microsoft.com/office/drawing/2014/main" id="{9A47CF23-32DC-30D1-686B-AAFF1E33D636}"/>
              </a:ext>
            </a:extLst>
          </p:cNvPr>
          <p:cNvSpPr txBox="1"/>
          <p:nvPr/>
        </p:nvSpPr>
        <p:spPr>
          <a:xfrm>
            <a:off x="0" y="410394"/>
            <a:ext cx="1162975" cy="707886"/>
          </a:xfrm>
          <a:prstGeom prst="rect">
            <a:avLst/>
          </a:prstGeom>
          <a:noFill/>
        </p:spPr>
        <p:txBody>
          <a:bodyPr wrap="square" rtlCol="0">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02</a:t>
            </a:r>
            <a:endParaRPr lang="zh-CN" altLang="en-US" sz="2000" b="1" dirty="0">
              <a:solidFill>
                <a:schemeClr val="bg1"/>
              </a:solidFill>
              <a:latin typeface="微软雅黑" panose="020B0503020204020204" pitchFamily="34" charset="-122"/>
              <a:ea typeface="微软雅黑" panose="020B0503020204020204" pitchFamily="34" charset="-122"/>
            </a:endParaRPr>
          </a:p>
          <a:p>
            <a:endParaRPr lang="zh-CN" altLang="en-US" sz="2000" dirty="0"/>
          </a:p>
        </p:txBody>
      </p:sp>
    </p:spTree>
    <p:extLst>
      <p:ext uri="{BB962C8B-B14F-4D97-AF65-F5344CB8AC3E}">
        <p14:creationId xmlns:p14="http://schemas.microsoft.com/office/powerpoint/2010/main" val="473355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26E4D37-B780-12D2-035A-967AFC640257}"/>
              </a:ext>
            </a:extLst>
          </p:cNvPr>
          <p:cNvSpPr>
            <a:spLocks noGrp="1"/>
          </p:cNvSpPr>
          <p:nvPr>
            <p:ph type="sldNum" sz="quarter" idx="12"/>
          </p:nvPr>
        </p:nvSpPr>
        <p:spPr/>
        <p:txBody>
          <a:bodyPr/>
          <a:lstStyle/>
          <a:p>
            <a:fld id="{565CE74E-AB26-4998-AD42-012C4C1AD076}" type="slidenum">
              <a:rPr lang="zh-CN" altLang="en-US" smtClean="0"/>
              <a:t>13</a:t>
            </a:fld>
            <a:r>
              <a:rPr lang="zh-CN" altLang="en-US" dirty="0"/>
              <a:t>    </a:t>
            </a:r>
            <a:r>
              <a:rPr lang="en-US" altLang="zh-CN" dirty="0"/>
              <a:t>/30</a:t>
            </a:r>
            <a:endParaRPr lang="zh-CN" altLang="en-US" dirty="0"/>
          </a:p>
        </p:txBody>
      </p:sp>
      <p:sp>
        <p:nvSpPr>
          <p:cNvPr id="4" name="标题 3">
            <a:extLst>
              <a:ext uri="{FF2B5EF4-FFF2-40B4-BE49-F238E27FC236}">
                <a16:creationId xmlns:a16="http://schemas.microsoft.com/office/drawing/2014/main" id="{52E02AE5-783E-A83C-CC15-F1FC1D19CA97}"/>
              </a:ext>
            </a:extLst>
          </p:cNvPr>
          <p:cNvSpPr>
            <a:spLocks noGrp="1"/>
          </p:cNvSpPr>
          <p:nvPr>
            <p:ph type="title"/>
          </p:nvPr>
        </p:nvSpPr>
        <p:spPr/>
        <p:txBody>
          <a:bodyPr/>
          <a:lstStyle/>
          <a:p>
            <a:r>
              <a:rPr lang="en-US" altLang="zh-CN" dirty="0"/>
              <a:t>Res2net</a:t>
            </a:r>
            <a:endParaRPr lang="zh-CN" altLang="en-US" dirty="0"/>
          </a:p>
        </p:txBody>
      </p:sp>
      <p:grpSp>
        <p:nvGrpSpPr>
          <p:cNvPr id="7" name="组合 6">
            <a:extLst>
              <a:ext uri="{FF2B5EF4-FFF2-40B4-BE49-F238E27FC236}">
                <a16:creationId xmlns:a16="http://schemas.microsoft.com/office/drawing/2014/main" id="{BFBB350B-5103-01A6-6B23-65C80062A848}"/>
              </a:ext>
            </a:extLst>
          </p:cNvPr>
          <p:cNvGrpSpPr/>
          <p:nvPr/>
        </p:nvGrpSpPr>
        <p:grpSpPr>
          <a:xfrm>
            <a:off x="589667" y="1260817"/>
            <a:ext cx="5991607" cy="5039549"/>
            <a:chOff x="649825" y="1650911"/>
            <a:chExt cx="5991607" cy="5039549"/>
          </a:xfrm>
        </p:grpSpPr>
        <p:pic>
          <p:nvPicPr>
            <p:cNvPr id="5" name="图片 4">
              <a:extLst>
                <a:ext uri="{FF2B5EF4-FFF2-40B4-BE49-F238E27FC236}">
                  <a16:creationId xmlns:a16="http://schemas.microsoft.com/office/drawing/2014/main" id="{E3F90100-6334-FC2F-8C12-B1BC166FFC11}"/>
                </a:ext>
              </a:extLst>
            </p:cNvPr>
            <p:cNvPicPr>
              <a:picLocks noChangeAspect="1"/>
            </p:cNvPicPr>
            <p:nvPr/>
          </p:nvPicPr>
          <p:blipFill rotWithShape="1">
            <a:blip r:embed="rId2"/>
            <a:srcRect b="13980"/>
            <a:stretch/>
          </p:blipFill>
          <p:spPr>
            <a:xfrm>
              <a:off x="735563" y="1650911"/>
              <a:ext cx="5678785" cy="3847520"/>
            </a:xfrm>
            <a:prstGeom prst="rect">
              <a:avLst/>
            </a:prstGeom>
            <a:ln w="57150">
              <a:solidFill>
                <a:srgbClr val="7E4381"/>
              </a:solidFill>
            </a:ln>
          </p:spPr>
        </p:pic>
        <p:sp>
          <p:nvSpPr>
            <p:cNvPr id="6" name="矩形 5">
              <a:extLst>
                <a:ext uri="{FF2B5EF4-FFF2-40B4-BE49-F238E27FC236}">
                  <a16:creationId xmlns:a16="http://schemas.microsoft.com/office/drawing/2014/main" id="{7903BEAD-6398-4039-181E-D2592AEB23EF}"/>
                </a:ext>
              </a:extLst>
            </p:cNvPr>
            <p:cNvSpPr/>
            <p:nvPr/>
          </p:nvSpPr>
          <p:spPr>
            <a:xfrm>
              <a:off x="649825" y="5629592"/>
              <a:ext cx="5991607" cy="1060868"/>
            </a:xfrm>
            <a:prstGeom prst="rect">
              <a:avLst/>
            </a:prstGeom>
          </p:spPr>
          <p:txBody>
            <a:bodyPr wrap="square">
              <a:spAutoFit/>
            </a:bodyPr>
            <a:lstStyle/>
            <a:p>
              <a:pPr lvl="0" algn="ctr">
                <a:lnSpc>
                  <a:spcPct val="120000"/>
                </a:lnSpc>
              </a:pPr>
              <a:r>
                <a:rPr lang="zh-CN" altLang="en-US" b="1" dirty="0">
                  <a:latin typeface="Arial" panose="020B0604020202020204" pitchFamily="34" charset="0"/>
                  <a:ea typeface="微软雅黑" panose="020B0503020204020204" pitchFamily="34" charset="-122"/>
                </a:rPr>
                <a:t>传统</a:t>
              </a:r>
              <a:r>
                <a:rPr lang="en-US" altLang="zh-CN" b="1" dirty="0">
                  <a:latin typeface="Arial" panose="020B0604020202020204" pitchFamily="34" charset="0"/>
                  <a:ea typeface="微软雅黑" panose="020B0503020204020204" pitchFamily="34" charset="-122"/>
                </a:rPr>
                <a:t>bottleneck block</a:t>
              </a:r>
              <a:r>
                <a:rPr lang="zh-CN" altLang="en-US" b="1" dirty="0">
                  <a:latin typeface="Arial" panose="020B0604020202020204" pitchFamily="34" charset="0"/>
                  <a:ea typeface="微软雅黑" panose="020B0503020204020204" pitchFamily="34" charset="-122"/>
                </a:rPr>
                <a:t>和</a:t>
              </a:r>
              <a:r>
                <a:rPr lang="en-US" altLang="zh-CN" b="1" dirty="0">
                  <a:latin typeface="Arial" panose="020B0604020202020204" pitchFamily="34" charset="0"/>
                  <a:ea typeface="微软雅黑" panose="020B0503020204020204" pitchFamily="34" charset="-122"/>
                </a:rPr>
                <a:t>Res2net block</a:t>
              </a:r>
              <a:r>
                <a:rPr lang="zh-CN" altLang="en-US" b="1" dirty="0">
                  <a:latin typeface="Arial" panose="020B0604020202020204" pitchFamily="34" charset="0"/>
                  <a:ea typeface="微软雅黑" panose="020B0503020204020204" pitchFamily="34" charset="-122"/>
                </a:rPr>
                <a:t>结构比对</a:t>
              </a:r>
              <a:endParaRPr lang="en-US" altLang="zh-CN" b="1" dirty="0">
                <a:latin typeface="Arial" panose="020B0604020202020204" pitchFamily="34" charset="0"/>
                <a:ea typeface="微软雅黑" panose="020B0503020204020204" pitchFamily="34" charset="-122"/>
              </a:endParaRPr>
            </a:p>
            <a:p>
              <a:pPr>
                <a:lnSpc>
                  <a:spcPct val="120000"/>
                </a:lnSpc>
              </a:pPr>
              <a:r>
                <a:rPr lang="zh-CN" altLang="en-US" i="1" dirty="0">
                  <a:latin typeface="Arial" panose="020B0604020202020204" pitchFamily="34" charset="0"/>
                  <a:ea typeface="微软雅黑" panose="020B0503020204020204" pitchFamily="34" charset="-122"/>
                </a:rPr>
                <a:t>（资料来源：论文，</a:t>
              </a:r>
              <a:r>
                <a:rPr lang="en-US" altLang="zh-CN" i="1" dirty="0">
                  <a:solidFill>
                    <a:srgbClr val="000000"/>
                  </a:solidFill>
                  <a:effectLst/>
                  <a:latin typeface="Lucida Grande"/>
                </a:rPr>
                <a:t>Res2Net: A New Multi-scale Backbone Architecture</a:t>
              </a:r>
              <a:r>
                <a:rPr lang="zh-CN" altLang="en-US" i="1" dirty="0">
                  <a:latin typeface="Arial" panose="020B0604020202020204" pitchFamily="34" charset="0"/>
                  <a:ea typeface="微软雅黑" panose="020B0503020204020204" pitchFamily="34" charset="-122"/>
                </a:rPr>
                <a:t>）</a:t>
              </a:r>
            </a:p>
          </p:txBody>
        </p:sp>
      </p:grpSp>
      <p:sp>
        <p:nvSpPr>
          <p:cNvPr id="8" name="文本框 7">
            <a:extLst>
              <a:ext uri="{FF2B5EF4-FFF2-40B4-BE49-F238E27FC236}">
                <a16:creationId xmlns:a16="http://schemas.microsoft.com/office/drawing/2014/main" id="{E254BB3F-4315-FDA9-65F9-A66A6B5D2805}"/>
              </a:ext>
            </a:extLst>
          </p:cNvPr>
          <p:cNvSpPr txBox="1"/>
          <p:nvPr/>
        </p:nvSpPr>
        <p:spPr>
          <a:xfrm>
            <a:off x="6581274" y="885177"/>
            <a:ext cx="5372098" cy="5029390"/>
          </a:xfrm>
          <a:prstGeom prst="rect">
            <a:avLst/>
          </a:prstGeom>
          <a:noFill/>
        </p:spPr>
        <p:txBody>
          <a:bodyPr wrap="square" rtlCol="0">
            <a:spAutoFit/>
          </a:bodyPr>
          <a:lstStyle/>
          <a:p>
            <a:pPr algn="just">
              <a:lnSpc>
                <a:spcPct val="150000"/>
              </a:lnSpc>
            </a:pPr>
            <a:r>
              <a:rPr lang="zh-CN" altLang="en-US" b="1" dirty="0">
                <a:latin typeface="微软雅黑" panose="020B0503020204020204" pitchFamily="34" charset="-122"/>
                <a:ea typeface="微软雅黑" panose="020B0503020204020204" pitchFamily="34" charset="-122"/>
              </a:rPr>
              <a:t>变化：</a:t>
            </a:r>
            <a:endParaRPr lang="en-US" altLang="zh-CN" b="1" dirty="0">
              <a:latin typeface="微软雅黑" panose="020B0503020204020204" pitchFamily="34" charset="-122"/>
              <a:ea typeface="微软雅黑" panose="020B0503020204020204" pitchFamily="34" charset="-122"/>
            </a:endParaRPr>
          </a:p>
          <a:p>
            <a:pPr algn="just">
              <a:lnSpc>
                <a:spcPct val="150000"/>
              </a:lnSpc>
            </a:pPr>
            <a:r>
              <a:rPr lang="zh-CN" altLang="en-US" b="1" dirty="0">
                <a:latin typeface="微软雅黑" panose="020B0503020204020204" pitchFamily="34" charset="-122"/>
                <a:ea typeface="微软雅黑" panose="020B0503020204020204" pitchFamily="34" charset="-122"/>
              </a:rPr>
              <a:t>将原</a:t>
            </a:r>
            <a:r>
              <a:rPr lang="en-US" altLang="zh-CN" b="1" dirty="0" err="1">
                <a:latin typeface="微软雅黑" panose="020B0503020204020204" pitchFamily="34" charset="-122"/>
                <a:ea typeface="微软雅黑" panose="020B0503020204020204" pitchFamily="34" charset="-122"/>
              </a:rPr>
              <a:t>resnet</a:t>
            </a:r>
            <a:r>
              <a:rPr lang="zh-CN" altLang="en-US" b="1" dirty="0">
                <a:latin typeface="微软雅黑" panose="020B0503020204020204" pitchFamily="34" charset="-122"/>
                <a:ea typeface="微软雅黑" panose="020B0503020204020204" pitchFamily="34" charset="-122"/>
              </a:rPr>
              <a:t>的</a:t>
            </a:r>
            <a:r>
              <a:rPr lang="en-US" altLang="zh-CN" b="1" dirty="0">
                <a:latin typeface="微软雅黑" panose="020B0503020204020204" pitchFamily="34" charset="-122"/>
                <a:ea typeface="微软雅黑" panose="020B0503020204020204" pitchFamily="34" charset="-122"/>
              </a:rPr>
              <a:t>3x3</a:t>
            </a:r>
            <a:r>
              <a:rPr lang="zh-CN" altLang="en-US" b="1" dirty="0">
                <a:latin typeface="微软雅黑" panose="020B0503020204020204" pitchFamily="34" charset="-122"/>
                <a:ea typeface="微软雅黑" panose="020B0503020204020204" pitchFamily="34" charset="-122"/>
              </a:rPr>
              <a:t>卷积换成右侧红色部分，该部分最少是不经过</a:t>
            </a:r>
            <a:r>
              <a:rPr lang="en-US" altLang="zh-CN" b="1" dirty="0">
                <a:latin typeface="微软雅黑" panose="020B0503020204020204" pitchFamily="34" charset="-122"/>
                <a:ea typeface="微软雅黑" panose="020B0503020204020204" pitchFamily="34" charset="-122"/>
              </a:rPr>
              <a:t>3x3</a:t>
            </a:r>
            <a:r>
              <a:rPr lang="zh-CN" altLang="en-US" b="1" dirty="0">
                <a:latin typeface="微软雅黑" panose="020B0503020204020204" pitchFamily="34" charset="-122"/>
                <a:ea typeface="微软雅黑" panose="020B0503020204020204" pitchFamily="34" charset="-122"/>
              </a:rPr>
              <a:t>卷积，直接连接；最多会经过</a:t>
            </a: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个</a:t>
            </a:r>
            <a:r>
              <a:rPr lang="en-US" altLang="zh-CN" b="1" dirty="0">
                <a:latin typeface="微软雅黑" panose="020B0503020204020204" pitchFamily="34" charset="-122"/>
                <a:ea typeface="微软雅黑" panose="020B0503020204020204" pitchFamily="34" charset="-122"/>
              </a:rPr>
              <a:t>3x3</a:t>
            </a:r>
            <a:r>
              <a:rPr lang="zh-CN" altLang="en-US" b="1" dirty="0">
                <a:latin typeface="微软雅黑" panose="020B0503020204020204" pitchFamily="34" charset="-122"/>
                <a:ea typeface="微软雅黑" panose="020B0503020204020204" pitchFamily="34" charset="-122"/>
              </a:rPr>
              <a:t>的卷积</a:t>
            </a:r>
            <a:endParaRPr lang="en-US" altLang="zh-CN" b="1" dirty="0">
              <a:latin typeface="微软雅黑" panose="020B0503020204020204" pitchFamily="34" charset="-122"/>
              <a:ea typeface="微软雅黑" panose="020B0503020204020204" pitchFamily="34" charset="-122"/>
            </a:endParaRPr>
          </a:p>
          <a:p>
            <a:pPr algn="just">
              <a:lnSpc>
                <a:spcPct val="150000"/>
              </a:lnSpc>
            </a:pPr>
            <a:r>
              <a:rPr lang="zh-CN" altLang="en-US" b="1" dirty="0">
                <a:latin typeface="微软雅黑" panose="020B0503020204020204" pitchFamily="34" charset="-122"/>
                <a:ea typeface="微软雅黑" panose="020B0503020204020204" pitchFamily="34" charset="-122"/>
              </a:rPr>
              <a:t>内部结构：</a:t>
            </a:r>
            <a:endParaRPr lang="en-US" altLang="zh-CN" b="1" dirty="0">
              <a:latin typeface="微软雅黑" panose="020B0503020204020204" pitchFamily="34" charset="-122"/>
              <a:ea typeface="微软雅黑" panose="020B0503020204020204" pitchFamily="34" charset="-122"/>
            </a:endParaRPr>
          </a:p>
          <a:p>
            <a:pPr algn="just">
              <a:lnSpc>
                <a:spcPct val="150000"/>
              </a:lnSpc>
            </a:pPr>
            <a:r>
              <a:rPr lang="zh-CN" altLang="en-US" b="1" i="0" dirty="0">
                <a:effectLst/>
                <a:latin typeface="微软雅黑" panose="020B0503020204020204" pitchFamily="34" charset="-122"/>
                <a:ea typeface="微软雅黑" panose="020B0503020204020204" pitchFamily="34" charset="-122"/>
              </a:rPr>
              <a:t>经过</a:t>
            </a:r>
            <a:r>
              <a:rPr lang="en-US" altLang="zh-CN" b="1" i="0" dirty="0">
                <a:effectLst/>
                <a:latin typeface="微软雅黑" panose="020B0503020204020204" pitchFamily="34" charset="-122"/>
                <a:ea typeface="微软雅黑" panose="020B0503020204020204" pitchFamily="34" charset="-122"/>
              </a:rPr>
              <a:t>1x1</a:t>
            </a:r>
            <a:r>
              <a:rPr lang="zh-CN" altLang="en-US" b="1" i="0" dirty="0">
                <a:effectLst/>
                <a:latin typeface="微软雅黑" panose="020B0503020204020204" pitchFamily="34" charset="-122"/>
                <a:ea typeface="微软雅黑" panose="020B0503020204020204" pitchFamily="34" charset="-122"/>
              </a:rPr>
              <a:t>卷积之后，将特征图分成</a:t>
            </a:r>
            <a:r>
              <a:rPr lang="en-US" altLang="zh-CN" b="1" i="0" dirty="0">
                <a:effectLst/>
                <a:latin typeface="微软雅黑" panose="020B0503020204020204" pitchFamily="34" charset="-122"/>
                <a:ea typeface="微软雅黑" panose="020B0503020204020204" pitchFamily="34" charset="-122"/>
              </a:rPr>
              <a:t>4</a:t>
            </a:r>
            <a:r>
              <a:rPr lang="zh-CN" altLang="en-US" b="1" i="0" dirty="0">
                <a:effectLst/>
                <a:latin typeface="微软雅黑" panose="020B0503020204020204" pitchFamily="34" charset="-122"/>
                <a:ea typeface="微软雅黑" panose="020B0503020204020204" pitchFamily="34" charset="-122"/>
              </a:rPr>
              <a:t>部分；</a:t>
            </a:r>
            <a:endParaRPr lang="en-US" altLang="zh-CN" b="1" i="0" dirty="0">
              <a:effectLst/>
              <a:latin typeface="微软雅黑" panose="020B0503020204020204" pitchFamily="34" charset="-122"/>
              <a:ea typeface="微软雅黑" panose="020B0503020204020204" pitchFamily="34" charset="-122"/>
            </a:endParaRPr>
          </a:p>
          <a:p>
            <a:pPr algn="just">
              <a:lnSpc>
                <a:spcPct val="150000"/>
              </a:lnSpc>
            </a:pPr>
            <a:r>
              <a:rPr lang="zh-CN" altLang="en-US" b="1" i="0" dirty="0">
                <a:effectLst/>
                <a:latin typeface="微软雅黑" panose="020B0503020204020204" pitchFamily="34" charset="-122"/>
                <a:ea typeface="微软雅黑" panose="020B0503020204020204" pitchFamily="34" charset="-122"/>
              </a:rPr>
              <a:t>第一部分线路，</a:t>
            </a:r>
            <a:r>
              <a:rPr lang="en-US" altLang="zh-CN" b="1" i="0" dirty="0">
                <a:effectLst/>
                <a:latin typeface="微软雅黑" panose="020B0503020204020204" pitchFamily="34" charset="-122"/>
                <a:ea typeface="微软雅黑" panose="020B0503020204020204" pitchFamily="34" charset="-122"/>
              </a:rPr>
              <a:t>x1</a:t>
            </a:r>
            <a:r>
              <a:rPr lang="zh-CN" altLang="en-US" b="1" i="0" dirty="0">
                <a:effectLst/>
                <a:latin typeface="微软雅黑" panose="020B0503020204020204" pitchFamily="34" charset="-122"/>
                <a:ea typeface="微软雅黑" panose="020B0503020204020204" pitchFamily="34" charset="-122"/>
              </a:rPr>
              <a:t>不做处理，直接传到</a:t>
            </a:r>
            <a:r>
              <a:rPr lang="en-US" altLang="zh-CN" b="1" i="0" dirty="0">
                <a:effectLst/>
                <a:latin typeface="微软雅黑" panose="020B0503020204020204" pitchFamily="34" charset="-122"/>
                <a:ea typeface="微软雅黑" panose="020B0503020204020204" pitchFamily="34" charset="-122"/>
              </a:rPr>
              <a:t>y1</a:t>
            </a:r>
            <a:r>
              <a:rPr lang="zh-CN" altLang="en-US" b="1" i="0" dirty="0">
                <a:effectLst/>
                <a:latin typeface="微软雅黑" panose="020B0503020204020204" pitchFamily="34" charset="-122"/>
                <a:ea typeface="微软雅黑" panose="020B0503020204020204" pitchFamily="34" charset="-122"/>
              </a:rPr>
              <a:t>；</a:t>
            </a:r>
            <a:endParaRPr lang="en-US" altLang="zh-CN" b="1" i="0" dirty="0">
              <a:effectLst/>
              <a:latin typeface="微软雅黑" panose="020B0503020204020204" pitchFamily="34" charset="-122"/>
              <a:ea typeface="微软雅黑" panose="020B0503020204020204" pitchFamily="34" charset="-122"/>
            </a:endParaRPr>
          </a:p>
          <a:p>
            <a:pPr algn="just">
              <a:lnSpc>
                <a:spcPct val="150000"/>
              </a:lnSpc>
            </a:pPr>
            <a:r>
              <a:rPr lang="zh-CN" altLang="en-US" b="1" i="0" dirty="0">
                <a:effectLst/>
                <a:latin typeface="微软雅黑" panose="020B0503020204020204" pitchFamily="34" charset="-122"/>
                <a:ea typeface="微软雅黑" panose="020B0503020204020204" pitchFamily="34" charset="-122"/>
              </a:rPr>
              <a:t>第二部分线路，</a:t>
            </a:r>
            <a:r>
              <a:rPr lang="en-US" altLang="zh-CN" b="1" i="0" dirty="0">
                <a:effectLst/>
                <a:latin typeface="微软雅黑" panose="020B0503020204020204" pitchFamily="34" charset="-122"/>
                <a:ea typeface="微软雅黑" panose="020B0503020204020204" pitchFamily="34" charset="-122"/>
              </a:rPr>
              <a:t>x2</a:t>
            </a:r>
            <a:r>
              <a:rPr lang="zh-CN" altLang="en-US" b="1" i="0" dirty="0">
                <a:effectLst/>
                <a:latin typeface="微软雅黑" panose="020B0503020204020204" pitchFamily="34" charset="-122"/>
                <a:ea typeface="微软雅黑" panose="020B0503020204020204" pitchFamily="34" charset="-122"/>
              </a:rPr>
              <a:t>经过</a:t>
            </a:r>
            <a:r>
              <a:rPr lang="en-US" altLang="zh-CN" b="1" i="0" dirty="0">
                <a:effectLst/>
                <a:latin typeface="微软雅黑" panose="020B0503020204020204" pitchFamily="34" charset="-122"/>
                <a:ea typeface="微软雅黑" panose="020B0503020204020204" pitchFamily="34" charset="-122"/>
              </a:rPr>
              <a:t>3x3</a:t>
            </a:r>
            <a:r>
              <a:rPr lang="zh-CN" altLang="en-US" b="1" i="0" dirty="0">
                <a:effectLst/>
                <a:latin typeface="微软雅黑" panose="020B0503020204020204" pitchFamily="34" charset="-122"/>
                <a:ea typeface="微软雅黑" panose="020B0503020204020204" pitchFamily="34" charset="-122"/>
              </a:rPr>
              <a:t>卷积之后分为两条线路，一条继续向前传播给</a:t>
            </a:r>
            <a:r>
              <a:rPr lang="en-US" altLang="zh-CN" b="1" i="0" dirty="0">
                <a:effectLst/>
                <a:latin typeface="微软雅黑" panose="020B0503020204020204" pitchFamily="34" charset="-122"/>
                <a:ea typeface="微软雅黑" panose="020B0503020204020204" pitchFamily="34" charset="-122"/>
              </a:rPr>
              <a:t>y2</a:t>
            </a:r>
            <a:r>
              <a:rPr lang="zh-CN" altLang="en-US" b="1" i="0" dirty="0">
                <a:effectLst/>
                <a:latin typeface="微软雅黑" panose="020B0503020204020204" pitchFamily="34" charset="-122"/>
                <a:ea typeface="微软雅黑" panose="020B0503020204020204" pitchFamily="34" charset="-122"/>
              </a:rPr>
              <a:t>，另一条传到</a:t>
            </a:r>
            <a:r>
              <a:rPr lang="en-US" altLang="zh-CN" b="1" i="0" dirty="0">
                <a:effectLst/>
                <a:latin typeface="微软雅黑" panose="020B0503020204020204" pitchFamily="34" charset="-122"/>
                <a:ea typeface="微软雅黑" panose="020B0503020204020204" pitchFamily="34" charset="-122"/>
              </a:rPr>
              <a:t>x3</a:t>
            </a:r>
            <a:r>
              <a:rPr lang="zh-CN" altLang="en-US" b="1" i="0" dirty="0">
                <a:effectLst/>
                <a:latin typeface="微软雅黑" panose="020B0503020204020204" pitchFamily="34" charset="-122"/>
                <a:ea typeface="微软雅黑" panose="020B0503020204020204" pitchFamily="34" charset="-122"/>
              </a:rPr>
              <a:t>，这样第三条线路就获得了第二条线路的信息；</a:t>
            </a:r>
            <a:endParaRPr lang="en-US" altLang="zh-CN" b="1" i="0" dirty="0">
              <a:effectLst/>
              <a:latin typeface="微软雅黑" panose="020B0503020204020204" pitchFamily="34" charset="-122"/>
              <a:ea typeface="微软雅黑" panose="020B0503020204020204" pitchFamily="34" charset="-122"/>
            </a:endParaRPr>
          </a:p>
          <a:p>
            <a:pPr algn="just">
              <a:lnSpc>
                <a:spcPct val="150000"/>
              </a:lnSpc>
            </a:pPr>
            <a:r>
              <a:rPr lang="zh-CN" altLang="en-US" b="1" i="0" dirty="0">
                <a:effectLst/>
                <a:latin typeface="微软雅黑" panose="020B0503020204020204" pitchFamily="34" charset="-122"/>
                <a:ea typeface="微软雅黑" panose="020B0503020204020204" pitchFamily="34" charset="-122"/>
              </a:rPr>
              <a:t>第三条线路、第四条线路，以此类推。</a:t>
            </a:r>
            <a:endParaRPr lang="en-US" altLang="zh-CN" b="1" i="0" dirty="0">
              <a:effectLst/>
              <a:latin typeface="微软雅黑" panose="020B0503020204020204" pitchFamily="34" charset="-122"/>
              <a:ea typeface="微软雅黑" panose="020B0503020204020204" pitchFamily="34" charset="-122"/>
            </a:endParaRPr>
          </a:p>
          <a:p>
            <a:pPr algn="just">
              <a:lnSpc>
                <a:spcPct val="150000"/>
              </a:lnSpc>
            </a:pPr>
            <a:r>
              <a:rPr lang="zh-CN" altLang="en-US" b="1" i="0" dirty="0">
                <a:effectLst/>
                <a:latin typeface="微软雅黑" panose="020B0503020204020204" pitchFamily="34" charset="-122"/>
                <a:ea typeface="微软雅黑" panose="020B0503020204020204" pitchFamily="34" charset="-122"/>
              </a:rPr>
              <a:t>每条线路的通道数为</a:t>
            </a:r>
            <a:r>
              <a:rPr lang="en-US" altLang="zh-CN" b="1" i="0" dirty="0">
                <a:effectLst/>
                <a:latin typeface="微软雅黑" panose="020B0503020204020204" pitchFamily="34" charset="-122"/>
                <a:ea typeface="微软雅黑" panose="020B0503020204020204" pitchFamily="34" charset="-122"/>
              </a:rPr>
              <a:t>n/s</a:t>
            </a:r>
            <a:r>
              <a:rPr lang="zh-CN" altLang="en-US" b="1" i="0" dirty="0">
                <a:effectLst/>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grpSp>
        <p:nvGrpSpPr>
          <p:cNvPr id="3" name="组合 2">
            <a:extLst>
              <a:ext uri="{FF2B5EF4-FFF2-40B4-BE49-F238E27FC236}">
                <a16:creationId xmlns:a16="http://schemas.microsoft.com/office/drawing/2014/main" id="{4EA43D70-878A-4A87-C31B-15765815CCD5}"/>
              </a:ext>
            </a:extLst>
          </p:cNvPr>
          <p:cNvGrpSpPr/>
          <p:nvPr/>
        </p:nvGrpSpPr>
        <p:grpSpPr>
          <a:xfrm>
            <a:off x="221615" y="6369366"/>
            <a:ext cx="11748770" cy="322547"/>
            <a:chOff x="329" y="10125"/>
            <a:chExt cx="18502" cy="243"/>
          </a:xfrm>
        </p:grpSpPr>
        <p:sp>
          <p:nvSpPr>
            <p:cNvPr id="9" name="矩形 8">
              <a:extLst>
                <a:ext uri="{FF2B5EF4-FFF2-40B4-BE49-F238E27FC236}">
                  <a16:creationId xmlns:a16="http://schemas.microsoft.com/office/drawing/2014/main" id="{C03E07E6-5F61-2881-7706-132FBD540CDB}"/>
                </a:ext>
              </a:extLst>
            </p:cNvPr>
            <p:cNvSpPr/>
            <p:nvPr/>
          </p:nvSpPr>
          <p:spPr>
            <a:xfrm>
              <a:off x="329" y="10125"/>
              <a:ext cx="18502" cy="243"/>
            </a:xfrm>
            <a:prstGeom prst="rect">
              <a:avLst/>
            </a:prstGeom>
            <a:gradFill>
              <a:gsLst>
                <a:gs pos="54000">
                  <a:srgbClr val="424C76"/>
                </a:gs>
                <a:gs pos="100000">
                  <a:srgbClr val="7E0C6E">
                    <a:alpha val="1000"/>
                  </a:srgbClr>
                </a:gs>
              </a:gsLst>
              <a:lin ang="0" scaled="0"/>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dirty="0">
                <a:solidFill>
                  <a:schemeClr val="bg1"/>
                </a:solidFill>
                <a:latin typeface="华光黑变_CNKI" panose="02000500000000000000" pitchFamily="2" charset="-122"/>
                <a:ea typeface="华光黑变_CNKI" panose="02000500000000000000" pitchFamily="2" charset="-122"/>
              </a:endParaRPr>
            </a:p>
          </p:txBody>
        </p:sp>
        <p:sp>
          <p:nvSpPr>
            <p:cNvPr id="10" name="文本框 7">
              <a:extLst>
                <a:ext uri="{FF2B5EF4-FFF2-40B4-BE49-F238E27FC236}">
                  <a16:creationId xmlns:a16="http://schemas.microsoft.com/office/drawing/2014/main" id="{6CCF8D2B-13CF-2731-A6F3-9ADE8C465916}"/>
                </a:ext>
              </a:extLst>
            </p:cNvPr>
            <p:cNvSpPr txBox="1"/>
            <p:nvPr/>
          </p:nvSpPr>
          <p:spPr>
            <a:xfrm>
              <a:off x="4780" y="10125"/>
              <a:ext cx="9600" cy="232"/>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1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南开大学 深度学习大作业之复现</a:t>
              </a:r>
              <a:r>
                <a:rPr lang="en-US" altLang="zh-CN" sz="1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Res2net</a:t>
              </a:r>
              <a:r>
                <a:rPr lang="zh-CN" altLang="en-US" sz="1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 </a:t>
              </a:r>
            </a:p>
          </p:txBody>
        </p:sp>
      </p:grpSp>
      <p:sp>
        <p:nvSpPr>
          <p:cNvPr id="12" name="文本框 11">
            <a:extLst>
              <a:ext uri="{FF2B5EF4-FFF2-40B4-BE49-F238E27FC236}">
                <a16:creationId xmlns:a16="http://schemas.microsoft.com/office/drawing/2014/main" id="{A8EC1AC4-0C81-BA23-8AFE-C09AAF89C40A}"/>
              </a:ext>
            </a:extLst>
          </p:cNvPr>
          <p:cNvSpPr txBox="1"/>
          <p:nvPr/>
        </p:nvSpPr>
        <p:spPr>
          <a:xfrm>
            <a:off x="0" y="378249"/>
            <a:ext cx="6125592" cy="677108"/>
          </a:xfrm>
          <a:prstGeom prst="rect">
            <a:avLst/>
          </a:prstGeom>
          <a:noFill/>
        </p:spPr>
        <p:txBody>
          <a:bodyPr wrap="square">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02</a:t>
            </a:r>
            <a:endParaRPr lang="zh-CN" altLang="en-US" sz="2000" b="1" dirty="0">
              <a:solidFill>
                <a:schemeClr val="bg1"/>
              </a:solidFill>
              <a:latin typeface="微软雅黑" panose="020B0503020204020204" pitchFamily="34" charset="-122"/>
              <a:ea typeface="微软雅黑" panose="020B0503020204020204" pitchFamily="34" charset="-122"/>
            </a:endParaRPr>
          </a:p>
          <a:p>
            <a:endParaRPr lang="zh-CN" altLang="en-US" sz="1800" dirty="0"/>
          </a:p>
        </p:txBody>
      </p:sp>
    </p:spTree>
    <p:extLst>
      <p:ext uri="{BB962C8B-B14F-4D97-AF65-F5344CB8AC3E}">
        <p14:creationId xmlns:p14="http://schemas.microsoft.com/office/powerpoint/2010/main" val="2065581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mn-ea"/>
              </a:rPr>
              <a:t>Triplet Attention</a:t>
            </a:r>
          </a:p>
        </p:txBody>
      </p:sp>
      <p:sp>
        <p:nvSpPr>
          <p:cNvPr id="3" name="灯片编号占位符 2"/>
          <p:cNvSpPr>
            <a:spLocks noGrp="1"/>
          </p:cNvSpPr>
          <p:nvPr>
            <p:ph type="sldNum" sz="quarter" idx="12"/>
          </p:nvPr>
        </p:nvSpPr>
        <p:spPr/>
        <p:txBody>
          <a:bodyPr/>
          <a:lstStyle/>
          <a:p>
            <a:fld id="{565CE74E-AB26-4998-AD42-012C4C1AD076}" type="slidenum">
              <a:rPr lang="zh-CN" altLang="en-US" smtClean="0"/>
              <a:t>14</a:t>
            </a:fld>
            <a:r>
              <a:rPr lang="zh-CN" altLang="en-US"/>
              <a:t>    </a:t>
            </a:r>
            <a:r>
              <a:rPr lang="en-US" altLang="zh-CN"/>
              <a:t>/30</a:t>
            </a:r>
            <a:endParaRPr lang="zh-CN" altLang="en-US" dirty="0"/>
          </a:p>
        </p:txBody>
      </p:sp>
      <p:sp>
        <p:nvSpPr>
          <p:cNvPr id="30" name="文本框 29"/>
          <p:cNvSpPr txBox="1"/>
          <p:nvPr/>
        </p:nvSpPr>
        <p:spPr>
          <a:xfrm>
            <a:off x="0" y="379706"/>
            <a:ext cx="676840"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03</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89C31DCC-3B1D-EA56-B0B4-7D889CDF6D8D}"/>
              </a:ext>
            </a:extLst>
          </p:cNvPr>
          <p:cNvSpPr txBox="1"/>
          <p:nvPr/>
        </p:nvSpPr>
        <p:spPr>
          <a:xfrm>
            <a:off x="735563" y="4992326"/>
            <a:ext cx="6524458"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sym typeface="+mn-ea"/>
              </a:rPr>
              <a:t>Triplet Attention</a:t>
            </a:r>
            <a:r>
              <a:rPr lang="zh-CN" altLang="en-US" dirty="0">
                <a:latin typeface="微软雅黑" panose="020B0503020204020204" pitchFamily="34" charset="-122"/>
                <a:ea typeface="微软雅黑" panose="020B0503020204020204" pitchFamily="34" charset="-122"/>
                <a:sym typeface="+mn-ea"/>
              </a:rPr>
              <a:t>：</a:t>
            </a:r>
            <a:r>
              <a:rPr lang="zh-CN" altLang="en-US" b="0" i="0" dirty="0">
                <a:solidFill>
                  <a:srgbClr val="121212"/>
                </a:solidFill>
                <a:effectLst/>
                <a:latin typeface="-apple-system"/>
              </a:rPr>
              <a:t>通过捕捉空间维度和输入张量通道维度之间的交互作用，来建模通道注意和空间注意，增强二者交互性</a:t>
            </a:r>
            <a:endParaRPr lang="zh-CN" altLang="en-US" dirty="0"/>
          </a:p>
        </p:txBody>
      </p:sp>
      <p:sp>
        <p:nvSpPr>
          <p:cNvPr id="33" name="文本框 32">
            <a:extLst>
              <a:ext uri="{FF2B5EF4-FFF2-40B4-BE49-F238E27FC236}">
                <a16:creationId xmlns:a16="http://schemas.microsoft.com/office/drawing/2014/main" id="{43D31017-7D19-D405-042A-7493191B3E02}"/>
              </a:ext>
            </a:extLst>
          </p:cNvPr>
          <p:cNvSpPr txBox="1"/>
          <p:nvPr/>
        </p:nvSpPr>
        <p:spPr>
          <a:xfrm>
            <a:off x="1332187" y="1564299"/>
            <a:ext cx="5328745" cy="1477328"/>
          </a:xfrm>
          <a:prstGeom prst="rect">
            <a:avLst/>
          </a:prstGeom>
          <a:noFill/>
        </p:spPr>
        <p:txBody>
          <a:bodyPr wrap="square" rtlCol="0">
            <a:spAutoFit/>
          </a:bodyPr>
          <a:lstStyle/>
          <a:p>
            <a:r>
              <a:rPr lang="zh-CN" altLang="en-US" b="0" i="0" dirty="0">
                <a:solidFill>
                  <a:srgbClr val="121212"/>
                </a:solidFill>
                <a:effectLst/>
                <a:latin typeface="-apple-system"/>
              </a:rPr>
              <a:t>传统的计算通道注意力的方法为了计算通道的权值，输入张量在空间上通过全局平均池化分解为一个像素，导致了空间信息的大量丢失因此在单像素通道上计算注意力时，通道维数和空间维数之间的相互依赖性也不存在。</a:t>
            </a:r>
            <a:endParaRPr lang="zh-CN" altLang="en-US" dirty="0"/>
          </a:p>
        </p:txBody>
      </p:sp>
      <p:sp>
        <p:nvSpPr>
          <p:cNvPr id="34" name="文本框 33">
            <a:extLst>
              <a:ext uri="{FF2B5EF4-FFF2-40B4-BE49-F238E27FC236}">
                <a16:creationId xmlns:a16="http://schemas.microsoft.com/office/drawing/2014/main" id="{75862409-1452-047C-036C-F33FC586ED5C}"/>
              </a:ext>
            </a:extLst>
          </p:cNvPr>
          <p:cNvSpPr txBox="1"/>
          <p:nvPr/>
        </p:nvSpPr>
        <p:spPr>
          <a:xfrm>
            <a:off x="1173298" y="3693811"/>
            <a:ext cx="5328745" cy="646331"/>
          </a:xfrm>
          <a:prstGeom prst="rect">
            <a:avLst/>
          </a:prstGeom>
          <a:noFill/>
        </p:spPr>
        <p:txBody>
          <a:bodyPr wrap="square" rtlCol="0">
            <a:spAutoFit/>
          </a:bodyPr>
          <a:lstStyle/>
          <a:p>
            <a:r>
              <a:rPr lang="zh-CN" altLang="en-US" b="0" i="0" dirty="0">
                <a:solidFill>
                  <a:srgbClr val="121212"/>
                </a:solidFill>
                <a:effectLst/>
                <a:latin typeface="-apple-system"/>
              </a:rPr>
              <a:t>基于</a:t>
            </a:r>
            <a:r>
              <a:rPr lang="en-US" altLang="zh-CN" b="0" i="0" dirty="0">
                <a:solidFill>
                  <a:srgbClr val="121212"/>
                </a:solidFill>
                <a:effectLst/>
                <a:latin typeface="-apple-system"/>
              </a:rPr>
              <a:t>Spatial</a:t>
            </a:r>
            <a:r>
              <a:rPr lang="zh-CN" altLang="en-US" b="0" i="0" dirty="0">
                <a:solidFill>
                  <a:srgbClr val="121212"/>
                </a:solidFill>
                <a:effectLst/>
                <a:latin typeface="-apple-system"/>
              </a:rPr>
              <a:t>和</a:t>
            </a:r>
            <a:r>
              <a:rPr lang="en-US" altLang="zh-CN" b="0" i="0" dirty="0">
                <a:solidFill>
                  <a:srgbClr val="121212"/>
                </a:solidFill>
                <a:effectLst/>
                <a:latin typeface="-apple-system"/>
              </a:rPr>
              <a:t>Channel</a:t>
            </a:r>
            <a:r>
              <a:rPr lang="zh-CN" altLang="en-US" b="0" i="0" dirty="0">
                <a:solidFill>
                  <a:srgbClr val="121212"/>
                </a:solidFill>
                <a:effectLst/>
                <a:latin typeface="-apple-system"/>
              </a:rPr>
              <a:t>的</a:t>
            </a:r>
            <a:r>
              <a:rPr lang="en-US" altLang="zh-CN" b="0" i="0" dirty="0">
                <a:solidFill>
                  <a:srgbClr val="121212"/>
                </a:solidFill>
                <a:effectLst/>
                <a:latin typeface="-apple-system"/>
              </a:rPr>
              <a:t>CBAM</a:t>
            </a:r>
            <a:r>
              <a:rPr lang="zh-CN" altLang="en-US" b="0" i="0" dirty="0">
                <a:solidFill>
                  <a:srgbClr val="121212"/>
                </a:solidFill>
                <a:effectLst/>
                <a:latin typeface="-apple-system"/>
              </a:rPr>
              <a:t>模型缓解了空间相互依赖的问题，但通道注意和空间注意是分离的</a:t>
            </a:r>
            <a:endParaRPr lang="zh-CN" altLang="en-US" dirty="0"/>
          </a:p>
        </p:txBody>
      </p:sp>
      <p:pic>
        <p:nvPicPr>
          <p:cNvPr id="36" name="图片 35">
            <a:extLst>
              <a:ext uri="{FF2B5EF4-FFF2-40B4-BE49-F238E27FC236}">
                <a16:creationId xmlns:a16="http://schemas.microsoft.com/office/drawing/2014/main" id="{AFE519C5-15CC-57B1-53F5-B3DFF1B0F387}"/>
              </a:ext>
            </a:extLst>
          </p:cNvPr>
          <p:cNvPicPr>
            <a:picLocks noChangeAspect="1"/>
          </p:cNvPicPr>
          <p:nvPr/>
        </p:nvPicPr>
        <p:blipFill>
          <a:blip r:embed="rId2"/>
          <a:stretch>
            <a:fillRect/>
          </a:stretch>
        </p:blipFill>
        <p:spPr>
          <a:xfrm>
            <a:off x="7752025" y="947402"/>
            <a:ext cx="3851396" cy="2915235"/>
          </a:xfrm>
          <a:prstGeom prst="rect">
            <a:avLst/>
          </a:prstGeom>
        </p:spPr>
      </p:pic>
      <p:sp>
        <p:nvSpPr>
          <p:cNvPr id="37" name="文本框 36">
            <a:extLst>
              <a:ext uri="{FF2B5EF4-FFF2-40B4-BE49-F238E27FC236}">
                <a16:creationId xmlns:a16="http://schemas.microsoft.com/office/drawing/2014/main" id="{E5CCC6FC-E2F3-6F62-A307-2F70D6EEDC18}"/>
              </a:ext>
            </a:extLst>
          </p:cNvPr>
          <p:cNvSpPr txBox="1"/>
          <p:nvPr/>
        </p:nvSpPr>
        <p:spPr>
          <a:xfrm>
            <a:off x="7922591" y="3970810"/>
            <a:ext cx="3680830" cy="369332"/>
          </a:xfrm>
          <a:prstGeom prst="rect">
            <a:avLst/>
          </a:prstGeom>
          <a:noFill/>
        </p:spPr>
        <p:txBody>
          <a:bodyPr wrap="square" rtlCol="0">
            <a:spAutoFit/>
          </a:bodyPr>
          <a:lstStyle/>
          <a:p>
            <a:r>
              <a:rPr lang="zh-CN" altLang="en-US" dirty="0"/>
              <a:t>图片来源：</a:t>
            </a:r>
            <a:r>
              <a:rPr lang="en-US" altLang="zh-CN" dirty="0"/>
              <a:t>arXiv:2010.03045 [cs.CV]</a:t>
            </a:r>
            <a:endParaRPr lang="zh-CN" altLang="en-US" dirty="0"/>
          </a:p>
        </p:txBody>
      </p:sp>
    </p:spTree>
    <p:extLst>
      <p:ext uri="{BB962C8B-B14F-4D97-AF65-F5344CB8AC3E}">
        <p14:creationId xmlns:p14="http://schemas.microsoft.com/office/powerpoint/2010/main" val="35930905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fade">
                                      <p:cBhvr>
                                        <p:cTn id="7" dur="500"/>
                                        <p:tgtEl>
                                          <p:spTgt spid="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mn-ea"/>
              </a:rPr>
              <a:t>Triplet Attention</a:t>
            </a:r>
          </a:p>
        </p:txBody>
      </p:sp>
      <p:sp>
        <p:nvSpPr>
          <p:cNvPr id="3" name="灯片编号占位符 2"/>
          <p:cNvSpPr>
            <a:spLocks noGrp="1"/>
          </p:cNvSpPr>
          <p:nvPr>
            <p:ph type="sldNum" sz="quarter" idx="12"/>
          </p:nvPr>
        </p:nvSpPr>
        <p:spPr/>
        <p:txBody>
          <a:bodyPr/>
          <a:lstStyle/>
          <a:p>
            <a:fld id="{565CE74E-AB26-4998-AD42-012C4C1AD076}" type="slidenum">
              <a:rPr lang="zh-CN" altLang="en-US" smtClean="0"/>
              <a:t>15</a:t>
            </a:fld>
            <a:r>
              <a:rPr lang="zh-CN" altLang="en-US"/>
              <a:t>    </a:t>
            </a:r>
            <a:r>
              <a:rPr lang="en-US" altLang="zh-CN"/>
              <a:t>/30</a:t>
            </a:r>
            <a:endParaRPr lang="zh-CN" altLang="en-US" dirty="0"/>
          </a:p>
        </p:txBody>
      </p:sp>
      <p:sp>
        <p:nvSpPr>
          <p:cNvPr id="30" name="文本框 29"/>
          <p:cNvSpPr txBox="1"/>
          <p:nvPr/>
        </p:nvSpPr>
        <p:spPr>
          <a:xfrm>
            <a:off x="0" y="379706"/>
            <a:ext cx="676840"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03</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36" name="图片 35">
            <a:extLst>
              <a:ext uri="{FF2B5EF4-FFF2-40B4-BE49-F238E27FC236}">
                <a16:creationId xmlns:a16="http://schemas.microsoft.com/office/drawing/2014/main" id="{AFE519C5-15CC-57B1-53F5-B3DFF1B0F387}"/>
              </a:ext>
            </a:extLst>
          </p:cNvPr>
          <p:cNvPicPr>
            <a:picLocks noChangeAspect="1"/>
          </p:cNvPicPr>
          <p:nvPr/>
        </p:nvPicPr>
        <p:blipFill>
          <a:blip r:embed="rId2"/>
          <a:stretch>
            <a:fillRect/>
          </a:stretch>
        </p:blipFill>
        <p:spPr>
          <a:xfrm>
            <a:off x="7370379" y="947402"/>
            <a:ext cx="4233042" cy="3204114"/>
          </a:xfrm>
          <a:prstGeom prst="rect">
            <a:avLst/>
          </a:prstGeom>
        </p:spPr>
      </p:pic>
      <p:sp>
        <p:nvSpPr>
          <p:cNvPr id="37" name="文本框 36">
            <a:extLst>
              <a:ext uri="{FF2B5EF4-FFF2-40B4-BE49-F238E27FC236}">
                <a16:creationId xmlns:a16="http://schemas.microsoft.com/office/drawing/2014/main" id="{E5CCC6FC-E2F3-6F62-A307-2F70D6EEDC18}"/>
              </a:ext>
            </a:extLst>
          </p:cNvPr>
          <p:cNvSpPr txBox="1"/>
          <p:nvPr/>
        </p:nvSpPr>
        <p:spPr>
          <a:xfrm>
            <a:off x="7664367" y="4151516"/>
            <a:ext cx="3680830" cy="369332"/>
          </a:xfrm>
          <a:prstGeom prst="rect">
            <a:avLst/>
          </a:prstGeom>
          <a:noFill/>
        </p:spPr>
        <p:txBody>
          <a:bodyPr wrap="square" rtlCol="0">
            <a:spAutoFit/>
          </a:bodyPr>
          <a:lstStyle/>
          <a:p>
            <a:r>
              <a:rPr lang="zh-CN" altLang="en-US" dirty="0"/>
              <a:t>图片来源：</a:t>
            </a:r>
            <a:r>
              <a:rPr lang="en-US" altLang="zh-CN" dirty="0"/>
              <a:t>arXiv:2010.03045 [cs.CV]</a:t>
            </a:r>
            <a:endParaRPr lang="zh-CN" altLang="en-US" dirty="0"/>
          </a:p>
        </p:txBody>
      </p:sp>
      <p:sp>
        <p:nvSpPr>
          <p:cNvPr id="41" name="文本框 40">
            <a:extLst>
              <a:ext uri="{FF2B5EF4-FFF2-40B4-BE49-F238E27FC236}">
                <a16:creationId xmlns:a16="http://schemas.microsoft.com/office/drawing/2014/main" id="{5D1BD8AA-D2F9-1FFB-5CBC-DEF3CB400A18}"/>
              </a:ext>
            </a:extLst>
          </p:cNvPr>
          <p:cNvSpPr txBox="1"/>
          <p:nvPr/>
        </p:nvSpPr>
        <p:spPr>
          <a:xfrm>
            <a:off x="6502199" y="4840000"/>
            <a:ext cx="5480343" cy="800219"/>
          </a:xfrm>
          <a:prstGeom prst="rect">
            <a:avLst/>
          </a:prstGeom>
          <a:noFill/>
        </p:spPr>
        <p:txBody>
          <a:bodyPr wrap="square" rtlCol="0">
            <a:spAutoFit/>
          </a:bodyPr>
          <a:lstStyle/>
          <a:p>
            <a:r>
              <a:rPr lang="en-US" altLang="zh-CN" sz="1400" b="0" i="0" dirty="0">
                <a:solidFill>
                  <a:srgbClr val="4D4D4D"/>
                </a:solidFill>
                <a:effectLst/>
                <a:latin typeface="-apple-system"/>
              </a:rPr>
              <a:t>Z-Pool:</a:t>
            </a:r>
            <a:r>
              <a:rPr lang="zh-CN" altLang="en-US" sz="1400" b="0" i="0" dirty="0">
                <a:solidFill>
                  <a:srgbClr val="4D4D4D"/>
                </a:solidFill>
                <a:effectLst/>
                <a:latin typeface="-apple-system"/>
              </a:rPr>
              <a:t>对输入进行</a:t>
            </a:r>
            <a:r>
              <a:rPr lang="en-US" altLang="zh-CN" sz="1400" b="0" i="0" dirty="0" err="1">
                <a:solidFill>
                  <a:srgbClr val="4D4D4D"/>
                </a:solidFill>
                <a:effectLst/>
                <a:latin typeface="-apple-system"/>
              </a:rPr>
              <a:t>MaxPooling</a:t>
            </a:r>
            <a:r>
              <a:rPr lang="zh-CN" altLang="en-US" sz="1400" b="0" i="0" dirty="0">
                <a:solidFill>
                  <a:srgbClr val="4D4D4D"/>
                </a:solidFill>
                <a:effectLst/>
                <a:latin typeface="-apple-system"/>
              </a:rPr>
              <a:t>和</a:t>
            </a:r>
            <a:r>
              <a:rPr lang="en-US" altLang="zh-CN" sz="1400" b="0" i="0" dirty="0" err="1">
                <a:solidFill>
                  <a:srgbClr val="4D4D4D"/>
                </a:solidFill>
                <a:effectLst/>
                <a:latin typeface="-apple-system"/>
              </a:rPr>
              <a:t>AvgPooling</a:t>
            </a:r>
            <a:r>
              <a:rPr lang="zh-CN" altLang="en-US" sz="1400" b="0" i="0" dirty="0">
                <a:solidFill>
                  <a:srgbClr val="4D4D4D"/>
                </a:solidFill>
                <a:effectLst/>
                <a:latin typeface="-apple-system"/>
              </a:rPr>
              <a:t>，输出</a:t>
            </a:r>
            <a:r>
              <a:rPr lang="en-US" altLang="zh-CN" sz="1400" b="0" i="0" dirty="0">
                <a:solidFill>
                  <a:srgbClr val="4D4D4D"/>
                </a:solidFill>
                <a:effectLst/>
                <a:latin typeface="-apple-system"/>
              </a:rPr>
              <a:t>2xHxW</a:t>
            </a:r>
            <a:r>
              <a:rPr lang="zh-CN" altLang="en-US" sz="1400" b="0" i="0" dirty="0">
                <a:solidFill>
                  <a:srgbClr val="4D4D4D"/>
                </a:solidFill>
                <a:effectLst/>
                <a:latin typeface="-apple-system"/>
              </a:rPr>
              <a:t>特征</a:t>
            </a:r>
            <a:r>
              <a:rPr lang="en-US" altLang="zh-CN" sz="1400" b="0" i="0" dirty="0">
                <a:solidFill>
                  <a:srgbClr val="4D4D4D"/>
                </a:solidFill>
                <a:effectLst/>
                <a:latin typeface="-apple-system"/>
              </a:rPr>
              <a:t>,</a:t>
            </a:r>
            <a:r>
              <a:rPr kumimoji="1" lang="zh-CN" altLang="en-US" sz="1400" dirty="0">
                <a:sym typeface="+mn-ea"/>
              </a:rPr>
              <a:t>保留了丰富的表征信息，同时减小深度，降低后续计算量。</a:t>
            </a:r>
            <a:br>
              <a:rPr lang="zh-CN" altLang="en-US" dirty="0"/>
            </a:br>
            <a:endParaRPr lang="zh-CN" altLang="en-US" dirty="0"/>
          </a:p>
        </p:txBody>
      </p:sp>
      <p:sp>
        <p:nvSpPr>
          <p:cNvPr id="42" name="文本框 41">
            <a:extLst>
              <a:ext uri="{FF2B5EF4-FFF2-40B4-BE49-F238E27FC236}">
                <a16:creationId xmlns:a16="http://schemas.microsoft.com/office/drawing/2014/main" id="{D55C14EB-E16B-58B1-8344-C83F5B376253}"/>
              </a:ext>
            </a:extLst>
          </p:cNvPr>
          <p:cNvSpPr txBox="1"/>
          <p:nvPr/>
        </p:nvSpPr>
        <p:spPr>
          <a:xfrm>
            <a:off x="588580" y="1828800"/>
            <a:ext cx="5913620" cy="3416320"/>
          </a:xfrm>
          <a:prstGeom prst="rect">
            <a:avLst/>
          </a:prstGeom>
          <a:noFill/>
        </p:spPr>
        <p:txBody>
          <a:bodyPr wrap="square" rtlCol="0">
            <a:spAutoFit/>
          </a:bodyPr>
          <a:lstStyle/>
          <a:p>
            <a:r>
              <a:rPr lang="en-US" altLang="zh-CN" dirty="0"/>
              <a:t>1.</a:t>
            </a:r>
            <a:r>
              <a:rPr lang="zh-CN" altLang="en-US" dirty="0"/>
              <a:t>第一个分支：通道注意力计算分支，输入特征经过</a:t>
            </a:r>
            <a:r>
              <a:rPr lang="en-US" altLang="zh-CN" dirty="0"/>
              <a:t>Z-Pool</a:t>
            </a:r>
            <a:r>
              <a:rPr lang="zh-CN" altLang="en-US" dirty="0"/>
              <a:t>，再接着</a:t>
            </a:r>
            <a:r>
              <a:rPr lang="en-US" altLang="zh-CN" dirty="0"/>
              <a:t>7 x 7</a:t>
            </a:r>
            <a:r>
              <a:rPr lang="zh-CN" altLang="en-US" dirty="0"/>
              <a:t>卷积，最后</a:t>
            </a:r>
            <a:r>
              <a:rPr lang="en-US" altLang="zh-CN" dirty="0"/>
              <a:t>Sigmoid</a:t>
            </a:r>
            <a:r>
              <a:rPr lang="zh-CN" altLang="en-US" dirty="0"/>
              <a:t>激活函数生成空间注意力权重</a:t>
            </a:r>
            <a:endParaRPr lang="en-US" altLang="zh-CN" dirty="0"/>
          </a:p>
          <a:p>
            <a:r>
              <a:rPr lang="en-US" altLang="zh-CN" dirty="0"/>
              <a:t>2.</a:t>
            </a:r>
            <a:r>
              <a:rPr lang="zh-CN" altLang="en-US" dirty="0"/>
              <a:t>第二个分支：通道</a:t>
            </a:r>
            <a:r>
              <a:rPr lang="en-US" altLang="zh-CN" dirty="0"/>
              <a:t>C</a:t>
            </a:r>
            <a:r>
              <a:rPr lang="zh-CN" altLang="en-US" dirty="0"/>
              <a:t>和空间</a:t>
            </a:r>
            <a:r>
              <a:rPr lang="en-US" altLang="zh-CN" dirty="0"/>
              <a:t>W</a:t>
            </a:r>
            <a:r>
              <a:rPr lang="zh-CN" altLang="en-US" dirty="0"/>
              <a:t>维度交互捕获分支，输入特征先经过</a:t>
            </a:r>
            <a:r>
              <a:rPr lang="en-US" altLang="zh-CN" dirty="0"/>
              <a:t>permute</a:t>
            </a:r>
            <a:r>
              <a:rPr lang="zh-CN" altLang="en-US" dirty="0"/>
              <a:t>，变为</a:t>
            </a:r>
            <a:r>
              <a:rPr lang="en-US" altLang="zh-CN" dirty="0"/>
              <a:t>H </a:t>
            </a:r>
            <a:r>
              <a:rPr lang="en-US" altLang="zh-CN" dirty="0" err="1"/>
              <a:t>xC</a:t>
            </a:r>
            <a:r>
              <a:rPr lang="en-US" altLang="zh-CN" dirty="0"/>
              <a:t> </a:t>
            </a:r>
            <a:r>
              <a:rPr lang="en-US" altLang="zh-CN" dirty="0" err="1"/>
              <a:t>xW</a:t>
            </a:r>
            <a:r>
              <a:rPr lang="zh-CN" altLang="en-US" dirty="0"/>
              <a:t>维度特征，接着在</a:t>
            </a:r>
            <a:r>
              <a:rPr lang="en-US" altLang="zh-CN" dirty="0"/>
              <a:t>H</a:t>
            </a:r>
            <a:r>
              <a:rPr lang="zh-CN" altLang="en-US" dirty="0"/>
              <a:t>维度上进行</a:t>
            </a:r>
            <a:r>
              <a:rPr lang="en-US" altLang="zh-CN" dirty="0"/>
              <a:t>Z-Pool</a:t>
            </a:r>
            <a:r>
              <a:rPr lang="zh-CN" altLang="en-US" dirty="0"/>
              <a:t>，后面操作类似。最后需要经过</a:t>
            </a:r>
            <a:r>
              <a:rPr lang="en-US" altLang="zh-CN" dirty="0" err="1"/>
              <a:t>permuter</a:t>
            </a:r>
            <a:r>
              <a:rPr lang="zh-CN" altLang="en-US" dirty="0"/>
              <a:t>变为</a:t>
            </a:r>
            <a:r>
              <a:rPr lang="en-US" altLang="zh-CN" dirty="0"/>
              <a:t>C </a:t>
            </a:r>
            <a:r>
              <a:rPr lang="en-US" altLang="zh-CN" dirty="0" err="1"/>
              <a:t>xH</a:t>
            </a:r>
            <a:r>
              <a:rPr lang="en-US" altLang="zh-CN" dirty="0"/>
              <a:t> </a:t>
            </a:r>
            <a:r>
              <a:rPr lang="en-US" altLang="zh-CN" dirty="0" err="1"/>
              <a:t>xW</a:t>
            </a:r>
            <a:r>
              <a:rPr lang="zh-CN" altLang="en-US" dirty="0"/>
              <a:t>维度特征，方便进行</a:t>
            </a:r>
            <a:r>
              <a:rPr lang="en-US" altLang="zh-CN" dirty="0"/>
              <a:t>element-wise</a:t>
            </a:r>
            <a:r>
              <a:rPr lang="zh-CN" altLang="en-US" dirty="0"/>
              <a:t>相加</a:t>
            </a:r>
            <a:endParaRPr lang="en-US" altLang="zh-CN" dirty="0"/>
          </a:p>
          <a:p>
            <a:r>
              <a:rPr lang="en-US" altLang="zh-CN" dirty="0"/>
              <a:t>3.</a:t>
            </a:r>
            <a:r>
              <a:rPr lang="zh-CN" altLang="en-US" dirty="0"/>
              <a:t>第三个分支：通道</a:t>
            </a:r>
            <a:r>
              <a:rPr lang="en-US" altLang="zh-CN" dirty="0"/>
              <a:t>C</a:t>
            </a:r>
            <a:r>
              <a:rPr lang="zh-CN" altLang="en-US" dirty="0"/>
              <a:t>和空间</a:t>
            </a:r>
            <a:r>
              <a:rPr lang="en-US" altLang="zh-CN" dirty="0"/>
              <a:t>H</a:t>
            </a:r>
            <a:r>
              <a:rPr lang="zh-CN" altLang="en-US" dirty="0"/>
              <a:t>维度交互捕获分支，输入特征先经过</a:t>
            </a:r>
            <a:r>
              <a:rPr lang="en-US" altLang="zh-CN" dirty="0"/>
              <a:t>permute</a:t>
            </a:r>
            <a:r>
              <a:rPr lang="zh-CN" altLang="en-US" dirty="0"/>
              <a:t>，变为</a:t>
            </a:r>
            <a:r>
              <a:rPr lang="en-US" altLang="zh-CN" dirty="0" err="1"/>
              <a:t>WxH</a:t>
            </a:r>
            <a:r>
              <a:rPr lang="en-US" altLang="zh-CN" dirty="0"/>
              <a:t> </a:t>
            </a:r>
            <a:r>
              <a:rPr lang="en-US" altLang="zh-CN" dirty="0" err="1"/>
              <a:t>xC</a:t>
            </a:r>
            <a:r>
              <a:rPr lang="zh-CN" altLang="en-US" dirty="0"/>
              <a:t>维度特征，接着在</a:t>
            </a:r>
            <a:r>
              <a:rPr lang="en-US" altLang="zh-CN" dirty="0"/>
              <a:t>W</a:t>
            </a:r>
            <a:r>
              <a:rPr lang="zh-CN" altLang="en-US" dirty="0"/>
              <a:t>维度上进行</a:t>
            </a:r>
            <a:r>
              <a:rPr lang="en-US" altLang="zh-CN" dirty="0"/>
              <a:t>Z-Pool</a:t>
            </a:r>
            <a:r>
              <a:rPr lang="zh-CN" altLang="en-US" dirty="0"/>
              <a:t>，后面操作类似。最后需要经过</a:t>
            </a:r>
            <a:r>
              <a:rPr lang="en-US" altLang="zh-CN" dirty="0" err="1"/>
              <a:t>permuter</a:t>
            </a:r>
            <a:r>
              <a:rPr lang="zh-CN" altLang="en-US" dirty="0"/>
              <a:t>变为</a:t>
            </a:r>
            <a:r>
              <a:rPr lang="en-US" altLang="zh-CN" dirty="0" err="1"/>
              <a:t>CxHxW</a:t>
            </a:r>
            <a:r>
              <a:rPr lang="zh-CN" altLang="en-US" dirty="0"/>
              <a:t>维度特征，方便进行</a:t>
            </a:r>
            <a:r>
              <a:rPr lang="en-US" altLang="zh-CN" dirty="0"/>
              <a:t>element-wise</a:t>
            </a:r>
            <a:r>
              <a:rPr lang="zh-CN" altLang="en-US" dirty="0"/>
              <a:t>相加最后对</a:t>
            </a:r>
            <a:r>
              <a:rPr lang="en-US" altLang="zh-CN" dirty="0"/>
              <a:t>3</a:t>
            </a:r>
            <a:r>
              <a:rPr lang="zh-CN" altLang="en-US" dirty="0"/>
              <a:t>个分支输出特征进行相加求</a:t>
            </a:r>
            <a:r>
              <a:rPr lang="en-US" altLang="zh-CN" dirty="0"/>
              <a:t>Avg</a:t>
            </a:r>
          </a:p>
        </p:txBody>
      </p:sp>
      <p:sp>
        <p:nvSpPr>
          <p:cNvPr id="4" name="文本框 3">
            <a:extLst>
              <a:ext uri="{FF2B5EF4-FFF2-40B4-BE49-F238E27FC236}">
                <a16:creationId xmlns:a16="http://schemas.microsoft.com/office/drawing/2014/main" id="{BB8D8678-A9B0-752B-EF7C-24DC4EBA3EF3}"/>
              </a:ext>
            </a:extLst>
          </p:cNvPr>
          <p:cNvSpPr txBox="1"/>
          <p:nvPr/>
        </p:nvSpPr>
        <p:spPr>
          <a:xfrm>
            <a:off x="2898642" y="1022893"/>
            <a:ext cx="4851008" cy="646331"/>
          </a:xfrm>
          <a:prstGeom prst="rect">
            <a:avLst/>
          </a:prstGeom>
          <a:noFill/>
        </p:spPr>
        <p:txBody>
          <a:bodyPr wrap="none" rtlCol="0">
            <a:spAutoFit/>
          </a:bodyPr>
          <a:lstStyle/>
          <a:p>
            <a:r>
              <a:rPr kumimoji="1" lang="zh-CN" altLang="en-US" sz="1800" b="1" dirty="0">
                <a:solidFill>
                  <a:srgbClr val="7030A0"/>
                </a:solidFill>
                <a:sym typeface="+mn-ea"/>
              </a:rPr>
              <a:t>同时关注了</a:t>
            </a:r>
            <a:r>
              <a:rPr kumimoji="1" lang="en-US" altLang="zh-CN" sz="1800" b="1" dirty="0">
                <a:solidFill>
                  <a:srgbClr val="7030A0"/>
                </a:solidFill>
                <a:sym typeface="+mn-ea"/>
              </a:rPr>
              <a:t>channel</a:t>
            </a:r>
            <a:r>
              <a:rPr kumimoji="1" lang="zh-CN" altLang="en-US" sz="1800" b="1" dirty="0">
                <a:solidFill>
                  <a:srgbClr val="7030A0"/>
                </a:solidFill>
                <a:sym typeface="+mn-ea"/>
              </a:rPr>
              <a:t>之间的信息交互和位信息。</a:t>
            </a:r>
            <a:endParaRPr lang="en-GB" altLang="zh-CN" sz="1800" b="1" dirty="0">
              <a:solidFill>
                <a:srgbClr val="7030A0"/>
              </a:solidFill>
            </a:endParaRPr>
          </a:p>
          <a:p>
            <a:endParaRPr lang="zh-CN" altLang="en-US" b="1" dirty="0">
              <a:solidFill>
                <a:srgbClr val="7030A0"/>
              </a:solidFill>
            </a:endParaRPr>
          </a:p>
        </p:txBody>
      </p:sp>
      <p:sp>
        <p:nvSpPr>
          <p:cNvPr id="5" name="文本框 4">
            <a:extLst>
              <a:ext uri="{FF2B5EF4-FFF2-40B4-BE49-F238E27FC236}">
                <a16:creationId xmlns:a16="http://schemas.microsoft.com/office/drawing/2014/main" id="{9E4C0497-7796-874E-9CB0-73284DC5ED64}"/>
              </a:ext>
            </a:extLst>
          </p:cNvPr>
          <p:cNvSpPr txBox="1"/>
          <p:nvPr/>
        </p:nvSpPr>
        <p:spPr>
          <a:xfrm>
            <a:off x="2610035" y="5640219"/>
            <a:ext cx="6033960" cy="369332"/>
          </a:xfrm>
          <a:prstGeom prst="rect">
            <a:avLst/>
          </a:prstGeom>
          <a:noFill/>
        </p:spPr>
        <p:txBody>
          <a:bodyPr wrap="none" rtlCol="0">
            <a:spAutoFit/>
          </a:bodyPr>
          <a:lstStyle/>
          <a:p>
            <a:r>
              <a:rPr lang="zh-CN" altLang="en-US" dirty="0"/>
              <a:t>复现方法：将该模块插入到</a:t>
            </a:r>
            <a:r>
              <a:rPr lang="en-US" altLang="zh-CN" dirty="0"/>
              <a:t>bottleneck</a:t>
            </a:r>
            <a:r>
              <a:rPr lang="zh-CN" altLang="en-US" dirty="0"/>
              <a:t>的第三个卷积层当中</a:t>
            </a:r>
          </a:p>
        </p:txBody>
      </p:sp>
    </p:spTree>
    <p:extLst>
      <p:ext uri="{BB962C8B-B14F-4D97-AF65-F5344CB8AC3E}">
        <p14:creationId xmlns:p14="http://schemas.microsoft.com/office/powerpoint/2010/main" val="28150050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65CE74E-AB26-4998-AD42-012C4C1AD076}" type="slidenum">
              <a:rPr lang="zh-CN" altLang="en-US" smtClean="0"/>
              <a:t>16</a:t>
            </a:fld>
            <a:r>
              <a:rPr lang="zh-CN" altLang="en-US"/>
              <a:t>    </a:t>
            </a:r>
            <a:r>
              <a:rPr lang="en-US" altLang="zh-CN"/>
              <a:t>/30</a:t>
            </a:r>
            <a:endParaRPr lang="zh-CN" altLang="en-US" dirty="0"/>
          </a:p>
        </p:txBody>
      </p:sp>
      <p:sp>
        <p:nvSpPr>
          <p:cNvPr id="3" name="标题 2"/>
          <p:cNvSpPr>
            <a:spLocks noGrp="1"/>
          </p:cNvSpPr>
          <p:nvPr>
            <p:ph type="title"/>
          </p:nvPr>
        </p:nvSpPr>
        <p:spPr/>
        <p:txBody>
          <a:bodyPr/>
          <a:lstStyle/>
          <a:p>
            <a:r>
              <a:rPr lang="en-US" altLang="zh-CN" dirty="0"/>
              <a:t>CA:</a:t>
            </a:r>
            <a:r>
              <a:rPr lang="zh-CN" altLang="en-US" dirty="0"/>
              <a:t> 网络结构</a:t>
            </a:r>
          </a:p>
        </p:txBody>
      </p:sp>
      <p:sp>
        <p:nvSpPr>
          <p:cNvPr id="4" name="文本框 3"/>
          <p:cNvSpPr txBox="1"/>
          <p:nvPr/>
        </p:nvSpPr>
        <p:spPr>
          <a:xfrm>
            <a:off x="-33556" y="379706"/>
            <a:ext cx="676840"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04</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905522" y="1464816"/>
            <a:ext cx="4545368" cy="4021424"/>
          </a:xfrm>
          <a:prstGeom prst="rect">
            <a:avLst/>
          </a:prstGeom>
          <a:solidFill>
            <a:srgbClr val="702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zh-CN" altLang="en-US" sz="1600" dirty="0">
                <a:solidFill>
                  <a:schemeClr val="bg1"/>
                </a:solidFill>
                <a:latin typeface="微软雅黑" panose="020B0503020204020204" pitchFamily="34" charset="-122"/>
                <a:ea typeface="微软雅黑" panose="020B0503020204020204" pitchFamily="34" charset="-122"/>
                <a:cs typeface="+mn-ea"/>
                <a:sym typeface="+mn-lt"/>
              </a:rPr>
              <a:t>先将输入特征图分别对宽度和高度进行全局平均池化，生成宽度和高度两个方向的特征图以获取图像宽度和高度上的注意力。再将两个方向的特征图拼接在一起后送入卷积核为</a:t>
            </a:r>
            <a:r>
              <a:rPr lang="en-US" altLang="zh-CN" sz="1600" dirty="0">
                <a:solidFill>
                  <a:schemeClr val="bg1"/>
                </a:solidFill>
                <a:latin typeface="微软雅黑" panose="020B0503020204020204" pitchFamily="34" charset="-122"/>
                <a:ea typeface="微软雅黑" panose="020B0503020204020204" pitchFamily="34" charset="-122"/>
                <a:cs typeface="+mn-ea"/>
                <a:sym typeface="+mn-lt"/>
              </a:rPr>
              <a:t>1*1</a:t>
            </a:r>
            <a:r>
              <a:rPr lang="zh-CN" altLang="en-US" sz="1600" dirty="0">
                <a:solidFill>
                  <a:schemeClr val="bg1"/>
                </a:solidFill>
                <a:latin typeface="微软雅黑" panose="020B0503020204020204" pitchFamily="34" charset="-122"/>
                <a:ea typeface="微软雅黑" panose="020B0503020204020204" pitchFamily="34" charset="-122"/>
                <a:cs typeface="+mn-ea"/>
                <a:sym typeface="+mn-lt"/>
              </a:rPr>
              <a:t>的卷积层将维度降为</a:t>
            </a:r>
            <a:r>
              <a:rPr lang="en-US" altLang="zh-CN" sz="1600" dirty="0">
                <a:solidFill>
                  <a:schemeClr val="bg1"/>
                </a:solidFill>
                <a:latin typeface="微软雅黑" panose="020B0503020204020204" pitchFamily="34" charset="-122"/>
                <a:ea typeface="微软雅黑" panose="020B0503020204020204" pitchFamily="34" charset="-122"/>
                <a:cs typeface="+mn-ea"/>
                <a:sym typeface="+mn-lt"/>
              </a:rPr>
              <a:t>C/r</a:t>
            </a:r>
            <a:r>
              <a:rPr lang="zh-CN" altLang="en-US" sz="1600" dirty="0">
                <a:solidFill>
                  <a:schemeClr val="bg1"/>
                </a:solidFill>
                <a:latin typeface="微软雅黑" panose="020B0503020204020204" pitchFamily="34" charset="-122"/>
                <a:ea typeface="微软雅黑" panose="020B0503020204020204" pitchFamily="34" charset="-122"/>
                <a:cs typeface="+mn-ea"/>
                <a:sym typeface="+mn-lt"/>
              </a:rPr>
              <a:t>，再将其送入归一化层得到新的特征图。接着将新的特征图分别按照高度和宽度进行卷积核为 </a:t>
            </a:r>
            <a:r>
              <a:rPr lang="en-US" altLang="zh-CN" sz="1600" dirty="0">
                <a:solidFill>
                  <a:schemeClr val="bg1"/>
                </a:solidFill>
                <a:latin typeface="微软雅黑" panose="020B0503020204020204" pitchFamily="34" charset="-122"/>
                <a:ea typeface="微软雅黑" panose="020B0503020204020204" pitchFamily="34" charset="-122"/>
                <a:cs typeface="+mn-ea"/>
                <a:sym typeface="+mn-lt"/>
              </a:rPr>
              <a:t>1×1</a:t>
            </a:r>
            <a:r>
              <a:rPr lang="zh-CN" altLang="en-US" sz="1600" dirty="0">
                <a:solidFill>
                  <a:schemeClr val="bg1"/>
                </a:solidFill>
                <a:latin typeface="微软雅黑" panose="020B0503020204020204" pitchFamily="34" charset="-122"/>
                <a:ea typeface="微软雅黑" panose="020B0503020204020204" pitchFamily="34" charset="-122"/>
                <a:cs typeface="+mn-ea"/>
                <a:sym typeface="+mn-lt"/>
              </a:rPr>
              <a:t>的卷积得到通道数与原来一样的特征图，经过</a:t>
            </a:r>
            <a:r>
              <a:rPr lang="en-US" altLang="zh-CN" sz="1600" dirty="0">
                <a:solidFill>
                  <a:schemeClr val="bg1"/>
                </a:solidFill>
                <a:latin typeface="微软雅黑" panose="020B0503020204020204" pitchFamily="34" charset="-122"/>
                <a:ea typeface="微软雅黑" panose="020B0503020204020204" pitchFamily="34" charset="-122"/>
                <a:cs typeface="+mn-ea"/>
                <a:sym typeface="+mn-lt"/>
              </a:rPr>
              <a:t>Sigmoid </a:t>
            </a:r>
            <a:r>
              <a:rPr lang="zh-CN" altLang="en-US" sz="1600" dirty="0">
                <a:solidFill>
                  <a:schemeClr val="bg1"/>
                </a:solidFill>
                <a:latin typeface="微软雅黑" panose="020B0503020204020204" pitchFamily="34" charset="-122"/>
                <a:ea typeface="微软雅黑" panose="020B0503020204020204" pitchFamily="34" charset="-122"/>
                <a:cs typeface="+mn-ea"/>
                <a:sym typeface="+mn-lt"/>
              </a:rPr>
              <a:t>激活函数后分别得到特征图在高度和宽度上的注意力权重，加权计算后得到在宽度和高度方向上带有注意力权重的特征图。</a:t>
            </a:r>
          </a:p>
        </p:txBody>
      </p:sp>
      <p:pic>
        <p:nvPicPr>
          <p:cNvPr id="9" name="图片 8"/>
          <p:cNvPicPr>
            <a:picLocks noChangeAspect="1"/>
          </p:cNvPicPr>
          <p:nvPr/>
        </p:nvPicPr>
        <p:blipFill>
          <a:blip r:embed="rId2"/>
          <a:stretch>
            <a:fillRect/>
          </a:stretch>
        </p:blipFill>
        <p:spPr>
          <a:xfrm>
            <a:off x="6223443" y="1464816"/>
            <a:ext cx="4436591" cy="3842116"/>
          </a:xfrm>
          <a:prstGeom prst="rect">
            <a:avLst/>
          </a:prstGeom>
        </p:spPr>
      </p:pic>
      <p:sp>
        <p:nvSpPr>
          <p:cNvPr id="7" name="文本框 6"/>
          <p:cNvSpPr txBox="1"/>
          <p:nvPr/>
        </p:nvSpPr>
        <p:spPr>
          <a:xfrm>
            <a:off x="6671567" y="5393184"/>
            <a:ext cx="3613015" cy="584775"/>
          </a:xfrm>
          <a:prstGeom prst="rect">
            <a:avLst/>
          </a:prstGeom>
          <a:noFill/>
        </p:spPr>
        <p:txBody>
          <a:bodyPr wrap="square" rtlCol="0">
            <a:spAutoFit/>
          </a:bodyPr>
          <a:lstStyle/>
          <a:p>
            <a:r>
              <a:rPr lang="zh-CN" altLang="en-US" sz="1600" dirty="0">
                <a:latin typeface="+mj-ea"/>
                <a:ea typeface="+mj-ea"/>
              </a:rPr>
              <a:t>图片来自</a:t>
            </a:r>
            <a:r>
              <a:rPr lang="en-US" altLang="zh-CN" sz="1600" dirty="0">
                <a:latin typeface="+mj-ea"/>
                <a:ea typeface="+mj-ea"/>
                <a:sym typeface="+mn-ea"/>
              </a:rPr>
              <a:t>Coordinate Attention for Efficient Mobile Network Design </a:t>
            </a:r>
            <a:endParaRPr lang="zh-CN" altLang="en-US" sz="1600" dirty="0">
              <a:latin typeface="+mj-ea"/>
              <a:ea typeface="+mj-ea"/>
            </a:endParaRPr>
          </a:p>
        </p:txBody>
      </p:sp>
      <p:sp>
        <p:nvSpPr>
          <p:cNvPr id="8" name="文本框 7">
            <a:extLst>
              <a:ext uri="{FF2B5EF4-FFF2-40B4-BE49-F238E27FC236}">
                <a16:creationId xmlns:a16="http://schemas.microsoft.com/office/drawing/2014/main" id="{CBD30FE4-2259-A364-8B42-82A1096BFD45}"/>
              </a:ext>
            </a:extLst>
          </p:cNvPr>
          <p:cNvSpPr txBox="1"/>
          <p:nvPr/>
        </p:nvSpPr>
        <p:spPr>
          <a:xfrm>
            <a:off x="483833" y="5736621"/>
            <a:ext cx="6187734" cy="700576"/>
          </a:xfrm>
          <a:prstGeom prst="rect">
            <a:avLst/>
          </a:prstGeom>
          <a:noFill/>
        </p:spPr>
        <p:txBody>
          <a:bodyPr wrap="square">
            <a:spAutoFit/>
          </a:bodyPr>
          <a:lstStyle/>
          <a:p>
            <a:pPr>
              <a:lnSpc>
                <a:spcPct val="150000"/>
              </a:lnSpc>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复现：在</a:t>
            </a: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bottleneck</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结构中第二个卷积层</a:t>
            </a: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conv2</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进行特征提取之后插入了一个</a:t>
            </a: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CA</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模块</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65CE74E-AB26-4998-AD42-012C4C1AD076}" type="slidenum">
              <a:rPr lang="zh-CN" altLang="en-US" smtClean="0"/>
              <a:t>17</a:t>
            </a:fld>
            <a:r>
              <a:rPr lang="zh-CN" altLang="en-US"/>
              <a:t>    </a:t>
            </a:r>
            <a:r>
              <a:rPr lang="en-US" altLang="zh-CN"/>
              <a:t>/30</a:t>
            </a:r>
            <a:endParaRPr lang="zh-CN" altLang="en-US" dirty="0"/>
          </a:p>
        </p:txBody>
      </p:sp>
      <p:sp>
        <p:nvSpPr>
          <p:cNvPr id="3" name="标题 2"/>
          <p:cNvSpPr>
            <a:spLocks noGrp="1"/>
          </p:cNvSpPr>
          <p:nvPr>
            <p:ph type="title"/>
          </p:nvPr>
        </p:nvSpPr>
        <p:spPr/>
        <p:txBody>
          <a:bodyPr/>
          <a:lstStyle/>
          <a:p>
            <a:r>
              <a:rPr lang="zh-CN" altLang="en-US" dirty="0">
                <a:effectLst>
                  <a:outerShdw blurRad="38100" dist="38100" dir="2700000" algn="tl">
                    <a:srgbClr val="000000">
                      <a:alpha val="43137"/>
                    </a:srgbClr>
                  </a:outerShdw>
                </a:effectLst>
              </a:rPr>
              <a:t>实验结果</a:t>
            </a:r>
          </a:p>
        </p:txBody>
      </p:sp>
      <p:sp>
        <p:nvSpPr>
          <p:cNvPr id="4" name="文本框 3"/>
          <p:cNvSpPr txBox="1"/>
          <p:nvPr/>
        </p:nvSpPr>
        <p:spPr>
          <a:xfrm>
            <a:off x="-33556" y="361951"/>
            <a:ext cx="676840"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05</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1789442" y="3337081"/>
            <a:ext cx="1197458" cy="553998"/>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标题</a:t>
            </a:r>
            <a:endParaRPr lang="en-US" altLang="zh-CN" dirty="0">
              <a:solidFill>
                <a:schemeClr val="bg1"/>
              </a:solidFill>
              <a:latin typeface="微软雅黑" panose="020B0503020204020204" pitchFamily="34" charset="-122"/>
              <a:ea typeface="微软雅黑" panose="020B0503020204020204" pitchFamily="34" charset="-122"/>
            </a:endParaRPr>
          </a:p>
          <a:p>
            <a:pPr algn="ctr"/>
            <a:r>
              <a:rPr lang="zh-CN" altLang="en-US" sz="1200" dirty="0">
                <a:solidFill>
                  <a:schemeClr val="bg1"/>
                </a:solidFill>
                <a:latin typeface="微软雅黑" panose="020B0503020204020204" pitchFamily="34" charset="-122"/>
                <a:ea typeface="微软雅黑" panose="020B0503020204020204" pitchFamily="34" charset="-122"/>
              </a:rPr>
              <a:t>补充详细说明</a:t>
            </a:r>
          </a:p>
        </p:txBody>
      </p:sp>
      <p:graphicFrame>
        <p:nvGraphicFramePr>
          <p:cNvPr id="5" name="表格 4"/>
          <p:cNvGraphicFramePr>
            <a:graphicFrameLocks noGrp="1"/>
          </p:cNvGraphicFramePr>
          <p:nvPr>
            <p:extLst>
              <p:ext uri="{D42A27DB-BD31-4B8C-83A1-F6EECF244321}">
                <p14:modId xmlns:p14="http://schemas.microsoft.com/office/powerpoint/2010/main" val="3820497077"/>
              </p:ext>
            </p:extLst>
          </p:nvPr>
        </p:nvGraphicFramePr>
        <p:xfrm>
          <a:off x="2388171" y="2117716"/>
          <a:ext cx="8715551" cy="2950110"/>
        </p:xfrm>
        <a:graphic>
          <a:graphicData uri="http://schemas.openxmlformats.org/drawingml/2006/table">
            <a:tbl>
              <a:tblPr firstRow="1" bandRow="1">
                <a:tableStyleId>{5C22544A-7EE6-4342-B048-85BDC9FD1C3A}</a:tableStyleId>
              </a:tblPr>
              <a:tblGrid>
                <a:gridCol w="1109920">
                  <a:extLst>
                    <a:ext uri="{9D8B030D-6E8A-4147-A177-3AD203B41FA5}">
                      <a16:colId xmlns:a16="http://schemas.microsoft.com/office/drawing/2014/main" val="1554816858"/>
                    </a:ext>
                  </a:extLst>
                </a:gridCol>
                <a:gridCol w="1162442">
                  <a:extLst>
                    <a:ext uri="{9D8B030D-6E8A-4147-A177-3AD203B41FA5}">
                      <a16:colId xmlns:a16="http://schemas.microsoft.com/office/drawing/2014/main" val="2372288629"/>
                    </a:ext>
                  </a:extLst>
                </a:gridCol>
                <a:gridCol w="1533832">
                  <a:extLst>
                    <a:ext uri="{9D8B030D-6E8A-4147-A177-3AD203B41FA5}">
                      <a16:colId xmlns:a16="http://schemas.microsoft.com/office/drawing/2014/main" val="765211329"/>
                    </a:ext>
                  </a:extLst>
                </a:gridCol>
                <a:gridCol w="1327355">
                  <a:extLst>
                    <a:ext uri="{9D8B030D-6E8A-4147-A177-3AD203B41FA5}">
                      <a16:colId xmlns:a16="http://schemas.microsoft.com/office/drawing/2014/main" val="2508849697"/>
                    </a:ext>
                  </a:extLst>
                </a:gridCol>
                <a:gridCol w="1578078">
                  <a:extLst>
                    <a:ext uri="{9D8B030D-6E8A-4147-A177-3AD203B41FA5}">
                      <a16:colId xmlns:a16="http://schemas.microsoft.com/office/drawing/2014/main" val="1602535809"/>
                    </a:ext>
                  </a:extLst>
                </a:gridCol>
                <a:gridCol w="2003924">
                  <a:extLst>
                    <a:ext uri="{9D8B030D-6E8A-4147-A177-3AD203B41FA5}">
                      <a16:colId xmlns:a16="http://schemas.microsoft.com/office/drawing/2014/main" val="413121880"/>
                    </a:ext>
                  </a:extLst>
                </a:gridCol>
              </a:tblGrid>
              <a:tr h="416619">
                <a:tc>
                  <a:txBody>
                    <a:bodyPr/>
                    <a:lstStyle/>
                    <a:p>
                      <a:pPr marL="0" algn="ctr" defTabSz="914400" rtl="0" eaLnBrk="1" latinLnBrk="0" hangingPunct="1"/>
                      <a:r>
                        <a:rPr lang="en-US" altLang="zh-CN" sz="1800" b="1" kern="1200" dirty="0">
                          <a:solidFill>
                            <a:schemeClr val="bg1"/>
                          </a:solidFill>
                          <a:latin typeface="+mn-lt"/>
                          <a:ea typeface="+mn-ea"/>
                          <a:cs typeface="+mn-cs"/>
                        </a:rPr>
                        <a:t>epochs</a:t>
                      </a:r>
                      <a:endParaRPr lang="zh-CN" altLang="en-US" sz="1800" b="1" kern="1200" dirty="0">
                        <a:solidFill>
                          <a:schemeClr val="bg1"/>
                        </a:solidFill>
                        <a:latin typeface="+mn-lt"/>
                        <a:ea typeface="+mn-ea"/>
                        <a:cs typeface="+mn-cs"/>
                      </a:endParaRPr>
                    </a:p>
                  </a:txBody>
                  <a:tcPr anchor="ctr">
                    <a:solidFill>
                      <a:srgbClr val="7E4381"/>
                    </a:solidFill>
                  </a:tcPr>
                </a:tc>
                <a:tc>
                  <a:txBody>
                    <a:bodyPr/>
                    <a:lstStyle/>
                    <a:p>
                      <a:pPr marL="0" algn="ctr" defTabSz="914400" rtl="0" eaLnBrk="1" latinLnBrk="0" hangingPunct="1"/>
                      <a:r>
                        <a:rPr lang="en-US" altLang="zh-CN" sz="1800" b="1" kern="1200" dirty="0">
                          <a:solidFill>
                            <a:schemeClr val="lt1"/>
                          </a:solidFill>
                          <a:latin typeface="+mn-lt"/>
                          <a:ea typeface="+mn-ea"/>
                          <a:cs typeface="+mn-cs"/>
                        </a:rPr>
                        <a:t>baseline</a:t>
                      </a:r>
                      <a:endParaRPr lang="zh-CN" altLang="en-US" sz="1800" b="1" kern="1200" dirty="0">
                        <a:solidFill>
                          <a:schemeClr val="lt1"/>
                        </a:solidFill>
                        <a:latin typeface="+mn-lt"/>
                        <a:ea typeface="+mn-ea"/>
                        <a:cs typeface="+mn-cs"/>
                      </a:endParaRPr>
                    </a:p>
                  </a:txBody>
                  <a:tcPr anchor="ctr">
                    <a:solidFill>
                      <a:srgbClr val="7E4381"/>
                    </a:solidFill>
                  </a:tcPr>
                </a:tc>
                <a:tc>
                  <a:txBody>
                    <a:bodyPr/>
                    <a:lstStyle/>
                    <a:p>
                      <a:pPr marL="0" algn="ctr" defTabSz="914400" rtl="0" eaLnBrk="1" latinLnBrk="0" hangingPunct="1"/>
                      <a:r>
                        <a:rPr lang="en-US" altLang="zh-CN" sz="1800" b="1" kern="1200" dirty="0">
                          <a:solidFill>
                            <a:schemeClr val="lt1"/>
                          </a:solidFill>
                          <a:latin typeface="+mn-lt"/>
                          <a:ea typeface="+mn-ea"/>
                          <a:cs typeface="+mn-cs"/>
                        </a:rPr>
                        <a:t>GC Net</a:t>
                      </a:r>
                      <a:endParaRPr lang="zh-CN" altLang="en-US" sz="1800" b="1" kern="1200" dirty="0">
                        <a:solidFill>
                          <a:schemeClr val="lt1"/>
                        </a:solidFill>
                        <a:latin typeface="+mn-lt"/>
                        <a:ea typeface="+mn-ea"/>
                        <a:cs typeface="+mn-cs"/>
                      </a:endParaRPr>
                    </a:p>
                  </a:txBody>
                  <a:tcPr anchor="ctr">
                    <a:solidFill>
                      <a:srgbClr val="7E438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lt1"/>
                          </a:solidFill>
                          <a:latin typeface="+mn-lt"/>
                          <a:ea typeface="+mn-ea"/>
                          <a:cs typeface="+mn-cs"/>
                        </a:rPr>
                        <a:t>res2net</a:t>
                      </a:r>
                      <a:endParaRPr lang="zh-CN" altLang="en-US" sz="1800" b="1" kern="1200" dirty="0">
                        <a:solidFill>
                          <a:schemeClr val="lt1"/>
                        </a:solidFill>
                        <a:latin typeface="+mn-lt"/>
                        <a:ea typeface="+mn-ea"/>
                        <a:cs typeface="+mn-cs"/>
                      </a:endParaRPr>
                    </a:p>
                  </a:txBody>
                  <a:tcPr anchor="ctr">
                    <a:solidFill>
                      <a:srgbClr val="7E4381"/>
                    </a:solidFill>
                  </a:tcPr>
                </a:tc>
                <a:tc>
                  <a:txBody>
                    <a:bodyPr/>
                    <a:lstStyle/>
                    <a:p>
                      <a:pPr marL="0" algn="ctr" defTabSz="914400" rtl="0" eaLnBrk="1" latinLnBrk="0" hangingPunct="1"/>
                      <a:r>
                        <a:rPr lang="en-US" altLang="zh-CN" sz="1800" b="1" kern="1200" dirty="0">
                          <a:solidFill>
                            <a:schemeClr val="lt1"/>
                          </a:solidFill>
                          <a:latin typeface="+mn-lt"/>
                          <a:ea typeface="+mn-ea"/>
                          <a:cs typeface="+mn-cs"/>
                        </a:rPr>
                        <a:t>Triplet attention</a:t>
                      </a:r>
                      <a:endParaRPr lang="zh-CN" altLang="en-US" sz="1800" b="1" kern="1200" dirty="0">
                        <a:solidFill>
                          <a:schemeClr val="lt1"/>
                        </a:solidFill>
                        <a:latin typeface="+mn-lt"/>
                        <a:ea typeface="+mn-ea"/>
                        <a:cs typeface="+mn-cs"/>
                      </a:endParaRPr>
                    </a:p>
                  </a:txBody>
                  <a:tcPr anchor="ctr">
                    <a:solidFill>
                      <a:srgbClr val="7E4381"/>
                    </a:solidFill>
                  </a:tcPr>
                </a:tc>
                <a:tc>
                  <a:txBody>
                    <a:bodyPr/>
                    <a:lstStyle/>
                    <a:p>
                      <a:pPr marL="0" algn="ctr" defTabSz="914400" rtl="0" eaLnBrk="1" latinLnBrk="0" hangingPunct="1"/>
                      <a:r>
                        <a:rPr lang="en-US" altLang="zh-CN" sz="1800" b="1" kern="1200" dirty="0" err="1">
                          <a:solidFill>
                            <a:schemeClr val="lt1"/>
                          </a:solidFill>
                          <a:latin typeface="+mn-lt"/>
                          <a:ea typeface="+mn-ea"/>
                          <a:cs typeface="+mn-cs"/>
                        </a:rPr>
                        <a:t>Cordinate</a:t>
                      </a:r>
                      <a:r>
                        <a:rPr lang="en-US" altLang="zh-CN" sz="1800" b="1" kern="1200" dirty="0">
                          <a:solidFill>
                            <a:schemeClr val="lt1"/>
                          </a:solidFill>
                          <a:latin typeface="+mn-lt"/>
                          <a:ea typeface="+mn-ea"/>
                          <a:cs typeface="+mn-cs"/>
                        </a:rPr>
                        <a:t> attention</a:t>
                      </a:r>
                      <a:endParaRPr lang="zh-CN" altLang="en-US" sz="1800" b="1" kern="1200" dirty="0">
                        <a:solidFill>
                          <a:schemeClr val="lt1"/>
                        </a:solidFill>
                        <a:latin typeface="+mn-lt"/>
                        <a:ea typeface="+mn-ea"/>
                        <a:cs typeface="+mn-cs"/>
                      </a:endParaRPr>
                    </a:p>
                  </a:txBody>
                  <a:tcPr anchor="ctr">
                    <a:solidFill>
                      <a:srgbClr val="7E4381"/>
                    </a:solidFill>
                  </a:tcPr>
                </a:tc>
                <a:extLst>
                  <a:ext uri="{0D108BD9-81ED-4DB2-BD59-A6C34878D82A}">
                    <a16:rowId xmlns:a16="http://schemas.microsoft.com/office/drawing/2014/main" val="3081024873"/>
                  </a:ext>
                </a:extLst>
              </a:tr>
              <a:tr h="556650">
                <a:tc>
                  <a:txBody>
                    <a:bodyPr/>
                    <a:lstStyle/>
                    <a:p>
                      <a:pPr marL="0" algn="ctr" defTabSz="914400" rtl="0" eaLnBrk="1" latinLnBrk="0" hangingPunct="1"/>
                      <a:r>
                        <a:rPr lang="en-US" altLang="zh-CN" sz="1800" b="1" kern="1200" dirty="0">
                          <a:solidFill>
                            <a:schemeClr val="tx1"/>
                          </a:solidFill>
                          <a:latin typeface="+mn-lt"/>
                          <a:ea typeface="+mn-ea"/>
                          <a:cs typeface="+mn-cs"/>
                        </a:rPr>
                        <a:t>10</a:t>
                      </a:r>
                      <a:endParaRPr lang="zh-CN" altLang="en-US" sz="1800" b="1" kern="1200" dirty="0">
                        <a:solidFill>
                          <a:schemeClr val="tx1"/>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tx1"/>
                          </a:solidFill>
                          <a:latin typeface="+mn-lt"/>
                          <a:ea typeface="+mn-ea"/>
                          <a:cs typeface="+mn-cs"/>
                        </a:rPr>
                        <a:t>52.19%</a:t>
                      </a:r>
                      <a:endParaRPr lang="zh-CN" altLang="en-US" sz="1800" b="1" kern="1200" dirty="0">
                        <a:solidFill>
                          <a:schemeClr val="tx1"/>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tx1"/>
                          </a:solidFill>
                          <a:latin typeface="+mn-lt"/>
                          <a:ea typeface="+mn-ea"/>
                          <a:cs typeface="+mn-cs"/>
                        </a:rPr>
                        <a:t>54.42%</a:t>
                      </a:r>
                      <a:endParaRPr lang="zh-CN" altLang="en-US" sz="1800" b="1" kern="1200" dirty="0">
                        <a:solidFill>
                          <a:schemeClr val="tx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tx1"/>
                          </a:solidFill>
                          <a:latin typeface="+mn-lt"/>
                          <a:ea typeface="+mn-ea"/>
                          <a:cs typeface="+mn-cs"/>
                        </a:rPr>
                        <a:t>54.79%</a:t>
                      </a:r>
                      <a:endParaRPr lang="zh-CN" altLang="en-US" sz="1800" b="1" kern="1200" dirty="0">
                        <a:solidFill>
                          <a:schemeClr val="tx1"/>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tx1"/>
                          </a:solidFill>
                          <a:latin typeface="+mn-lt"/>
                          <a:ea typeface="+mn-ea"/>
                          <a:cs typeface="+mn-cs"/>
                        </a:rPr>
                        <a:t>54.44%</a:t>
                      </a:r>
                      <a:endParaRPr lang="zh-CN" altLang="en-US" sz="1800" b="1" kern="1200" dirty="0">
                        <a:solidFill>
                          <a:schemeClr val="tx1"/>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tx1"/>
                          </a:solidFill>
                          <a:latin typeface="+mn-lt"/>
                          <a:ea typeface="+mn-ea"/>
                          <a:cs typeface="+mn-cs"/>
                        </a:rPr>
                        <a:t>53.03%</a:t>
                      </a:r>
                      <a:endParaRPr lang="zh-CN" altLang="en-US" sz="1800" b="1" kern="1200" dirty="0">
                        <a:solidFill>
                          <a:schemeClr val="tx1"/>
                        </a:solidFill>
                        <a:latin typeface="+mn-lt"/>
                        <a:ea typeface="+mn-ea"/>
                        <a:cs typeface="+mn-cs"/>
                      </a:endParaRPr>
                    </a:p>
                  </a:txBody>
                  <a:tcPr/>
                </a:tc>
                <a:extLst>
                  <a:ext uri="{0D108BD9-81ED-4DB2-BD59-A6C34878D82A}">
                    <a16:rowId xmlns:a16="http://schemas.microsoft.com/office/drawing/2014/main" val="872906305"/>
                  </a:ext>
                </a:extLst>
              </a:tr>
              <a:tr h="556650">
                <a:tc>
                  <a:txBody>
                    <a:bodyPr/>
                    <a:lstStyle/>
                    <a:p>
                      <a:pPr marL="0" algn="ctr" defTabSz="914400" rtl="0" eaLnBrk="1" latinLnBrk="0" hangingPunct="1"/>
                      <a:r>
                        <a:rPr lang="en-US" altLang="zh-CN" sz="1800" b="1" kern="1200" dirty="0">
                          <a:solidFill>
                            <a:schemeClr val="tx1"/>
                          </a:solidFill>
                          <a:latin typeface="+mn-lt"/>
                          <a:ea typeface="+mn-ea"/>
                          <a:cs typeface="+mn-cs"/>
                        </a:rPr>
                        <a:t>20</a:t>
                      </a:r>
                      <a:endParaRPr lang="zh-CN" altLang="en-US" sz="1800" b="1" kern="1200" dirty="0">
                        <a:solidFill>
                          <a:schemeClr val="tx1"/>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tx1"/>
                          </a:solidFill>
                          <a:latin typeface="+mn-lt"/>
                          <a:ea typeface="+mn-ea"/>
                          <a:cs typeface="+mn-cs"/>
                        </a:rPr>
                        <a:t>53.59%</a:t>
                      </a:r>
                      <a:endParaRPr lang="zh-CN" altLang="en-US" sz="1800" b="1" kern="1200" dirty="0">
                        <a:solidFill>
                          <a:schemeClr val="tx1"/>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tx1"/>
                          </a:solidFill>
                          <a:latin typeface="+mn-lt"/>
                          <a:ea typeface="+mn-ea"/>
                          <a:cs typeface="+mn-cs"/>
                        </a:rPr>
                        <a:t>56.41%</a:t>
                      </a:r>
                      <a:endParaRPr lang="zh-CN" altLang="en-US" sz="1800" b="1" kern="1200" dirty="0">
                        <a:solidFill>
                          <a:schemeClr val="tx1"/>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tx1"/>
                          </a:solidFill>
                          <a:latin typeface="+mn-lt"/>
                          <a:ea typeface="+mn-ea"/>
                          <a:cs typeface="+mn-cs"/>
                        </a:rPr>
                        <a:t>56.77%</a:t>
                      </a:r>
                      <a:endParaRPr lang="zh-CN" altLang="en-US" sz="1800" b="1" kern="1200" dirty="0">
                        <a:solidFill>
                          <a:schemeClr val="tx1"/>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tx1"/>
                          </a:solidFill>
                          <a:latin typeface="+mn-lt"/>
                          <a:ea typeface="+mn-ea"/>
                          <a:cs typeface="+mn-cs"/>
                        </a:rPr>
                        <a:t>57.77%</a:t>
                      </a:r>
                      <a:endParaRPr lang="zh-CN" altLang="en-US" sz="1800" b="1" kern="1200" dirty="0">
                        <a:solidFill>
                          <a:schemeClr val="tx1"/>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tx1"/>
                          </a:solidFill>
                          <a:latin typeface="+mn-lt"/>
                          <a:ea typeface="+mn-ea"/>
                          <a:cs typeface="+mn-cs"/>
                        </a:rPr>
                        <a:t>54.8%</a:t>
                      </a:r>
                      <a:endParaRPr lang="zh-CN" altLang="en-US" sz="1800" b="1" kern="1200" dirty="0">
                        <a:solidFill>
                          <a:schemeClr val="tx1"/>
                        </a:solidFill>
                        <a:latin typeface="+mn-lt"/>
                        <a:ea typeface="+mn-ea"/>
                        <a:cs typeface="+mn-cs"/>
                      </a:endParaRPr>
                    </a:p>
                  </a:txBody>
                  <a:tcPr/>
                </a:tc>
                <a:extLst>
                  <a:ext uri="{0D108BD9-81ED-4DB2-BD59-A6C34878D82A}">
                    <a16:rowId xmlns:a16="http://schemas.microsoft.com/office/drawing/2014/main" val="418174999"/>
                  </a:ext>
                </a:extLst>
              </a:tr>
              <a:tr h="556650">
                <a:tc>
                  <a:txBody>
                    <a:bodyPr/>
                    <a:lstStyle/>
                    <a:p>
                      <a:pPr marL="0" algn="ctr" defTabSz="914400" rtl="0" eaLnBrk="1" latinLnBrk="0" hangingPunct="1"/>
                      <a:r>
                        <a:rPr lang="en-US" altLang="zh-CN" sz="1800" b="1" kern="1200" dirty="0">
                          <a:solidFill>
                            <a:schemeClr val="tx1"/>
                          </a:solidFill>
                          <a:latin typeface="+mn-lt"/>
                          <a:ea typeface="+mn-ea"/>
                          <a:cs typeface="+mn-cs"/>
                        </a:rPr>
                        <a:t>30</a:t>
                      </a:r>
                      <a:endParaRPr lang="zh-CN" altLang="en-US" sz="1800" b="1" kern="1200" dirty="0">
                        <a:solidFill>
                          <a:schemeClr val="tx1"/>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tx1"/>
                          </a:solidFill>
                          <a:latin typeface="+mn-lt"/>
                          <a:ea typeface="+mn-ea"/>
                          <a:cs typeface="+mn-cs"/>
                        </a:rPr>
                        <a:t>54.36%</a:t>
                      </a:r>
                      <a:endParaRPr lang="zh-CN" altLang="en-US" sz="1800" b="1" kern="1200" dirty="0">
                        <a:solidFill>
                          <a:schemeClr val="tx1"/>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tx1"/>
                          </a:solidFill>
                          <a:latin typeface="+mn-lt"/>
                          <a:ea typeface="+mn-ea"/>
                          <a:cs typeface="+mn-cs"/>
                        </a:rPr>
                        <a:t>56.48%</a:t>
                      </a:r>
                      <a:endParaRPr lang="zh-CN" altLang="en-US" sz="1800" b="1" kern="1200" dirty="0">
                        <a:solidFill>
                          <a:schemeClr val="tx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tx1"/>
                          </a:solidFill>
                          <a:latin typeface="+mn-lt"/>
                          <a:ea typeface="+mn-ea"/>
                          <a:cs typeface="+mn-cs"/>
                        </a:rPr>
                        <a:t>56.83%</a:t>
                      </a:r>
                      <a:endParaRPr lang="zh-CN" altLang="en-US" sz="1800" b="1" kern="1200" dirty="0">
                        <a:solidFill>
                          <a:schemeClr val="tx1"/>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tx1"/>
                          </a:solidFill>
                          <a:latin typeface="+mn-lt"/>
                          <a:ea typeface="+mn-ea"/>
                          <a:cs typeface="+mn-cs"/>
                        </a:rPr>
                        <a:t>58.55%</a:t>
                      </a:r>
                      <a:endParaRPr lang="zh-CN" altLang="en-US" sz="1800" b="1" kern="1200" dirty="0">
                        <a:solidFill>
                          <a:schemeClr val="tx1"/>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tx1"/>
                          </a:solidFill>
                          <a:latin typeface="+mn-lt"/>
                          <a:ea typeface="+mn-ea"/>
                          <a:cs typeface="+mn-cs"/>
                        </a:rPr>
                        <a:t>55.35%</a:t>
                      </a:r>
                      <a:endParaRPr lang="zh-CN" altLang="en-US" sz="1800" b="1" kern="1200" dirty="0">
                        <a:solidFill>
                          <a:schemeClr val="tx1"/>
                        </a:solidFill>
                        <a:latin typeface="+mn-lt"/>
                        <a:ea typeface="+mn-ea"/>
                        <a:cs typeface="+mn-cs"/>
                      </a:endParaRPr>
                    </a:p>
                  </a:txBody>
                  <a:tcPr/>
                </a:tc>
                <a:extLst>
                  <a:ext uri="{0D108BD9-81ED-4DB2-BD59-A6C34878D82A}">
                    <a16:rowId xmlns:a16="http://schemas.microsoft.com/office/drawing/2014/main" val="1475598788"/>
                  </a:ext>
                </a:extLst>
              </a:tr>
              <a:tr h="556650">
                <a:tc>
                  <a:txBody>
                    <a:bodyPr/>
                    <a:lstStyle/>
                    <a:p>
                      <a:pPr marL="0" algn="ctr" defTabSz="914400" rtl="0" eaLnBrk="1" latinLnBrk="0" hangingPunct="1"/>
                      <a:r>
                        <a:rPr lang="en-US" altLang="zh-CN" sz="1800" b="1" kern="1200" dirty="0">
                          <a:solidFill>
                            <a:schemeClr val="tx1"/>
                          </a:solidFill>
                          <a:latin typeface="+mn-lt"/>
                          <a:ea typeface="+mn-ea"/>
                          <a:cs typeface="+mn-cs"/>
                        </a:rPr>
                        <a:t>40</a:t>
                      </a:r>
                      <a:endParaRPr lang="zh-CN" altLang="en-US" sz="1800" b="1" kern="1200" dirty="0">
                        <a:solidFill>
                          <a:schemeClr val="tx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tx1"/>
                          </a:solidFill>
                          <a:latin typeface="+mn-lt"/>
                          <a:ea typeface="+mn-ea"/>
                          <a:cs typeface="+mn-cs"/>
                        </a:rPr>
                        <a:t>55.71%</a:t>
                      </a:r>
                      <a:endParaRPr lang="zh-CN" altLang="en-US" sz="1800" b="1" kern="1200" dirty="0">
                        <a:solidFill>
                          <a:schemeClr val="tx1"/>
                        </a:solidFill>
                        <a:latin typeface="+mn-lt"/>
                        <a:ea typeface="+mn-ea"/>
                        <a:cs typeface="+mn-cs"/>
                      </a:endParaRPr>
                    </a:p>
                    <a:p>
                      <a:pPr marL="0" algn="ctr" defTabSz="914400" rtl="0" eaLnBrk="1" latinLnBrk="0" hangingPunct="1"/>
                      <a:endParaRPr lang="zh-CN" altLang="en-US" sz="1800" b="1" kern="1200" dirty="0">
                        <a:solidFill>
                          <a:schemeClr val="tx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tx1"/>
                          </a:solidFill>
                          <a:latin typeface="+mn-lt"/>
                          <a:ea typeface="+mn-ea"/>
                          <a:cs typeface="+mn-cs"/>
                        </a:rPr>
                        <a:t>56.73%</a:t>
                      </a:r>
                      <a:endParaRPr lang="zh-CN" altLang="en-US" sz="1800" b="1" kern="1200" dirty="0">
                        <a:solidFill>
                          <a:schemeClr val="tx1"/>
                        </a:solidFill>
                        <a:latin typeface="+mn-lt"/>
                        <a:ea typeface="+mn-ea"/>
                        <a:cs typeface="+mn-cs"/>
                      </a:endParaRPr>
                    </a:p>
                    <a:p>
                      <a:pPr marL="0" algn="ctr" defTabSz="914400" rtl="0" eaLnBrk="1" latinLnBrk="0" hangingPunct="1"/>
                      <a:endParaRPr lang="zh-CN" altLang="en-US" sz="1800" b="1" kern="1200" dirty="0">
                        <a:solidFill>
                          <a:schemeClr val="tx1"/>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tx1"/>
                          </a:solidFill>
                          <a:latin typeface="+mn-lt"/>
                          <a:ea typeface="+mn-ea"/>
                          <a:cs typeface="+mn-cs"/>
                        </a:rPr>
                        <a:t>57.49%</a:t>
                      </a:r>
                      <a:endParaRPr lang="zh-CN" altLang="en-US" sz="1800" b="1" kern="1200" dirty="0">
                        <a:solidFill>
                          <a:schemeClr val="tx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tx1"/>
                          </a:solidFill>
                          <a:latin typeface="+mn-lt"/>
                          <a:ea typeface="+mn-ea"/>
                          <a:cs typeface="+mn-cs"/>
                        </a:rPr>
                        <a:t>59.13%</a:t>
                      </a:r>
                      <a:endParaRPr lang="zh-CN" altLang="en-US" sz="1800" b="1" kern="1200" dirty="0">
                        <a:solidFill>
                          <a:schemeClr val="tx1"/>
                        </a:solidFill>
                        <a:latin typeface="+mn-lt"/>
                        <a:ea typeface="+mn-ea"/>
                        <a:cs typeface="+mn-cs"/>
                      </a:endParaRPr>
                    </a:p>
                    <a:p>
                      <a:pPr marL="0" algn="ctr" defTabSz="914400" rtl="0" eaLnBrk="1" latinLnBrk="0" hangingPunct="1"/>
                      <a:endParaRPr lang="zh-CN" altLang="en-US" sz="1800" b="1" kern="1200" dirty="0">
                        <a:solidFill>
                          <a:schemeClr val="tx1"/>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tx1"/>
                          </a:solidFill>
                          <a:latin typeface="+mn-lt"/>
                          <a:ea typeface="+mn-ea"/>
                          <a:cs typeface="+mn-cs"/>
                        </a:rPr>
                        <a:t>55.89%</a:t>
                      </a:r>
                      <a:endParaRPr lang="zh-CN" altLang="en-US" sz="1800" b="1" kern="1200" dirty="0">
                        <a:solidFill>
                          <a:schemeClr val="tx1"/>
                        </a:solidFill>
                        <a:latin typeface="+mn-lt"/>
                        <a:ea typeface="+mn-ea"/>
                        <a:cs typeface="+mn-cs"/>
                      </a:endParaRPr>
                    </a:p>
                  </a:txBody>
                  <a:tcPr/>
                </a:tc>
                <a:extLst>
                  <a:ext uri="{0D108BD9-81ED-4DB2-BD59-A6C34878D82A}">
                    <a16:rowId xmlns:a16="http://schemas.microsoft.com/office/drawing/2014/main" val="3376255631"/>
                  </a:ext>
                </a:extLst>
              </a:tr>
            </a:tbl>
          </a:graphicData>
        </a:graphic>
      </p:graphicFrame>
      <p:sp>
        <p:nvSpPr>
          <p:cNvPr id="7" name="文本框 6"/>
          <p:cNvSpPr txBox="1"/>
          <p:nvPr/>
        </p:nvSpPr>
        <p:spPr>
          <a:xfrm>
            <a:off x="433979" y="2593963"/>
            <a:ext cx="1979798" cy="1670073"/>
          </a:xfrm>
          <a:prstGeom prst="rect">
            <a:avLst/>
          </a:prstGeom>
          <a:noFill/>
        </p:spPr>
        <p:txBody>
          <a:bodyPr wrap="square" rtlCol="0" anchor="t">
            <a:spAutoFit/>
          </a:bodyPr>
          <a:lstStyle/>
          <a:p>
            <a:pPr>
              <a:lnSpc>
                <a:spcPct val="150000"/>
              </a:lnSpc>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基本参数：</a:t>
            </a:r>
            <a:r>
              <a:rPr lang="en-US" altLang="zh-CN" sz="1400" b="1" dirty="0" err="1">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batch_size</a:t>
            </a: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=8</a:t>
            </a:r>
          </a:p>
          <a:p>
            <a:pPr>
              <a:lnSpc>
                <a:spcPct val="150000"/>
              </a:lnSpc>
            </a:pP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optimizer = SGD</a:t>
            </a:r>
          </a:p>
          <a:p>
            <a:pPr>
              <a:lnSpc>
                <a:spcPct val="150000"/>
              </a:lnSpc>
            </a:pPr>
            <a:r>
              <a:rPr lang="en-US" altLang="zh-CN" sz="1400" b="1" dirty="0" err="1">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lr</a:t>
            </a: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=0.001</a:t>
            </a:r>
          </a:p>
          <a:p>
            <a:pPr>
              <a:lnSpc>
                <a:spcPct val="150000"/>
              </a:lnSpc>
            </a:pP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momentum=0.9</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6" name="文本框 5">
            <a:extLst>
              <a:ext uri="{FF2B5EF4-FFF2-40B4-BE49-F238E27FC236}">
                <a16:creationId xmlns:a16="http://schemas.microsoft.com/office/drawing/2014/main" id="{8581530D-3ED0-6690-497E-0283F32C6BB9}"/>
              </a:ext>
            </a:extLst>
          </p:cNvPr>
          <p:cNvSpPr txBox="1"/>
          <p:nvPr/>
        </p:nvSpPr>
        <p:spPr>
          <a:xfrm>
            <a:off x="5661392" y="1554904"/>
            <a:ext cx="2304191" cy="369332"/>
          </a:xfrm>
          <a:prstGeom prst="rect">
            <a:avLst/>
          </a:prstGeom>
          <a:noFill/>
        </p:spPr>
        <p:txBody>
          <a:bodyPr wrap="square" rtlCol="0">
            <a:spAutoFit/>
          </a:bodyPr>
          <a:lstStyle/>
          <a:p>
            <a:r>
              <a:rPr lang="zh-CN" altLang="en-US" dirty="0"/>
              <a:t>对比</a:t>
            </a:r>
            <a:r>
              <a:rPr lang="en-US" altLang="zh-CN" dirty="0"/>
              <a:t>top1</a:t>
            </a:r>
            <a:r>
              <a:rPr lang="zh-CN" altLang="en-US" dirty="0"/>
              <a:t>准确率</a:t>
            </a:r>
          </a:p>
        </p:txBody>
      </p:sp>
    </p:spTree>
    <p:extLst>
      <p:ext uri="{BB962C8B-B14F-4D97-AF65-F5344CB8AC3E}">
        <p14:creationId xmlns:p14="http://schemas.microsoft.com/office/powerpoint/2010/main" val="3936514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57615" y="3011241"/>
            <a:ext cx="5414735" cy="1200329"/>
          </a:xfrm>
          <a:prstGeom prst="rect">
            <a:avLst/>
          </a:prstGeom>
          <a:noFill/>
        </p:spPr>
        <p:txBody>
          <a:bodyPr wrap="square" rtlCol="0">
            <a:spAutoFit/>
          </a:bodyPr>
          <a:lstStyle/>
          <a:p>
            <a:pPr algn="l"/>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三、</a:t>
            </a: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创新方法提出</a:t>
            </a:r>
            <a:endPar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l"/>
            <a:endPar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cxnSp>
        <p:nvCxnSpPr>
          <p:cNvPr id="4" name="直接连接符 3"/>
          <p:cNvCxnSpPr/>
          <p:nvPr/>
        </p:nvCxnSpPr>
        <p:spPr>
          <a:xfrm>
            <a:off x="1790700" y="2706343"/>
            <a:ext cx="9525" cy="1539879"/>
          </a:xfrm>
          <a:prstGeom prst="line">
            <a:avLst/>
          </a:prstGeom>
          <a:ln w="889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AF125B80-C0B0-678A-C990-A53269A1B95E}"/>
              </a:ext>
            </a:extLst>
          </p:cNvPr>
          <p:cNvSpPr txBox="1"/>
          <p:nvPr/>
        </p:nvSpPr>
        <p:spPr>
          <a:xfrm>
            <a:off x="1957615" y="3681567"/>
            <a:ext cx="7840608" cy="784830"/>
          </a:xfrm>
          <a:prstGeom prst="rect">
            <a:avLst/>
          </a:prstGeom>
          <a:noFill/>
        </p:spPr>
        <p:txBody>
          <a:bodyPr wrap="none" rtlCol="0">
            <a:spAutoFit/>
          </a:bodyPr>
          <a:lstStyle/>
          <a:p>
            <a:pPr lvl="0">
              <a:lnSpc>
                <a:spcPct val="150000"/>
              </a:lnSpc>
              <a:buClr>
                <a:srgbClr val="ABA69F"/>
              </a:buClr>
              <a:buSzPct val="80000"/>
            </a:pPr>
            <a:r>
              <a:rPr lang="zh-CN" altLang="en-US" dirty="0">
                <a:solidFill>
                  <a:schemeClr val="bg1"/>
                </a:solidFill>
                <a:latin typeface="微软雅黑" panose="020B0503020204020204" pitchFamily="34" charset="-122"/>
                <a:ea typeface="微软雅黑" panose="020B0503020204020204" pitchFamily="34" charset="-122"/>
                <a:sym typeface="+mn-ea"/>
              </a:rPr>
              <a:t>现阶段本组针对性地进行了</a:t>
            </a:r>
            <a:r>
              <a:rPr lang="en-US" altLang="zh-CN" dirty="0">
                <a:solidFill>
                  <a:schemeClr val="bg1"/>
                </a:solidFill>
                <a:latin typeface="微软雅黑" panose="020B0503020204020204" pitchFamily="34" charset="-122"/>
                <a:ea typeface="微软雅黑" panose="020B0503020204020204" pitchFamily="34" charset="-122"/>
                <a:sym typeface="+mn-ea"/>
              </a:rPr>
              <a:t>3</a:t>
            </a:r>
            <a:r>
              <a:rPr lang="zh-CN" altLang="en-US" dirty="0">
                <a:solidFill>
                  <a:schemeClr val="bg1"/>
                </a:solidFill>
                <a:latin typeface="微软雅黑" panose="020B0503020204020204" pitchFamily="34" charset="-122"/>
                <a:ea typeface="微软雅黑" panose="020B0503020204020204" pitchFamily="34" charset="-122"/>
                <a:sym typeface="+mn-ea"/>
              </a:rPr>
              <a:t>种模型改进尝试，其中</a:t>
            </a:r>
            <a:r>
              <a:rPr lang="en-US" altLang="zh-CN" dirty="0">
                <a:solidFill>
                  <a:schemeClr val="bg1"/>
                </a:solidFill>
                <a:latin typeface="微软雅黑" panose="020B0503020204020204" pitchFamily="34" charset="-122"/>
                <a:ea typeface="微软雅黑" panose="020B0503020204020204" pitchFamily="34" charset="-122"/>
                <a:sym typeface="+mn-ea"/>
              </a:rPr>
              <a:t>2</a:t>
            </a:r>
            <a:r>
              <a:rPr lang="zh-CN" altLang="en-US" dirty="0">
                <a:solidFill>
                  <a:schemeClr val="bg1"/>
                </a:solidFill>
                <a:latin typeface="微软雅黑" panose="020B0503020204020204" pitchFamily="34" charset="-122"/>
                <a:ea typeface="微软雅黑" panose="020B0503020204020204" pitchFamily="34" charset="-122"/>
                <a:sym typeface="+mn-ea"/>
              </a:rPr>
              <a:t>种方法取得较好效果</a:t>
            </a:r>
            <a:endParaRPr lang="en-US" altLang="zh-CN" dirty="0">
              <a:solidFill>
                <a:schemeClr val="bg1"/>
              </a:solidFill>
              <a:latin typeface="微软雅黑" panose="020B0503020204020204" pitchFamily="34" charset="-122"/>
              <a:ea typeface="微软雅黑" panose="020B0503020204020204" pitchFamily="34" charset="-122"/>
              <a:sym typeface="+mn-ea"/>
            </a:endParaRPr>
          </a:p>
          <a:p>
            <a:endParaRPr lang="zh-CN" altLang="en-US" dirty="0"/>
          </a:p>
        </p:txBody>
      </p:sp>
    </p:spTree>
    <p:extLst>
      <p:ext uri="{BB962C8B-B14F-4D97-AF65-F5344CB8AC3E}">
        <p14:creationId xmlns:p14="http://schemas.microsoft.com/office/powerpoint/2010/main" val="393657404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65CE74E-AB26-4998-AD42-012C4C1AD076}" type="slidenum">
              <a:rPr lang="zh-CN" altLang="en-US" smtClean="0"/>
              <a:t>19</a:t>
            </a:fld>
            <a:r>
              <a:rPr lang="zh-CN" altLang="en-US"/>
              <a:t>    </a:t>
            </a:r>
            <a:r>
              <a:rPr lang="en-US" altLang="zh-CN"/>
              <a:t>/30</a:t>
            </a:r>
            <a:endParaRPr lang="zh-CN" altLang="en-US" dirty="0"/>
          </a:p>
        </p:txBody>
      </p:sp>
      <p:sp>
        <p:nvSpPr>
          <p:cNvPr id="3" name="标题 2"/>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CA+GC Net</a:t>
            </a:r>
            <a:endParaRPr lang="zh-CN" altLang="en-US" dirty="0"/>
          </a:p>
        </p:txBody>
      </p:sp>
      <p:sp>
        <p:nvSpPr>
          <p:cNvPr id="4" name="文本框 3"/>
          <p:cNvSpPr txBox="1"/>
          <p:nvPr/>
        </p:nvSpPr>
        <p:spPr>
          <a:xfrm>
            <a:off x="-33556" y="379706"/>
            <a:ext cx="676840"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01</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793D0AA-E5F8-F41E-30E6-8261231B92A7}"/>
              </a:ext>
            </a:extLst>
          </p:cNvPr>
          <p:cNvSpPr txBox="1"/>
          <p:nvPr/>
        </p:nvSpPr>
        <p:spPr>
          <a:xfrm>
            <a:off x="861135" y="1349406"/>
            <a:ext cx="9250531" cy="656947"/>
          </a:xfrm>
          <a:prstGeom prst="rect">
            <a:avLst/>
          </a:prstGeom>
          <a:noFill/>
        </p:spPr>
        <p:txBody>
          <a:bodyPr wrap="square" rtlCol="0">
            <a:spAutoFit/>
          </a:bodyPr>
          <a:lstStyle/>
          <a:p>
            <a:r>
              <a:rPr lang="zh-CN" altLang="en-US" dirty="0"/>
              <a:t>尝试</a:t>
            </a:r>
            <a:r>
              <a:rPr lang="en-US" altLang="zh-CN" dirty="0"/>
              <a:t>1</a:t>
            </a:r>
            <a:r>
              <a:rPr lang="zh-CN" altLang="en-US" dirty="0"/>
              <a:t>：直观地考虑在坐标注意力</a:t>
            </a:r>
            <a:r>
              <a:rPr lang="en-US" altLang="zh-CN" dirty="0"/>
              <a:t>CA</a:t>
            </a:r>
            <a:r>
              <a:rPr lang="zh-CN" altLang="en-US" dirty="0"/>
              <a:t>的基础上加上全局上下文信息，将全局上下文信息与空间信息更好地结合，以获取更好的特征表示</a:t>
            </a:r>
          </a:p>
        </p:txBody>
      </p:sp>
      <p:sp>
        <p:nvSpPr>
          <p:cNvPr id="9" name="文本框 8">
            <a:extLst>
              <a:ext uri="{FF2B5EF4-FFF2-40B4-BE49-F238E27FC236}">
                <a16:creationId xmlns:a16="http://schemas.microsoft.com/office/drawing/2014/main" id="{62A07BFC-1B82-5452-A24C-431DE6C16D29}"/>
              </a:ext>
            </a:extLst>
          </p:cNvPr>
          <p:cNvSpPr txBox="1"/>
          <p:nvPr/>
        </p:nvSpPr>
        <p:spPr>
          <a:xfrm>
            <a:off x="861135" y="2310784"/>
            <a:ext cx="6864860" cy="1200329"/>
          </a:xfrm>
          <a:prstGeom prst="rect">
            <a:avLst/>
          </a:prstGeom>
          <a:noFill/>
        </p:spPr>
        <p:txBody>
          <a:bodyPr wrap="square" rtlCol="0">
            <a:spAutoFit/>
          </a:bodyPr>
          <a:lstStyle/>
          <a:p>
            <a:r>
              <a:rPr lang="zh-CN" altLang="en-US" dirty="0"/>
              <a:t>将</a:t>
            </a:r>
            <a:r>
              <a:rPr lang="en-US" altLang="zh-CN" dirty="0"/>
              <a:t>GC Layer</a:t>
            </a:r>
            <a:r>
              <a:rPr lang="zh-CN" altLang="en-US" dirty="0"/>
              <a:t>插到网络中不同位置观察网络性能的变化</a:t>
            </a:r>
            <a:r>
              <a:rPr lang="en-US" altLang="zh-CN" dirty="0"/>
              <a:t>——</a:t>
            </a:r>
            <a:r>
              <a:rPr lang="zh-CN" altLang="en-US" dirty="0"/>
              <a:t>一种较好的结合方法是：在进行坐标注意力特征构建之前先通过</a:t>
            </a:r>
            <a:r>
              <a:rPr lang="en-US" altLang="zh-CN" dirty="0"/>
              <a:t>GC Layer</a:t>
            </a:r>
            <a:r>
              <a:rPr lang="zh-CN" altLang="en-US" dirty="0"/>
              <a:t>层以对全局上下文进行建模，然后再将结合后的模块插入到</a:t>
            </a:r>
            <a:r>
              <a:rPr lang="en-US" altLang="zh-CN" dirty="0"/>
              <a:t>bottleneck</a:t>
            </a:r>
            <a:r>
              <a:rPr lang="zh-CN" altLang="en-US" dirty="0"/>
              <a:t>中。</a:t>
            </a:r>
          </a:p>
        </p:txBody>
      </p:sp>
      <p:pic>
        <p:nvPicPr>
          <p:cNvPr id="11" name="图片 10">
            <a:extLst>
              <a:ext uri="{FF2B5EF4-FFF2-40B4-BE49-F238E27FC236}">
                <a16:creationId xmlns:a16="http://schemas.microsoft.com/office/drawing/2014/main" id="{15413B87-52BF-02D9-A7EC-9BC215C5E949}"/>
              </a:ext>
            </a:extLst>
          </p:cNvPr>
          <p:cNvPicPr>
            <a:picLocks noChangeAspect="1"/>
          </p:cNvPicPr>
          <p:nvPr/>
        </p:nvPicPr>
        <p:blipFill>
          <a:blip r:embed="rId2"/>
          <a:stretch>
            <a:fillRect/>
          </a:stretch>
        </p:blipFill>
        <p:spPr>
          <a:xfrm>
            <a:off x="5781532" y="3176485"/>
            <a:ext cx="5469631" cy="1652971"/>
          </a:xfrm>
          <a:prstGeom prst="rect">
            <a:avLst/>
          </a:prstGeom>
        </p:spPr>
      </p:pic>
      <p:pic>
        <p:nvPicPr>
          <p:cNvPr id="13" name="图片 12">
            <a:extLst>
              <a:ext uri="{FF2B5EF4-FFF2-40B4-BE49-F238E27FC236}">
                <a16:creationId xmlns:a16="http://schemas.microsoft.com/office/drawing/2014/main" id="{59D6AFDA-07D8-44B2-A916-B13AF56E0A55}"/>
              </a:ext>
            </a:extLst>
          </p:cNvPr>
          <p:cNvPicPr>
            <a:picLocks noChangeAspect="1"/>
          </p:cNvPicPr>
          <p:nvPr/>
        </p:nvPicPr>
        <p:blipFill>
          <a:blip r:embed="rId3"/>
          <a:stretch>
            <a:fillRect/>
          </a:stretch>
        </p:blipFill>
        <p:spPr>
          <a:xfrm>
            <a:off x="861135" y="4297661"/>
            <a:ext cx="5575176" cy="1827241"/>
          </a:xfrm>
          <a:prstGeom prst="rect">
            <a:avLst/>
          </a:prstGeom>
        </p:spPr>
      </p:pic>
    </p:spTree>
    <p:extLst>
      <p:ext uri="{BB962C8B-B14F-4D97-AF65-F5344CB8AC3E}">
        <p14:creationId xmlns:p14="http://schemas.microsoft.com/office/powerpoint/2010/main" val="10932550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anim calcmode="lin" valueType="num">
                                      <p:cBhvr>
                                        <p:cTn id="26" dur="1000" fill="hold"/>
                                        <p:tgtEl>
                                          <p:spTgt spid="13"/>
                                        </p:tgtEl>
                                        <p:attrNameLst>
                                          <p:attrName>ppt_x</p:attrName>
                                        </p:attrNameLst>
                                      </p:cBhvr>
                                      <p:tavLst>
                                        <p:tav tm="0">
                                          <p:val>
                                            <p:strVal val="#ppt_x"/>
                                          </p:val>
                                        </p:tav>
                                        <p:tav tm="100000">
                                          <p:val>
                                            <p:strVal val="#ppt_x"/>
                                          </p:val>
                                        </p:tav>
                                      </p:tavLst>
                                    </p:anim>
                                    <p:anim calcmode="lin" valueType="num">
                                      <p:cBhvr>
                                        <p:cTn id="2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066930" y="2759214"/>
            <a:ext cx="1914395" cy="1131451"/>
            <a:chOff x="1066930" y="2759214"/>
            <a:chExt cx="1914395" cy="1131451"/>
          </a:xfrm>
        </p:grpSpPr>
        <p:sp>
          <p:nvSpPr>
            <p:cNvPr id="5" name="文本框 4"/>
            <p:cNvSpPr txBox="1"/>
            <p:nvPr/>
          </p:nvSpPr>
          <p:spPr>
            <a:xfrm>
              <a:off x="1066930" y="2759214"/>
              <a:ext cx="1914395" cy="707886"/>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sz="4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目 </a:t>
              </a:r>
              <a:r>
                <a:rPr lang="en-US" altLang="zh-CN" sz="4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sz="4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录</a:t>
              </a:r>
            </a:p>
          </p:txBody>
        </p:sp>
        <p:sp>
          <p:nvSpPr>
            <p:cNvPr id="6" name="文本框 5"/>
            <p:cNvSpPr txBox="1"/>
            <p:nvPr/>
          </p:nvSpPr>
          <p:spPr>
            <a:xfrm>
              <a:off x="1231641" y="3429000"/>
              <a:ext cx="1614196" cy="461665"/>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2400" dirty="0">
                  <a:solidFill>
                    <a:schemeClr val="bg1"/>
                  </a:solidFill>
                  <a:effectLst>
                    <a:outerShdw blurRad="38100" dist="38100" dir="2700000" algn="tl">
                      <a:srgbClr val="000000">
                        <a:alpha val="43137"/>
                      </a:srgbClr>
                    </a:outerShdw>
                  </a:effectLst>
                  <a:latin typeface="方正综艺简体" panose="03000509000000000000" pitchFamily="65" charset="-122"/>
                  <a:ea typeface="方正综艺简体" panose="03000509000000000000" pitchFamily="65" charset="-122"/>
                </a:rPr>
                <a:t>contents</a:t>
              </a:r>
              <a:endParaRPr lang="zh-CN" sz="2400" dirty="0">
                <a:solidFill>
                  <a:schemeClr val="bg1"/>
                </a:solidFill>
                <a:effectLst>
                  <a:outerShdw blurRad="38100" dist="38100" dir="2700000" algn="tl">
                    <a:srgbClr val="000000">
                      <a:alpha val="43137"/>
                    </a:srgbClr>
                  </a:outerShdw>
                </a:effectLst>
                <a:latin typeface="方正综艺简体" panose="03000509000000000000" pitchFamily="65" charset="-122"/>
                <a:ea typeface="方正综艺简体" panose="03000509000000000000" pitchFamily="65" charset="-122"/>
              </a:endParaRPr>
            </a:p>
          </p:txBody>
        </p:sp>
      </p:grpSp>
      <p:sp>
        <p:nvSpPr>
          <p:cNvPr id="8" name="文本框 7"/>
          <p:cNvSpPr txBox="1"/>
          <p:nvPr/>
        </p:nvSpPr>
        <p:spPr>
          <a:xfrm>
            <a:off x="5405665" y="1611488"/>
            <a:ext cx="4558665" cy="646331"/>
          </a:xfrm>
          <a:prstGeom prst="rect">
            <a:avLst/>
          </a:prstGeom>
          <a:noFill/>
        </p:spPr>
        <p:txBody>
          <a:bodyPr wrap="square" rtlCol="0">
            <a:spAutoFit/>
          </a:bodyPr>
          <a:lstStyle/>
          <a:p>
            <a:pPr algn="l"/>
            <a:r>
              <a:rPr lang="zh-CN" altLang="en-US" sz="3600" b="1" dirty="0">
                <a:solidFill>
                  <a:srgbClr val="702F7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一 、</a:t>
            </a:r>
            <a:r>
              <a:rPr lang="zh-CN" altLang="en-US" sz="3600" b="1" dirty="0">
                <a:solidFill>
                  <a:srgbClr val="702F7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基础网络结构</a:t>
            </a:r>
          </a:p>
        </p:txBody>
      </p:sp>
      <p:sp>
        <p:nvSpPr>
          <p:cNvPr id="10" name="文本框 9"/>
          <p:cNvSpPr txBox="1"/>
          <p:nvPr/>
        </p:nvSpPr>
        <p:spPr>
          <a:xfrm>
            <a:off x="5405665" y="2667493"/>
            <a:ext cx="4558665" cy="646331"/>
          </a:xfrm>
          <a:prstGeom prst="rect">
            <a:avLst/>
          </a:prstGeom>
          <a:noFill/>
        </p:spPr>
        <p:txBody>
          <a:bodyPr wrap="square" rtlCol="0">
            <a:spAutoFit/>
          </a:bodyPr>
          <a:lstStyle/>
          <a:p>
            <a:r>
              <a:rPr lang="zh-CN" altLang="en-US" sz="3600" b="1" dirty="0">
                <a:solidFill>
                  <a:srgbClr val="702F7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二 、</a:t>
            </a:r>
            <a:r>
              <a:rPr lang="zh-CN" altLang="en-US" sz="3600" b="1" dirty="0">
                <a:solidFill>
                  <a:srgbClr val="702F7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论文复现</a:t>
            </a:r>
            <a:endParaRPr lang="zh-CN" altLang="zh-CN" sz="3600" b="1" dirty="0">
              <a:solidFill>
                <a:srgbClr val="702F7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
        <p:nvSpPr>
          <p:cNvPr id="12" name="文本框 11"/>
          <p:cNvSpPr txBox="1"/>
          <p:nvPr/>
        </p:nvSpPr>
        <p:spPr>
          <a:xfrm>
            <a:off x="5405665" y="3662538"/>
            <a:ext cx="4558665" cy="646331"/>
          </a:xfrm>
          <a:prstGeom prst="rect">
            <a:avLst/>
          </a:prstGeom>
          <a:noFill/>
        </p:spPr>
        <p:txBody>
          <a:bodyPr wrap="square" rtlCol="0">
            <a:spAutoFit/>
          </a:bodyPr>
          <a:lstStyle/>
          <a:p>
            <a:r>
              <a:rPr lang="zh-CN" altLang="en-US" sz="3600" b="1" dirty="0">
                <a:solidFill>
                  <a:srgbClr val="702F7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三 、创新方法提出</a:t>
            </a:r>
            <a:endParaRPr lang="zh-CN" altLang="en-US" sz="3600" b="1" dirty="0">
              <a:solidFill>
                <a:srgbClr val="702F7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
        <p:nvSpPr>
          <p:cNvPr id="14" name="文本框 13"/>
          <p:cNvSpPr txBox="1"/>
          <p:nvPr/>
        </p:nvSpPr>
        <p:spPr>
          <a:xfrm>
            <a:off x="5415190" y="4642343"/>
            <a:ext cx="4558665" cy="646331"/>
          </a:xfrm>
          <a:prstGeom prst="rect">
            <a:avLst/>
          </a:prstGeom>
          <a:noFill/>
        </p:spPr>
        <p:txBody>
          <a:bodyPr wrap="square" rtlCol="0">
            <a:spAutoFit/>
          </a:bodyPr>
          <a:lstStyle/>
          <a:p>
            <a:pPr algn="l"/>
            <a:r>
              <a:rPr lang="zh-CN" altLang="en-US" sz="3600" b="1" dirty="0">
                <a:solidFill>
                  <a:srgbClr val="702F7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四、</a:t>
            </a:r>
            <a:r>
              <a:rPr lang="en-US" altLang="zh-CN" sz="3600" b="1" dirty="0">
                <a:solidFill>
                  <a:srgbClr val="702F7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sz="3600" b="1" dirty="0">
                <a:solidFill>
                  <a:srgbClr val="702F7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总结</a:t>
            </a:r>
            <a:endParaRPr lang="zh-CN" altLang="en-US" sz="3600" b="1" dirty="0">
              <a:solidFill>
                <a:srgbClr val="702F7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65CE74E-AB26-4998-AD42-012C4C1AD076}" type="slidenum">
              <a:rPr lang="zh-CN" altLang="en-US" smtClean="0"/>
              <a:t>20</a:t>
            </a:fld>
            <a:r>
              <a:rPr lang="zh-CN" altLang="en-US"/>
              <a:t>    </a:t>
            </a:r>
            <a:r>
              <a:rPr lang="en-US" altLang="zh-CN"/>
              <a:t>/30</a:t>
            </a:r>
            <a:endParaRPr lang="zh-CN" altLang="en-US" dirty="0"/>
          </a:p>
        </p:txBody>
      </p:sp>
      <p:sp>
        <p:nvSpPr>
          <p:cNvPr id="3" name="标题 2"/>
          <p:cNvSpPr>
            <a:spLocks noGrp="1"/>
          </p:cNvSpPr>
          <p:nvPr>
            <p:ph type="title"/>
          </p:nvPr>
        </p:nvSpPr>
        <p:spPr/>
        <p:txBody>
          <a:bodyPr/>
          <a:lstStyle/>
          <a:p>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CA+GC Net</a:t>
            </a:r>
            <a:endParaRPr lang="zh-CN" altLang="en-US" dirty="0"/>
          </a:p>
        </p:txBody>
      </p:sp>
      <p:sp>
        <p:nvSpPr>
          <p:cNvPr id="4" name="文本框 3"/>
          <p:cNvSpPr txBox="1"/>
          <p:nvPr/>
        </p:nvSpPr>
        <p:spPr>
          <a:xfrm>
            <a:off x="-33556" y="379706"/>
            <a:ext cx="676840"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02</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99C9FAC1-5E9A-F7F7-CDE6-02DF76DED9EA}"/>
              </a:ext>
            </a:extLst>
          </p:cNvPr>
          <p:cNvSpPr txBox="1"/>
          <p:nvPr/>
        </p:nvSpPr>
        <p:spPr>
          <a:xfrm>
            <a:off x="4552367" y="1585157"/>
            <a:ext cx="6042536" cy="646331"/>
          </a:xfrm>
          <a:prstGeom prst="rect">
            <a:avLst/>
          </a:prstGeom>
          <a:noFill/>
        </p:spPr>
        <p:txBody>
          <a:bodyPr wrap="square">
            <a:spAutoFit/>
          </a:bodyPr>
          <a:lstStyle/>
          <a:p>
            <a:pPr marL="285750" indent="-285750">
              <a:buFont typeface="Wingdings" panose="05000000000000000000" pitchFamily="2" charset="2"/>
              <a:buChar char="l"/>
            </a:pPr>
            <a:endParaRPr lang="en-US" altLang="zh-CN" i="0" dirty="0">
              <a:effectLst/>
              <a:latin typeface="Söhne"/>
            </a:endParaRPr>
          </a:p>
          <a:p>
            <a:pPr marL="285750" indent="-285750">
              <a:buFont typeface="Wingdings" panose="05000000000000000000" pitchFamily="2" charset="2"/>
              <a:buChar char="l"/>
            </a:pPr>
            <a:endParaRPr lang="zh-CN" altLang="en-US" dirty="0"/>
          </a:p>
        </p:txBody>
      </p:sp>
      <p:sp>
        <p:nvSpPr>
          <p:cNvPr id="12" name="文本框 11">
            <a:extLst>
              <a:ext uri="{FF2B5EF4-FFF2-40B4-BE49-F238E27FC236}">
                <a16:creationId xmlns:a16="http://schemas.microsoft.com/office/drawing/2014/main" id="{E49EDB96-DB86-D219-7045-439AC09DA775}"/>
              </a:ext>
            </a:extLst>
          </p:cNvPr>
          <p:cNvSpPr txBox="1"/>
          <p:nvPr/>
        </p:nvSpPr>
        <p:spPr>
          <a:xfrm>
            <a:off x="4335377" y="4897903"/>
            <a:ext cx="941336" cy="738664"/>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标题</a:t>
            </a:r>
            <a:endParaRPr lang="en-US" altLang="zh-CN" dirty="0">
              <a:solidFill>
                <a:schemeClr val="bg1"/>
              </a:solidFill>
              <a:latin typeface="微软雅黑" panose="020B0503020204020204" pitchFamily="34" charset="-122"/>
              <a:ea typeface="微软雅黑" panose="020B0503020204020204" pitchFamily="34" charset="-122"/>
            </a:endParaRPr>
          </a:p>
          <a:p>
            <a:pPr algn="ctr"/>
            <a:r>
              <a:rPr lang="zh-CN" altLang="en-US" sz="1200" dirty="0">
                <a:solidFill>
                  <a:schemeClr val="bg1"/>
                </a:solidFill>
                <a:latin typeface="微软雅黑" panose="020B0503020204020204" pitchFamily="34" charset="-122"/>
                <a:ea typeface="微软雅黑" panose="020B0503020204020204" pitchFamily="34" charset="-122"/>
              </a:rPr>
              <a:t>补充详细说明</a:t>
            </a:r>
          </a:p>
        </p:txBody>
      </p:sp>
      <p:graphicFrame>
        <p:nvGraphicFramePr>
          <p:cNvPr id="13" name="表格 12">
            <a:extLst>
              <a:ext uri="{FF2B5EF4-FFF2-40B4-BE49-F238E27FC236}">
                <a16:creationId xmlns:a16="http://schemas.microsoft.com/office/drawing/2014/main" id="{7687B2FC-B025-68BF-F652-07F1C44116D3}"/>
              </a:ext>
            </a:extLst>
          </p:cNvPr>
          <p:cNvGraphicFramePr>
            <a:graphicFrameLocks noGrp="1"/>
          </p:cNvGraphicFramePr>
          <p:nvPr>
            <p:extLst>
              <p:ext uri="{D42A27DB-BD31-4B8C-83A1-F6EECF244321}">
                <p14:modId xmlns:p14="http://schemas.microsoft.com/office/powerpoint/2010/main" val="3558511171"/>
              </p:ext>
            </p:extLst>
          </p:nvPr>
        </p:nvGraphicFramePr>
        <p:xfrm>
          <a:off x="2745120" y="2344903"/>
          <a:ext cx="6317057" cy="2168194"/>
        </p:xfrm>
        <a:graphic>
          <a:graphicData uri="http://schemas.openxmlformats.org/drawingml/2006/table">
            <a:tbl>
              <a:tblPr firstRow="1" bandRow="1">
                <a:tableStyleId>{5C22544A-7EE6-4342-B048-85BDC9FD1C3A}</a:tableStyleId>
              </a:tblPr>
              <a:tblGrid>
                <a:gridCol w="1044670">
                  <a:extLst>
                    <a:ext uri="{9D8B030D-6E8A-4147-A177-3AD203B41FA5}">
                      <a16:colId xmlns:a16="http://schemas.microsoft.com/office/drawing/2014/main" val="1554816858"/>
                    </a:ext>
                  </a:extLst>
                </a:gridCol>
                <a:gridCol w="1048820">
                  <a:extLst>
                    <a:ext uri="{9D8B030D-6E8A-4147-A177-3AD203B41FA5}">
                      <a16:colId xmlns:a16="http://schemas.microsoft.com/office/drawing/2014/main" val="2372288629"/>
                    </a:ext>
                  </a:extLst>
                </a:gridCol>
                <a:gridCol w="1488944">
                  <a:extLst>
                    <a:ext uri="{9D8B030D-6E8A-4147-A177-3AD203B41FA5}">
                      <a16:colId xmlns:a16="http://schemas.microsoft.com/office/drawing/2014/main" val="765211329"/>
                    </a:ext>
                  </a:extLst>
                </a:gridCol>
                <a:gridCol w="1249320">
                  <a:extLst>
                    <a:ext uri="{9D8B030D-6E8A-4147-A177-3AD203B41FA5}">
                      <a16:colId xmlns:a16="http://schemas.microsoft.com/office/drawing/2014/main" val="2508849697"/>
                    </a:ext>
                  </a:extLst>
                </a:gridCol>
                <a:gridCol w="1485303">
                  <a:extLst>
                    <a:ext uri="{9D8B030D-6E8A-4147-A177-3AD203B41FA5}">
                      <a16:colId xmlns:a16="http://schemas.microsoft.com/office/drawing/2014/main" val="1602535809"/>
                    </a:ext>
                  </a:extLst>
                </a:gridCol>
              </a:tblGrid>
              <a:tr h="386656">
                <a:tc>
                  <a:txBody>
                    <a:bodyPr/>
                    <a:lstStyle/>
                    <a:p>
                      <a:pPr marL="0" algn="ctr" defTabSz="914400" rtl="0" eaLnBrk="1" latinLnBrk="0" hangingPunct="1"/>
                      <a:r>
                        <a:rPr lang="en-US" altLang="zh-CN" sz="1800" b="1" kern="1200" dirty="0">
                          <a:solidFill>
                            <a:schemeClr val="bg1"/>
                          </a:solidFill>
                          <a:latin typeface="+mn-lt"/>
                          <a:ea typeface="+mn-ea"/>
                          <a:cs typeface="+mn-cs"/>
                        </a:rPr>
                        <a:t>epochs</a:t>
                      </a:r>
                      <a:endParaRPr lang="zh-CN" altLang="en-US" sz="1800" b="1" kern="1200" dirty="0">
                        <a:solidFill>
                          <a:schemeClr val="bg1"/>
                        </a:solidFill>
                        <a:latin typeface="+mn-lt"/>
                        <a:ea typeface="+mn-ea"/>
                        <a:cs typeface="+mn-cs"/>
                      </a:endParaRPr>
                    </a:p>
                  </a:txBody>
                  <a:tcPr anchor="ctr">
                    <a:solidFill>
                      <a:srgbClr val="7E4381"/>
                    </a:solidFill>
                  </a:tcPr>
                </a:tc>
                <a:tc>
                  <a:txBody>
                    <a:bodyPr/>
                    <a:lstStyle/>
                    <a:p>
                      <a:pPr marL="0" algn="ctr" defTabSz="914400" rtl="0" eaLnBrk="1" latinLnBrk="0" hangingPunct="1"/>
                      <a:r>
                        <a:rPr lang="en-US" altLang="zh-CN" sz="1800" b="1" kern="1200" dirty="0">
                          <a:solidFill>
                            <a:schemeClr val="lt1"/>
                          </a:solidFill>
                          <a:latin typeface="+mn-lt"/>
                          <a:ea typeface="+mn-ea"/>
                          <a:cs typeface="+mn-cs"/>
                        </a:rPr>
                        <a:t>baseline</a:t>
                      </a:r>
                      <a:endParaRPr lang="zh-CN" altLang="en-US" sz="1800" b="1" kern="1200" dirty="0">
                        <a:solidFill>
                          <a:schemeClr val="lt1"/>
                        </a:solidFill>
                        <a:latin typeface="+mn-lt"/>
                        <a:ea typeface="+mn-ea"/>
                        <a:cs typeface="+mn-cs"/>
                      </a:endParaRPr>
                    </a:p>
                  </a:txBody>
                  <a:tcPr anchor="ctr">
                    <a:solidFill>
                      <a:srgbClr val="7E4381"/>
                    </a:solidFill>
                  </a:tcPr>
                </a:tc>
                <a:tc>
                  <a:txBody>
                    <a:bodyPr/>
                    <a:lstStyle/>
                    <a:p>
                      <a:pPr marL="0" algn="ctr" defTabSz="914400" rtl="0" eaLnBrk="1" latinLnBrk="0" hangingPunct="1"/>
                      <a:r>
                        <a:rPr lang="en-US" altLang="zh-CN" sz="1800" b="1" kern="1200" dirty="0">
                          <a:solidFill>
                            <a:schemeClr val="lt1"/>
                          </a:solidFill>
                          <a:latin typeface="+mn-lt"/>
                          <a:ea typeface="+mn-ea"/>
                          <a:cs typeface="+mn-cs"/>
                        </a:rPr>
                        <a:t>CA</a:t>
                      </a:r>
                      <a:endParaRPr lang="zh-CN" altLang="en-US" sz="1800" b="1" kern="1200" dirty="0">
                        <a:solidFill>
                          <a:schemeClr val="lt1"/>
                        </a:solidFill>
                        <a:latin typeface="+mn-lt"/>
                        <a:ea typeface="+mn-ea"/>
                        <a:cs typeface="+mn-cs"/>
                      </a:endParaRPr>
                    </a:p>
                  </a:txBody>
                  <a:tcPr anchor="ctr">
                    <a:solidFill>
                      <a:srgbClr val="7E4381"/>
                    </a:solidFill>
                  </a:tcPr>
                </a:tc>
                <a:tc>
                  <a:txBody>
                    <a:bodyPr/>
                    <a:lstStyle/>
                    <a:p>
                      <a:pPr marL="0" algn="ctr" defTabSz="914400" rtl="0" eaLnBrk="1" latinLnBrk="0" hangingPunct="1"/>
                      <a:r>
                        <a:rPr lang="en-US" altLang="zh-CN" sz="1800" b="1" kern="1200" dirty="0">
                          <a:solidFill>
                            <a:schemeClr val="lt1"/>
                          </a:solidFill>
                          <a:latin typeface="+mn-lt"/>
                          <a:ea typeface="+mn-ea"/>
                          <a:cs typeface="+mn-cs"/>
                        </a:rPr>
                        <a:t>GC Net</a:t>
                      </a:r>
                      <a:endParaRPr lang="zh-CN" altLang="en-US" sz="1800" b="1" kern="1200" dirty="0">
                        <a:solidFill>
                          <a:schemeClr val="lt1"/>
                        </a:solidFill>
                        <a:latin typeface="+mn-lt"/>
                        <a:ea typeface="+mn-ea"/>
                        <a:cs typeface="+mn-cs"/>
                      </a:endParaRPr>
                    </a:p>
                  </a:txBody>
                  <a:tcPr anchor="ctr">
                    <a:solidFill>
                      <a:srgbClr val="7E4381"/>
                    </a:solidFill>
                  </a:tcPr>
                </a:tc>
                <a:tc>
                  <a:txBody>
                    <a:bodyPr/>
                    <a:lstStyle/>
                    <a:p>
                      <a:pPr marL="0" algn="ctr" defTabSz="914400" rtl="0" eaLnBrk="1" latinLnBrk="0" hangingPunct="1"/>
                      <a:r>
                        <a:rPr lang="en-US" altLang="zh-CN" sz="1800" b="1" kern="1200" dirty="0">
                          <a:solidFill>
                            <a:schemeClr val="lt1"/>
                          </a:solidFill>
                          <a:latin typeface="+mn-lt"/>
                          <a:ea typeface="+mn-ea"/>
                          <a:cs typeface="+mn-cs"/>
                        </a:rPr>
                        <a:t>CA+GC Net</a:t>
                      </a:r>
                      <a:endParaRPr lang="zh-CN" altLang="en-US" sz="1800" b="1" kern="1200" dirty="0">
                        <a:solidFill>
                          <a:schemeClr val="lt1"/>
                        </a:solidFill>
                        <a:latin typeface="+mn-lt"/>
                        <a:ea typeface="+mn-ea"/>
                        <a:cs typeface="+mn-cs"/>
                      </a:endParaRPr>
                    </a:p>
                  </a:txBody>
                  <a:tcPr anchor="ctr">
                    <a:solidFill>
                      <a:srgbClr val="7E4381"/>
                    </a:solidFill>
                  </a:tcPr>
                </a:tc>
                <a:extLst>
                  <a:ext uri="{0D108BD9-81ED-4DB2-BD59-A6C34878D82A}">
                    <a16:rowId xmlns:a16="http://schemas.microsoft.com/office/drawing/2014/main" val="3081024873"/>
                  </a:ext>
                </a:extLst>
              </a:tr>
              <a:tr h="339288">
                <a:tc>
                  <a:txBody>
                    <a:bodyPr/>
                    <a:lstStyle/>
                    <a:p>
                      <a:pPr marL="0" algn="ctr" defTabSz="914400" rtl="0" eaLnBrk="1" latinLnBrk="0" hangingPunct="1"/>
                      <a:r>
                        <a:rPr lang="en-US" altLang="zh-CN" sz="1800" b="1" kern="1200" dirty="0">
                          <a:solidFill>
                            <a:schemeClr val="tx1"/>
                          </a:solidFill>
                          <a:latin typeface="+mn-lt"/>
                          <a:ea typeface="+mn-ea"/>
                          <a:cs typeface="+mn-cs"/>
                        </a:rPr>
                        <a:t>10</a:t>
                      </a:r>
                      <a:endParaRPr lang="zh-CN" altLang="en-US" sz="1800" b="1" kern="1200" dirty="0">
                        <a:solidFill>
                          <a:schemeClr val="tx1"/>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tx1"/>
                          </a:solidFill>
                          <a:latin typeface="+mn-lt"/>
                          <a:ea typeface="+mn-ea"/>
                          <a:cs typeface="+mn-cs"/>
                        </a:rPr>
                        <a:t>52.19%</a:t>
                      </a:r>
                      <a:endParaRPr lang="zh-CN" altLang="en-US" sz="1800" b="1" kern="1200" dirty="0">
                        <a:solidFill>
                          <a:schemeClr val="tx1"/>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tx1"/>
                          </a:solidFill>
                          <a:latin typeface="+mn-lt"/>
                          <a:ea typeface="+mn-ea"/>
                          <a:cs typeface="+mn-cs"/>
                        </a:rPr>
                        <a:t>53.03%</a:t>
                      </a:r>
                      <a:endParaRPr lang="zh-CN" altLang="en-US" sz="1800" b="1" kern="1200" dirty="0">
                        <a:solidFill>
                          <a:schemeClr val="tx1"/>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tx1"/>
                          </a:solidFill>
                          <a:latin typeface="+mn-lt"/>
                          <a:ea typeface="+mn-ea"/>
                          <a:cs typeface="+mn-cs"/>
                        </a:rPr>
                        <a:t>54.42%</a:t>
                      </a:r>
                      <a:endParaRPr lang="zh-CN" altLang="en-US" sz="1800" b="1" kern="1200" dirty="0">
                        <a:solidFill>
                          <a:schemeClr val="tx1"/>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tx1"/>
                          </a:solidFill>
                          <a:latin typeface="+mn-lt"/>
                          <a:ea typeface="+mn-ea"/>
                          <a:cs typeface="+mn-cs"/>
                        </a:rPr>
                        <a:t>53.45%</a:t>
                      </a:r>
                      <a:endParaRPr lang="zh-CN" altLang="en-US" sz="1800" b="1" kern="1200" dirty="0">
                        <a:solidFill>
                          <a:schemeClr val="tx1"/>
                        </a:solidFill>
                        <a:latin typeface="+mn-lt"/>
                        <a:ea typeface="+mn-ea"/>
                        <a:cs typeface="+mn-cs"/>
                      </a:endParaRPr>
                    </a:p>
                  </a:txBody>
                  <a:tcPr/>
                </a:tc>
                <a:extLst>
                  <a:ext uri="{0D108BD9-81ED-4DB2-BD59-A6C34878D82A}">
                    <a16:rowId xmlns:a16="http://schemas.microsoft.com/office/drawing/2014/main" val="872906305"/>
                  </a:ext>
                </a:extLst>
              </a:tr>
              <a:tr h="339288">
                <a:tc>
                  <a:txBody>
                    <a:bodyPr/>
                    <a:lstStyle/>
                    <a:p>
                      <a:pPr marL="0" algn="ctr" defTabSz="914400" rtl="0" eaLnBrk="1" latinLnBrk="0" hangingPunct="1"/>
                      <a:r>
                        <a:rPr lang="en-US" altLang="zh-CN" sz="1800" b="1" kern="1200" dirty="0">
                          <a:solidFill>
                            <a:schemeClr val="tx1"/>
                          </a:solidFill>
                          <a:latin typeface="+mn-lt"/>
                          <a:ea typeface="+mn-ea"/>
                          <a:cs typeface="+mn-cs"/>
                        </a:rPr>
                        <a:t>20</a:t>
                      </a:r>
                      <a:endParaRPr lang="zh-CN" altLang="en-US" sz="1800" b="1" kern="1200" dirty="0">
                        <a:solidFill>
                          <a:schemeClr val="tx1"/>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tx1"/>
                          </a:solidFill>
                          <a:latin typeface="+mn-lt"/>
                          <a:ea typeface="+mn-ea"/>
                          <a:cs typeface="+mn-cs"/>
                        </a:rPr>
                        <a:t>53.59%</a:t>
                      </a:r>
                      <a:endParaRPr lang="zh-CN" altLang="en-US" sz="1800" b="1" kern="1200" dirty="0">
                        <a:solidFill>
                          <a:schemeClr val="tx1"/>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tx1"/>
                          </a:solidFill>
                          <a:latin typeface="+mn-lt"/>
                          <a:ea typeface="+mn-ea"/>
                          <a:cs typeface="+mn-cs"/>
                        </a:rPr>
                        <a:t>54.8%</a:t>
                      </a:r>
                      <a:endParaRPr lang="zh-CN" altLang="en-US" sz="1800" b="1" kern="1200" dirty="0">
                        <a:solidFill>
                          <a:schemeClr val="tx1"/>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tx1"/>
                          </a:solidFill>
                          <a:latin typeface="+mn-lt"/>
                          <a:ea typeface="+mn-ea"/>
                          <a:cs typeface="+mn-cs"/>
                        </a:rPr>
                        <a:t>56.41%</a:t>
                      </a:r>
                      <a:endParaRPr lang="zh-CN" altLang="en-US" sz="1800" b="1" kern="1200" dirty="0">
                        <a:solidFill>
                          <a:schemeClr val="tx1"/>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tx1"/>
                          </a:solidFill>
                          <a:latin typeface="+mn-lt"/>
                          <a:ea typeface="+mn-ea"/>
                          <a:cs typeface="+mn-cs"/>
                        </a:rPr>
                        <a:t>55.92%</a:t>
                      </a:r>
                      <a:endParaRPr lang="zh-CN" altLang="en-US" sz="1800" b="1" kern="1200" dirty="0">
                        <a:solidFill>
                          <a:schemeClr val="tx1"/>
                        </a:solidFill>
                        <a:latin typeface="+mn-lt"/>
                        <a:ea typeface="+mn-ea"/>
                        <a:cs typeface="+mn-cs"/>
                      </a:endParaRPr>
                    </a:p>
                  </a:txBody>
                  <a:tcPr/>
                </a:tc>
                <a:extLst>
                  <a:ext uri="{0D108BD9-81ED-4DB2-BD59-A6C34878D82A}">
                    <a16:rowId xmlns:a16="http://schemas.microsoft.com/office/drawing/2014/main" val="418174999"/>
                  </a:ext>
                </a:extLst>
              </a:tr>
              <a:tr h="409938">
                <a:tc>
                  <a:txBody>
                    <a:bodyPr/>
                    <a:lstStyle/>
                    <a:p>
                      <a:pPr marL="0" algn="ctr" defTabSz="914400" rtl="0" eaLnBrk="1" latinLnBrk="0" hangingPunct="1"/>
                      <a:r>
                        <a:rPr lang="en-US" altLang="zh-CN" sz="1800" b="1" kern="1200" dirty="0">
                          <a:solidFill>
                            <a:schemeClr val="tx1"/>
                          </a:solidFill>
                          <a:latin typeface="+mn-lt"/>
                          <a:ea typeface="+mn-ea"/>
                          <a:cs typeface="+mn-cs"/>
                        </a:rPr>
                        <a:t>30</a:t>
                      </a:r>
                      <a:endParaRPr lang="zh-CN" altLang="en-US" sz="1800" b="1" kern="1200" dirty="0">
                        <a:solidFill>
                          <a:schemeClr val="tx1"/>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tx1"/>
                          </a:solidFill>
                          <a:latin typeface="+mn-lt"/>
                          <a:ea typeface="+mn-ea"/>
                          <a:cs typeface="+mn-cs"/>
                        </a:rPr>
                        <a:t>54.36%</a:t>
                      </a:r>
                      <a:endParaRPr lang="zh-CN" altLang="en-US" sz="1800" b="1" kern="1200" dirty="0">
                        <a:solidFill>
                          <a:schemeClr val="tx1"/>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tx1"/>
                          </a:solidFill>
                          <a:latin typeface="+mn-lt"/>
                          <a:ea typeface="+mn-ea"/>
                          <a:cs typeface="+mn-cs"/>
                        </a:rPr>
                        <a:t>55.35%</a:t>
                      </a:r>
                      <a:endParaRPr lang="zh-CN" altLang="en-US" sz="1800" b="1" kern="1200" dirty="0">
                        <a:solidFill>
                          <a:schemeClr val="tx1"/>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tx1"/>
                          </a:solidFill>
                          <a:latin typeface="+mn-lt"/>
                          <a:ea typeface="+mn-ea"/>
                          <a:cs typeface="+mn-cs"/>
                        </a:rPr>
                        <a:t>56.48%</a:t>
                      </a:r>
                      <a:endParaRPr lang="zh-CN" altLang="en-US" sz="1800" b="1" kern="1200" dirty="0">
                        <a:solidFill>
                          <a:schemeClr val="tx1"/>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tx1"/>
                          </a:solidFill>
                          <a:latin typeface="+mn-lt"/>
                          <a:ea typeface="+mn-ea"/>
                          <a:cs typeface="+mn-cs"/>
                        </a:rPr>
                        <a:t>56.18%</a:t>
                      </a:r>
                      <a:endParaRPr lang="zh-CN" altLang="en-US" sz="1800" b="1" kern="1200" dirty="0">
                        <a:solidFill>
                          <a:schemeClr val="tx1"/>
                        </a:solidFill>
                        <a:latin typeface="+mn-lt"/>
                        <a:ea typeface="+mn-ea"/>
                        <a:cs typeface="+mn-cs"/>
                      </a:endParaRPr>
                    </a:p>
                  </a:txBody>
                  <a:tcPr/>
                </a:tc>
                <a:extLst>
                  <a:ext uri="{0D108BD9-81ED-4DB2-BD59-A6C34878D82A}">
                    <a16:rowId xmlns:a16="http://schemas.microsoft.com/office/drawing/2014/main" val="1475598788"/>
                  </a:ext>
                </a:extLst>
              </a:tr>
              <a:tr h="593754">
                <a:tc>
                  <a:txBody>
                    <a:bodyPr/>
                    <a:lstStyle/>
                    <a:p>
                      <a:pPr marL="0" algn="ctr" defTabSz="914400" rtl="0" eaLnBrk="1" latinLnBrk="0" hangingPunct="1"/>
                      <a:r>
                        <a:rPr lang="en-US" altLang="zh-CN" sz="1800" b="1" kern="1200" dirty="0">
                          <a:solidFill>
                            <a:schemeClr val="tx1"/>
                          </a:solidFill>
                          <a:latin typeface="+mn-lt"/>
                          <a:ea typeface="+mn-ea"/>
                          <a:cs typeface="+mn-cs"/>
                        </a:rPr>
                        <a:t>40</a:t>
                      </a:r>
                      <a:endParaRPr lang="zh-CN" altLang="en-US" sz="1800" b="1" kern="1200" dirty="0">
                        <a:solidFill>
                          <a:schemeClr val="tx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tx1"/>
                          </a:solidFill>
                          <a:latin typeface="+mn-lt"/>
                          <a:ea typeface="+mn-ea"/>
                          <a:cs typeface="+mn-cs"/>
                        </a:rPr>
                        <a:t>55.71%</a:t>
                      </a:r>
                      <a:endParaRPr lang="zh-CN" altLang="en-US" sz="1800" b="1" kern="1200" dirty="0">
                        <a:solidFill>
                          <a:schemeClr val="tx1"/>
                        </a:solidFill>
                        <a:latin typeface="+mn-lt"/>
                        <a:ea typeface="+mn-ea"/>
                        <a:cs typeface="+mn-cs"/>
                      </a:endParaRPr>
                    </a:p>
                    <a:p>
                      <a:pPr marL="0" algn="ctr" defTabSz="914400" rtl="0" eaLnBrk="1" latinLnBrk="0" hangingPunct="1"/>
                      <a:endParaRPr lang="zh-CN" altLang="en-US" sz="1800" b="1" kern="1200" dirty="0">
                        <a:solidFill>
                          <a:schemeClr val="tx1"/>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tx1"/>
                          </a:solidFill>
                          <a:latin typeface="+mn-lt"/>
                          <a:ea typeface="+mn-ea"/>
                          <a:cs typeface="+mn-cs"/>
                        </a:rPr>
                        <a:t>55.89%</a:t>
                      </a:r>
                      <a:endParaRPr lang="zh-CN" altLang="en-US" sz="1800" b="1" kern="1200" dirty="0">
                        <a:solidFill>
                          <a:schemeClr val="tx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tx1"/>
                          </a:solidFill>
                          <a:latin typeface="+mn-lt"/>
                          <a:ea typeface="+mn-ea"/>
                          <a:cs typeface="+mn-cs"/>
                        </a:rPr>
                        <a:t>56.73%</a:t>
                      </a:r>
                      <a:endParaRPr lang="zh-CN" altLang="en-US" sz="1800" b="1" kern="1200" dirty="0">
                        <a:solidFill>
                          <a:schemeClr val="tx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tx1"/>
                          </a:solidFill>
                          <a:latin typeface="+mn-lt"/>
                          <a:ea typeface="+mn-ea"/>
                          <a:cs typeface="+mn-cs"/>
                        </a:rPr>
                        <a:t>57.04%</a:t>
                      </a:r>
                      <a:endParaRPr lang="zh-CN" altLang="en-US" sz="1800" b="1" kern="1200" dirty="0">
                        <a:solidFill>
                          <a:schemeClr val="tx1"/>
                        </a:solidFill>
                        <a:latin typeface="+mn-lt"/>
                        <a:ea typeface="+mn-ea"/>
                        <a:cs typeface="+mn-cs"/>
                      </a:endParaRPr>
                    </a:p>
                  </a:txBody>
                  <a:tcPr/>
                </a:tc>
                <a:extLst>
                  <a:ext uri="{0D108BD9-81ED-4DB2-BD59-A6C34878D82A}">
                    <a16:rowId xmlns:a16="http://schemas.microsoft.com/office/drawing/2014/main" val="3376255631"/>
                  </a:ext>
                </a:extLst>
              </a:tr>
            </a:tbl>
          </a:graphicData>
        </a:graphic>
      </p:graphicFrame>
      <p:sp>
        <p:nvSpPr>
          <p:cNvPr id="14" name="文本框 13">
            <a:extLst>
              <a:ext uri="{FF2B5EF4-FFF2-40B4-BE49-F238E27FC236}">
                <a16:creationId xmlns:a16="http://schemas.microsoft.com/office/drawing/2014/main" id="{37ED56E3-33FB-BCB7-8DAF-13242828A115}"/>
              </a:ext>
            </a:extLst>
          </p:cNvPr>
          <p:cNvSpPr txBox="1"/>
          <p:nvPr/>
        </p:nvSpPr>
        <p:spPr>
          <a:xfrm>
            <a:off x="5857931" y="3346882"/>
            <a:ext cx="45719" cy="369332"/>
          </a:xfrm>
          <a:prstGeom prst="rect">
            <a:avLst/>
          </a:prstGeom>
          <a:noFill/>
        </p:spPr>
        <p:txBody>
          <a:bodyPr wrap="square" rtlCol="0">
            <a:spAutoFit/>
          </a:bodyPr>
          <a:lstStyle/>
          <a:p>
            <a:endParaRPr lang="zh-CN" altLang="en-US" dirty="0"/>
          </a:p>
        </p:txBody>
      </p:sp>
      <p:sp>
        <p:nvSpPr>
          <p:cNvPr id="16" name="文本框 15">
            <a:extLst>
              <a:ext uri="{FF2B5EF4-FFF2-40B4-BE49-F238E27FC236}">
                <a16:creationId xmlns:a16="http://schemas.microsoft.com/office/drawing/2014/main" id="{FE668984-6A62-7EB6-4894-76DE610645CC}"/>
              </a:ext>
            </a:extLst>
          </p:cNvPr>
          <p:cNvSpPr txBox="1"/>
          <p:nvPr/>
        </p:nvSpPr>
        <p:spPr>
          <a:xfrm>
            <a:off x="2817724" y="4897903"/>
            <a:ext cx="6080413" cy="923330"/>
          </a:xfrm>
          <a:prstGeom prst="rect">
            <a:avLst/>
          </a:prstGeom>
          <a:noFill/>
        </p:spPr>
        <p:txBody>
          <a:bodyPr wrap="square" rtlCol="0">
            <a:spAutoFit/>
          </a:bodyPr>
          <a:lstStyle/>
          <a:p>
            <a:r>
              <a:rPr lang="zh-CN" altLang="en-US" dirty="0"/>
              <a:t>结论：在</a:t>
            </a:r>
            <a:r>
              <a:rPr lang="en-US" altLang="zh-CN" dirty="0"/>
              <a:t>CA</a:t>
            </a:r>
            <a:r>
              <a:rPr lang="zh-CN" altLang="en-US" dirty="0"/>
              <a:t>的基础上加上</a:t>
            </a:r>
            <a:r>
              <a:rPr lang="en-US" altLang="zh-CN" dirty="0"/>
              <a:t>GC layer</a:t>
            </a:r>
            <a:r>
              <a:rPr lang="zh-CN" altLang="en-US" dirty="0"/>
              <a:t>以后准确率确实比</a:t>
            </a:r>
            <a:r>
              <a:rPr lang="en-US" altLang="zh-CN" dirty="0"/>
              <a:t>CA</a:t>
            </a:r>
            <a:r>
              <a:rPr lang="zh-CN" altLang="en-US" dirty="0"/>
              <a:t>好，但是消融实验数据显示该提升为</a:t>
            </a:r>
            <a:r>
              <a:rPr lang="en-US" altLang="zh-CN" dirty="0"/>
              <a:t>GC Net</a:t>
            </a:r>
            <a:r>
              <a:rPr lang="zh-CN" altLang="en-US" dirty="0"/>
              <a:t>主导的，而不是</a:t>
            </a:r>
            <a:endParaRPr lang="en-US" altLang="zh-CN" dirty="0"/>
          </a:p>
          <a:p>
            <a:r>
              <a:rPr lang="en-US" altLang="zh-CN" dirty="0"/>
              <a:t>CA+GC Net</a:t>
            </a:r>
            <a:r>
              <a:rPr lang="zh-CN" altLang="en-US" dirty="0"/>
              <a:t>的共同作用。</a:t>
            </a:r>
            <a:r>
              <a:rPr lang="zh-CN" altLang="en-US" b="1" dirty="0"/>
              <a:t>该尝试失败</a:t>
            </a:r>
            <a:r>
              <a:rPr lang="zh-CN" altLang="en-US" dirty="0"/>
              <a:t>。</a:t>
            </a:r>
          </a:p>
        </p:txBody>
      </p:sp>
      <p:sp>
        <p:nvSpPr>
          <p:cNvPr id="5" name="文本框 4">
            <a:extLst>
              <a:ext uri="{FF2B5EF4-FFF2-40B4-BE49-F238E27FC236}">
                <a16:creationId xmlns:a16="http://schemas.microsoft.com/office/drawing/2014/main" id="{8BEA83FA-0284-C0DD-A874-2CC76049C3E5}"/>
              </a:ext>
            </a:extLst>
          </p:cNvPr>
          <p:cNvSpPr txBox="1"/>
          <p:nvPr/>
        </p:nvSpPr>
        <p:spPr>
          <a:xfrm>
            <a:off x="4705834" y="1775431"/>
            <a:ext cx="2304191" cy="369332"/>
          </a:xfrm>
          <a:prstGeom prst="rect">
            <a:avLst/>
          </a:prstGeom>
          <a:noFill/>
        </p:spPr>
        <p:txBody>
          <a:bodyPr wrap="square" rtlCol="0">
            <a:spAutoFit/>
          </a:bodyPr>
          <a:lstStyle/>
          <a:p>
            <a:r>
              <a:rPr lang="zh-CN" altLang="en-US" dirty="0"/>
              <a:t>对比</a:t>
            </a:r>
            <a:r>
              <a:rPr lang="en-US" altLang="zh-CN" dirty="0"/>
              <a:t>top1</a:t>
            </a:r>
            <a:r>
              <a:rPr lang="zh-CN" altLang="en-US" dirty="0"/>
              <a:t>准确率</a:t>
            </a:r>
          </a:p>
        </p:txBody>
      </p:sp>
      <p:sp>
        <p:nvSpPr>
          <p:cNvPr id="7" name="文本框 6">
            <a:extLst>
              <a:ext uri="{FF2B5EF4-FFF2-40B4-BE49-F238E27FC236}">
                <a16:creationId xmlns:a16="http://schemas.microsoft.com/office/drawing/2014/main" id="{59D297E1-BCDA-93DC-638D-3EB7F40D893E}"/>
              </a:ext>
            </a:extLst>
          </p:cNvPr>
          <p:cNvSpPr txBox="1"/>
          <p:nvPr/>
        </p:nvSpPr>
        <p:spPr>
          <a:xfrm>
            <a:off x="643284" y="2696511"/>
            <a:ext cx="1979798" cy="1670073"/>
          </a:xfrm>
          <a:prstGeom prst="rect">
            <a:avLst/>
          </a:prstGeom>
          <a:noFill/>
        </p:spPr>
        <p:txBody>
          <a:bodyPr wrap="square" rtlCol="0" anchor="t">
            <a:spAutoFit/>
          </a:bodyPr>
          <a:lstStyle/>
          <a:p>
            <a:pPr>
              <a:lnSpc>
                <a:spcPct val="150000"/>
              </a:lnSpc>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基本参数：</a:t>
            </a:r>
            <a:r>
              <a:rPr lang="en-US" altLang="zh-CN" sz="1400" b="1" dirty="0" err="1">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batch_size</a:t>
            </a: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=8</a:t>
            </a:r>
          </a:p>
          <a:p>
            <a:pPr>
              <a:lnSpc>
                <a:spcPct val="150000"/>
              </a:lnSpc>
            </a:pP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optimizer = SGD</a:t>
            </a:r>
          </a:p>
          <a:p>
            <a:pPr>
              <a:lnSpc>
                <a:spcPct val="150000"/>
              </a:lnSpc>
            </a:pPr>
            <a:r>
              <a:rPr lang="en-US" altLang="zh-CN" sz="1400" b="1" dirty="0" err="1">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lr</a:t>
            </a: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=0.001</a:t>
            </a:r>
          </a:p>
          <a:p>
            <a:pPr>
              <a:lnSpc>
                <a:spcPct val="150000"/>
              </a:lnSpc>
            </a:pP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momentum=0.9</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2772690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65CE74E-AB26-4998-AD42-012C4C1AD076}" type="slidenum">
              <a:rPr lang="zh-CN" altLang="en-US" smtClean="0"/>
              <a:t>21</a:t>
            </a:fld>
            <a:r>
              <a:rPr lang="zh-CN" altLang="en-US"/>
              <a:t>    </a:t>
            </a:r>
            <a:r>
              <a:rPr lang="en-US" altLang="zh-CN"/>
              <a:t>/30</a:t>
            </a:r>
            <a:endParaRPr lang="zh-CN" altLang="en-US" dirty="0"/>
          </a:p>
        </p:txBody>
      </p:sp>
      <p:sp>
        <p:nvSpPr>
          <p:cNvPr id="3" name="标题 2"/>
          <p:cNvSpPr>
            <a:spLocks noGrp="1"/>
          </p:cNvSpPr>
          <p:nvPr>
            <p:ph type="title"/>
          </p:nvPr>
        </p:nvSpPr>
        <p:spPr/>
        <p:txBody>
          <a:bodyPr/>
          <a:lstStyle/>
          <a:p>
            <a:r>
              <a:rPr lang="en-US" altLang="zh-CN" dirty="0">
                <a:effectLst>
                  <a:outerShdw blurRad="38100" dist="38100" dir="2700000" algn="tl">
                    <a:srgbClr val="000000">
                      <a:alpha val="43137"/>
                    </a:srgbClr>
                  </a:outerShdw>
                </a:effectLst>
              </a:rPr>
              <a:t>CA with enhanced channel attention</a:t>
            </a:r>
            <a:endParaRPr lang="zh-CN" altLang="en-US" dirty="0">
              <a:effectLst>
                <a:outerShdw blurRad="38100" dist="38100" dir="2700000" algn="tl">
                  <a:srgbClr val="000000">
                    <a:alpha val="43137"/>
                  </a:srgbClr>
                </a:outerShdw>
              </a:effectLst>
            </a:endParaRPr>
          </a:p>
        </p:txBody>
      </p:sp>
      <p:sp>
        <p:nvSpPr>
          <p:cNvPr id="4" name="文本框 3"/>
          <p:cNvSpPr txBox="1"/>
          <p:nvPr/>
        </p:nvSpPr>
        <p:spPr>
          <a:xfrm>
            <a:off x="-33556" y="361951"/>
            <a:ext cx="676840"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02</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a16="http://schemas.microsoft.com/office/drawing/2014/main" id="{420998CE-EC59-1890-AFF9-876C0D7B2582}"/>
              </a:ext>
            </a:extLst>
          </p:cNvPr>
          <p:cNvPicPr>
            <a:picLocks noChangeAspect="1"/>
          </p:cNvPicPr>
          <p:nvPr/>
        </p:nvPicPr>
        <p:blipFill>
          <a:blip r:embed="rId2"/>
          <a:stretch>
            <a:fillRect/>
          </a:stretch>
        </p:blipFill>
        <p:spPr>
          <a:xfrm>
            <a:off x="805378" y="1706667"/>
            <a:ext cx="5480012" cy="3842691"/>
          </a:xfrm>
          <a:prstGeom prst="rect">
            <a:avLst/>
          </a:prstGeom>
        </p:spPr>
      </p:pic>
      <p:sp>
        <p:nvSpPr>
          <p:cNvPr id="14" name="文本框 13">
            <a:extLst>
              <a:ext uri="{FF2B5EF4-FFF2-40B4-BE49-F238E27FC236}">
                <a16:creationId xmlns:a16="http://schemas.microsoft.com/office/drawing/2014/main" id="{EAC1AE8A-8245-DD74-89E4-E18D0D1AC2D5}"/>
              </a:ext>
            </a:extLst>
          </p:cNvPr>
          <p:cNvSpPr txBox="1"/>
          <p:nvPr/>
        </p:nvSpPr>
        <p:spPr>
          <a:xfrm>
            <a:off x="6889072" y="1564625"/>
            <a:ext cx="4248975" cy="1477328"/>
          </a:xfrm>
          <a:prstGeom prst="rect">
            <a:avLst/>
          </a:prstGeom>
          <a:noFill/>
        </p:spPr>
        <p:txBody>
          <a:bodyPr wrap="square" rtlCol="0">
            <a:spAutoFit/>
          </a:bodyPr>
          <a:lstStyle/>
          <a:p>
            <a:pPr marL="285750" indent="-285750">
              <a:buFont typeface="Wingdings" panose="05000000000000000000" pitchFamily="2" charset="2"/>
              <a:buChar char="u"/>
            </a:pPr>
            <a:r>
              <a:rPr lang="en-US" altLang="zh-CN" b="0" i="0" dirty="0">
                <a:solidFill>
                  <a:srgbClr val="121212"/>
                </a:solidFill>
                <a:effectLst/>
                <a:latin typeface="-apple-system"/>
              </a:rPr>
              <a:t>CA</a:t>
            </a:r>
            <a:r>
              <a:rPr lang="zh-CN" altLang="en-US" b="0" i="0" dirty="0">
                <a:solidFill>
                  <a:srgbClr val="121212"/>
                </a:solidFill>
                <a:effectLst/>
                <a:latin typeface="-apple-system"/>
              </a:rPr>
              <a:t>重点关注将位置信息嵌入到</a:t>
            </a:r>
            <a:r>
              <a:rPr lang="en-US" altLang="zh-CN" b="0" i="0" dirty="0">
                <a:solidFill>
                  <a:srgbClr val="121212"/>
                </a:solidFill>
                <a:effectLst/>
                <a:latin typeface="-apple-system"/>
              </a:rPr>
              <a:t>channel attention</a:t>
            </a:r>
            <a:r>
              <a:rPr lang="zh-CN" altLang="en-US" b="0" i="0" dirty="0">
                <a:solidFill>
                  <a:srgbClr val="121212"/>
                </a:solidFill>
                <a:effectLst/>
                <a:latin typeface="-apple-system"/>
              </a:rPr>
              <a:t>中，通过已经复现的论文以及其他文献的启发，我们认为可以进一步增强</a:t>
            </a:r>
            <a:r>
              <a:rPr lang="en-US" altLang="zh-CN" b="0" i="0" dirty="0">
                <a:solidFill>
                  <a:srgbClr val="121212"/>
                </a:solidFill>
                <a:effectLst/>
                <a:latin typeface="-apple-system"/>
              </a:rPr>
              <a:t>CA</a:t>
            </a:r>
            <a:r>
              <a:rPr lang="zh-CN" altLang="en-US" b="0" i="0" dirty="0">
                <a:solidFill>
                  <a:srgbClr val="121212"/>
                </a:solidFill>
                <a:effectLst/>
                <a:latin typeface="-apple-system"/>
              </a:rPr>
              <a:t>模块的对通道信息的建模能力。</a:t>
            </a:r>
            <a:endParaRPr lang="zh-CN" altLang="en-US" dirty="0"/>
          </a:p>
        </p:txBody>
      </p:sp>
      <p:sp>
        <p:nvSpPr>
          <p:cNvPr id="15" name="文本框 14">
            <a:extLst>
              <a:ext uri="{FF2B5EF4-FFF2-40B4-BE49-F238E27FC236}">
                <a16:creationId xmlns:a16="http://schemas.microsoft.com/office/drawing/2014/main" id="{6CA81C2D-C903-A1C6-9CF7-31254DA972BA}"/>
              </a:ext>
            </a:extLst>
          </p:cNvPr>
          <p:cNvSpPr txBox="1"/>
          <p:nvPr/>
        </p:nvSpPr>
        <p:spPr>
          <a:xfrm>
            <a:off x="6721405" y="3241034"/>
            <a:ext cx="4775178" cy="2585323"/>
          </a:xfrm>
          <a:prstGeom prst="rect">
            <a:avLst/>
          </a:prstGeom>
          <a:noFill/>
        </p:spPr>
        <p:txBody>
          <a:bodyPr wrap="square" rtlCol="0">
            <a:spAutoFit/>
          </a:bodyPr>
          <a:lstStyle/>
          <a:p>
            <a:pPr marL="285750" indent="-285750">
              <a:buFont typeface="Wingdings" panose="05000000000000000000" pitchFamily="2" charset="2"/>
              <a:buChar char="Ø"/>
            </a:pPr>
            <a:r>
              <a:rPr lang="zh-CN" altLang="en-US" i="0" dirty="0">
                <a:effectLst/>
                <a:latin typeface="Söhne"/>
              </a:rPr>
              <a:t> 设计左图轻量级的通道注意力建模模块（</a:t>
            </a:r>
            <a:r>
              <a:rPr lang="en-US" altLang="zh-CN" i="0" dirty="0">
                <a:effectLst/>
                <a:latin typeface="Söhne"/>
              </a:rPr>
              <a:t>reduction</a:t>
            </a:r>
            <a:r>
              <a:rPr lang="zh-CN" altLang="en-US" i="0" dirty="0">
                <a:effectLst/>
                <a:latin typeface="Söhne"/>
              </a:rPr>
              <a:t>为降维系数）：通过自适应平均池化将输入特征图压缩为</a:t>
            </a:r>
            <a:r>
              <a:rPr lang="en-US" altLang="zh-CN" i="0" dirty="0">
                <a:effectLst/>
                <a:latin typeface="Söhne"/>
              </a:rPr>
              <a:t>1</a:t>
            </a:r>
            <a:r>
              <a:rPr lang="zh-CN" altLang="en-US" i="0" dirty="0">
                <a:effectLst/>
                <a:latin typeface="Söhne"/>
              </a:rPr>
              <a:t>个通道，并经过两个全连接层和激活函数，生成一个通道注意力权重。然后，将该权重在通道维度上进行扩展，使其与输入特征图具有相同的维度。最后，将输入特征图与通道注意力权重相乘，以获得加强了通道关系的特征表示。</a:t>
            </a:r>
            <a:endParaRPr lang="en-US" altLang="zh-CN" i="0" dirty="0">
              <a:effectLst/>
              <a:latin typeface="Söhne"/>
            </a:endParaRPr>
          </a:p>
        </p:txBody>
      </p:sp>
    </p:spTree>
    <p:extLst>
      <p:ext uri="{BB962C8B-B14F-4D97-AF65-F5344CB8AC3E}">
        <p14:creationId xmlns:p14="http://schemas.microsoft.com/office/powerpoint/2010/main" val="68404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65CE74E-AB26-4998-AD42-012C4C1AD076}" type="slidenum">
              <a:rPr lang="zh-CN" altLang="en-US" smtClean="0"/>
              <a:t>22</a:t>
            </a:fld>
            <a:r>
              <a:rPr lang="zh-CN" altLang="en-US"/>
              <a:t>    </a:t>
            </a:r>
            <a:r>
              <a:rPr lang="en-US" altLang="zh-CN"/>
              <a:t>/30</a:t>
            </a:r>
            <a:endParaRPr lang="zh-CN" altLang="en-US" dirty="0"/>
          </a:p>
        </p:txBody>
      </p:sp>
      <p:sp>
        <p:nvSpPr>
          <p:cNvPr id="3" name="标题 2"/>
          <p:cNvSpPr>
            <a:spLocks noGrp="1"/>
          </p:cNvSpPr>
          <p:nvPr>
            <p:ph type="title"/>
          </p:nvPr>
        </p:nvSpPr>
        <p:spPr/>
        <p:txBody>
          <a:bodyPr/>
          <a:lstStyle/>
          <a:p>
            <a:r>
              <a:rPr lang="en-US" altLang="zh-CN" dirty="0">
                <a:effectLst>
                  <a:outerShdw blurRad="38100" dist="38100" dir="2700000" algn="tl">
                    <a:srgbClr val="000000">
                      <a:alpha val="43137"/>
                    </a:srgbClr>
                  </a:outerShdw>
                </a:effectLst>
              </a:rPr>
              <a:t>CA with enhanced channel attention</a:t>
            </a:r>
            <a:endParaRPr lang="zh-CN" altLang="en-US" dirty="0"/>
          </a:p>
        </p:txBody>
      </p:sp>
      <p:sp>
        <p:nvSpPr>
          <p:cNvPr id="4" name="文本框 3"/>
          <p:cNvSpPr txBox="1"/>
          <p:nvPr/>
        </p:nvSpPr>
        <p:spPr>
          <a:xfrm>
            <a:off x="-33556" y="379706"/>
            <a:ext cx="676840"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02</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99C9FAC1-5E9A-F7F7-CDE6-02DF76DED9EA}"/>
              </a:ext>
            </a:extLst>
          </p:cNvPr>
          <p:cNvSpPr txBox="1"/>
          <p:nvPr/>
        </p:nvSpPr>
        <p:spPr>
          <a:xfrm>
            <a:off x="4934107" y="1265439"/>
            <a:ext cx="6042536" cy="1477328"/>
          </a:xfrm>
          <a:prstGeom prst="rect">
            <a:avLst/>
          </a:prstGeom>
          <a:noFill/>
        </p:spPr>
        <p:txBody>
          <a:bodyPr wrap="square">
            <a:spAutoFit/>
          </a:bodyPr>
          <a:lstStyle/>
          <a:p>
            <a:pPr marL="285750" indent="-285750">
              <a:buFont typeface="Wingdings" panose="05000000000000000000" pitchFamily="2" charset="2"/>
              <a:buChar char="l"/>
            </a:pPr>
            <a:r>
              <a:rPr lang="zh-CN" altLang="en-US" i="0" dirty="0">
                <a:effectLst/>
                <a:latin typeface="Söhne"/>
              </a:rPr>
              <a:t>在</a:t>
            </a:r>
            <a:r>
              <a:rPr lang="en-US" altLang="zh-CN" i="0" dirty="0">
                <a:effectLst/>
                <a:latin typeface="Söhne"/>
              </a:rPr>
              <a:t>bottleneck</a:t>
            </a:r>
            <a:r>
              <a:rPr lang="zh-CN" altLang="en-US" i="0" dirty="0">
                <a:effectLst/>
                <a:latin typeface="Söhne"/>
              </a:rPr>
              <a:t>中，输入先通过</a:t>
            </a:r>
            <a:r>
              <a:rPr lang="en-US" altLang="zh-CN" i="0" dirty="0">
                <a:effectLst/>
                <a:latin typeface="Söhne"/>
              </a:rPr>
              <a:t>conv1</a:t>
            </a:r>
            <a:r>
              <a:rPr lang="zh-CN" altLang="en-US" i="0" dirty="0">
                <a:effectLst/>
                <a:latin typeface="Söhne"/>
              </a:rPr>
              <a:t>进行参数缩减，再通过</a:t>
            </a:r>
            <a:r>
              <a:rPr lang="en-US" altLang="zh-CN" i="0" dirty="0">
                <a:effectLst/>
                <a:latin typeface="Söhne"/>
              </a:rPr>
              <a:t>conv2</a:t>
            </a:r>
            <a:r>
              <a:rPr lang="zh-CN" altLang="en-US" i="0" dirty="0">
                <a:effectLst/>
                <a:latin typeface="Söhne"/>
              </a:rPr>
              <a:t>进行特征提取，然后经过</a:t>
            </a:r>
            <a:r>
              <a:rPr lang="en-US" altLang="zh-CN" i="0" dirty="0" err="1">
                <a:effectLst/>
                <a:latin typeface="Söhne"/>
              </a:rPr>
              <a:t>Cordinate</a:t>
            </a:r>
            <a:r>
              <a:rPr lang="en-US" altLang="zh-CN" i="0" dirty="0">
                <a:effectLst/>
                <a:latin typeface="Söhne"/>
              </a:rPr>
              <a:t> Attention</a:t>
            </a:r>
            <a:r>
              <a:rPr lang="zh-CN" altLang="en-US" i="0" dirty="0">
                <a:effectLst/>
                <a:latin typeface="Söhne"/>
              </a:rPr>
              <a:t>模块生成注意力图，再经过</a:t>
            </a:r>
            <a:r>
              <a:rPr lang="en-US" altLang="zh-CN" i="0" dirty="0">
                <a:effectLst/>
                <a:latin typeface="Söhne"/>
              </a:rPr>
              <a:t>channel attention</a:t>
            </a:r>
            <a:r>
              <a:rPr lang="zh-CN" altLang="en-US" i="0" dirty="0">
                <a:effectLst/>
                <a:latin typeface="Söhne"/>
              </a:rPr>
              <a:t>模块增强对通道     特征的构建。 </a:t>
            </a:r>
            <a:endParaRPr lang="en-US" altLang="zh-CN" i="0" dirty="0">
              <a:effectLst/>
              <a:latin typeface="Söhne"/>
            </a:endParaRPr>
          </a:p>
          <a:p>
            <a:pPr marL="285750" indent="-285750">
              <a:buFont typeface="Wingdings" panose="05000000000000000000" pitchFamily="2" charset="2"/>
              <a:buChar char="l"/>
            </a:pPr>
            <a:r>
              <a:rPr lang="zh-CN" altLang="en-US" i="0" dirty="0">
                <a:effectLst/>
                <a:latin typeface="Söhne"/>
              </a:rPr>
              <a:t>有助于模型更好地关注和利用不同通道之间的信息</a:t>
            </a:r>
            <a:endParaRPr lang="zh-CN" altLang="en-US" dirty="0"/>
          </a:p>
        </p:txBody>
      </p:sp>
      <p:pic>
        <p:nvPicPr>
          <p:cNvPr id="10" name="图片 9">
            <a:extLst>
              <a:ext uri="{FF2B5EF4-FFF2-40B4-BE49-F238E27FC236}">
                <a16:creationId xmlns:a16="http://schemas.microsoft.com/office/drawing/2014/main" id="{05F91FC3-0DC4-6979-E858-07E44AC09497}"/>
              </a:ext>
            </a:extLst>
          </p:cNvPr>
          <p:cNvPicPr>
            <a:picLocks noChangeAspect="1"/>
          </p:cNvPicPr>
          <p:nvPr/>
        </p:nvPicPr>
        <p:blipFill>
          <a:blip r:embed="rId2"/>
          <a:stretch>
            <a:fillRect/>
          </a:stretch>
        </p:blipFill>
        <p:spPr>
          <a:xfrm>
            <a:off x="406483" y="1205055"/>
            <a:ext cx="4290823" cy="3229176"/>
          </a:xfrm>
          <a:prstGeom prst="rect">
            <a:avLst/>
          </a:prstGeom>
        </p:spPr>
      </p:pic>
      <p:sp>
        <p:nvSpPr>
          <p:cNvPr id="11" name="文本框 10">
            <a:extLst>
              <a:ext uri="{FF2B5EF4-FFF2-40B4-BE49-F238E27FC236}">
                <a16:creationId xmlns:a16="http://schemas.microsoft.com/office/drawing/2014/main" id="{9F36E948-D294-9BA8-13D2-25681590D31B}"/>
              </a:ext>
            </a:extLst>
          </p:cNvPr>
          <p:cNvSpPr txBox="1"/>
          <p:nvPr/>
        </p:nvSpPr>
        <p:spPr>
          <a:xfrm>
            <a:off x="565242" y="5015474"/>
            <a:ext cx="3770135" cy="369332"/>
          </a:xfrm>
          <a:prstGeom prst="rect">
            <a:avLst/>
          </a:prstGeom>
          <a:noFill/>
        </p:spPr>
        <p:txBody>
          <a:bodyPr wrap="none" rtlCol="0">
            <a:spAutoFit/>
          </a:bodyPr>
          <a:lstStyle/>
          <a:p>
            <a:r>
              <a:rPr lang="zh-CN" altLang="en-US" dirty="0"/>
              <a:t>加入</a:t>
            </a:r>
            <a:r>
              <a:rPr lang="en-US" altLang="zh-CN" dirty="0"/>
              <a:t>channel attention</a:t>
            </a:r>
            <a:r>
              <a:rPr lang="zh-CN" altLang="en-US" dirty="0"/>
              <a:t>后的</a:t>
            </a:r>
            <a:r>
              <a:rPr lang="en-US" altLang="zh-CN" dirty="0"/>
              <a:t>bottleneck</a:t>
            </a:r>
            <a:endParaRPr lang="zh-CN" altLang="en-US" dirty="0"/>
          </a:p>
        </p:txBody>
      </p:sp>
      <p:sp>
        <p:nvSpPr>
          <p:cNvPr id="12" name="文本框 11">
            <a:extLst>
              <a:ext uri="{FF2B5EF4-FFF2-40B4-BE49-F238E27FC236}">
                <a16:creationId xmlns:a16="http://schemas.microsoft.com/office/drawing/2014/main" id="{E49EDB96-DB86-D219-7045-439AC09DA775}"/>
              </a:ext>
            </a:extLst>
          </p:cNvPr>
          <p:cNvSpPr txBox="1"/>
          <p:nvPr/>
        </p:nvSpPr>
        <p:spPr>
          <a:xfrm>
            <a:off x="4335377" y="4897903"/>
            <a:ext cx="941336" cy="738664"/>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标题</a:t>
            </a:r>
            <a:endParaRPr lang="en-US" altLang="zh-CN" dirty="0">
              <a:solidFill>
                <a:schemeClr val="bg1"/>
              </a:solidFill>
              <a:latin typeface="微软雅黑" panose="020B0503020204020204" pitchFamily="34" charset="-122"/>
              <a:ea typeface="微软雅黑" panose="020B0503020204020204" pitchFamily="34" charset="-122"/>
            </a:endParaRPr>
          </a:p>
          <a:p>
            <a:pPr algn="ctr"/>
            <a:r>
              <a:rPr lang="zh-CN" altLang="en-US" sz="1200" dirty="0">
                <a:solidFill>
                  <a:schemeClr val="bg1"/>
                </a:solidFill>
                <a:latin typeface="微软雅黑" panose="020B0503020204020204" pitchFamily="34" charset="-122"/>
                <a:ea typeface="微软雅黑" panose="020B0503020204020204" pitchFamily="34" charset="-122"/>
              </a:rPr>
              <a:t>补充详细说明</a:t>
            </a:r>
          </a:p>
        </p:txBody>
      </p:sp>
      <p:graphicFrame>
        <p:nvGraphicFramePr>
          <p:cNvPr id="13" name="表格 12">
            <a:extLst>
              <a:ext uri="{FF2B5EF4-FFF2-40B4-BE49-F238E27FC236}">
                <a16:creationId xmlns:a16="http://schemas.microsoft.com/office/drawing/2014/main" id="{7687B2FC-B025-68BF-F652-07F1C44116D3}"/>
              </a:ext>
            </a:extLst>
          </p:cNvPr>
          <p:cNvGraphicFramePr>
            <a:graphicFrameLocks noGrp="1"/>
          </p:cNvGraphicFramePr>
          <p:nvPr>
            <p:extLst>
              <p:ext uri="{D42A27DB-BD31-4B8C-83A1-F6EECF244321}">
                <p14:modId xmlns:p14="http://schemas.microsoft.com/office/powerpoint/2010/main" val="2331428633"/>
              </p:ext>
            </p:extLst>
          </p:nvPr>
        </p:nvGraphicFramePr>
        <p:xfrm>
          <a:off x="4946983" y="3606467"/>
          <a:ext cx="6317057" cy="2421618"/>
        </p:xfrm>
        <a:graphic>
          <a:graphicData uri="http://schemas.openxmlformats.org/drawingml/2006/table">
            <a:tbl>
              <a:tblPr firstRow="1" bandRow="1">
                <a:tableStyleId>{5C22544A-7EE6-4342-B048-85BDC9FD1C3A}</a:tableStyleId>
              </a:tblPr>
              <a:tblGrid>
                <a:gridCol w="1044670">
                  <a:extLst>
                    <a:ext uri="{9D8B030D-6E8A-4147-A177-3AD203B41FA5}">
                      <a16:colId xmlns:a16="http://schemas.microsoft.com/office/drawing/2014/main" val="1554816858"/>
                    </a:ext>
                  </a:extLst>
                </a:gridCol>
                <a:gridCol w="1048820">
                  <a:extLst>
                    <a:ext uri="{9D8B030D-6E8A-4147-A177-3AD203B41FA5}">
                      <a16:colId xmlns:a16="http://schemas.microsoft.com/office/drawing/2014/main" val="2372288629"/>
                    </a:ext>
                  </a:extLst>
                </a:gridCol>
                <a:gridCol w="1488944">
                  <a:extLst>
                    <a:ext uri="{9D8B030D-6E8A-4147-A177-3AD203B41FA5}">
                      <a16:colId xmlns:a16="http://schemas.microsoft.com/office/drawing/2014/main" val="765211329"/>
                    </a:ext>
                  </a:extLst>
                </a:gridCol>
                <a:gridCol w="1249320">
                  <a:extLst>
                    <a:ext uri="{9D8B030D-6E8A-4147-A177-3AD203B41FA5}">
                      <a16:colId xmlns:a16="http://schemas.microsoft.com/office/drawing/2014/main" val="2508849697"/>
                    </a:ext>
                  </a:extLst>
                </a:gridCol>
                <a:gridCol w="1485303">
                  <a:extLst>
                    <a:ext uri="{9D8B030D-6E8A-4147-A177-3AD203B41FA5}">
                      <a16:colId xmlns:a16="http://schemas.microsoft.com/office/drawing/2014/main" val="1602535809"/>
                    </a:ext>
                  </a:extLst>
                </a:gridCol>
              </a:tblGrid>
              <a:tr h="593754">
                <a:tc>
                  <a:txBody>
                    <a:bodyPr/>
                    <a:lstStyle/>
                    <a:p>
                      <a:pPr marL="0" algn="ctr" defTabSz="914400" rtl="0" eaLnBrk="1" latinLnBrk="0" hangingPunct="1"/>
                      <a:r>
                        <a:rPr lang="en-US" altLang="zh-CN" sz="1800" b="1" kern="1200" dirty="0">
                          <a:solidFill>
                            <a:schemeClr val="bg1"/>
                          </a:solidFill>
                          <a:latin typeface="+mn-lt"/>
                          <a:ea typeface="+mn-ea"/>
                          <a:cs typeface="+mn-cs"/>
                        </a:rPr>
                        <a:t>epochs</a:t>
                      </a:r>
                      <a:endParaRPr lang="zh-CN" altLang="en-US" sz="1800" b="1" kern="1200" dirty="0">
                        <a:solidFill>
                          <a:schemeClr val="bg1"/>
                        </a:solidFill>
                        <a:latin typeface="+mn-lt"/>
                        <a:ea typeface="+mn-ea"/>
                        <a:cs typeface="+mn-cs"/>
                      </a:endParaRPr>
                    </a:p>
                  </a:txBody>
                  <a:tcPr anchor="ctr">
                    <a:solidFill>
                      <a:srgbClr val="7E4381"/>
                    </a:solidFill>
                  </a:tcPr>
                </a:tc>
                <a:tc>
                  <a:txBody>
                    <a:bodyPr/>
                    <a:lstStyle/>
                    <a:p>
                      <a:pPr marL="0" algn="ctr" defTabSz="914400" rtl="0" eaLnBrk="1" latinLnBrk="0" hangingPunct="1"/>
                      <a:r>
                        <a:rPr lang="en-US" altLang="zh-CN" sz="1800" b="1" kern="1200" dirty="0">
                          <a:solidFill>
                            <a:schemeClr val="lt1"/>
                          </a:solidFill>
                          <a:latin typeface="+mn-lt"/>
                          <a:ea typeface="+mn-ea"/>
                          <a:cs typeface="+mn-cs"/>
                        </a:rPr>
                        <a:t>baseline</a:t>
                      </a:r>
                      <a:endParaRPr lang="zh-CN" altLang="en-US" sz="1800" b="1" kern="1200" dirty="0">
                        <a:solidFill>
                          <a:schemeClr val="lt1"/>
                        </a:solidFill>
                        <a:latin typeface="+mn-lt"/>
                        <a:ea typeface="+mn-ea"/>
                        <a:cs typeface="+mn-cs"/>
                      </a:endParaRPr>
                    </a:p>
                  </a:txBody>
                  <a:tcPr anchor="ctr">
                    <a:solidFill>
                      <a:srgbClr val="7E4381"/>
                    </a:solidFill>
                  </a:tcPr>
                </a:tc>
                <a:tc>
                  <a:txBody>
                    <a:bodyPr/>
                    <a:lstStyle/>
                    <a:p>
                      <a:pPr marL="0" algn="ctr" defTabSz="914400" rtl="0" eaLnBrk="1" latinLnBrk="0" hangingPunct="1"/>
                      <a:r>
                        <a:rPr lang="en-US" altLang="zh-CN" sz="1800" b="1" kern="1200" dirty="0">
                          <a:solidFill>
                            <a:schemeClr val="lt1"/>
                          </a:solidFill>
                          <a:latin typeface="+mn-lt"/>
                          <a:ea typeface="+mn-ea"/>
                          <a:cs typeface="+mn-cs"/>
                        </a:rPr>
                        <a:t>CA</a:t>
                      </a:r>
                      <a:endParaRPr lang="zh-CN" altLang="en-US" sz="1800" b="1" kern="1200" dirty="0">
                        <a:solidFill>
                          <a:schemeClr val="lt1"/>
                        </a:solidFill>
                        <a:latin typeface="+mn-lt"/>
                        <a:ea typeface="+mn-ea"/>
                        <a:cs typeface="+mn-cs"/>
                      </a:endParaRPr>
                    </a:p>
                  </a:txBody>
                  <a:tcPr anchor="ctr">
                    <a:solidFill>
                      <a:srgbClr val="7E438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lt1"/>
                          </a:solidFill>
                          <a:latin typeface="+mn-lt"/>
                          <a:ea typeface="+mn-ea"/>
                          <a:cs typeface="+mn-cs"/>
                        </a:rPr>
                        <a:t>Channel att.</a:t>
                      </a:r>
                      <a:endParaRPr lang="zh-CN" altLang="en-US" sz="1600" b="1" kern="1200" dirty="0">
                        <a:solidFill>
                          <a:schemeClr val="lt1"/>
                        </a:solidFill>
                        <a:latin typeface="+mn-lt"/>
                        <a:ea typeface="+mn-ea"/>
                        <a:cs typeface="+mn-cs"/>
                      </a:endParaRPr>
                    </a:p>
                  </a:txBody>
                  <a:tcPr anchor="ctr">
                    <a:solidFill>
                      <a:srgbClr val="7E4381"/>
                    </a:solidFill>
                  </a:tcPr>
                </a:tc>
                <a:tc>
                  <a:txBody>
                    <a:bodyPr/>
                    <a:lstStyle/>
                    <a:p>
                      <a:pPr marL="0" algn="ctr" defTabSz="914400" rtl="0" eaLnBrk="1" latinLnBrk="0" hangingPunct="1"/>
                      <a:r>
                        <a:rPr lang="en-US" altLang="zh-CN" sz="1800" b="1" kern="1200" dirty="0" err="1">
                          <a:solidFill>
                            <a:schemeClr val="lt1"/>
                          </a:solidFill>
                          <a:latin typeface="+mn-lt"/>
                          <a:ea typeface="+mn-ea"/>
                          <a:cs typeface="+mn-cs"/>
                        </a:rPr>
                        <a:t>CA+channel</a:t>
                      </a:r>
                      <a:r>
                        <a:rPr lang="en-US" altLang="zh-CN" sz="1800" b="1" kern="1200" dirty="0">
                          <a:solidFill>
                            <a:schemeClr val="lt1"/>
                          </a:solidFill>
                          <a:latin typeface="+mn-lt"/>
                          <a:ea typeface="+mn-ea"/>
                          <a:cs typeface="+mn-cs"/>
                        </a:rPr>
                        <a:t> att.</a:t>
                      </a:r>
                      <a:endParaRPr lang="zh-CN" altLang="en-US" sz="1800" b="1" kern="1200" dirty="0">
                        <a:solidFill>
                          <a:schemeClr val="lt1"/>
                        </a:solidFill>
                        <a:latin typeface="+mn-lt"/>
                        <a:ea typeface="+mn-ea"/>
                        <a:cs typeface="+mn-cs"/>
                      </a:endParaRPr>
                    </a:p>
                  </a:txBody>
                  <a:tcPr anchor="ctr">
                    <a:solidFill>
                      <a:srgbClr val="7E4381"/>
                    </a:solidFill>
                  </a:tcPr>
                </a:tc>
                <a:extLst>
                  <a:ext uri="{0D108BD9-81ED-4DB2-BD59-A6C34878D82A}">
                    <a16:rowId xmlns:a16="http://schemas.microsoft.com/office/drawing/2014/main" val="3081024873"/>
                  </a:ext>
                </a:extLst>
              </a:tr>
              <a:tr h="339288">
                <a:tc>
                  <a:txBody>
                    <a:bodyPr/>
                    <a:lstStyle/>
                    <a:p>
                      <a:pPr marL="0" algn="ctr" defTabSz="914400" rtl="0" eaLnBrk="1" latinLnBrk="0" hangingPunct="1"/>
                      <a:r>
                        <a:rPr lang="en-US" altLang="zh-CN" sz="1800" b="1" kern="1200" dirty="0">
                          <a:solidFill>
                            <a:schemeClr val="tx1"/>
                          </a:solidFill>
                          <a:latin typeface="+mn-lt"/>
                          <a:ea typeface="+mn-ea"/>
                          <a:cs typeface="+mn-cs"/>
                        </a:rPr>
                        <a:t>10</a:t>
                      </a:r>
                      <a:endParaRPr lang="zh-CN" altLang="en-US" sz="1800" b="1" kern="1200" dirty="0">
                        <a:solidFill>
                          <a:schemeClr val="tx1"/>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tx1"/>
                          </a:solidFill>
                          <a:latin typeface="+mn-lt"/>
                          <a:ea typeface="+mn-ea"/>
                          <a:cs typeface="+mn-cs"/>
                        </a:rPr>
                        <a:t>52.19%</a:t>
                      </a:r>
                      <a:endParaRPr lang="zh-CN" altLang="en-US" sz="1800" b="1" kern="1200" dirty="0">
                        <a:solidFill>
                          <a:schemeClr val="tx1"/>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tx1"/>
                          </a:solidFill>
                          <a:latin typeface="+mn-lt"/>
                          <a:ea typeface="+mn-ea"/>
                          <a:cs typeface="+mn-cs"/>
                        </a:rPr>
                        <a:t>53.03%</a:t>
                      </a:r>
                      <a:endParaRPr lang="zh-CN" altLang="en-US" sz="1800" b="1" kern="1200" dirty="0">
                        <a:solidFill>
                          <a:schemeClr val="tx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tx1"/>
                          </a:solidFill>
                          <a:latin typeface="+mn-lt"/>
                          <a:ea typeface="+mn-ea"/>
                          <a:cs typeface="+mn-cs"/>
                        </a:rPr>
                        <a:t>52.71%</a:t>
                      </a:r>
                      <a:endParaRPr lang="zh-CN" altLang="en-US" sz="1800" b="1" kern="1200" dirty="0">
                        <a:solidFill>
                          <a:schemeClr val="tx1"/>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tx1"/>
                          </a:solidFill>
                          <a:latin typeface="+mn-lt"/>
                          <a:ea typeface="+mn-ea"/>
                          <a:cs typeface="+mn-cs"/>
                        </a:rPr>
                        <a:t>53.38%</a:t>
                      </a:r>
                      <a:endParaRPr lang="zh-CN" altLang="en-US" sz="1800" b="1" kern="1200" dirty="0">
                        <a:solidFill>
                          <a:schemeClr val="tx1"/>
                        </a:solidFill>
                        <a:latin typeface="+mn-lt"/>
                        <a:ea typeface="+mn-ea"/>
                        <a:cs typeface="+mn-cs"/>
                      </a:endParaRPr>
                    </a:p>
                  </a:txBody>
                  <a:tcPr/>
                </a:tc>
                <a:extLst>
                  <a:ext uri="{0D108BD9-81ED-4DB2-BD59-A6C34878D82A}">
                    <a16:rowId xmlns:a16="http://schemas.microsoft.com/office/drawing/2014/main" val="872906305"/>
                  </a:ext>
                </a:extLst>
              </a:tr>
              <a:tr h="339288">
                <a:tc>
                  <a:txBody>
                    <a:bodyPr/>
                    <a:lstStyle/>
                    <a:p>
                      <a:pPr marL="0" algn="ctr" defTabSz="914400" rtl="0" eaLnBrk="1" latinLnBrk="0" hangingPunct="1"/>
                      <a:r>
                        <a:rPr lang="en-US" altLang="zh-CN" sz="1800" b="1" kern="1200" dirty="0">
                          <a:solidFill>
                            <a:schemeClr val="tx1"/>
                          </a:solidFill>
                          <a:latin typeface="+mn-lt"/>
                          <a:ea typeface="+mn-ea"/>
                          <a:cs typeface="+mn-cs"/>
                        </a:rPr>
                        <a:t>20</a:t>
                      </a:r>
                      <a:endParaRPr lang="zh-CN" altLang="en-US" sz="1800" b="1" kern="1200" dirty="0">
                        <a:solidFill>
                          <a:schemeClr val="tx1"/>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tx1"/>
                          </a:solidFill>
                          <a:latin typeface="+mn-lt"/>
                          <a:ea typeface="+mn-ea"/>
                          <a:cs typeface="+mn-cs"/>
                        </a:rPr>
                        <a:t>53.59%</a:t>
                      </a:r>
                      <a:endParaRPr lang="zh-CN" altLang="en-US" sz="1800" b="1" kern="1200" dirty="0">
                        <a:solidFill>
                          <a:schemeClr val="tx1"/>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tx1"/>
                          </a:solidFill>
                          <a:latin typeface="+mn-lt"/>
                          <a:ea typeface="+mn-ea"/>
                          <a:cs typeface="+mn-cs"/>
                        </a:rPr>
                        <a:t>54.8%</a:t>
                      </a:r>
                      <a:endParaRPr lang="zh-CN" altLang="en-US" sz="1800" b="1" kern="1200" dirty="0">
                        <a:solidFill>
                          <a:schemeClr val="tx1"/>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tx1"/>
                          </a:solidFill>
                          <a:latin typeface="+mn-lt"/>
                          <a:ea typeface="+mn-ea"/>
                          <a:cs typeface="+mn-cs"/>
                        </a:rPr>
                        <a:t>54.24%</a:t>
                      </a:r>
                      <a:endParaRPr lang="zh-CN" altLang="en-US" sz="1800" b="1" kern="1200" dirty="0">
                        <a:solidFill>
                          <a:schemeClr val="tx1"/>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tx1"/>
                          </a:solidFill>
                          <a:latin typeface="+mn-lt"/>
                          <a:ea typeface="+mn-ea"/>
                          <a:cs typeface="+mn-cs"/>
                        </a:rPr>
                        <a:t>55.43%</a:t>
                      </a:r>
                      <a:endParaRPr lang="zh-CN" altLang="en-US" sz="1800" b="1" kern="1200" dirty="0">
                        <a:solidFill>
                          <a:schemeClr val="tx1"/>
                        </a:solidFill>
                        <a:latin typeface="+mn-lt"/>
                        <a:ea typeface="+mn-ea"/>
                        <a:cs typeface="+mn-cs"/>
                      </a:endParaRPr>
                    </a:p>
                  </a:txBody>
                  <a:tcPr/>
                </a:tc>
                <a:extLst>
                  <a:ext uri="{0D108BD9-81ED-4DB2-BD59-A6C34878D82A}">
                    <a16:rowId xmlns:a16="http://schemas.microsoft.com/office/drawing/2014/main" val="418174999"/>
                  </a:ext>
                </a:extLst>
              </a:tr>
              <a:tr h="409938">
                <a:tc>
                  <a:txBody>
                    <a:bodyPr/>
                    <a:lstStyle/>
                    <a:p>
                      <a:pPr marL="0" algn="ctr" defTabSz="914400" rtl="0" eaLnBrk="1" latinLnBrk="0" hangingPunct="1"/>
                      <a:r>
                        <a:rPr lang="en-US" altLang="zh-CN" sz="1800" b="1" kern="1200" dirty="0">
                          <a:solidFill>
                            <a:schemeClr val="tx1"/>
                          </a:solidFill>
                          <a:latin typeface="+mn-lt"/>
                          <a:ea typeface="+mn-ea"/>
                          <a:cs typeface="+mn-cs"/>
                        </a:rPr>
                        <a:t>30</a:t>
                      </a:r>
                      <a:endParaRPr lang="zh-CN" altLang="en-US" sz="1800" b="1" kern="1200" dirty="0">
                        <a:solidFill>
                          <a:schemeClr val="tx1"/>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tx1"/>
                          </a:solidFill>
                          <a:latin typeface="+mn-lt"/>
                          <a:ea typeface="+mn-ea"/>
                          <a:cs typeface="+mn-cs"/>
                        </a:rPr>
                        <a:t>54.36%</a:t>
                      </a:r>
                      <a:endParaRPr lang="zh-CN" altLang="en-US" sz="1800" b="1" kern="1200" dirty="0">
                        <a:solidFill>
                          <a:schemeClr val="tx1"/>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tx1"/>
                          </a:solidFill>
                          <a:latin typeface="+mn-lt"/>
                          <a:ea typeface="+mn-ea"/>
                          <a:cs typeface="+mn-cs"/>
                        </a:rPr>
                        <a:t>55.35%</a:t>
                      </a:r>
                      <a:endParaRPr lang="zh-CN" altLang="en-US" sz="1800" b="1" kern="1200" dirty="0">
                        <a:solidFill>
                          <a:schemeClr val="tx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tx1"/>
                          </a:solidFill>
                          <a:latin typeface="+mn-lt"/>
                          <a:ea typeface="+mn-ea"/>
                          <a:cs typeface="+mn-cs"/>
                        </a:rPr>
                        <a:t>54.79%</a:t>
                      </a:r>
                      <a:endParaRPr lang="zh-CN" altLang="en-US" sz="1800" b="1" kern="1200" dirty="0">
                        <a:solidFill>
                          <a:schemeClr val="tx1"/>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tx1"/>
                          </a:solidFill>
                          <a:latin typeface="+mn-lt"/>
                          <a:ea typeface="+mn-ea"/>
                          <a:cs typeface="+mn-cs"/>
                        </a:rPr>
                        <a:t>56.23%</a:t>
                      </a:r>
                      <a:endParaRPr lang="zh-CN" altLang="en-US" sz="1800" b="1" kern="1200" dirty="0">
                        <a:solidFill>
                          <a:schemeClr val="tx1"/>
                        </a:solidFill>
                        <a:latin typeface="+mn-lt"/>
                        <a:ea typeface="+mn-ea"/>
                        <a:cs typeface="+mn-cs"/>
                      </a:endParaRPr>
                    </a:p>
                  </a:txBody>
                  <a:tcPr/>
                </a:tc>
                <a:extLst>
                  <a:ext uri="{0D108BD9-81ED-4DB2-BD59-A6C34878D82A}">
                    <a16:rowId xmlns:a16="http://schemas.microsoft.com/office/drawing/2014/main" val="1475598788"/>
                  </a:ext>
                </a:extLst>
              </a:tr>
              <a:tr h="593754">
                <a:tc>
                  <a:txBody>
                    <a:bodyPr/>
                    <a:lstStyle/>
                    <a:p>
                      <a:pPr marL="0" algn="ctr" defTabSz="914400" rtl="0" eaLnBrk="1" latinLnBrk="0" hangingPunct="1"/>
                      <a:r>
                        <a:rPr lang="en-US" altLang="zh-CN" sz="1800" b="1" kern="1200" dirty="0">
                          <a:solidFill>
                            <a:schemeClr val="tx1"/>
                          </a:solidFill>
                          <a:latin typeface="+mn-lt"/>
                          <a:ea typeface="+mn-ea"/>
                          <a:cs typeface="+mn-cs"/>
                        </a:rPr>
                        <a:t>40</a:t>
                      </a:r>
                      <a:endParaRPr lang="zh-CN" altLang="en-US" sz="1800" b="1" kern="1200" dirty="0">
                        <a:solidFill>
                          <a:schemeClr val="tx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tx1"/>
                          </a:solidFill>
                          <a:latin typeface="+mn-lt"/>
                          <a:ea typeface="+mn-ea"/>
                          <a:cs typeface="+mn-cs"/>
                        </a:rPr>
                        <a:t>55.71%</a:t>
                      </a:r>
                      <a:endParaRPr lang="zh-CN" altLang="en-US" sz="1800" b="1" kern="1200" dirty="0">
                        <a:solidFill>
                          <a:schemeClr val="tx1"/>
                        </a:solidFill>
                        <a:latin typeface="+mn-lt"/>
                        <a:ea typeface="+mn-ea"/>
                        <a:cs typeface="+mn-cs"/>
                      </a:endParaRPr>
                    </a:p>
                    <a:p>
                      <a:pPr marL="0" algn="ctr" defTabSz="914400" rtl="0" eaLnBrk="1" latinLnBrk="0" hangingPunct="1"/>
                      <a:endParaRPr lang="zh-CN" altLang="en-US" sz="1800" b="1" kern="1200" dirty="0">
                        <a:solidFill>
                          <a:schemeClr val="tx1"/>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tx1"/>
                          </a:solidFill>
                          <a:latin typeface="+mn-lt"/>
                          <a:ea typeface="+mn-ea"/>
                          <a:cs typeface="+mn-cs"/>
                        </a:rPr>
                        <a:t>55.89%</a:t>
                      </a:r>
                      <a:endParaRPr lang="zh-CN" altLang="en-US" sz="1800" b="1" kern="1200" dirty="0">
                        <a:solidFill>
                          <a:schemeClr val="tx1"/>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tx1"/>
                          </a:solidFill>
                          <a:latin typeface="+mn-lt"/>
                          <a:ea typeface="+mn-ea"/>
                          <a:cs typeface="+mn-cs"/>
                        </a:rPr>
                        <a:t>55.47%</a:t>
                      </a:r>
                      <a:endParaRPr lang="zh-CN" altLang="en-US" sz="1800" b="1" kern="1200" dirty="0">
                        <a:solidFill>
                          <a:schemeClr val="tx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tx1"/>
                          </a:solidFill>
                          <a:latin typeface="+mn-lt"/>
                          <a:ea typeface="+mn-ea"/>
                          <a:cs typeface="+mn-cs"/>
                        </a:rPr>
                        <a:t>56.61%</a:t>
                      </a:r>
                      <a:endParaRPr lang="zh-CN" altLang="en-US" sz="1800" b="1" kern="1200" dirty="0">
                        <a:solidFill>
                          <a:schemeClr val="tx1"/>
                        </a:solidFill>
                        <a:latin typeface="+mn-lt"/>
                        <a:ea typeface="+mn-ea"/>
                        <a:cs typeface="+mn-cs"/>
                      </a:endParaRPr>
                    </a:p>
                  </a:txBody>
                  <a:tcPr/>
                </a:tc>
                <a:extLst>
                  <a:ext uri="{0D108BD9-81ED-4DB2-BD59-A6C34878D82A}">
                    <a16:rowId xmlns:a16="http://schemas.microsoft.com/office/drawing/2014/main" val="3376255631"/>
                  </a:ext>
                </a:extLst>
              </a:tr>
            </a:tbl>
          </a:graphicData>
        </a:graphic>
      </p:graphicFrame>
      <p:sp>
        <p:nvSpPr>
          <p:cNvPr id="14" name="文本框 13">
            <a:extLst>
              <a:ext uri="{FF2B5EF4-FFF2-40B4-BE49-F238E27FC236}">
                <a16:creationId xmlns:a16="http://schemas.microsoft.com/office/drawing/2014/main" id="{37ED56E3-33FB-BCB7-8DAF-13242828A115}"/>
              </a:ext>
            </a:extLst>
          </p:cNvPr>
          <p:cNvSpPr txBox="1"/>
          <p:nvPr/>
        </p:nvSpPr>
        <p:spPr>
          <a:xfrm>
            <a:off x="5857931" y="3346882"/>
            <a:ext cx="45719" cy="369332"/>
          </a:xfrm>
          <a:prstGeom prst="rect">
            <a:avLst/>
          </a:prstGeom>
          <a:noFill/>
        </p:spPr>
        <p:txBody>
          <a:bodyPr wrap="square" rtlCol="0">
            <a:spAutoFit/>
          </a:bodyPr>
          <a:lstStyle/>
          <a:p>
            <a:endParaRPr lang="zh-CN" altLang="en-US" dirty="0"/>
          </a:p>
        </p:txBody>
      </p:sp>
      <p:sp>
        <p:nvSpPr>
          <p:cNvPr id="15" name="文本框 14">
            <a:extLst>
              <a:ext uri="{FF2B5EF4-FFF2-40B4-BE49-F238E27FC236}">
                <a16:creationId xmlns:a16="http://schemas.microsoft.com/office/drawing/2014/main" id="{768F9219-639E-F6A0-A466-2D93DA7EE32C}"/>
              </a:ext>
            </a:extLst>
          </p:cNvPr>
          <p:cNvSpPr txBox="1"/>
          <p:nvPr/>
        </p:nvSpPr>
        <p:spPr>
          <a:xfrm>
            <a:off x="5208628" y="3091130"/>
            <a:ext cx="6042535" cy="339837"/>
          </a:xfrm>
          <a:prstGeom prst="rect">
            <a:avLst/>
          </a:prstGeom>
          <a:noFill/>
        </p:spPr>
        <p:txBody>
          <a:bodyPr wrap="square" rtlCol="0">
            <a:spAutoFit/>
          </a:bodyPr>
          <a:lstStyle/>
          <a:p>
            <a:pPr>
              <a:lnSpc>
                <a:spcPct val="150000"/>
              </a:lnSpc>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基本参数：</a:t>
            </a:r>
            <a:r>
              <a:rPr lang="en-US" altLang="zh-CN" sz="1200" b="1" dirty="0" err="1">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batch_size</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=8</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optimizer = SGD</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r>
              <a:rPr lang="en-US" altLang="zh-CN" sz="1200" b="1" dirty="0" err="1">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lr</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=0.001</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momentum=0.9</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endParaRPr lang="zh-CN" altLang="en-US" sz="1200" dirty="0"/>
          </a:p>
        </p:txBody>
      </p:sp>
      <p:sp>
        <p:nvSpPr>
          <p:cNvPr id="16" name="文本框 15">
            <a:extLst>
              <a:ext uri="{FF2B5EF4-FFF2-40B4-BE49-F238E27FC236}">
                <a16:creationId xmlns:a16="http://schemas.microsoft.com/office/drawing/2014/main" id="{FE668984-6A62-7EB6-4894-76DE610645CC}"/>
              </a:ext>
            </a:extLst>
          </p:cNvPr>
          <p:cNvSpPr txBox="1"/>
          <p:nvPr/>
        </p:nvSpPr>
        <p:spPr>
          <a:xfrm>
            <a:off x="5903650" y="6197738"/>
            <a:ext cx="4414991" cy="369332"/>
          </a:xfrm>
          <a:prstGeom prst="rect">
            <a:avLst/>
          </a:prstGeom>
          <a:noFill/>
        </p:spPr>
        <p:txBody>
          <a:bodyPr wrap="none" rtlCol="0">
            <a:spAutoFit/>
          </a:bodyPr>
          <a:lstStyle/>
          <a:p>
            <a:r>
              <a:rPr lang="zh-CN" altLang="en-US" dirty="0"/>
              <a:t>结论：加入</a:t>
            </a:r>
            <a:r>
              <a:rPr lang="en-US" altLang="zh-CN" dirty="0"/>
              <a:t>channel</a:t>
            </a:r>
            <a:r>
              <a:rPr lang="zh-CN" altLang="en-US" dirty="0"/>
              <a:t>后的网络准确率优于</a:t>
            </a:r>
            <a:r>
              <a:rPr lang="en-US" altLang="zh-CN" dirty="0"/>
              <a:t>CA</a:t>
            </a:r>
            <a:endParaRPr lang="zh-CN" altLang="en-US" dirty="0"/>
          </a:p>
        </p:txBody>
      </p:sp>
    </p:spTree>
    <p:extLst>
      <p:ext uri="{BB962C8B-B14F-4D97-AF65-F5344CB8AC3E}">
        <p14:creationId xmlns:p14="http://schemas.microsoft.com/office/powerpoint/2010/main" val="42500632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anim calcmode="lin" valueType="num">
                                      <p:cBhvr>
                                        <p:cTn id="43" dur="1000" fill="hold"/>
                                        <p:tgtEl>
                                          <p:spTgt spid="16"/>
                                        </p:tgtEl>
                                        <p:attrNameLst>
                                          <p:attrName>ppt_x</p:attrName>
                                        </p:attrNameLst>
                                      </p:cBhvr>
                                      <p:tavLst>
                                        <p:tav tm="0">
                                          <p:val>
                                            <p:strVal val="#ppt_x"/>
                                          </p:val>
                                        </p:tav>
                                        <p:tav tm="100000">
                                          <p:val>
                                            <p:strVal val="#ppt_x"/>
                                          </p:val>
                                        </p:tav>
                                      </p:tavLst>
                                    </p:anim>
                                    <p:anim calcmode="lin" valueType="num">
                                      <p:cBhvr>
                                        <p:cTn id="4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5"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GC Net plus: Motivation</a:t>
            </a:r>
            <a:endParaRPr lang="zh-CN" altLang="en-US" dirty="0"/>
          </a:p>
        </p:txBody>
      </p:sp>
      <p:sp>
        <p:nvSpPr>
          <p:cNvPr id="4" name="文本框 3"/>
          <p:cNvSpPr txBox="1"/>
          <p:nvPr/>
        </p:nvSpPr>
        <p:spPr>
          <a:xfrm>
            <a:off x="-33556" y="379706"/>
            <a:ext cx="676840"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03</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3892790" y="2095500"/>
            <a:ext cx="3834726" cy="3878774"/>
            <a:chOff x="3313708" y="1370534"/>
            <a:chExt cx="5466568" cy="5632597"/>
          </a:xfrm>
          <a:solidFill>
            <a:schemeClr val="bg1">
              <a:lumMod val="65000"/>
            </a:schemeClr>
          </a:solidFill>
        </p:grpSpPr>
        <p:sp>
          <p:nvSpPr>
            <p:cNvPr id="6" name="Freeform 19"/>
            <p:cNvSpPr/>
            <p:nvPr/>
          </p:nvSpPr>
          <p:spPr bwMode="auto">
            <a:xfrm>
              <a:off x="3515922" y="5060472"/>
              <a:ext cx="2566154" cy="1942659"/>
            </a:xfrm>
            <a:custGeom>
              <a:avLst/>
              <a:gdLst>
                <a:gd name="T0" fmla="*/ 476 w 542"/>
                <a:gd name="T1" fmla="*/ 410 h 410"/>
                <a:gd name="T2" fmla="*/ 476 w 542"/>
                <a:gd name="T3" fmla="*/ 121 h 410"/>
                <a:gd name="T4" fmla="*/ 422 w 542"/>
                <a:gd name="T5" fmla="*/ 67 h 410"/>
                <a:gd name="T6" fmla="*/ 0 w 542"/>
                <a:gd name="T7" fmla="*/ 67 h 410"/>
                <a:gd name="T8" fmla="*/ 0 w 542"/>
                <a:gd name="T9" fmla="*/ 0 h 410"/>
                <a:gd name="T10" fmla="*/ 422 w 542"/>
                <a:gd name="T11" fmla="*/ 0 h 410"/>
                <a:gd name="T12" fmla="*/ 542 w 542"/>
                <a:gd name="T13" fmla="*/ 121 h 410"/>
                <a:gd name="T14" fmla="*/ 542 w 542"/>
                <a:gd name="T15" fmla="*/ 410 h 4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2" h="410">
                  <a:moveTo>
                    <a:pt x="476" y="410"/>
                  </a:moveTo>
                  <a:cubicBezTo>
                    <a:pt x="476" y="121"/>
                    <a:pt x="476" y="121"/>
                    <a:pt x="476" y="121"/>
                  </a:cubicBezTo>
                  <a:cubicBezTo>
                    <a:pt x="476" y="91"/>
                    <a:pt x="451" y="67"/>
                    <a:pt x="422" y="67"/>
                  </a:cubicBezTo>
                  <a:cubicBezTo>
                    <a:pt x="0" y="67"/>
                    <a:pt x="0" y="67"/>
                    <a:pt x="0" y="67"/>
                  </a:cubicBezTo>
                  <a:cubicBezTo>
                    <a:pt x="0" y="0"/>
                    <a:pt x="0" y="0"/>
                    <a:pt x="0" y="0"/>
                  </a:cubicBezTo>
                  <a:cubicBezTo>
                    <a:pt x="422" y="0"/>
                    <a:pt x="422" y="0"/>
                    <a:pt x="422" y="0"/>
                  </a:cubicBezTo>
                  <a:cubicBezTo>
                    <a:pt x="488" y="0"/>
                    <a:pt x="542" y="54"/>
                    <a:pt x="542" y="121"/>
                  </a:cubicBezTo>
                  <a:cubicBezTo>
                    <a:pt x="542" y="410"/>
                    <a:pt x="542" y="410"/>
                    <a:pt x="542" y="410"/>
                  </a:cubicBezTo>
                </a:path>
              </a:pathLst>
            </a:custGeom>
            <a:solidFill>
              <a:schemeClr val="bg1">
                <a:lumMod val="75000"/>
              </a:schemeClr>
            </a:solidFill>
            <a:ln>
              <a:noFill/>
            </a:ln>
          </p:spPr>
          <p:txBody>
            <a:bodyPr vert="horz" wrap="square" lIns="91440" tIns="45720" rIns="91440" bIns="45720" numCol="1" anchor="t" anchorCtr="0" compatLnSpc="1"/>
            <a:lstStyle/>
            <a:p>
              <a:endParaRPr lang="zh-CN" altLang="en-US"/>
            </a:p>
          </p:txBody>
        </p:sp>
        <p:sp>
          <p:nvSpPr>
            <p:cNvPr id="7" name="Freeform 20"/>
            <p:cNvSpPr/>
            <p:nvPr/>
          </p:nvSpPr>
          <p:spPr bwMode="auto">
            <a:xfrm>
              <a:off x="5925701" y="5122620"/>
              <a:ext cx="1866477" cy="733760"/>
            </a:xfrm>
            <a:custGeom>
              <a:avLst/>
              <a:gdLst>
                <a:gd name="T0" fmla="*/ 275 w 394"/>
                <a:gd name="T1" fmla="*/ 155 h 155"/>
                <a:gd name="T2" fmla="*/ 0 w 394"/>
                <a:gd name="T3" fmla="*/ 155 h 155"/>
                <a:gd name="T4" fmla="*/ 0 w 394"/>
                <a:gd name="T5" fmla="*/ 94 h 155"/>
                <a:gd name="T6" fmla="*/ 275 w 394"/>
                <a:gd name="T7" fmla="*/ 94 h 155"/>
                <a:gd name="T8" fmla="*/ 332 w 394"/>
                <a:gd name="T9" fmla="*/ 37 h 155"/>
                <a:gd name="T10" fmla="*/ 332 w 394"/>
                <a:gd name="T11" fmla="*/ 0 h 155"/>
                <a:gd name="T12" fmla="*/ 394 w 394"/>
                <a:gd name="T13" fmla="*/ 0 h 155"/>
                <a:gd name="T14" fmla="*/ 394 w 394"/>
                <a:gd name="T15" fmla="*/ 37 h 155"/>
                <a:gd name="T16" fmla="*/ 275 w 394"/>
                <a:gd name="T17"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4" h="155">
                  <a:moveTo>
                    <a:pt x="275" y="155"/>
                  </a:moveTo>
                  <a:cubicBezTo>
                    <a:pt x="0" y="155"/>
                    <a:pt x="0" y="155"/>
                    <a:pt x="0" y="155"/>
                  </a:cubicBezTo>
                  <a:cubicBezTo>
                    <a:pt x="0" y="94"/>
                    <a:pt x="0" y="94"/>
                    <a:pt x="0" y="94"/>
                  </a:cubicBezTo>
                  <a:cubicBezTo>
                    <a:pt x="275" y="94"/>
                    <a:pt x="275" y="94"/>
                    <a:pt x="275" y="94"/>
                  </a:cubicBezTo>
                  <a:cubicBezTo>
                    <a:pt x="307" y="94"/>
                    <a:pt x="332" y="68"/>
                    <a:pt x="332" y="37"/>
                  </a:cubicBezTo>
                  <a:cubicBezTo>
                    <a:pt x="332" y="0"/>
                    <a:pt x="332" y="0"/>
                    <a:pt x="332" y="0"/>
                  </a:cubicBezTo>
                  <a:cubicBezTo>
                    <a:pt x="394" y="0"/>
                    <a:pt x="394" y="0"/>
                    <a:pt x="394" y="0"/>
                  </a:cubicBezTo>
                  <a:cubicBezTo>
                    <a:pt x="394" y="37"/>
                    <a:pt x="394" y="37"/>
                    <a:pt x="394" y="37"/>
                  </a:cubicBezTo>
                  <a:cubicBezTo>
                    <a:pt x="394" y="102"/>
                    <a:pt x="341" y="155"/>
                    <a:pt x="275" y="155"/>
                  </a:cubicBez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p>
          </p:txBody>
        </p:sp>
        <p:sp>
          <p:nvSpPr>
            <p:cNvPr id="8" name="Freeform 21"/>
            <p:cNvSpPr/>
            <p:nvPr/>
          </p:nvSpPr>
          <p:spPr bwMode="auto">
            <a:xfrm>
              <a:off x="6168283" y="2664726"/>
              <a:ext cx="1704087" cy="695669"/>
            </a:xfrm>
            <a:custGeom>
              <a:avLst/>
              <a:gdLst>
                <a:gd name="T0" fmla="*/ 250 w 360"/>
                <a:gd name="T1" fmla="*/ 147 h 147"/>
                <a:gd name="T2" fmla="*/ 0 w 360"/>
                <a:gd name="T3" fmla="*/ 147 h 147"/>
                <a:gd name="T4" fmla="*/ 0 w 360"/>
                <a:gd name="T5" fmla="*/ 102 h 147"/>
                <a:gd name="T6" fmla="*/ 250 w 360"/>
                <a:gd name="T7" fmla="*/ 102 h 147"/>
                <a:gd name="T8" fmla="*/ 315 w 360"/>
                <a:gd name="T9" fmla="*/ 37 h 147"/>
                <a:gd name="T10" fmla="*/ 315 w 360"/>
                <a:gd name="T11" fmla="*/ 0 h 147"/>
                <a:gd name="T12" fmla="*/ 360 w 360"/>
                <a:gd name="T13" fmla="*/ 0 h 147"/>
                <a:gd name="T14" fmla="*/ 360 w 360"/>
                <a:gd name="T15" fmla="*/ 37 h 147"/>
                <a:gd name="T16" fmla="*/ 250 w 360"/>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0" h="147">
                  <a:moveTo>
                    <a:pt x="250" y="147"/>
                  </a:moveTo>
                  <a:cubicBezTo>
                    <a:pt x="0" y="147"/>
                    <a:pt x="0" y="147"/>
                    <a:pt x="0" y="147"/>
                  </a:cubicBezTo>
                  <a:cubicBezTo>
                    <a:pt x="0" y="102"/>
                    <a:pt x="0" y="102"/>
                    <a:pt x="0" y="102"/>
                  </a:cubicBezTo>
                  <a:cubicBezTo>
                    <a:pt x="250" y="102"/>
                    <a:pt x="250" y="102"/>
                    <a:pt x="250" y="102"/>
                  </a:cubicBezTo>
                  <a:cubicBezTo>
                    <a:pt x="286" y="102"/>
                    <a:pt x="315" y="73"/>
                    <a:pt x="315" y="37"/>
                  </a:cubicBezTo>
                  <a:cubicBezTo>
                    <a:pt x="315" y="0"/>
                    <a:pt x="315" y="0"/>
                    <a:pt x="315" y="0"/>
                  </a:cubicBezTo>
                  <a:cubicBezTo>
                    <a:pt x="360" y="0"/>
                    <a:pt x="360" y="0"/>
                    <a:pt x="360" y="0"/>
                  </a:cubicBezTo>
                  <a:cubicBezTo>
                    <a:pt x="360" y="37"/>
                    <a:pt x="360" y="37"/>
                    <a:pt x="360" y="37"/>
                  </a:cubicBezTo>
                  <a:cubicBezTo>
                    <a:pt x="360" y="98"/>
                    <a:pt x="311" y="147"/>
                    <a:pt x="250" y="147"/>
                  </a:cubicBez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p>
          </p:txBody>
        </p:sp>
        <p:sp>
          <p:nvSpPr>
            <p:cNvPr id="9" name="Freeform 22"/>
            <p:cNvSpPr/>
            <p:nvPr/>
          </p:nvSpPr>
          <p:spPr bwMode="auto">
            <a:xfrm>
              <a:off x="4945351" y="3516770"/>
              <a:ext cx="739775" cy="1710102"/>
            </a:xfrm>
            <a:custGeom>
              <a:avLst/>
              <a:gdLst>
                <a:gd name="T0" fmla="*/ 156 w 156"/>
                <a:gd name="T1" fmla="*/ 361 h 361"/>
                <a:gd name="T2" fmla="*/ 95 w 156"/>
                <a:gd name="T3" fmla="*/ 361 h 361"/>
                <a:gd name="T4" fmla="*/ 95 w 156"/>
                <a:gd name="T5" fmla="*/ 118 h 361"/>
                <a:gd name="T6" fmla="*/ 38 w 156"/>
                <a:gd name="T7" fmla="*/ 61 h 361"/>
                <a:gd name="T8" fmla="*/ 0 w 156"/>
                <a:gd name="T9" fmla="*/ 61 h 361"/>
                <a:gd name="T10" fmla="*/ 0 w 156"/>
                <a:gd name="T11" fmla="*/ 0 h 361"/>
                <a:gd name="T12" fmla="*/ 38 w 156"/>
                <a:gd name="T13" fmla="*/ 0 h 361"/>
                <a:gd name="T14" fmla="*/ 156 w 156"/>
                <a:gd name="T15" fmla="*/ 118 h 361"/>
                <a:gd name="T16" fmla="*/ 156 w 156"/>
                <a:gd name="T17" fmla="*/ 3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361">
                  <a:moveTo>
                    <a:pt x="156" y="361"/>
                  </a:moveTo>
                  <a:cubicBezTo>
                    <a:pt x="95" y="361"/>
                    <a:pt x="95" y="361"/>
                    <a:pt x="95" y="361"/>
                  </a:cubicBezTo>
                  <a:cubicBezTo>
                    <a:pt x="95" y="118"/>
                    <a:pt x="95" y="118"/>
                    <a:pt x="95" y="118"/>
                  </a:cubicBezTo>
                  <a:cubicBezTo>
                    <a:pt x="95" y="87"/>
                    <a:pt x="69" y="61"/>
                    <a:pt x="38" y="61"/>
                  </a:cubicBezTo>
                  <a:cubicBezTo>
                    <a:pt x="0" y="61"/>
                    <a:pt x="0" y="61"/>
                    <a:pt x="0" y="61"/>
                  </a:cubicBezTo>
                  <a:cubicBezTo>
                    <a:pt x="0" y="0"/>
                    <a:pt x="0" y="0"/>
                    <a:pt x="0" y="0"/>
                  </a:cubicBezTo>
                  <a:cubicBezTo>
                    <a:pt x="38" y="0"/>
                    <a:pt x="38" y="0"/>
                    <a:pt x="38" y="0"/>
                  </a:cubicBezTo>
                  <a:cubicBezTo>
                    <a:pt x="103" y="0"/>
                    <a:pt x="156" y="53"/>
                    <a:pt x="156" y="118"/>
                  </a:cubicBezTo>
                  <a:lnTo>
                    <a:pt x="156" y="361"/>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p>
          </p:txBody>
        </p:sp>
        <p:sp>
          <p:nvSpPr>
            <p:cNvPr id="10" name="Freeform 23"/>
            <p:cNvSpPr/>
            <p:nvPr/>
          </p:nvSpPr>
          <p:spPr bwMode="auto">
            <a:xfrm>
              <a:off x="6505091" y="4104178"/>
              <a:ext cx="2072971" cy="1657977"/>
            </a:xfrm>
            <a:custGeom>
              <a:avLst/>
              <a:gdLst>
                <a:gd name="T0" fmla="*/ 54 w 438"/>
                <a:gd name="T1" fmla="*/ 350 h 350"/>
                <a:gd name="T2" fmla="*/ 0 w 438"/>
                <a:gd name="T3" fmla="*/ 350 h 350"/>
                <a:gd name="T4" fmla="*/ 0 w 438"/>
                <a:gd name="T5" fmla="*/ 114 h 350"/>
                <a:gd name="T6" fmla="*/ 115 w 438"/>
                <a:gd name="T7" fmla="*/ 0 h 350"/>
                <a:gd name="T8" fmla="*/ 438 w 438"/>
                <a:gd name="T9" fmla="*/ 0 h 350"/>
                <a:gd name="T10" fmla="*/ 438 w 438"/>
                <a:gd name="T11" fmla="*/ 53 h 350"/>
                <a:gd name="T12" fmla="*/ 115 w 438"/>
                <a:gd name="T13" fmla="*/ 53 h 350"/>
                <a:gd name="T14" fmla="*/ 54 w 438"/>
                <a:gd name="T15" fmla="*/ 114 h 350"/>
                <a:gd name="T16" fmla="*/ 54 w 438"/>
                <a:gd name="T17" fmla="*/ 35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8" h="350">
                  <a:moveTo>
                    <a:pt x="54" y="350"/>
                  </a:moveTo>
                  <a:cubicBezTo>
                    <a:pt x="0" y="350"/>
                    <a:pt x="0" y="350"/>
                    <a:pt x="0" y="350"/>
                  </a:cubicBezTo>
                  <a:cubicBezTo>
                    <a:pt x="0" y="114"/>
                    <a:pt x="0" y="114"/>
                    <a:pt x="0" y="114"/>
                  </a:cubicBezTo>
                  <a:cubicBezTo>
                    <a:pt x="0" y="51"/>
                    <a:pt x="52" y="0"/>
                    <a:pt x="115" y="0"/>
                  </a:cubicBezTo>
                  <a:cubicBezTo>
                    <a:pt x="438" y="0"/>
                    <a:pt x="438" y="0"/>
                    <a:pt x="438" y="0"/>
                  </a:cubicBezTo>
                  <a:cubicBezTo>
                    <a:pt x="438" y="53"/>
                    <a:pt x="438" y="53"/>
                    <a:pt x="438" y="53"/>
                  </a:cubicBezTo>
                  <a:cubicBezTo>
                    <a:pt x="115" y="53"/>
                    <a:pt x="115" y="53"/>
                    <a:pt x="115" y="53"/>
                  </a:cubicBezTo>
                  <a:cubicBezTo>
                    <a:pt x="81" y="53"/>
                    <a:pt x="54" y="80"/>
                    <a:pt x="54" y="114"/>
                  </a:cubicBezTo>
                  <a:lnTo>
                    <a:pt x="54" y="350"/>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p>
          </p:txBody>
        </p:sp>
        <p:sp>
          <p:nvSpPr>
            <p:cNvPr id="11" name="Freeform 24"/>
            <p:cNvSpPr/>
            <p:nvPr/>
          </p:nvSpPr>
          <p:spPr bwMode="auto">
            <a:xfrm>
              <a:off x="4287774" y="2101376"/>
              <a:ext cx="1794303" cy="695669"/>
            </a:xfrm>
            <a:custGeom>
              <a:avLst/>
              <a:gdLst>
                <a:gd name="T0" fmla="*/ 379 w 379"/>
                <a:gd name="T1" fmla="*/ 147 h 147"/>
                <a:gd name="T2" fmla="*/ 110 w 379"/>
                <a:gd name="T3" fmla="*/ 147 h 147"/>
                <a:gd name="T4" fmla="*/ 0 w 379"/>
                <a:gd name="T5" fmla="*/ 37 h 147"/>
                <a:gd name="T6" fmla="*/ 0 w 379"/>
                <a:gd name="T7" fmla="*/ 0 h 147"/>
                <a:gd name="T8" fmla="*/ 45 w 379"/>
                <a:gd name="T9" fmla="*/ 0 h 147"/>
                <a:gd name="T10" fmla="*/ 45 w 379"/>
                <a:gd name="T11" fmla="*/ 37 h 147"/>
                <a:gd name="T12" fmla="*/ 110 w 379"/>
                <a:gd name="T13" fmla="*/ 102 h 147"/>
                <a:gd name="T14" fmla="*/ 379 w 379"/>
                <a:gd name="T15" fmla="*/ 102 h 147"/>
                <a:gd name="T16" fmla="*/ 379 w 379"/>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9" h="147">
                  <a:moveTo>
                    <a:pt x="379" y="147"/>
                  </a:moveTo>
                  <a:cubicBezTo>
                    <a:pt x="110" y="147"/>
                    <a:pt x="110" y="147"/>
                    <a:pt x="110" y="147"/>
                  </a:cubicBezTo>
                  <a:cubicBezTo>
                    <a:pt x="49" y="147"/>
                    <a:pt x="0" y="98"/>
                    <a:pt x="0" y="37"/>
                  </a:cubicBezTo>
                  <a:cubicBezTo>
                    <a:pt x="0" y="0"/>
                    <a:pt x="0" y="0"/>
                    <a:pt x="0" y="0"/>
                  </a:cubicBezTo>
                  <a:cubicBezTo>
                    <a:pt x="45" y="0"/>
                    <a:pt x="45" y="0"/>
                    <a:pt x="45" y="0"/>
                  </a:cubicBezTo>
                  <a:cubicBezTo>
                    <a:pt x="45" y="37"/>
                    <a:pt x="45" y="37"/>
                    <a:pt x="45" y="37"/>
                  </a:cubicBezTo>
                  <a:cubicBezTo>
                    <a:pt x="45" y="73"/>
                    <a:pt x="74" y="102"/>
                    <a:pt x="110" y="102"/>
                  </a:cubicBezTo>
                  <a:cubicBezTo>
                    <a:pt x="379" y="102"/>
                    <a:pt x="379" y="102"/>
                    <a:pt x="379" y="102"/>
                  </a:cubicBezTo>
                  <a:lnTo>
                    <a:pt x="379" y="147"/>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p>
          </p:txBody>
        </p:sp>
        <p:sp>
          <p:nvSpPr>
            <p:cNvPr id="12" name="Freeform 25"/>
            <p:cNvSpPr/>
            <p:nvPr/>
          </p:nvSpPr>
          <p:spPr bwMode="auto">
            <a:xfrm>
              <a:off x="4127389" y="3895678"/>
              <a:ext cx="1405371" cy="715717"/>
            </a:xfrm>
            <a:custGeom>
              <a:avLst/>
              <a:gdLst>
                <a:gd name="T0" fmla="*/ 297 w 297"/>
                <a:gd name="T1" fmla="*/ 151 h 151"/>
                <a:gd name="T2" fmla="*/ 114 w 297"/>
                <a:gd name="T3" fmla="*/ 151 h 151"/>
                <a:gd name="T4" fmla="*/ 0 w 297"/>
                <a:gd name="T5" fmla="*/ 37 h 151"/>
                <a:gd name="T6" fmla="*/ 0 w 297"/>
                <a:gd name="T7" fmla="*/ 0 h 151"/>
                <a:gd name="T8" fmla="*/ 53 w 297"/>
                <a:gd name="T9" fmla="*/ 0 h 151"/>
                <a:gd name="T10" fmla="*/ 53 w 297"/>
                <a:gd name="T11" fmla="*/ 37 h 151"/>
                <a:gd name="T12" fmla="*/ 114 w 297"/>
                <a:gd name="T13" fmla="*/ 98 h 151"/>
                <a:gd name="T14" fmla="*/ 297 w 297"/>
                <a:gd name="T15" fmla="*/ 98 h 151"/>
                <a:gd name="T16" fmla="*/ 297 w 297"/>
                <a:gd name="T17"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51">
                  <a:moveTo>
                    <a:pt x="297" y="151"/>
                  </a:moveTo>
                  <a:cubicBezTo>
                    <a:pt x="114" y="151"/>
                    <a:pt x="114" y="151"/>
                    <a:pt x="114" y="151"/>
                  </a:cubicBezTo>
                  <a:cubicBezTo>
                    <a:pt x="51" y="151"/>
                    <a:pt x="0" y="100"/>
                    <a:pt x="0" y="37"/>
                  </a:cubicBezTo>
                  <a:cubicBezTo>
                    <a:pt x="0" y="0"/>
                    <a:pt x="0" y="0"/>
                    <a:pt x="0" y="0"/>
                  </a:cubicBezTo>
                  <a:cubicBezTo>
                    <a:pt x="53" y="0"/>
                    <a:pt x="53" y="0"/>
                    <a:pt x="53" y="0"/>
                  </a:cubicBezTo>
                  <a:cubicBezTo>
                    <a:pt x="53" y="37"/>
                    <a:pt x="53" y="37"/>
                    <a:pt x="53" y="37"/>
                  </a:cubicBezTo>
                  <a:cubicBezTo>
                    <a:pt x="53" y="71"/>
                    <a:pt x="81" y="98"/>
                    <a:pt x="114" y="98"/>
                  </a:cubicBezTo>
                  <a:cubicBezTo>
                    <a:pt x="297" y="98"/>
                    <a:pt x="297" y="98"/>
                    <a:pt x="297" y="98"/>
                  </a:cubicBezTo>
                  <a:lnTo>
                    <a:pt x="297" y="151"/>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p>
          </p:txBody>
        </p:sp>
        <p:sp>
          <p:nvSpPr>
            <p:cNvPr id="13" name="Freeform 26"/>
            <p:cNvSpPr/>
            <p:nvPr/>
          </p:nvSpPr>
          <p:spPr bwMode="auto">
            <a:xfrm>
              <a:off x="5532759" y="2831126"/>
              <a:ext cx="715717" cy="1405371"/>
            </a:xfrm>
            <a:custGeom>
              <a:avLst/>
              <a:gdLst>
                <a:gd name="T0" fmla="*/ 37 w 151"/>
                <a:gd name="T1" fmla="*/ 297 h 297"/>
                <a:gd name="T2" fmla="*/ 0 w 151"/>
                <a:gd name="T3" fmla="*/ 297 h 297"/>
                <a:gd name="T4" fmla="*/ 0 w 151"/>
                <a:gd name="T5" fmla="*/ 244 h 297"/>
                <a:gd name="T6" fmla="*/ 37 w 151"/>
                <a:gd name="T7" fmla="*/ 244 h 297"/>
                <a:gd name="T8" fmla="*/ 98 w 151"/>
                <a:gd name="T9" fmla="*/ 183 h 297"/>
                <a:gd name="T10" fmla="*/ 98 w 151"/>
                <a:gd name="T11" fmla="*/ 0 h 297"/>
                <a:gd name="T12" fmla="*/ 151 w 151"/>
                <a:gd name="T13" fmla="*/ 0 h 297"/>
                <a:gd name="T14" fmla="*/ 151 w 151"/>
                <a:gd name="T15" fmla="*/ 183 h 297"/>
                <a:gd name="T16" fmla="*/ 37 w 151"/>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97">
                  <a:moveTo>
                    <a:pt x="37" y="297"/>
                  </a:moveTo>
                  <a:cubicBezTo>
                    <a:pt x="0" y="297"/>
                    <a:pt x="0" y="297"/>
                    <a:pt x="0" y="297"/>
                  </a:cubicBezTo>
                  <a:cubicBezTo>
                    <a:pt x="0" y="244"/>
                    <a:pt x="0" y="244"/>
                    <a:pt x="0" y="244"/>
                  </a:cubicBezTo>
                  <a:cubicBezTo>
                    <a:pt x="37" y="244"/>
                    <a:pt x="37" y="244"/>
                    <a:pt x="37" y="244"/>
                  </a:cubicBezTo>
                  <a:cubicBezTo>
                    <a:pt x="71" y="244"/>
                    <a:pt x="98" y="216"/>
                    <a:pt x="98" y="183"/>
                  </a:cubicBezTo>
                  <a:cubicBezTo>
                    <a:pt x="98" y="0"/>
                    <a:pt x="98" y="0"/>
                    <a:pt x="98" y="0"/>
                  </a:cubicBezTo>
                  <a:cubicBezTo>
                    <a:pt x="151" y="0"/>
                    <a:pt x="151" y="0"/>
                    <a:pt x="151" y="0"/>
                  </a:cubicBezTo>
                  <a:cubicBezTo>
                    <a:pt x="151" y="183"/>
                    <a:pt x="151" y="183"/>
                    <a:pt x="151" y="183"/>
                  </a:cubicBezTo>
                  <a:cubicBezTo>
                    <a:pt x="151" y="246"/>
                    <a:pt x="100" y="297"/>
                    <a:pt x="37" y="297"/>
                  </a:cubicBez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p>
          </p:txBody>
        </p:sp>
        <p:sp>
          <p:nvSpPr>
            <p:cNvPr id="14" name="Freeform 27"/>
            <p:cNvSpPr/>
            <p:nvPr/>
          </p:nvSpPr>
          <p:spPr bwMode="auto">
            <a:xfrm>
              <a:off x="5997874" y="1485899"/>
              <a:ext cx="719727" cy="1405371"/>
            </a:xfrm>
            <a:custGeom>
              <a:avLst/>
              <a:gdLst>
                <a:gd name="T0" fmla="*/ 53 w 152"/>
                <a:gd name="T1" fmla="*/ 297 h 297"/>
                <a:gd name="T2" fmla="*/ 0 w 152"/>
                <a:gd name="T3" fmla="*/ 297 h 297"/>
                <a:gd name="T4" fmla="*/ 0 w 152"/>
                <a:gd name="T5" fmla="*/ 114 h 297"/>
                <a:gd name="T6" fmla="*/ 114 w 152"/>
                <a:gd name="T7" fmla="*/ 0 h 297"/>
                <a:gd name="T8" fmla="*/ 152 w 152"/>
                <a:gd name="T9" fmla="*/ 0 h 297"/>
                <a:gd name="T10" fmla="*/ 152 w 152"/>
                <a:gd name="T11" fmla="*/ 53 h 297"/>
                <a:gd name="T12" fmla="*/ 114 w 152"/>
                <a:gd name="T13" fmla="*/ 53 h 297"/>
                <a:gd name="T14" fmla="*/ 53 w 152"/>
                <a:gd name="T15" fmla="*/ 114 h 297"/>
                <a:gd name="T16" fmla="*/ 53 w 152"/>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297">
                  <a:moveTo>
                    <a:pt x="53" y="297"/>
                  </a:moveTo>
                  <a:cubicBezTo>
                    <a:pt x="0" y="297"/>
                    <a:pt x="0" y="297"/>
                    <a:pt x="0" y="297"/>
                  </a:cubicBezTo>
                  <a:cubicBezTo>
                    <a:pt x="0" y="114"/>
                    <a:pt x="0" y="114"/>
                    <a:pt x="0" y="114"/>
                  </a:cubicBezTo>
                  <a:cubicBezTo>
                    <a:pt x="0" y="51"/>
                    <a:pt x="51" y="0"/>
                    <a:pt x="114" y="0"/>
                  </a:cubicBezTo>
                  <a:cubicBezTo>
                    <a:pt x="152" y="0"/>
                    <a:pt x="152" y="0"/>
                    <a:pt x="152" y="0"/>
                  </a:cubicBezTo>
                  <a:cubicBezTo>
                    <a:pt x="152" y="53"/>
                    <a:pt x="152" y="53"/>
                    <a:pt x="152" y="53"/>
                  </a:cubicBezTo>
                  <a:cubicBezTo>
                    <a:pt x="114" y="53"/>
                    <a:pt x="114" y="53"/>
                    <a:pt x="114" y="53"/>
                  </a:cubicBezTo>
                  <a:cubicBezTo>
                    <a:pt x="81" y="53"/>
                    <a:pt x="53" y="80"/>
                    <a:pt x="53" y="114"/>
                  </a:cubicBezTo>
                  <a:lnTo>
                    <a:pt x="53" y="297"/>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p>
          </p:txBody>
        </p:sp>
        <p:sp>
          <p:nvSpPr>
            <p:cNvPr id="15" name="椭圆 14"/>
            <p:cNvSpPr/>
            <p:nvPr/>
          </p:nvSpPr>
          <p:spPr>
            <a:xfrm>
              <a:off x="3313708" y="5012358"/>
              <a:ext cx="429028" cy="429028"/>
            </a:xfrm>
            <a:prstGeom prst="ellipse">
              <a:avLst/>
            </a:prstGeom>
            <a:solidFill>
              <a:srgbClr val="702F73"/>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035832" y="3577150"/>
              <a:ext cx="429028" cy="429028"/>
            </a:xfrm>
            <a:prstGeom prst="ellipse">
              <a:avLst/>
            </a:prstGeom>
            <a:solidFill>
              <a:srgbClr val="702F73"/>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351248" y="4021983"/>
              <a:ext cx="429028" cy="429028"/>
            </a:xfrm>
            <a:prstGeom prst="ellipse">
              <a:avLst/>
            </a:prstGeom>
            <a:solidFill>
              <a:srgbClr val="702F73"/>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7552264" y="2378414"/>
              <a:ext cx="429028" cy="429028"/>
            </a:xfrm>
            <a:prstGeom prst="ellipse">
              <a:avLst/>
            </a:prstGeom>
            <a:solidFill>
              <a:srgbClr val="702F73"/>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175783" y="1769016"/>
              <a:ext cx="429028" cy="429028"/>
            </a:xfrm>
            <a:prstGeom prst="ellipse">
              <a:avLst/>
            </a:prstGeom>
            <a:solidFill>
              <a:srgbClr val="702F73"/>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483334" y="1370534"/>
              <a:ext cx="429028" cy="429028"/>
            </a:xfrm>
            <a:prstGeom prst="ellipse">
              <a:avLst/>
            </a:prstGeom>
            <a:solidFill>
              <a:srgbClr val="702F73"/>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p:cNvSpPr txBox="1"/>
          <p:nvPr/>
        </p:nvSpPr>
        <p:spPr>
          <a:xfrm>
            <a:off x="336885" y="2255690"/>
            <a:ext cx="4127602" cy="1023742"/>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mn-ea"/>
              </a:rPr>
              <a:t>源代码中</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mn-ea"/>
              </a:rPr>
              <a:t>GC Block</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mn-ea"/>
              </a:rPr>
              <a:t>应用于每个</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mn-ea"/>
              </a:rPr>
              <a:t>Bottleneck</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mn-ea"/>
              </a:rPr>
              <a:t>处，但是对不同的</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mn-ea"/>
              </a:rPr>
              <a:t>Bottleneck</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mn-ea"/>
              </a:rPr>
              <a:t>进行</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mn-ea"/>
              </a:rPr>
              <a:t>GC Block</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mn-ea"/>
              </a:rPr>
              <a:t>的选择性实现对分类任务的结果有明显的影响。</a:t>
            </a:r>
          </a:p>
        </p:txBody>
      </p:sp>
      <p:sp>
        <p:nvSpPr>
          <p:cNvPr id="23" name="文本框 22"/>
          <p:cNvSpPr txBox="1"/>
          <p:nvPr/>
        </p:nvSpPr>
        <p:spPr>
          <a:xfrm>
            <a:off x="8072038" y="2544801"/>
            <a:ext cx="3462235" cy="1670073"/>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mn-ea"/>
              </a:rPr>
              <a:t>不同层数的</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mn-ea"/>
              </a:rPr>
              <a:t>CNN</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mn-ea"/>
              </a:rPr>
              <a:t>学习到不同的特征，例如低级特征主要关于纹理，高级特征则为更抽象的语义等。对于分类任务，是否应该为每个</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mn-ea"/>
              </a:rPr>
              <a:t>Bottleneck</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mn-ea"/>
              </a:rPr>
              <a:t>提取出的不同等级的特征信息给予不同的权重？</a:t>
            </a:r>
          </a:p>
        </p:txBody>
      </p:sp>
      <p:pic>
        <p:nvPicPr>
          <p:cNvPr id="25" name="图片 24" descr="图形用户界面, 文本, 应用程序, 电子邮件&#10;&#10;描述已自动生成">
            <a:extLst>
              <a:ext uri="{FF2B5EF4-FFF2-40B4-BE49-F238E27FC236}">
                <a16:creationId xmlns:a16="http://schemas.microsoft.com/office/drawing/2014/main" id="{75ECAE5B-4EF3-BC04-B847-3FB6215878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8" y="883726"/>
            <a:ext cx="6889333" cy="1188276"/>
          </a:xfrm>
          <a:prstGeom prst="rect">
            <a:avLst/>
          </a:prstGeom>
        </p:spPr>
      </p:pic>
      <p:graphicFrame>
        <p:nvGraphicFramePr>
          <p:cNvPr id="26" name="表格 25">
            <a:extLst>
              <a:ext uri="{FF2B5EF4-FFF2-40B4-BE49-F238E27FC236}">
                <a16:creationId xmlns:a16="http://schemas.microsoft.com/office/drawing/2014/main" id="{6C856DF1-0413-936D-8951-C2D042954294}"/>
              </a:ext>
            </a:extLst>
          </p:cNvPr>
          <p:cNvGraphicFramePr>
            <a:graphicFrameLocks noGrp="1"/>
          </p:cNvGraphicFramePr>
          <p:nvPr>
            <p:extLst>
              <p:ext uri="{D42A27DB-BD31-4B8C-83A1-F6EECF244321}">
                <p14:modId xmlns:p14="http://schemas.microsoft.com/office/powerpoint/2010/main" val="1049553136"/>
              </p:ext>
            </p:extLst>
          </p:nvPr>
        </p:nvGraphicFramePr>
        <p:xfrm>
          <a:off x="6003524" y="4842298"/>
          <a:ext cx="5588002" cy="952500"/>
        </p:xfrm>
        <a:graphic>
          <a:graphicData uri="http://schemas.openxmlformats.org/drawingml/2006/table">
            <a:tbl>
              <a:tblPr>
                <a:tableStyleId>{5C22544A-7EE6-4342-B048-85BDC9FD1C3A}</a:tableStyleId>
              </a:tblPr>
              <a:tblGrid>
                <a:gridCol w="2846358">
                  <a:extLst>
                    <a:ext uri="{9D8B030D-6E8A-4147-A177-3AD203B41FA5}">
                      <a16:colId xmlns:a16="http://schemas.microsoft.com/office/drawing/2014/main" val="3055043880"/>
                    </a:ext>
                  </a:extLst>
                </a:gridCol>
                <a:gridCol w="685411">
                  <a:extLst>
                    <a:ext uri="{9D8B030D-6E8A-4147-A177-3AD203B41FA5}">
                      <a16:colId xmlns:a16="http://schemas.microsoft.com/office/drawing/2014/main" val="2113683840"/>
                    </a:ext>
                  </a:extLst>
                </a:gridCol>
                <a:gridCol w="685411">
                  <a:extLst>
                    <a:ext uri="{9D8B030D-6E8A-4147-A177-3AD203B41FA5}">
                      <a16:colId xmlns:a16="http://schemas.microsoft.com/office/drawing/2014/main" val="4091319944"/>
                    </a:ext>
                  </a:extLst>
                </a:gridCol>
                <a:gridCol w="685411">
                  <a:extLst>
                    <a:ext uri="{9D8B030D-6E8A-4147-A177-3AD203B41FA5}">
                      <a16:colId xmlns:a16="http://schemas.microsoft.com/office/drawing/2014/main" val="2827518374"/>
                    </a:ext>
                  </a:extLst>
                </a:gridCol>
                <a:gridCol w="685411">
                  <a:extLst>
                    <a:ext uri="{9D8B030D-6E8A-4147-A177-3AD203B41FA5}">
                      <a16:colId xmlns:a16="http://schemas.microsoft.com/office/drawing/2014/main" val="63442841"/>
                    </a:ext>
                  </a:extLst>
                </a:gridCol>
              </a:tblGrid>
              <a:tr h="190500">
                <a:tc>
                  <a:txBody>
                    <a:bodyPr/>
                    <a:lstStyle/>
                    <a:p>
                      <a:pPr algn="l" fontAlgn="b"/>
                      <a:r>
                        <a:rPr lang="en-US" sz="1100" u="none" strike="noStrike">
                          <a:effectLst/>
                        </a:rPr>
                        <a:t>epochs/</a:t>
                      </a:r>
                      <a:r>
                        <a:rPr lang="zh-CN" altLang="en-US" sz="1100" u="none" strike="noStrike">
                          <a:effectLst/>
                        </a:rPr>
                        <a:t>在第几个</a:t>
                      </a:r>
                      <a:r>
                        <a:rPr lang="en-US" sz="1100" u="none" strike="noStrike">
                          <a:effectLst/>
                        </a:rPr>
                        <a:t>bottleneck</a:t>
                      </a:r>
                      <a:r>
                        <a:rPr lang="zh-CN" altLang="en-US" sz="1100" u="none" strike="noStrike">
                          <a:effectLst/>
                        </a:rPr>
                        <a:t>后插入</a:t>
                      </a:r>
                      <a:r>
                        <a:rPr lang="en-US" sz="1100" u="none" strike="noStrike">
                          <a:effectLst/>
                        </a:rPr>
                        <a:t>GCBlock</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en-US" altLang="zh-CN" sz="1100" u="none" strike="noStrike">
                          <a:effectLst/>
                        </a:rPr>
                        <a:t>1,2,3,4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en-US" altLang="zh-CN" sz="1100" u="none" strike="noStrike">
                          <a:effectLst/>
                        </a:rPr>
                        <a:t>2,3,4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en-US" altLang="zh-CN" sz="1100" u="none" strike="noStrike">
                          <a:effectLst/>
                        </a:rPr>
                        <a:t>3,4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1266218014"/>
                  </a:ext>
                </a:extLst>
              </a:tr>
              <a:tr h="190500">
                <a:tc>
                  <a:txBody>
                    <a:bodyPr/>
                    <a:lstStyle/>
                    <a:p>
                      <a:pPr algn="r" fontAlgn="b"/>
                      <a:r>
                        <a:rPr lang="en-US" altLang="zh-CN" sz="1100" u="none" strike="noStrike" dirty="0">
                          <a:effectLst/>
                        </a:rPr>
                        <a:t>10</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53.61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dirty="0">
                          <a:effectLst/>
                        </a:rPr>
                        <a:t>53.43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dirty="0">
                          <a:effectLst/>
                        </a:rPr>
                        <a:t>52.61</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dirty="0">
                          <a:effectLst/>
                        </a:rPr>
                        <a:t>53.9</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1904961957"/>
                  </a:ext>
                </a:extLst>
              </a:tr>
              <a:tr h="190500">
                <a:tc>
                  <a:txBody>
                    <a:bodyPr/>
                    <a:lstStyle/>
                    <a:p>
                      <a:pPr algn="r" fontAlgn="b"/>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55.41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56.37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55.06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56.11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1555829464"/>
                  </a:ext>
                </a:extLst>
              </a:tr>
              <a:tr h="190500">
                <a:tc>
                  <a:txBody>
                    <a:bodyPr/>
                    <a:lstStyle/>
                    <a:p>
                      <a:pPr algn="r" fontAlgn="b"/>
                      <a:r>
                        <a:rPr lang="en-US" altLang="zh-CN" sz="1100" u="none" strike="noStrike">
                          <a:effectLst/>
                        </a:rPr>
                        <a:t>30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57.16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56.84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56.2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56.81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2789654894"/>
                  </a:ext>
                </a:extLst>
              </a:tr>
              <a:tr h="190500">
                <a:tc>
                  <a:txBody>
                    <a:bodyPr/>
                    <a:lstStyle/>
                    <a:p>
                      <a:pPr algn="r" fontAlgn="b"/>
                      <a:r>
                        <a:rPr lang="en-US" altLang="zh-CN" sz="1100" u="none" strike="noStrike">
                          <a:effectLst/>
                        </a:rPr>
                        <a:t>40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57.29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56.84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56.52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dirty="0">
                          <a:effectLst/>
                        </a:rPr>
                        <a:t>56.81</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2529433960"/>
                  </a:ext>
                </a:extLst>
              </a:tr>
            </a:tbl>
          </a:graphicData>
        </a:graphic>
      </p:graphicFrame>
    </p:spTree>
    <p:extLst>
      <p:ext uri="{BB962C8B-B14F-4D97-AF65-F5344CB8AC3E}">
        <p14:creationId xmlns:p14="http://schemas.microsoft.com/office/powerpoint/2010/main" val="28420810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800"/>
                                        <p:tgtEl>
                                          <p:spTgt spid="5"/>
                                        </p:tgtEl>
                                      </p:cBhvr>
                                    </p:animEffect>
                                  </p:childTnLst>
                                </p:cTn>
                              </p:par>
                            </p:childTnLst>
                          </p:cTn>
                        </p:par>
                        <p:par>
                          <p:cTn id="8" fill="hold">
                            <p:stCondLst>
                              <p:cond delay="8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22"/>
                                        </p:tgtEl>
                                        <p:attrNameLst>
                                          <p:attrName>style.visibility</p:attrName>
                                        </p:attrNameLst>
                                      </p:cBhvr>
                                      <p:to>
                                        <p:strVal val="visible"/>
                                      </p:to>
                                    </p:set>
                                    <p:animEffect transition="in" filter="fade">
                                      <p:cBhvr>
                                        <p:cTn id="11" dur="400"/>
                                        <p:tgtEl>
                                          <p:spTgt spid="22"/>
                                        </p:tgtEl>
                                      </p:cBhvr>
                                    </p:animEffect>
                                  </p:childTnLst>
                                </p:cTn>
                              </p:par>
                            </p:childTnLst>
                          </p:cTn>
                        </p:par>
                        <p:par>
                          <p:cTn id="12" fill="hold">
                            <p:stCondLst>
                              <p:cond delay="2400"/>
                            </p:stCondLst>
                            <p:childTnLst>
                              <p:par>
                                <p:cTn id="13" presetID="10" presetClass="entr" presetSubtype="0" fill="hold" grpId="0" nodeType="afterEffect">
                                  <p:stCondLst>
                                    <p:cond delay="0"/>
                                  </p:stCondLst>
                                  <p:iterate type="wd">
                                    <p:tmPct val="10000"/>
                                  </p:iterate>
                                  <p:childTnLst>
                                    <p:set>
                                      <p:cBhvr>
                                        <p:cTn id="14" dur="1" fill="hold">
                                          <p:stCondLst>
                                            <p:cond delay="0"/>
                                          </p:stCondLst>
                                        </p:cTn>
                                        <p:tgtEl>
                                          <p:spTgt spid="23"/>
                                        </p:tgtEl>
                                        <p:attrNameLst>
                                          <p:attrName>style.visibility</p:attrName>
                                        </p:attrNameLst>
                                      </p:cBhvr>
                                      <p:to>
                                        <p:strVal val="visible"/>
                                      </p:to>
                                    </p:set>
                                    <p:animEffect transition="in" filter="fade">
                                      <p:cBhvr>
                                        <p:cTn id="15" dur="4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GC Net plus: Method</a:t>
            </a:r>
            <a:endParaRPr lang="zh-CN" altLang="en-US" dirty="0"/>
          </a:p>
        </p:txBody>
      </p:sp>
      <p:sp>
        <p:nvSpPr>
          <p:cNvPr id="4" name="文本框 3"/>
          <p:cNvSpPr txBox="1"/>
          <p:nvPr/>
        </p:nvSpPr>
        <p:spPr>
          <a:xfrm>
            <a:off x="-33556" y="379706"/>
            <a:ext cx="676840"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03</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9" name="图片 8" descr="图示, 示意图&#10;&#10;描述已自动生成">
            <a:extLst>
              <a:ext uri="{FF2B5EF4-FFF2-40B4-BE49-F238E27FC236}">
                <a16:creationId xmlns:a16="http://schemas.microsoft.com/office/drawing/2014/main" id="{B302AE17-93C1-6B3B-E4D0-1E0ACA5EC2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79" y="845681"/>
            <a:ext cx="3208419" cy="4101196"/>
          </a:xfrm>
          <a:prstGeom prst="rect">
            <a:avLst/>
          </a:prstGeom>
        </p:spPr>
      </p:pic>
      <p:sp>
        <p:nvSpPr>
          <p:cNvPr id="10" name="矩形 9">
            <a:extLst>
              <a:ext uri="{FF2B5EF4-FFF2-40B4-BE49-F238E27FC236}">
                <a16:creationId xmlns:a16="http://schemas.microsoft.com/office/drawing/2014/main" id="{38254DE9-85FD-53EB-016B-34CED7EA1286}"/>
              </a:ext>
            </a:extLst>
          </p:cNvPr>
          <p:cNvSpPr/>
          <p:nvPr/>
        </p:nvSpPr>
        <p:spPr>
          <a:xfrm>
            <a:off x="6943288" y="1056690"/>
            <a:ext cx="701879" cy="389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CM</a:t>
            </a:r>
            <a:endParaRPr lang="zh-CN" altLang="en-US" dirty="0"/>
          </a:p>
        </p:txBody>
      </p:sp>
      <p:sp>
        <p:nvSpPr>
          <p:cNvPr id="12" name="矩形 11">
            <a:extLst>
              <a:ext uri="{FF2B5EF4-FFF2-40B4-BE49-F238E27FC236}">
                <a16:creationId xmlns:a16="http://schemas.microsoft.com/office/drawing/2014/main" id="{43CA7D15-96E0-A8AC-550E-ECD6936086CA}"/>
              </a:ext>
            </a:extLst>
          </p:cNvPr>
          <p:cNvSpPr/>
          <p:nvPr/>
        </p:nvSpPr>
        <p:spPr>
          <a:xfrm>
            <a:off x="6767818" y="1629938"/>
            <a:ext cx="701879" cy="389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Transform</a:t>
            </a:r>
            <a:endParaRPr lang="zh-CN" altLang="en-US" sz="900" dirty="0"/>
          </a:p>
        </p:txBody>
      </p:sp>
      <p:sp>
        <p:nvSpPr>
          <p:cNvPr id="13" name="矩形 12">
            <a:extLst>
              <a:ext uri="{FF2B5EF4-FFF2-40B4-BE49-F238E27FC236}">
                <a16:creationId xmlns:a16="http://schemas.microsoft.com/office/drawing/2014/main" id="{BFD70804-8ACA-04C0-5695-EAE837A1414D}"/>
              </a:ext>
            </a:extLst>
          </p:cNvPr>
          <p:cNvSpPr/>
          <p:nvPr/>
        </p:nvSpPr>
        <p:spPr>
          <a:xfrm>
            <a:off x="5268984" y="371759"/>
            <a:ext cx="1944848" cy="389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Bottleneck</a:t>
            </a:r>
            <a:endParaRPr lang="zh-CN" altLang="en-US" dirty="0"/>
          </a:p>
        </p:txBody>
      </p:sp>
      <p:cxnSp>
        <p:nvCxnSpPr>
          <p:cNvPr id="15" name="连接符: 肘形 14">
            <a:extLst>
              <a:ext uri="{FF2B5EF4-FFF2-40B4-BE49-F238E27FC236}">
                <a16:creationId xmlns:a16="http://schemas.microsoft.com/office/drawing/2014/main" id="{6801B8AB-BC6B-AAB5-8B39-6867B60C171A}"/>
              </a:ext>
            </a:extLst>
          </p:cNvPr>
          <p:cNvCxnSpPr>
            <a:stCxn id="13" idx="2"/>
            <a:endCxn id="10" idx="0"/>
          </p:cNvCxnSpPr>
          <p:nvPr/>
        </p:nvCxnSpPr>
        <p:spPr>
          <a:xfrm rot="16200000" flipH="1">
            <a:off x="6620328" y="382789"/>
            <a:ext cx="294981" cy="10528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连接符: 肘形 16">
            <a:extLst>
              <a:ext uri="{FF2B5EF4-FFF2-40B4-BE49-F238E27FC236}">
                <a16:creationId xmlns:a16="http://schemas.microsoft.com/office/drawing/2014/main" id="{7DD2341A-7343-0A4E-5645-4630A7C3168B}"/>
              </a:ext>
            </a:extLst>
          </p:cNvPr>
          <p:cNvCxnSpPr>
            <a:stCxn id="10" idx="2"/>
            <a:endCxn id="12" idx="0"/>
          </p:cNvCxnSpPr>
          <p:nvPr/>
        </p:nvCxnSpPr>
        <p:spPr>
          <a:xfrm rot="5400000">
            <a:off x="7114844" y="1450554"/>
            <a:ext cx="183298" cy="1754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78154271-EB50-A471-9C25-D33523D6ADCC}"/>
              </a:ext>
            </a:extLst>
          </p:cNvPr>
          <p:cNvSpPr/>
          <p:nvPr/>
        </p:nvSpPr>
        <p:spPr>
          <a:xfrm>
            <a:off x="6128155" y="1604760"/>
            <a:ext cx="226503" cy="234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cxnSp>
        <p:nvCxnSpPr>
          <p:cNvPr id="27" name="连接符: 肘形 26">
            <a:extLst>
              <a:ext uri="{FF2B5EF4-FFF2-40B4-BE49-F238E27FC236}">
                <a16:creationId xmlns:a16="http://schemas.microsoft.com/office/drawing/2014/main" id="{E753001A-5826-DE9F-439B-3C5D9662C861}"/>
              </a:ext>
            </a:extLst>
          </p:cNvPr>
          <p:cNvCxnSpPr>
            <a:stCxn id="13" idx="2"/>
            <a:endCxn id="22" idx="0"/>
          </p:cNvCxnSpPr>
          <p:nvPr/>
        </p:nvCxnSpPr>
        <p:spPr>
          <a:xfrm rot="5400000">
            <a:off x="5819883" y="1183234"/>
            <a:ext cx="843051"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连接符: 肘形 28">
            <a:extLst>
              <a:ext uri="{FF2B5EF4-FFF2-40B4-BE49-F238E27FC236}">
                <a16:creationId xmlns:a16="http://schemas.microsoft.com/office/drawing/2014/main" id="{CD911926-A9E0-E41A-28E9-201B1B310BEE}"/>
              </a:ext>
            </a:extLst>
          </p:cNvPr>
          <p:cNvCxnSpPr>
            <a:stCxn id="12" idx="1"/>
            <a:endCxn id="22" idx="6"/>
          </p:cNvCxnSpPr>
          <p:nvPr/>
        </p:nvCxnSpPr>
        <p:spPr>
          <a:xfrm rot="10800000">
            <a:off x="6354658" y="1722207"/>
            <a:ext cx="413160" cy="1027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3ABEB01B-7D14-A573-E1CE-24220F08D6D9}"/>
              </a:ext>
            </a:extLst>
          </p:cNvPr>
          <p:cNvSpPr/>
          <p:nvPr/>
        </p:nvSpPr>
        <p:spPr>
          <a:xfrm>
            <a:off x="5268984" y="2311090"/>
            <a:ext cx="1944848" cy="780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Layer</a:t>
            </a:r>
            <a:endParaRPr lang="zh-CN" altLang="en-US" dirty="0"/>
          </a:p>
        </p:txBody>
      </p:sp>
      <p:cxnSp>
        <p:nvCxnSpPr>
          <p:cNvPr id="36" name="连接符: 肘形 35">
            <a:extLst>
              <a:ext uri="{FF2B5EF4-FFF2-40B4-BE49-F238E27FC236}">
                <a16:creationId xmlns:a16="http://schemas.microsoft.com/office/drawing/2014/main" id="{B3232A52-6D07-C8C3-EC52-CA6661505AED}"/>
              </a:ext>
            </a:extLst>
          </p:cNvPr>
          <p:cNvCxnSpPr>
            <a:cxnSpLocks/>
            <a:stCxn id="22" idx="4"/>
            <a:endCxn id="33" idx="0"/>
          </p:cNvCxnSpPr>
          <p:nvPr/>
        </p:nvCxnSpPr>
        <p:spPr>
          <a:xfrm rot="16200000" flipH="1">
            <a:off x="6005688" y="2075370"/>
            <a:ext cx="471438"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D0010B38-3E0C-964C-6D1D-0FFD626D9361}"/>
              </a:ext>
            </a:extLst>
          </p:cNvPr>
          <p:cNvSpPr/>
          <p:nvPr/>
        </p:nvSpPr>
        <p:spPr>
          <a:xfrm>
            <a:off x="9028650" y="2311756"/>
            <a:ext cx="1157681" cy="389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fc1</a:t>
            </a:r>
            <a:endParaRPr lang="zh-CN" altLang="en-US" dirty="0"/>
          </a:p>
        </p:txBody>
      </p:sp>
      <p:grpSp>
        <p:nvGrpSpPr>
          <p:cNvPr id="46" name="组合 45">
            <a:extLst>
              <a:ext uri="{FF2B5EF4-FFF2-40B4-BE49-F238E27FC236}">
                <a16:creationId xmlns:a16="http://schemas.microsoft.com/office/drawing/2014/main" id="{A92BBC3E-40AA-34CF-1E62-1F412F804936}"/>
              </a:ext>
            </a:extLst>
          </p:cNvPr>
          <p:cNvGrpSpPr/>
          <p:nvPr/>
        </p:nvGrpSpPr>
        <p:grpSpPr>
          <a:xfrm>
            <a:off x="6767817" y="1824912"/>
            <a:ext cx="2839673" cy="486843"/>
            <a:chOff x="6767817" y="1824912"/>
            <a:chExt cx="2839673" cy="486843"/>
          </a:xfrm>
        </p:grpSpPr>
        <p:cxnSp>
          <p:nvCxnSpPr>
            <p:cNvPr id="44" name="连接符: 肘形 43">
              <a:extLst>
                <a:ext uri="{FF2B5EF4-FFF2-40B4-BE49-F238E27FC236}">
                  <a16:creationId xmlns:a16="http://schemas.microsoft.com/office/drawing/2014/main" id="{D134FBE5-C6CD-26B4-2641-1731C3C911DC}"/>
                </a:ext>
              </a:extLst>
            </p:cNvPr>
            <p:cNvCxnSpPr>
              <a:cxnSpLocks/>
              <a:stCxn id="12" idx="1"/>
              <a:endCxn id="42" idx="0"/>
            </p:cNvCxnSpPr>
            <p:nvPr/>
          </p:nvCxnSpPr>
          <p:spPr>
            <a:xfrm rot="10800000" flipH="1" flipV="1">
              <a:off x="6767817" y="1824912"/>
              <a:ext cx="2839673" cy="486843"/>
            </a:xfrm>
            <a:prstGeom prst="bentConnector4">
              <a:avLst>
                <a:gd name="adj1" fmla="val -8050"/>
                <a:gd name="adj2" fmla="val 70024"/>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17C6CA8F-2157-0CB2-FDA8-B379A08C8221}"/>
                </a:ext>
              </a:extLst>
            </p:cNvPr>
            <p:cNvSpPr txBox="1"/>
            <p:nvPr/>
          </p:nvSpPr>
          <p:spPr>
            <a:xfrm>
              <a:off x="7097086" y="1994551"/>
              <a:ext cx="1157681" cy="261610"/>
            </a:xfrm>
            <a:prstGeom prst="rect">
              <a:avLst/>
            </a:prstGeom>
            <a:noFill/>
          </p:spPr>
          <p:txBody>
            <a:bodyPr wrap="square" rtlCol="0">
              <a:spAutoFit/>
            </a:bodyPr>
            <a:lstStyle/>
            <a:p>
              <a:r>
                <a:rPr lang="en-US" altLang="zh-CN" sz="1100" dirty="0"/>
                <a:t>flatten</a:t>
              </a:r>
              <a:endParaRPr lang="zh-CN" altLang="en-US" sz="1100" dirty="0"/>
            </a:p>
          </p:txBody>
        </p:sp>
      </p:grpSp>
      <p:sp>
        <p:nvSpPr>
          <p:cNvPr id="48" name="矩形 47">
            <a:extLst>
              <a:ext uri="{FF2B5EF4-FFF2-40B4-BE49-F238E27FC236}">
                <a16:creationId xmlns:a16="http://schemas.microsoft.com/office/drawing/2014/main" id="{E766DC05-1FAD-C73B-08F6-8DE3DA405CE2}"/>
              </a:ext>
            </a:extLst>
          </p:cNvPr>
          <p:cNvSpPr/>
          <p:nvPr/>
        </p:nvSpPr>
        <p:spPr>
          <a:xfrm>
            <a:off x="9028650" y="2701304"/>
            <a:ext cx="1944848" cy="389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fc2</a:t>
            </a:r>
            <a:endParaRPr lang="zh-CN" altLang="en-US" dirty="0"/>
          </a:p>
        </p:txBody>
      </p:sp>
      <p:sp>
        <p:nvSpPr>
          <p:cNvPr id="51" name="矩形 50">
            <a:extLst>
              <a:ext uri="{FF2B5EF4-FFF2-40B4-BE49-F238E27FC236}">
                <a16:creationId xmlns:a16="http://schemas.microsoft.com/office/drawing/2014/main" id="{68CFF4C7-910C-AEB5-6BBE-E6570EFFBFAC}"/>
              </a:ext>
            </a:extLst>
          </p:cNvPr>
          <p:cNvSpPr/>
          <p:nvPr/>
        </p:nvSpPr>
        <p:spPr>
          <a:xfrm>
            <a:off x="9028650" y="3100319"/>
            <a:ext cx="1944848" cy="389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relu</a:t>
            </a:r>
            <a:endParaRPr lang="zh-CN" altLang="en-US" dirty="0"/>
          </a:p>
        </p:txBody>
      </p:sp>
      <p:sp>
        <p:nvSpPr>
          <p:cNvPr id="52" name="矩形 51">
            <a:extLst>
              <a:ext uri="{FF2B5EF4-FFF2-40B4-BE49-F238E27FC236}">
                <a16:creationId xmlns:a16="http://schemas.microsoft.com/office/drawing/2014/main" id="{D74EAA8E-E8A5-557A-CD4B-A047F352A3C3}"/>
              </a:ext>
            </a:extLst>
          </p:cNvPr>
          <p:cNvSpPr/>
          <p:nvPr/>
        </p:nvSpPr>
        <p:spPr>
          <a:xfrm>
            <a:off x="9028650" y="3900763"/>
            <a:ext cx="1944848" cy="389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bn</a:t>
            </a:r>
            <a:endParaRPr lang="zh-CN" altLang="en-US" dirty="0"/>
          </a:p>
        </p:txBody>
      </p:sp>
      <p:cxnSp>
        <p:nvCxnSpPr>
          <p:cNvPr id="54" name="连接符: 肘形 53">
            <a:extLst>
              <a:ext uri="{FF2B5EF4-FFF2-40B4-BE49-F238E27FC236}">
                <a16:creationId xmlns:a16="http://schemas.microsoft.com/office/drawing/2014/main" id="{9BB86C99-9A45-EDB6-252D-01B7C2B326D9}"/>
              </a:ext>
            </a:extLst>
          </p:cNvPr>
          <p:cNvCxnSpPr>
            <a:cxnSpLocks/>
            <a:stCxn id="51" idx="2"/>
            <a:endCxn id="52" idx="0"/>
          </p:cNvCxnSpPr>
          <p:nvPr/>
        </p:nvCxnSpPr>
        <p:spPr>
          <a:xfrm rot="5400000">
            <a:off x="9795827" y="3695516"/>
            <a:ext cx="410494"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4F1EEB91-5574-AF7F-11F8-AC5AD7AF84F7}"/>
              </a:ext>
            </a:extLst>
          </p:cNvPr>
          <p:cNvSpPr txBox="1"/>
          <p:nvPr/>
        </p:nvSpPr>
        <p:spPr>
          <a:xfrm>
            <a:off x="9994724" y="3597636"/>
            <a:ext cx="1157681" cy="261610"/>
          </a:xfrm>
          <a:prstGeom prst="rect">
            <a:avLst/>
          </a:prstGeom>
          <a:noFill/>
        </p:spPr>
        <p:txBody>
          <a:bodyPr wrap="square" rtlCol="0">
            <a:spAutoFit/>
          </a:bodyPr>
          <a:lstStyle/>
          <a:p>
            <a:r>
              <a:rPr lang="en-US" altLang="zh-CN" sz="1100" dirty="0"/>
              <a:t>unflatten</a:t>
            </a:r>
            <a:endParaRPr lang="zh-CN" altLang="en-US" sz="1100" dirty="0"/>
          </a:p>
        </p:txBody>
      </p:sp>
      <p:sp>
        <p:nvSpPr>
          <p:cNvPr id="58" name="矩形 57">
            <a:extLst>
              <a:ext uri="{FF2B5EF4-FFF2-40B4-BE49-F238E27FC236}">
                <a16:creationId xmlns:a16="http://schemas.microsoft.com/office/drawing/2014/main" id="{8DDCAE73-ACF2-823E-6BA1-69C6B5850353}"/>
              </a:ext>
            </a:extLst>
          </p:cNvPr>
          <p:cNvSpPr/>
          <p:nvPr/>
        </p:nvSpPr>
        <p:spPr>
          <a:xfrm>
            <a:off x="6943288" y="3784586"/>
            <a:ext cx="701879" cy="389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CM</a:t>
            </a:r>
            <a:endParaRPr lang="zh-CN" altLang="en-US" dirty="0"/>
          </a:p>
        </p:txBody>
      </p:sp>
      <p:sp>
        <p:nvSpPr>
          <p:cNvPr id="59" name="矩形 58">
            <a:extLst>
              <a:ext uri="{FF2B5EF4-FFF2-40B4-BE49-F238E27FC236}">
                <a16:creationId xmlns:a16="http://schemas.microsoft.com/office/drawing/2014/main" id="{FA8EFA96-822F-7F64-B40F-F154844181BB}"/>
              </a:ext>
            </a:extLst>
          </p:cNvPr>
          <p:cNvSpPr/>
          <p:nvPr/>
        </p:nvSpPr>
        <p:spPr>
          <a:xfrm>
            <a:off x="6767818" y="4357834"/>
            <a:ext cx="701879" cy="389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Transform</a:t>
            </a:r>
            <a:endParaRPr lang="zh-CN" altLang="en-US" sz="900" dirty="0"/>
          </a:p>
        </p:txBody>
      </p:sp>
      <p:sp>
        <p:nvSpPr>
          <p:cNvPr id="60" name="矩形 59">
            <a:extLst>
              <a:ext uri="{FF2B5EF4-FFF2-40B4-BE49-F238E27FC236}">
                <a16:creationId xmlns:a16="http://schemas.microsoft.com/office/drawing/2014/main" id="{15F65164-984B-96C9-7555-1321BA1F97F7}"/>
              </a:ext>
            </a:extLst>
          </p:cNvPr>
          <p:cNvSpPr/>
          <p:nvPr/>
        </p:nvSpPr>
        <p:spPr>
          <a:xfrm>
            <a:off x="5268984" y="3099655"/>
            <a:ext cx="1944848" cy="389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Bottleneck</a:t>
            </a:r>
            <a:endParaRPr lang="zh-CN" altLang="en-US" dirty="0"/>
          </a:p>
        </p:txBody>
      </p:sp>
      <p:cxnSp>
        <p:nvCxnSpPr>
          <p:cNvPr id="61" name="连接符: 肘形 60">
            <a:extLst>
              <a:ext uri="{FF2B5EF4-FFF2-40B4-BE49-F238E27FC236}">
                <a16:creationId xmlns:a16="http://schemas.microsoft.com/office/drawing/2014/main" id="{1B54F360-F92A-933C-508C-26CFF32221E5}"/>
              </a:ext>
            </a:extLst>
          </p:cNvPr>
          <p:cNvCxnSpPr>
            <a:stCxn id="60" idx="2"/>
            <a:endCxn id="58" idx="0"/>
          </p:cNvCxnSpPr>
          <p:nvPr/>
        </p:nvCxnSpPr>
        <p:spPr>
          <a:xfrm rot="16200000" flipH="1">
            <a:off x="6620328" y="3110685"/>
            <a:ext cx="294981" cy="10528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连接符: 肘形 61">
            <a:extLst>
              <a:ext uri="{FF2B5EF4-FFF2-40B4-BE49-F238E27FC236}">
                <a16:creationId xmlns:a16="http://schemas.microsoft.com/office/drawing/2014/main" id="{60EFA1B7-AC89-2B2C-A86C-271AA313C100}"/>
              </a:ext>
            </a:extLst>
          </p:cNvPr>
          <p:cNvCxnSpPr>
            <a:stCxn id="58" idx="2"/>
            <a:endCxn id="59" idx="0"/>
          </p:cNvCxnSpPr>
          <p:nvPr/>
        </p:nvCxnSpPr>
        <p:spPr>
          <a:xfrm rot="5400000">
            <a:off x="7114844" y="4178450"/>
            <a:ext cx="183298" cy="1754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椭圆 62">
            <a:extLst>
              <a:ext uri="{FF2B5EF4-FFF2-40B4-BE49-F238E27FC236}">
                <a16:creationId xmlns:a16="http://schemas.microsoft.com/office/drawing/2014/main" id="{3CA8CD4E-EC9C-1273-1128-CCDDE3E63042}"/>
              </a:ext>
            </a:extLst>
          </p:cNvPr>
          <p:cNvSpPr/>
          <p:nvPr/>
        </p:nvSpPr>
        <p:spPr>
          <a:xfrm>
            <a:off x="6128155" y="4443752"/>
            <a:ext cx="226503" cy="234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cxnSp>
        <p:nvCxnSpPr>
          <p:cNvPr id="64" name="连接符: 肘形 63">
            <a:extLst>
              <a:ext uri="{FF2B5EF4-FFF2-40B4-BE49-F238E27FC236}">
                <a16:creationId xmlns:a16="http://schemas.microsoft.com/office/drawing/2014/main" id="{F6C35FF4-1002-E1B6-4AB4-255E9E5409D8}"/>
              </a:ext>
            </a:extLst>
          </p:cNvPr>
          <p:cNvCxnSpPr>
            <a:stCxn id="60" idx="2"/>
            <a:endCxn id="63" idx="0"/>
          </p:cNvCxnSpPr>
          <p:nvPr/>
        </p:nvCxnSpPr>
        <p:spPr>
          <a:xfrm rot="5400000">
            <a:off x="5764335" y="3966678"/>
            <a:ext cx="95414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连接符: 肘形 64">
            <a:extLst>
              <a:ext uri="{FF2B5EF4-FFF2-40B4-BE49-F238E27FC236}">
                <a16:creationId xmlns:a16="http://schemas.microsoft.com/office/drawing/2014/main" id="{1F7812B4-C1CF-B6D0-9E5D-6CD7928AC6DB}"/>
              </a:ext>
            </a:extLst>
          </p:cNvPr>
          <p:cNvCxnSpPr>
            <a:stCxn id="59" idx="1"/>
            <a:endCxn id="63" idx="6"/>
          </p:cNvCxnSpPr>
          <p:nvPr/>
        </p:nvCxnSpPr>
        <p:spPr>
          <a:xfrm rot="10800000" flipV="1">
            <a:off x="6354658" y="4552808"/>
            <a:ext cx="413160" cy="83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连接符: 肘形 65">
            <a:extLst>
              <a:ext uri="{FF2B5EF4-FFF2-40B4-BE49-F238E27FC236}">
                <a16:creationId xmlns:a16="http://schemas.microsoft.com/office/drawing/2014/main" id="{13986189-6C1B-B560-1D0D-3D5B5FF6F05A}"/>
              </a:ext>
            </a:extLst>
          </p:cNvPr>
          <p:cNvCxnSpPr>
            <a:cxnSpLocks/>
            <a:stCxn id="63" idx="4"/>
            <a:endCxn id="67" idx="0"/>
          </p:cNvCxnSpPr>
          <p:nvPr/>
        </p:nvCxnSpPr>
        <p:spPr>
          <a:xfrm rot="5400000">
            <a:off x="5921536" y="4991845"/>
            <a:ext cx="633073" cy="66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矩形 66">
            <a:extLst>
              <a:ext uri="{FF2B5EF4-FFF2-40B4-BE49-F238E27FC236}">
                <a16:creationId xmlns:a16="http://schemas.microsoft.com/office/drawing/2014/main" id="{4BE8D8A6-B4AD-E1F3-6260-9F997218AC9B}"/>
              </a:ext>
            </a:extLst>
          </p:cNvPr>
          <p:cNvSpPr/>
          <p:nvPr/>
        </p:nvSpPr>
        <p:spPr>
          <a:xfrm>
            <a:off x="5262312" y="5311717"/>
            <a:ext cx="1944848" cy="780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Layer</a:t>
            </a:r>
            <a:endParaRPr lang="zh-CN" altLang="en-US" dirty="0"/>
          </a:p>
        </p:txBody>
      </p:sp>
      <p:sp>
        <p:nvSpPr>
          <p:cNvPr id="68" name="矩形 67">
            <a:extLst>
              <a:ext uri="{FF2B5EF4-FFF2-40B4-BE49-F238E27FC236}">
                <a16:creationId xmlns:a16="http://schemas.microsoft.com/office/drawing/2014/main" id="{48D3A390-CEF4-AA45-FA09-6BCCB384EC2D}"/>
              </a:ext>
            </a:extLst>
          </p:cNvPr>
          <p:cNvSpPr/>
          <p:nvPr/>
        </p:nvSpPr>
        <p:spPr>
          <a:xfrm>
            <a:off x="5262312" y="6100282"/>
            <a:ext cx="1944848" cy="389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Bottleneck</a:t>
            </a:r>
            <a:endParaRPr lang="zh-CN" altLang="en-US" dirty="0"/>
          </a:p>
        </p:txBody>
      </p:sp>
      <p:cxnSp>
        <p:nvCxnSpPr>
          <p:cNvPr id="69" name="连接符: 肘形 68">
            <a:extLst>
              <a:ext uri="{FF2B5EF4-FFF2-40B4-BE49-F238E27FC236}">
                <a16:creationId xmlns:a16="http://schemas.microsoft.com/office/drawing/2014/main" id="{2C3A003D-E615-4CD1-6608-54C6AC8DE1C6}"/>
              </a:ext>
            </a:extLst>
          </p:cNvPr>
          <p:cNvCxnSpPr>
            <a:stCxn id="68" idx="2"/>
          </p:cNvCxnSpPr>
          <p:nvPr/>
        </p:nvCxnSpPr>
        <p:spPr>
          <a:xfrm rot="16200000" flipH="1">
            <a:off x="6613656" y="6111312"/>
            <a:ext cx="294981" cy="10528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连接符: 肘形 71">
            <a:extLst>
              <a:ext uri="{FF2B5EF4-FFF2-40B4-BE49-F238E27FC236}">
                <a16:creationId xmlns:a16="http://schemas.microsoft.com/office/drawing/2014/main" id="{4A36C0F5-12D9-E771-B6FD-9860756F4FBC}"/>
              </a:ext>
            </a:extLst>
          </p:cNvPr>
          <p:cNvCxnSpPr>
            <a:stCxn id="52" idx="2"/>
            <a:endCxn id="63" idx="4"/>
          </p:cNvCxnSpPr>
          <p:nvPr/>
        </p:nvCxnSpPr>
        <p:spPr>
          <a:xfrm rot="5400000">
            <a:off x="7984515" y="2627686"/>
            <a:ext cx="353532" cy="3679587"/>
          </a:xfrm>
          <a:prstGeom prst="bentConnector3">
            <a:avLst>
              <a:gd name="adj1" fmla="val 174392"/>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6025375C-DBC5-010D-BCFD-8539B9CF16F3}"/>
              </a:ext>
            </a:extLst>
          </p:cNvPr>
          <p:cNvSpPr txBox="1"/>
          <p:nvPr/>
        </p:nvSpPr>
        <p:spPr>
          <a:xfrm>
            <a:off x="7916028" y="4644246"/>
            <a:ext cx="1157681" cy="261610"/>
          </a:xfrm>
          <a:prstGeom prst="rect">
            <a:avLst/>
          </a:prstGeom>
          <a:noFill/>
        </p:spPr>
        <p:txBody>
          <a:bodyPr wrap="square" rtlCol="0">
            <a:spAutoFit/>
          </a:bodyPr>
          <a:lstStyle/>
          <a:p>
            <a:r>
              <a:rPr lang="en-US" altLang="zh-CN" sz="1100" dirty="0"/>
              <a:t>*</a:t>
            </a:r>
            <a:r>
              <a:rPr lang="en-US" altLang="zh-CN" sz="1100" dirty="0" err="1"/>
              <a:t>s_rate</a:t>
            </a:r>
            <a:endParaRPr lang="zh-CN" altLang="en-US" sz="1100" dirty="0"/>
          </a:p>
        </p:txBody>
      </p:sp>
      <p:sp>
        <p:nvSpPr>
          <p:cNvPr id="79" name="矩形 78">
            <a:extLst>
              <a:ext uri="{FF2B5EF4-FFF2-40B4-BE49-F238E27FC236}">
                <a16:creationId xmlns:a16="http://schemas.microsoft.com/office/drawing/2014/main" id="{0146A192-E984-A404-0AF7-7419BEB58229}"/>
              </a:ext>
            </a:extLst>
          </p:cNvPr>
          <p:cNvSpPr/>
          <p:nvPr/>
        </p:nvSpPr>
        <p:spPr>
          <a:xfrm>
            <a:off x="9080716" y="335902"/>
            <a:ext cx="1944848" cy="389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bn</a:t>
            </a:r>
            <a:endParaRPr lang="zh-CN" altLang="en-US" dirty="0"/>
          </a:p>
        </p:txBody>
      </p:sp>
      <p:cxnSp>
        <p:nvCxnSpPr>
          <p:cNvPr id="81" name="连接符: 肘形 80">
            <a:extLst>
              <a:ext uri="{FF2B5EF4-FFF2-40B4-BE49-F238E27FC236}">
                <a16:creationId xmlns:a16="http://schemas.microsoft.com/office/drawing/2014/main" id="{2055C54B-6863-6949-FA1A-8980F4A77AD3}"/>
              </a:ext>
            </a:extLst>
          </p:cNvPr>
          <p:cNvCxnSpPr>
            <a:cxnSpLocks/>
          </p:cNvCxnSpPr>
          <p:nvPr/>
        </p:nvCxnSpPr>
        <p:spPr>
          <a:xfrm rot="5400000">
            <a:off x="7592065" y="-621424"/>
            <a:ext cx="1190497" cy="3731653"/>
          </a:xfrm>
          <a:prstGeom prst="bentConnector3">
            <a:avLst>
              <a:gd name="adj1" fmla="val 122092"/>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A4B4C0F-F432-C159-E917-545650B349E6}"/>
              </a:ext>
            </a:extLst>
          </p:cNvPr>
          <p:cNvSpPr txBox="1"/>
          <p:nvPr/>
        </p:nvSpPr>
        <p:spPr>
          <a:xfrm>
            <a:off x="436229" y="5050172"/>
            <a:ext cx="4197916"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rgbClr val="7E4381"/>
                </a:solidFill>
              </a:rPr>
              <a:t>猜想不同通道之间的特征是否具有对分类性能提升的内在联系</a:t>
            </a:r>
            <a:endParaRPr lang="en-US" altLang="zh-CN" dirty="0">
              <a:solidFill>
                <a:srgbClr val="7E4381"/>
              </a:solidFill>
            </a:endParaRPr>
          </a:p>
          <a:p>
            <a:pPr marL="285750" indent="-285750">
              <a:buFont typeface="Arial" panose="020B0604020202020204" pitchFamily="34" charset="0"/>
              <a:buChar char="•"/>
            </a:pPr>
            <a:r>
              <a:rPr lang="zh-CN" altLang="en-US" dirty="0">
                <a:solidFill>
                  <a:srgbClr val="7E4381"/>
                </a:solidFill>
              </a:rPr>
              <a:t>考虑使用全连接层对高级和低级特征的</a:t>
            </a:r>
            <a:r>
              <a:rPr lang="en-US" altLang="zh-CN" dirty="0">
                <a:solidFill>
                  <a:srgbClr val="7E4381"/>
                </a:solidFill>
              </a:rPr>
              <a:t>global context</a:t>
            </a:r>
            <a:r>
              <a:rPr lang="zh-CN" altLang="en-US" dirty="0">
                <a:solidFill>
                  <a:srgbClr val="7E4381"/>
                </a:solidFill>
              </a:rPr>
              <a:t>之间的非线性关系进行</a:t>
            </a:r>
            <a:r>
              <a:rPr lang="en-US" altLang="zh-CN" dirty="0">
                <a:solidFill>
                  <a:srgbClr val="7E4381"/>
                </a:solidFill>
              </a:rPr>
              <a:t>approximate</a:t>
            </a:r>
            <a:r>
              <a:rPr lang="zh-CN" altLang="en-US" dirty="0">
                <a:solidFill>
                  <a:srgbClr val="7E4381"/>
                </a:solidFill>
              </a:rPr>
              <a:t>（即两个</a:t>
            </a:r>
            <a:r>
              <a:rPr lang="en-US" altLang="zh-CN" dirty="0">
                <a:solidFill>
                  <a:srgbClr val="7E4381"/>
                </a:solidFill>
              </a:rPr>
              <a:t>fc</a:t>
            </a:r>
            <a:r>
              <a:rPr lang="zh-CN" altLang="en-US" dirty="0">
                <a:solidFill>
                  <a:srgbClr val="7E4381"/>
                </a:solidFill>
              </a:rPr>
              <a:t>层</a:t>
            </a:r>
            <a:r>
              <a:rPr lang="en-US" altLang="zh-CN" dirty="0">
                <a:solidFill>
                  <a:srgbClr val="7E4381"/>
                </a:solidFill>
              </a:rPr>
              <a:t>+</a:t>
            </a:r>
            <a:r>
              <a:rPr lang="en-US" altLang="zh-CN" dirty="0" err="1">
                <a:solidFill>
                  <a:srgbClr val="7E4381"/>
                </a:solidFill>
              </a:rPr>
              <a:t>ReLu</a:t>
            </a:r>
            <a:r>
              <a:rPr lang="zh-CN" altLang="en-US" dirty="0">
                <a:solidFill>
                  <a:srgbClr val="7E4381"/>
                </a:solidFill>
              </a:rPr>
              <a:t>）</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GC Net plus: Experiment</a:t>
            </a:r>
            <a:endParaRPr lang="zh-CN" altLang="en-US" dirty="0"/>
          </a:p>
        </p:txBody>
      </p:sp>
      <p:sp>
        <p:nvSpPr>
          <p:cNvPr id="4" name="文本框 3"/>
          <p:cNvSpPr txBox="1"/>
          <p:nvPr/>
        </p:nvSpPr>
        <p:spPr>
          <a:xfrm>
            <a:off x="-33556" y="379706"/>
            <a:ext cx="676840"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02</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表格 1">
            <a:extLst>
              <a:ext uri="{FF2B5EF4-FFF2-40B4-BE49-F238E27FC236}">
                <a16:creationId xmlns:a16="http://schemas.microsoft.com/office/drawing/2014/main" id="{903AC5B8-6162-CEFC-863F-894A747B513D}"/>
              </a:ext>
            </a:extLst>
          </p:cNvPr>
          <p:cNvGraphicFramePr>
            <a:graphicFrameLocks noGrp="1"/>
          </p:cNvGraphicFramePr>
          <p:nvPr>
            <p:extLst>
              <p:ext uri="{D42A27DB-BD31-4B8C-83A1-F6EECF244321}">
                <p14:modId xmlns:p14="http://schemas.microsoft.com/office/powerpoint/2010/main" val="1314515907"/>
              </p:ext>
            </p:extLst>
          </p:nvPr>
        </p:nvGraphicFramePr>
        <p:xfrm>
          <a:off x="735562" y="1805737"/>
          <a:ext cx="5239107" cy="1283622"/>
        </p:xfrm>
        <a:graphic>
          <a:graphicData uri="http://schemas.openxmlformats.org/drawingml/2006/table">
            <a:tbl>
              <a:tblPr/>
              <a:tblGrid>
                <a:gridCol w="1008651">
                  <a:extLst>
                    <a:ext uri="{9D8B030D-6E8A-4147-A177-3AD203B41FA5}">
                      <a16:colId xmlns:a16="http://schemas.microsoft.com/office/drawing/2014/main" val="3397744539"/>
                    </a:ext>
                  </a:extLst>
                </a:gridCol>
                <a:gridCol w="705076">
                  <a:extLst>
                    <a:ext uri="{9D8B030D-6E8A-4147-A177-3AD203B41FA5}">
                      <a16:colId xmlns:a16="http://schemas.microsoft.com/office/drawing/2014/main" val="52708246"/>
                    </a:ext>
                  </a:extLst>
                </a:gridCol>
                <a:gridCol w="705076">
                  <a:extLst>
                    <a:ext uri="{9D8B030D-6E8A-4147-A177-3AD203B41FA5}">
                      <a16:colId xmlns:a16="http://schemas.microsoft.com/office/drawing/2014/main" val="2804794484"/>
                    </a:ext>
                  </a:extLst>
                </a:gridCol>
                <a:gridCol w="705076">
                  <a:extLst>
                    <a:ext uri="{9D8B030D-6E8A-4147-A177-3AD203B41FA5}">
                      <a16:colId xmlns:a16="http://schemas.microsoft.com/office/drawing/2014/main" val="1049754774"/>
                    </a:ext>
                  </a:extLst>
                </a:gridCol>
                <a:gridCol w="705076">
                  <a:extLst>
                    <a:ext uri="{9D8B030D-6E8A-4147-A177-3AD203B41FA5}">
                      <a16:colId xmlns:a16="http://schemas.microsoft.com/office/drawing/2014/main" val="3161228066"/>
                    </a:ext>
                  </a:extLst>
                </a:gridCol>
                <a:gridCol w="705076">
                  <a:extLst>
                    <a:ext uri="{9D8B030D-6E8A-4147-A177-3AD203B41FA5}">
                      <a16:colId xmlns:a16="http://schemas.microsoft.com/office/drawing/2014/main" val="117851764"/>
                    </a:ext>
                  </a:extLst>
                </a:gridCol>
                <a:gridCol w="705076">
                  <a:extLst>
                    <a:ext uri="{9D8B030D-6E8A-4147-A177-3AD203B41FA5}">
                      <a16:colId xmlns:a16="http://schemas.microsoft.com/office/drawing/2014/main" val="2128278074"/>
                    </a:ext>
                  </a:extLst>
                </a:gridCol>
              </a:tblGrid>
              <a:tr h="213937">
                <a:tc>
                  <a:txBody>
                    <a:bodyPr/>
                    <a:lstStyle/>
                    <a:p>
                      <a:pPr algn="l" fontAlgn="b"/>
                      <a:r>
                        <a:rPr lang="zh-CN" altLang="en-US" sz="1100" b="1" i="0" u="none" strike="noStrike">
                          <a:solidFill>
                            <a:schemeClr val="tx1"/>
                          </a:solidFill>
                          <a:effectLst/>
                          <a:latin typeface="等线" panose="02010600030101010101" pitchFamily="2" charset="-122"/>
                          <a:ea typeface="等线" panose="02010600030101010101" pitchFamily="2" charset="-122"/>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100" b="1" i="0" u="none" strike="noStrike" dirty="0">
                          <a:solidFill>
                            <a:schemeClr val="tx1"/>
                          </a:solidFill>
                          <a:effectLst/>
                          <a:latin typeface="等线" panose="02010600030101010101" pitchFamily="2" charset="-122"/>
                          <a:ea typeface="等线" panose="02010600030101010101" pitchFamily="2" charset="-122"/>
                        </a:rPr>
                        <a:t>baseline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fontAlgn="b"/>
                      <a:r>
                        <a:rPr lang="en-US" sz="1100" b="1" i="0" u="none" strike="noStrike" dirty="0" err="1">
                          <a:solidFill>
                            <a:schemeClr val="tx1"/>
                          </a:solidFill>
                          <a:effectLst/>
                          <a:latin typeface="等线" panose="02010600030101010101" pitchFamily="2" charset="-122"/>
                          <a:ea typeface="等线" panose="02010600030101010101" pitchFamily="2" charset="-122"/>
                        </a:rPr>
                        <a:t>gcnet</a:t>
                      </a:r>
                      <a:endParaRPr lang="en-US" sz="1100" b="1" i="0" u="none" strike="noStrike" dirty="0">
                        <a:solidFill>
                          <a:schemeClr val="tx1"/>
                        </a:solidFill>
                        <a:effectLst/>
                        <a:latin typeface="等线" panose="02010600030101010101" pitchFamily="2" charset="-122"/>
                        <a:ea typeface="等线" panose="02010600030101010101" pitchFamily="2" charset="-122"/>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fontAlgn="b"/>
                      <a:r>
                        <a:rPr lang="en-US" sz="1100" b="1" i="0" u="none" strike="noStrike" dirty="0" err="1">
                          <a:solidFill>
                            <a:schemeClr val="tx1"/>
                          </a:solidFill>
                          <a:effectLst/>
                          <a:latin typeface="等线" panose="02010600030101010101" pitchFamily="2" charset="-122"/>
                          <a:ea typeface="等线" panose="02010600030101010101" pitchFamily="2" charset="-122"/>
                        </a:rPr>
                        <a:t>Gcnet</a:t>
                      </a:r>
                      <a:r>
                        <a:rPr lang="en-US" sz="1100" b="1" i="0" u="none" strike="noStrike" dirty="0">
                          <a:solidFill>
                            <a:schemeClr val="tx1"/>
                          </a:solidFill>
                          <a:effectLst/>
                          <a:latin typeface="等线" panose="02010600030101010101" pitchFamily="2" charset="-122"/>
                          <a:ea typeface="等线" panose="02010600030101010101" pitchFamily="2" charset="-122"/>
                        </a:rPr>
                        <a:t> plus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3548005134"/>
                  </a:ext>
                </a:extLst>
              </a:tr>
              <a:tr h="213937">
                <a:tc>
                  <a:txBody>
                    <a:bodyPr/>
                    <a:lstStyle/>
                    <a:p>
                      <a:pPr algn="l" fontAlgn="b"/>
                      <a:r>
                        <a:rPr lang="zh-CN" altLang="en-US" sz="1100" b="1" i="0" u="none" strike="noStrike" dirty="0">
                          <a:solidFill>
                            <a:schemeClr val="tx1"/>
                          </a:solidFill>
                          <a:effectLst/>
                          <a:latin typeface="等线" panose="02010600030101010101" pitchFamily="2" charset="-122"/>
                          <a:ea typeface="等线" panose="02010600030101010101" pitchFamily="2" charset="-122"/>
                        </a:rPr>
                        <a:t>学习率</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dirty="0">
                          <a:solidFill>
                            <a:schemeClr val="tx1"/>
                          </a:solidFill>
                          <a:effectLst/>
                          <a:latin typeface="等线" panose="02010600030101010101" pitchFamily="2" charset="-122"/>
                          <a:ea typeface="等线" panose="02010600030101010101" pitchFamily="2" charset="-122"/>
                        </a:rPr>
                        <a:t>0.001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0.002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0.001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0.002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0.001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0.002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3302280"/>
                  </a:ext>
                </a:extLst>
              </a:tr>
              <a:tr h="213937">
                <a:tc>
                  <a:txBody>
                    <a:bodyPr/>
                    <a:lstStyle/>
                    <a:p>
                      <a:pPr algn="r" fontAlgn="b"/>
                      <a:r>
                        <a:rPr lang="en-US" altLang="zh-CN" sz="1100" b="1" i="0" u="none" strike="noStrike" dirty="0">
                          <a:solidFill>
                            <a:schemeClr val="tx1"/>
                          </a:solidFill>
                          <a:effectLst/>
                          <a:latin typeface="等线" panose="02010600030101010101" pitchFamily="2" charset="-122"/>
                          <a:ea typeface="等线" panose="02010600030101010101" pitchFamily="2" charset="-122"/>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52.29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dirty="0">
                          <a:solidFill>
                            <a:schemeClr val="tx1"/>
                          </a:solidFill>
                          <a:effectLst/>
                          <a:latin typeface="等线" panose="02010600030101010101" pitchFamily="2" charset="-122"/>
                          <a:ea typeface="等线" panose="02010600030101010101" pitchFamily="2" charset="-122"/>
                        </a:rPr>
                        <a:t>52.92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54.42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52.74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56.16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56.66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6534391"/>
                  </a:ext>
                </a:extLst>
              </a:tr>
              <a:tr h="213937">
                <a:tc>
                  <a:txBody>
                    <a:bodyPr/>
                    <a:lstStyle/>
                    <a:p>
                      <a:pPr algn="r" fontAlgn="b"/>
                      <a:r>
                        <a:rPr lang="en-US" altLang="zh-CN" sz="1100" b="1" i="0" u="none" strike="noStrike" dirty="0">
                          <a:solidFill>
                            <a:schemeClr val="tx1"/>
                          </a:solidFill>
                          <a:effectLst/>
                          <a:latin typeface="等线" panose="02010600030101010101" pitchFamily="2" charset="-122"/>
                          <a:ea typeface="等线" panose="02010600030101010101" pitchFamily="2" charset="-122"/>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53.59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dirty="0">
                          <a:solidFill>
                            <a:schemeClr val="tx1"/>
                          </a:solidFill>
                          <a:effectLst/>
                          <a:latin typeface="等线" panose="02010600030101010101" pitchFamily="2" charset="-122"/>
                          <a:ea typeface="等线" panose="02010600030101010101" pitchFamily="2" charset="-122"/>
                        </a:rPr>
                        <a:t>54.13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dirty="0">
                          <a:solidFill>
                            <a:schemeClr val="tx1"/>
                          </a:solidFill>
                          <a:effectLst/>
                          <a:latin typeface="等线" panose="02010600030101010101" pitchFamily="2" charset="-122"/>
                          <a:ea typeface="等线" panose="02010600030101010101" pitchFamily="2" charset="-122"/>
                        </a:rPr>
                        <a:t>56.41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dirty="0">
                          <a:solidFill>
                            <a:schemeClr val="tx1"/>
                          </a:solidFill>
                          <a:effectLst/>
                          <a:latin typeface="等线" panose="02010600030101010101" pitchFamily="2" charset="-122"/>
                          <a:ea typeface="等线" panose="02010600030101010101" pitchFamily="2" charset="-122"/>
                        </a:rPr>
                        <a:t>55.45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57.29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58.01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5515632"/>
                  </a:ext>
                </a:extLst>
              </a:tr>
              <a:tr h="213937">
                <a:tc>
                  <a:txBody>
                    <a:bodyPr/>
                    <a:lstStyle/>
                    <a:p>
                      <a:pPr algn="r" fontAlgn="b"/>
                      <a:r>
                        <a:rPr lang="en-US" altLang="zh-CN" sz="1100" b="1" i="0" u="none" strike="noStrike" dirty="0">
                          <a:solidFill>
                            <a:schemeClr val="tx1"/>
                          </a:solidFill>
                          <a:effectLst/>
                          <a:latin typeface="等线" panose="02010600030101010101" pitchFamily="2" charset="-122"/>
                          <a:ea typeface="等线" panose="02010600030101010101" pitchFamily="2" charset="-122"/>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54.36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56.21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56.48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56.65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dirty="0">
                          <a:solidFill>
                            <a:schemeClr val="tx1"/>
                          </a:solidFill>
                          <a:effectLst/>
                          <a:latin typeface="等线" panose="02010600030101010101" pitchFamily="2" charset="-122"/>
                          <a:ea typeface="等线" panose="02010600030101010101" pitchFamily="2" charset="-122"/>
                        </a:rPr>
                        <a:t>59.1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dirty="0">
                          <a:solidFill>
                            <a:schemeClr val="tx1"/>
                          </a:solidFill>
                          <a:effectLst/>
                          <a:latin typeface="等线" panose="02010600030101010101" pitchFamily="2" charset="-122"/>
                          <a:ea typeface="等线" panose="02010600030101010101" pitchFamily="2" charset="-122"/>
                        </a:rPr>
                        <a:t>59.7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8342068"/>
                  </a:ext>
                </a:extLst>
              </a:tr>
              <a:tr h="213937">
                <a:tc>
                  <a:txBody>
                    <a:bodyPr/>
                    <a:lstStyle/>
                    <a:p>
                      <a:pPr algn="r" fontAlgn="b"/>
                      <a:r>
                        <a:rPr lang="en-US" altLang="zh-CN" sz="1100" b="1" i="0" u="none" strike="noStrike" dirty="0">
                          <a:solidFill>
                            <a:schemeClr val="tx1"/>
                          </a:solidFill>
                          <a:effectLst/>
                          <a:latin typeface="等线" panose="02010600030101010101" pitchFamily="2" charset="-122"/>
                          <a:ea typeface="等线" panose="02010600030101010101" pitchFamily="2" charset="-122"/>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55.71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56.39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56.73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57.29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59.15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dirty="0">
                          <a:solidFill>
                            <a:schemeClr val="tx1"/>
                          </a:solidFill>
                          <a:effectLst/>
                          <a:latin typeface="等线" panose="02010600030101010101" pitchFamily="2" charset="-122"/>
                          <a:ea typeface="等线" panose="02010600030101010101" pitchFamily="2" charset="-122"/>
                        </a:rPr>
                        <a:t>59.94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6971151"/>
                  </a:ext>
                </a:extLst>
              </a:tr>
            </a:tbl>
          </a:graphicData>
        </a:graphic>
      </p:graphicFrame>
      <p:sp>
        <p:nvSpPr>
          <p:cNvPr id="21" name="文本框 20">
            <a:extLst>
              <a:ext uri="{FF2B5EF4-FFF2-40B4-BE49-F238E27FC236}">
                <a16:creationId xmlns:a16="http://schemas.microsoft.com/office/drawing/2014/main" id="{F25B6D61-D611-7D0A-E247-33C0680665D2}"/>
              </a:ext>
            </a:extLst>
          </p:cNvPr>
          <p:cNvSpPr txBox="1"/>
          <p:nvPr/>
        </p:nvSpPr>
        <p:spPr>
          <a:xfrm>
            <a:off x="735563" y="1426128"/>
            <a:ext cx="5092702" cy="307777"/>
          </a:xfrm>
          <a:prstGeom prst="rect">
            <a:avLst/>
          </a:prstGeom>
          <a:noFill/>
        </p:spPr>
        <p:txBody>
          <a:bodyPr wrap="square" rtlCol="0">
            <a:spAutoFit/>
          </a:bodyPr>
          <a:lstStyle/>
          <a:p>
            <a:r>
              <a:rPr lang="en-US" altLang="zh-CN" sz="1400" dirty="0">
                <a:solidFill>
                  <a:srgbClr val="7E4381"/>
                </a:solidFill>
                <a:latin typeface="微软雅黑" panose="020B0503020204020204" pitchFamily="34" charset="-122"/>
                <a:ea typeface="微软雅黑" panose="020B0503020204020204" pitchFamily="34" charset="-122"/>
              </a:rPr>
              <a:t>1.</a:t>
            </a:r>
            <a:r>
              <a:rPr lang="zh-CN" altLang="en-US" sz="1400" dirty="0">
                <a:solidFill>
                  <a:srgbClr val="7E4381"/>
                </a:solidFill>
                <a:latin typeface="微软雅黑" panose="020B0503020204020204" pitchFamily="34" charset="-122"/>
                <a:ea typeface="微软雅黑" panose="020B0503020204020204" pitchFamily="34" charset="-122"/>
              </a:rPr>
              <a:t>改进前后以及</a:t>
            </a:r>
            <a:r>
              <a:rPr lang="en-US" altLang="zh-CN" sz="1400" dirty="0">
                <a:solidFill>
                  <a:srgbClr val="7E4381"/>
                </a:solidFill>
                <a:latin typeface="微软雅黑" panose="020B0503020204020204" pitchFamily="34" charset="-122"/>
                <a:ea typeface="微软雅黑" panose="020B0503020204020204" pitchFamily="34" charset="-122"/>
              </a:rPr>
              <a:t>baseline</a:t>
            </a:r>
            <a:r>
              <a:rPr lang="zh-CN" altLang="en-US" sz="1400" dirty="0">
                <a:solidFill>
                  <a:srgbClr val="7E4381"/>
                </a:solidFill>
                <a:latin typeface="微软雅黑" panose="020B0503020204020204" pitchFamily="34" charset="-122"/>
                <a:ea typeface="微软雅黑" panose="020B0503020204020204" pitchFamily="34" charset="-122"/>
              </a:rPr>
              <a:t>（</a:t>
            </a:r>
            <a:r>
              <a:rPr lang="en-US" altLang="zh-CN" sz="1400" dirty="0">
                <a:solidFill>
                  <a:srgbClr val="7E4381"/>
                </a:solidFill>
                <a:latin typeface="微软雅黑" panose="020B0503020204020204" pitchFamily="34" charset="-122"/>
                <a:ea typeface="微软雅黑" panose="020B0503020204020204" pitchFamily="34" charset="-122"/>
              </a:rPr>
              <a:t>resnet18</a:t>
            </a:r>
            <a:r>
              <a:rPr lang="zh-CN" altLang="en-US" sz="1400" dirty="0">
                <a:solidFill>
                  <a:srgbClr val="7E4381"/>
                </a:solidFill>
                <a:latin typeface="微软雅黑" panose="020B0503020204020204" pitchFamily="34" charset="-122"/>
                <a:ea typeface="微软雅黑" panose="020B0503020204020204" pitchFamily="34" charset="-122"/>
              </a:rPr>
              <a:t>）的对比</a:t>
            </a:r>
          </a:p>
        </p:txBody>
      </p:sp>
      <p:graphicFrame>
        <p:nvGraphicFramePr>
          <p:cNvPr id="27" name="表格 26">
            <a:extLst>
              <a:ext uri="{FF2B5EF4-FFF2-40B4-BE49-F238E27FC236}">
                <a16:creationId xmlns:a16="http://schemas.microsoft.com/office/drawing/2014/main" id="{E8274390-FB27-9A42-4EBD-5339C9185698}"/>
              </a:ext>
            </a:extLst>
          </p:cNvPr>
          <p:cNvGraphicFramePr>
            <a:graphicFrameLocks noGrp="1"/>
          </p:cNvGraphicFramePr>
          <p:nvPr>
            <p:extLst>
              <p:ext uri="{D42A27DB-BD31-4B8C-83A1-F6EECF244321}">
                <p14:modId xmlns:p14="http://schemas.microsoft.com/office/powerpoint/2010/main" val="2200184668"/>
              </p:ext>
            </p:extLst>
          </p:nvPr>
        </p:nvGraphicFramePr>
        <p:xfrm>
          <a:off x="735562" y="3986077"/>
          <a:ext cx="3747662" cy="1012050"/>
        </p:xfrm>
        <a:graphic>
          <a:graphicData uri="http://schemas.openxmlformats.org/drawingml/2006/table">
            <a:tbl>
              <a:tblPr/>
              <a:tblGrid>
                <a:gridCol w="1210061">
                  <a:extLst>
                    <a:ext uri="{9D8B030D-6E8A-4147-A177-3AD203B41FA5}">
                      <a16:colId xmlns:a16="http://schemas.microsoft.com/office/drawing/2014/main" val="3661480796"/>
                    </a:ext>
                  </a:extLst>
                </a:gridCol>
                <a:gridCol w="845867">
                  <a:extLst>
                    <a:ext uri="{9D8B030D-6E8A-4147-A177-3AD203B41FA5}">
                      <a16:colId xmlns:a16="http://schemas.microsoft.com/office/drawing/2014/main" val="1070112172"/>
                    </a:ext>
                  </a:extLst>
                </a:gridCol>
                <a:gridCol w="845867">
                  <a:extLst>
                    <a:ext uri="{9D8B030D-6E8A-4147-A177-3AD203B41FA5}">
                      <a16:colId xmlns:a16="http://schemas.microsoft.com/office/drawing/2014/main" val="4238045588"/>
                    </a:ext>
                  </a:extLst>
                </a:gridCol>
                <a:gridCol w="845867">
                  <a:extLst>
                    <a:ext uri="{9D8B030D-6E8A-4147-A177-3AD203B41FA5}">
                      <a16:colId xmlns:a16="http://schemas.microsoft.com/office/drawing/2014/main" val="4205208929"/>
                    </a:ext>
                  </a:extLst>
                </a:gridCol>
              </a:tblGrid>
              <a:tr h="202410">
                <a:tc>
                  <a:txBody>
                    <a:bodyPr/>
                    <a:lstStyle/>
                    <a:p>
                      <a:pPr algn="l" fontAlgn="b"/>
                      <a:r>
                        <a:rPr lang="zh-CN" altLang="en-US" sz="1100" b="1" i="0" u="none" strike="noStrike" dirty="0">
                          <a:solidFill>
                            <a:schemeClr val="tx1"/>
                          </a:solidFill>
                          <a:effectLst/>
                          <a:latin typeface="等线" panose="02010600030101010101" pitchFamily="2" charset="-122"/>
                          <a:ea typeface="等线" panose="02010600030101010101" pitchFamily="2" charset="-122"/>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chemeClr val="tx1"/>
                          </a:solidFill>
                          <a:effectLst/>
                          <a:latin typeface="等线" panose="02010600030101010101" pitchFamily="2" charset="-122"/>
                          <a:ea typeface="等线" panose="02010600030101010101" pitchFamily="2" charset="-122"/>
                        </a:rPr>
                        <a:t>baseline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chemeClr val="tx1"/>
                          </a:solidFill>
                          <a:effectLst/>
                          <a:latin typeface="等线" panose="02010600030101010101" pitchFamily="2" charset="-122"/>
                          <a:ea typeface="等线" panose="02010600030101010101" pitchFamily="2" charset="-122"/>
                        </a:rPr>
                        <a:t>gcnet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err="1">
                          <a:solidFill>
                            <a:schemeClr val="tx1"/>
                          </a:solidFill>
                          <a:effectLst/>
                          <a:latin typeface="等线" panose="02010600030101010101" pitchFamily="2" charset="-122"/>
                          <a:ea typeface="等线" panose="02010600030101010101" pitchFamily="2" charset="-122"/>
                        </a:rPr>
                        <a:t>Gcnet</a:t>
                      </a:r>
                      <a:r>
                        <a:rPr lang="en-US" sz="1100" b="1" i="0" u="none" strike="noStrike" dirty="0">
                          <a:solidFill>
                            <a:schemeClr val="tx1"/>
                          </a:solidFill>
                          <a:effectLst/>
                          <a:latin typeface="等线" panose="02010600030101010101" pitchFamily="2" charset="-122"/>
                          <a:ea typeface="等线" panose="02010600030101010101" pitchFamily="2" charset="-122"/>
                        </a:rPr>
                        <a:t> plus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2399163"/>
                  </a:ext>
                </a:extLst>
              </a:tr>
              <a:tr h="202410">
                <a:tc>
                  <a:txBody>
                    <a:bodyPr/>
                    <a:lstStyle/>
                    <a:p>
                      <a:pPr algn="r" fontAlgn="b"/>
                      <a:r>
                        <a:rPr lang="en-US" altLang="zh-CN" sz="1100" b="1" i="0" u="none" strike="noStrike" dirty="0">
                          <a:solidFill>
                            <a:schemeClr val="tx1"/>
                          </a:solidFill>
                          <a:effectLst/>
                          <a:latin typeface="等线" panose="02010600030101010101" pitchFamily="2" charset="-122"/>
                          <a:ea typeface="等线" panose="02010600030101010101" pitchFamily="2" charset="-122"/>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dirty="0">
                          <a:solidFill>
                            <a:schemeClr val="tx1"/>
                          </a:solidFill>
                          <a:effectLst/>
                          <a:latin typeface="等线" panose="02010600030101010101" pitchFamily="2" charset="-122"/>
                          <a:ea typeface="等线" panose="02010600030101010101" pitchFamily="2" charset="-122"/>
                        </a:rPr>
                        <a:t>55.31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55.09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56.29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0244331"/>
                  </a:ext>
                </a:extLst>
              </a:tr>
              <a:tr h="202410">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dirty="0">
                          <a:solidFill>
                            <a:schemeClr val="tx1"/>
                          </a:solidFill>
                          <a:effectLst/>
                          <a:latin typeface="等线" panose="02010600030101010101" pitchFamily="2" charset="-122"/>
                          <a:ea typeface="等线" panose="02010600030101010101" pitchFamily="2" charset="-122"/>
                        </a:rPr>
                        <a:t>57.37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dirty="0">
                          <a:solidFill>
                            <a:schemeClr val="tx1"/>
                          </a:solidFill>
                          <a:effectLst/>
                          <a:latin typeface="等线" panose="02010600030101010101" pitchFamily="2" charset="-122"/>
                          <a:ea typeface="等线" panose="02010600030101010101" pitchFamily="2" charset="-122"/>
                        </a:rPr>
                        <a:t>60.2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61.42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6019789"/>
                  </a:ext>
                </a:extLst>
              </a:tr>
              <a:tr h="202410">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59.15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dirty="0">
                          <a:solidFill>
                            <a:schemeClr val="tx1"/>
                          </a:solidFill>
                          <a:effectLst/>
                          <a:latin typeface="等线" panose="02010600030101010101" pitchFamily="2" charset="-122"/>
                          <a:ea typeface="等线" panose="02010600030101010101" pitchFamily="2" charset="-122"/>
                        </a:rPr>
                        <a:t>60.56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dirty="0">
                          <a:solidFill>
                            <a:schemeClr val="tx1"/>
                          </a:solidFill>
                          <a:effectLst/>
                          <a:latin typeface="等线" panose="02010600030101010101" pitchFamily="2" charset="-122"/>
                          <a:ea typeface="等线" panose="02010600030101010101" pitchFamily="2" charset="-122"/>
                        </a:rPr>
                        <a:t>62.51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4738275"/>
                  </a:ext>
                </a:extLst>
              </a:tr>
              <a:tr h="202410">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59.1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dirty="0">
                          <a:solidFill>
                            <a:schemeClr val="tx1"/>
                          </a:solidFill>
                          <a:effectLst/>
                          <a:latin typeface="等线" panose="02010600030101010101" pitchFamily="2" charset="-122"/>
                          <a:ea typeface="等线" panose="02010600030101010101" pitchFamily="2" charset="-122"/>
                        </a:rPr>
                        <a:t>60.64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dirty="0">
                          <a:solidFill>
                            <a:schemeClr val="tx1"/>
                          </a:solidFill>
                          <a:effectLst/>
                          <a:latin typeface="等线" panose="02010600030101010101" pitchFamily="2" charset="-122"/>
                          <a:ea typeface="等线" panose="02010600030101010101" pitchFamily="2" charset="-122"/>
                        </a:rPr>
                        <a:t>62.47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3959948"/>
                  </a:ext>
                </a:extLst>
              </a:tr>
            </a:tbl>
          </a:graphicData>
        </a:graphic>
      </p:graphicFrame>
      <p:sp>
        <p:nvSpPr>
          <p:cNvPr id="28" name="文本框 27">
            <a:extLst>
              <a:ext uri="{FF2B5EF4-FFF2-40B4-BE49-F238E27FC236}">
                <a16:creationId xmlns:a16="http://schemas.microsoft.com/office/drawing/2014/main" id="{CBB0F89D-7A7C-91AE-7E0E-A99AF917F7EB}"/>
              </a:ext>
            </a:extLst>
          </p:cNvPr>
          <p:cNvSpPr txBox="1"/>
          <p:nvPr/>
        </p:nvSpPr>
        <p:spPr>
          <a:xfrm>
            <a:off x="735563" y="3577632"/>
            <a:ext cx="5092702" cy="307777"/>
          </a:xfrm>
          <a:prstGeom prst="rect">
            <a:avLst/>
          </a:prstGeom>
          <a:noFill/>
        </p:spPr>
        <p:txBody>
          <a:bodyPr wrap="square" rtlCol="0">
            <a:spAutoFit/>
          </a:bodyPr>
          <a:lstStyle/>
          <a:p>
            <a:r>
              <a:rPr lang="en-US" altLang="zh-CN" sz="1400" dirty="0">
                <a:solidFill>
                  <a:srgbClr val="7E4381"/>
                </a:solidFill>
                <a:latin typeface="微软雅黑" panose="020B0503020204020204" pitchFamily="34" charset="-122"/>
                <a:ea typeface="微软雅黑" panose="020B0503020204020204" pitchFamily="34" charset="-122"/>
              </a:rPr>
              <a:t>2.</a:t>
            </a:r>
            <a:r>
              <a:rPr lang="zh-CN" altLang="en-US" sz="1400" dirty="0">
                <a:solidFill>
                  <a:srgbClr val="7E4381"/>
                </a:solidFill>
                <a:latin typeface="微软雅黑" panose="020B0503020204020204" pitchFamily="34" charset="-122"/>
                <a:ea typeface="微软雅黑" panose="020B0503020204020204" pitchFamily="34" charset="-122"/>
              </a:rPr>
              <a:t>调整</a:t>
            </a:r>
            <a:r>
              <a:rPr lang="en-US" altLang="zh-CN" sz="1400" dirty="0" err="1">
                <a:solidFill>
                  <a:srgbClr val="7E4381"/>
                </a:solidFill>
                <a:latin typeface="微软雅黑" panose="020B0503020204020204" pitchFamily="34" charset="-122"/>
                <a:ea typeface="微软雅黑" panose="020B0503020204020204" pitchFamily="34" charset="-122"/>
              </a:rPr>
              <a:t>batchsize</a:t>
            </a:r>
            <a:r>
              <a:rPr lang="en-US" altLang="zh-CN" sz="1400" dirty="0">
                <a:solidFill>
                  <a:srgbClr val="7E4381"/>
                </a:solidFill>
                <a:latin typeface="微软雅黑" panose="020B0503020204020204" pitchFamily="34" charset="-122"/>
                <a:ea typeface="微软雅黑" panose="020B0503020204020204" pitchFamily="34" charset="-122"/>
              </a:rPr>
              <a:t>=24</a:t>
            </a:r>
            <a:r>
              <a:rPr lang="zh-CN" altLang="en-US" sz="1400" dirty="0">
                <a:solidFill>
                  <a:srgbClr val="7E4381"/>
                </a:solidFill>
                <a:latin typeface="微软雅黑" panose="020B0503020204020204" pitchFamily="34" charset="-122"/>
                <a:ea typeface="微软雅黑" panose="020B0503020204020204" pitchFamily="34" charset="-122"/>
              </a:rPr>
              <a:t>并相应调高</a:t>
            </a:r>
            <a:r>
              <a:rPr lang="en-US" altLang="zh-CN" sz="1400" dirty="0" err="1">
                <a:solidFill>
                  <a:srgbClr val="7E4381"/>
                </a:solidFill>
                <a:latin typeface="微软雅黑" panose="020B0503020204020204" pitchFamily="34" charset="-122"/>
                <a:ea typeface="微软雅黑" panose="020B0503020204020204" pitchFamily="34" charset="-122"/>
              </a:rPr>
              <a:t>lr</a:t>
            </a:r>
            <a:r>
              <a:rPr lang="zh-CN" altLang="en-US" sz="1400" dirty="0">
                <a:solidFill>
                  <a:srgbClr val="7E4381"/>
                </a:solidFill>
                <a:latin typeface="微软雅黑" panose="020B0503020204020204" pitchFamily="34" charset="-122"/>
                <a:ea typeface="微软雅黑" panose="020B0503020204020204" pitchFamily="34" charset="-122"/>
              </a:rPr>
              <a:t>获取更好性能</a:t>
            </a:r>
          </a:p>
        </p:txBody>
      </p:sp>
      <p:graphicFrame>
        <p:nvGraphicFramePr>
          <p:cNvPr id="30" name="表格 29">
            <a:extLst>
              <a:ext uri="{FF2B5EF4-FFF2-40B4-BE49-F238E27FC236}">
                <a16:creationId xmlns:a16="http://schemas.microsoft.com/office/drawing/2014/main" id="{EF421521-A75C-5447-70FB-F01A6A8BFA93}"/>
              </a:ext>
            </a:extLst>
          </p:cNvPr>
          <p:cNvGraphicFramePr>
            <a:graphicFrameLocks noGrp="1"/>
          </p:cNvGraphicFramePr>
          <p:nvPr>
            <p:extLst>
              <p:ext uri="{D42A27DB-BD31-4B8C-83A1-F6EECF244321}">
                <p14:modId xmlns:p14="http://schemas.microsoft.com/office/powerpoint/2010/main" val="1164306264"/>
              </p:ext>
            </p:extLst>
          </p:nvPr>
        </p:nvGraphicFramePr>
        <p:xfrm>
          <a:off x="6712299" y="3986076"/>
          <a:ext cx="5210410" cy="905520"/>
        </p:xfrm>
        <a:graphic>
          <a:graphicData uri="http://schemas.openxmlformats.org/drawingml/2006/table">
            <a:tbl>
              <a:tblPr/>
              <a:tblGrid>
                <a:gridCol w="1003126">
                  <a:extLst>
                    <a:ext uri="{9D8B030D-6E8A-4147-A177-3AD203B41FA5}">
                      <a16:colId xmlns:a16="http://schemas.microsoft.com/office/drawing/2014/main" val="2320929066"/>
                    </a:ext>
                  </a:extLst>
                </a:gridCol>
                <a:gridCol w="701214">
                  <a:extLst>
                    <a:ext uri="{9D8B030D-6E8A-4147-A177-3AD203B41FA5}">
                      <a16:colId xmlns:a16="http://schemas.microsoft.com/office/drawing/2014/main" val="594052192"/>
                    </a:ext>
                  </a:extLst>
                </a:gridCol>
                <a:gridCol w="701214">
                  <a:extLst>
                    <a:ext uri="{9D8B030D-6E8A-4147-A177-3AD203B41FA5}">
                      <a16:colId xmlns:a16="http://schemas.microsoft.com/office/drawing/2014/main" val="3163474148"/>
                    </a:ext>
                  </a:extLst>
                </a:gridCol>
                <a:gridCol w="701214">
                  <a:extLst>
                    <a:ext uri="{9D8B030D-6E8A-4147-A177-3AD203B41FA5}">
                      <a16:colId xmlns:a16="http://schemas.microsoft.com/office/drawing/2014/main" val="2439339940"/>
                    </a:ext>
                  </a:extLst>
                </a:gridCol>
                <a:gridCol w="701214">
                  <a:extLst>
                    <a:ext uri="{9D8B030D-6E8A-4147-A177-3AD203B41FA5}">
                      <a16:colId xmlns:a16="http://schemas.microsoft.com/office/drawing/2014/main" val="565398598"/>
                    </a:ext>
                  </a:extLst>
                </a:gridCol>
                <a:gridCol w="701214">
                  <a:extLst>
                    <a:ext uri="{9D8B030D-6E8A-4147-A177-3AD203B41FA5}">
                      <a16:colId xmlns:a16="http://schemas.microsoft.com/office/drawing/2014/main" val="1511323164"/>
                    </a:ext>
                  </a:extLst>
                </a:gridCol>
                <a:gridCol w="701214">
                  <a:extLst>
                    <a:ext uri="{9D8B030D-6E8A-4147-A177-3AD203B41FA5}">
                      <a16:colId xmlns:a16="http://schemas.microsoft.com/office/drawing/2014/main" val="301352056"/>
                    </a:ext>
                  </a:extLst>
                </a:gridCol>
              </a:tblGrid>
              <a:tr h="226380">
                <a:tc>
                  <a:txBody>
                    <a:bodyPr/>
                    <a:lstStyle/>
                    <a:p>
                      <a:pPr algn="l" fontAlgn="b"/>
                      <a:r>
                        <a:rPr lang="en-US" sz="1100" b="1" i="0" u="none" strike="noStrike" dirty="0">
                          <a:solidFill>
                            <a:schemeClr val="tx1"/>
                          </a:solidFill>
                          <a:effectLst/>
                          <a:latin typeface="等线" panose="02010600030101010101" pitchFamily="2" charset="-122"/>
                          <a:ea typeface="等线" panose="02010600030101010101" pitchFamily="2" charset="-122"/>
                        </a:rPr>
                        <a:t>epoch/</a:t>
                      </a:r>
                      <a:r>
                        <a:rPr lang="en-US" sz="1100" b="1" i="0" u="none" strike="noStrike" dirty="0" err="1">
                          <a:solidFill>
                            <a:schemeClr val="tx1"/>
                          </a:solidFill>
                          <a:effectLst/>
                          <a:latin typeface="等线" panose="02010600030101010101" pitchFamily="2" charset="-122"/>
                          <a:ea typeface="等线" panose="02010600030101010101" pitchFamily="2" charset="-122"/>
                        </a:rPr>
                        <a:t>lr</a:t>
                      </a:r>
                      <a:endParaRPr lang="en-US" sz="1100" b="1" i="0" u="none" strike="noStrike" dirty="0">
                        <a:solidFill>
                          <a:schemeClr val="tx1"/>
                        </a:solidFill>
                        <a:effectLst/>
                        <a:latin typeface="等线" panose="02010600030101010101" pitchFamily="2" charset="-122"/>
                        <a:ea typeface="等线" panose="02010600030101010101" pitchFamily="2" charset="-122"/>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dirty="0">
                          <a:solidFill>
                            <a:schemeClr val="tx1"/>
                          </a:solidFill>
                          <a:effectLst/>
                          <a:latin typeface="等线" panose="02010600030101010101" pitchFamily="2" charset="-122"/>
                          <a:ea typeface="等线" panose="02010600030101010101" pitchFamily="2" charset="-122"/>
                        </a:rPr>
                        <a:t>0.001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0.002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0.003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0.006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0.012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1476417"/>
                  </a:ext>
                </a:extLst>
              </a:tr>
              <a:tr h="226380">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54.42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dirty="0">
                          <a:solidFill>
                            <a:schemeClr val="tx1"/>
                          </a:solidFill>
                          <a:effectLst/>
                          <a:latin typeface="等线" panose="02010600030101010101" pitchFamily="2" charset="-122"/>
                          <a:ea typeface="等线" panose="02010600030101010101" pitchFamily="2" charset="-122"/>
                        </a:rPr>
                        <a:t>52.74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dirty="0">
                          <a:solidFill>
                            <a:schemeClr val="tx1"/>
                          </a:solidFill>
                          <a:effectLst/>
                          <a:latin typeface="等线" panose="02010600030101010101" pitchFamily="2" charset="-122"/>
                          <a:ea typeface="等线" panose="02010600030101010101" pitchFamily="2" charset="-122"/>
                        </a:rPr>
                        <a:t>54.08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53.85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56.29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55.83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2642420"/>
                  </a:ext>
                </a:extLst>
              </a:tr>
              <a:tr h="226380">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56.41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dirty="0">
                          <a:solidFill>
                            <a:schemeClr val="tx1"/>
                          </a:solidFill>
                          <a:effectLst/>
                          <a:latin typeface="等线" panose="02010600030101010101" pitchFamily="2" charset="-122"/>
                          <a:ea typeface="等线" panose="02010600030101010101" pitchFamily="2" charset="-122"/>
                        </a:rPr>
                        <a:t>55.45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dirty="0">
                          <a:solidFill>
                            <a:schemeClr val="tx1"/>
                          </a:solidFill>
                          <a:effectLst/>
                          <a:latin typeface="等线" panose="02010600030101010101" pitchFamily="2" charset="-122"/>
                          <a:ea typeface="等线" panose="02010600030101010101" pitchFamily="2" charset="-122"/>
                        </a:rPr>
                        <a:t>55.26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dirty="0">
                          <a:solidFill>
                            <a:schemeClr val="tx1"/>
                          </a:solidFill>
                          <a:effectLst/>
                          <a:latin typeface="等线" panose="02010600030101010101" pitchFamily="2" charset="-122"/>
                          <a:ea typeface="等线" panose="02010600030101010101" pitchFamily="2" charset="-122"/>
                        </a:rPr>
                        <a:t>60.02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dirty="0">
                          <a:solidFill>
                            <a:schemeClr val="tx1"/>
                          </a:solidFill>
                          <a:effectLst/>
                          <a:latin typeface="等线" panose="02010600030101010101" pitchFamily="2" charset="-122"/>
                          <a:ea typeface="等线" panose="02010600030101010101" pitchFamily="2" charset="-122"/>
                        </a:rPr>
                        <a:t>61.42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59.74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9499364"/>
                  </a:ext>
                </a:extLst>
              </a:tr>
              <a:tr h="226380">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56.48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56.65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58.29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60.59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a:solidFill>
                            <a:schemeClr val="tx1"/>
                          </a:solidFill>
                          <a:effectLst/>
                          <a:latin typeface="等线" panose="02010600030101010101" pitchFamily="2" charset="-122"/>
                          <a:ea typeface="等线" panose="02010600030101010101" pitchFamily="2" charset="-122"/>
                        </a:rPr>
                        <a:t>62.51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0" u="none" strike="noStrike" dirty="0">
                          <a:solidFill>
                            <a:schemeClr val="tx1"/>
                          </a:solidFill>
                          <a:effectLst/>
                          <a:latin typeface="等线" panose="02010600030101010101" pitchFamily="2" charset="-122"/>
                          <a:ea typeface="等线" panose="02010600030101010101" pitchFamily="2" charset="-122"/>
                        </a:rPr>
                        <a:t>60.28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2446454"/>
                  </a:ext>
                </a:extLst>
              </a:tr>
            </a:tbl>
          </a:graphicData>
        </a:graphic>
      </p:graphicFrame>
      <p:sp>
        <p:nvSpPr>
          <p:cNvPr id="31" name="文本框 30">
            <a:extLst>
              <a:ext uri="{FF2B5EF4-FFF2-40B4-BE49-F238E27FC236}">
                <a16:creationId xmlns:a16="http://schemas.microsoft.com/office/drawing/2014/main" id="{A7966B34-FAB1-0D0B-EF36-AD16F460539B}"/>
              </a:ext>
            </a:extLst>
          </p:cNvPr>
          <p:cNvSpPr txBox="1"/>
          <p:nvPr/>
        </p:nvSpPr>
        <p:spPr>
          <a:xfrm>
            <a:off x="6712299" y="3577632"/>
            <a:ext cx="5092702" cy="307777"/>
          </a:xfrm>
          <a:prstGeom prst="rect">
            <a:avLst/>
          </a:prstGeom>
          <a:noFill/>
        </p:spPr>
        <p:txBody>
          <a:bodyPr wrap="square" rtlCol="0">
            <a:spAutoFit/>
          </a:bodyPr>
          <a:lstStyle/>
          <a:p>
            <a:r>
              <a:rPr lang="en-US" altLang="zh-CN" sz="1400" dirty="0">
                <a:solidFill>
                  <a:srgbClr val="7E4381"/>
                </a:solidFill>
                <a:latin typeface="微软雅黑" panose="020B0503020204020204" pitchFamily="34" charset="-122"/>
                <a:ea typeface="微软雅黑" panose="020B0503020204020204" pitchFamily="34" charset="-122"/>
              </a:rPr>
              <a:t>3.batchsize</a:t>
            </a:r>
            <a:r>
              <a:rPr lang="zh-CN" altLang="en-US" sz="1400" dirty="0">
                <a:solidFill>
                  <a:srgbClr val="7E4381"/>
                </a:solidFill>
                <a:latin typeface="微软雅黑" panose="020B0503020204020204" pitchFamily="34" charset="-122"/>
                <a:ea typeface="微软雅黑" panose="020B0503020204020204" pitchFamily="34" charset="-122"/>
              </a:rPr>
              <a:t>固定的情况下学习率对分类效果的影响</a:t>
            </a:r>
          </a:p>
        </p:txBody>
      </p:sp>
      <p:sp>
        <p:nvSpPr>
          <p:cNvPr id="32" name="文本框 31">
            <a:extLst>
              <a:ext uri="{FF2B5EF4-FFF2-40B4-BE49-F238E27FC236}">
                <a16:creationId xmlns:a16="http://schemas.microsoft.com/office/drawing/2014/main" id="{3B433C66-5807-538E-F324-507BA84A25A9}"/>
              </a:ext>
            </a:extLst>
          </p:cNvPr>
          <p:cNvSpPr txBox="1"/>
          <p:nvPr/>
        </p:nvSpPr>
        <p:spPr>
          <a:xfrm>
            <a:off x="735563" y="5486400"/>
            <a:ext cx="10515600" cy="830997"/>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solidFill>
                  <a:srgbClr val="7E4381"/>
                </a:solidFill>
                <a:latin typeface="微软雅黑" panose="020B0503020204020204" pitchFamily="34" charset="-122"/>
                <a:ea typeface="微软雅黑" panose="020B0503020204020204" pitchFamily="34" charset="-122"/>
              </a:rPr>
              <a:t>可以看到改进后的模型在</a:t>
            </a:r>
            <a:r>
              <a:rPr lang="en-US" altLang="zh-CN" sz="1600" dirty="0">
                <a:solidFill>
                  <a:srgbClr val="7E4381"/>
                </a:solidFill>
                <a:latin typeface="微软雅黑" panose="020B0503020204020204" pitchFamily="34" charset="-122"/>
                <a:ea typeface="微软雅黑" panose="020B0503020204020204" pitchFamily="34" charset="-122"/>
              </a:rPr>
              <a:t>Cifar100</a:t>
            </a:r>
            <a:r>
              <a:rPr lang="zh-CN" altLang="en-US" sz="1600" dirty="0">
                <a:solidFill>
                  <a:srgbClr val="7E4381"/>
                </a:solidFill>
                <a:latin typeface="微软雅黑" panose="020B0503020204020204" pitchFamily="34" charset="-122"/>
                <a:ea typeface="微软雅黑" panose="020B0503020204020204" pitchFamily="34" charset="-122"/>
              </a:rPr>
              <a:t>分类任务上取得更好的性能。</a:t>
            </a:r>
            <a:endParaRPr lang="en-US" altLang="zh-CN" sz="1600" dirty="0">
              <a:solidFill>
                <a:srgbClr val="7E438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7E4381"/>
                </a:solidFill>
                <a:latin typeface="微软雅黑" panose="020B0503020204020204" pitchFamily="34" charset="-122"/>
                <a:ea typeface="微软雅黑" panose="020B0503020204020204" pitchFamily="34" charset="-122"/>
              </a:rPr>
              <a:t>缺点是模型复杂度提升，训练速度减慢；且任务是在相对简单的数据集上进行训练与评估，未来需要思考如何进一步考虑特征和全局上下文的内在关系，并降低模型复杂度，以取得更好的泛化效果。</a:t>
            </a:r>
          </a:p>
        </p:txBody>
      </p:sp>
    </p:spTree>
    <p:extLst>
      <p:ext uri="{BB962C8B-B14F-4D97-AF65-F5344CB8AC3E}">
        <p14:creationId xmlns:p14="http://schemas.microsoft.com/office/powerpoint/2010/main" val="2580561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70680" y="3105834"/>
            <a:ext cx="5414735"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四、</a:t>
            </a: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总结</a:t>
            </a:r>
            <a:endPar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cxnSp>
        <p:nvCxnSpPr>
          <p:cNvPr id="4" name="直接连接符 3"/>
          <p:cNvCxnSpPr/>
          <p:nvPr/>
        </p:nvCxnSpPr>
        <p:spPr>
          <a:xfrm>
            <a:off x="1790700" y="2706343"/>
            <a:ext cx="9525" cy="1539879"/>
          </a:xfrm>
          <a:prstGeom prst="line">
            <a:avLst/>
          </a:prstGeom>
          <a:ln w="889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mb/>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65CE74E-AB26-4998-AD42-012C4C1AD076}" type="slidenum">
              <a:rPr lang="zh-CN" altLang="en-US" smtClean="0"/>
              <a:t>27</a:t>
            </a:fld>
            <a:r>
              <a:rPr lang="zh-CN" altLang="en-US"/>
              <a:t>    </a:t>
            </a:r>
            <a:r>
              <a:rPr lang="en-US" altLang="zh-CN"/>
              <a:t>/30</a:t>
            </a:r>
            <a:endParaRPr lang="zh-CN" altLang="en-US" dirty="0"/>
          </a:p>
        </p:txBody>
      </p:sp>
      <p:sp>
        <p:nvSpPr>
          <p:cNvPr id="3" name="标题 2"/>
          <p:cNvSpPr>
            <a:spLocks noGrp="1"/>
          </p:cNvSpPr>
          <p:nvPr>
            <p:ph type="title"/>
          </p:nvPr>
        </p:nvSpPr>
        <p:spPr/>
        <p:txBody>
          <a:bodyPr/>
          <a:lstStyle/>
          <a:p>
            <a:r>
              <a:rPr lang="zh-CN" altLang="en-US" dirty="0">
                <a:effectLst>
                  <a:outerShdw blurRad="38100" dist="38100" dir="2700000" algn="tl">
                    <a:srgbClr val="000000">
                      <a:alpha val="43137"/>
                    </a:srgbClr>
                  </a:outerShdw>
                </a:effectLst>
              </a:rPr>
              <a:t>总结</a:t>
            </a:r>
          </a:p>
        </p:txBody>
      </p:sp>
      <p:sp>
        <p:nvSpPr>
          <p:cNvPr id="4" name="文本框 3"/>
          <p:cNvSpPr txBox="1"/>
          <p:nvPr/>
        </p:nvSpPr>
        <p:spPr>
          <a:xfrm>
            <a:off x="-33556" y="361951"/>
            <a:ext cx="676840"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01</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1789442" y="3337081"/>
            <a:ext cx="1197458" cy="553998"/>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标题</a:t>
            </a:r>
            <a:endParaRPr lang="en-US" altLang="zh-CN" dirty="0">
              <a:solidFill>
                <a:schemeClr val="bg1"/>
              </a:solidFill>
              <a:latin typeface="微软雅黑" panose="020B0503020204020204" pitchFamily="34" charset="-122"/>
              <a:ea typeface="微软雅黑" panose="020B0503020204020204" pitchFamily="34" charset="-122"/>
            </a:endParaRPr>
          </a:p>
          <a:p>
            <a:pPr algn="ctr"/>
            <a:r>
              <a:rPr lang="zh-CN" altLang="en-US" sz="1200" dirty="0">
                <a:solidFill>
                  <a:schemeClr val="bg1"/>
                </a:solidFill>
                <a:latin typeface="微软雅黑" panose="020B0503020204020204" pitchFamily="34" charset="-122"/>
                <a:ea typeface="微软雅黑" panose="020B0503020204020204" pitchFamily="34" charset="-122"/>
              </a:rPr>
              <a:t>补充详细说明</a:t>
            </a:r>
          </a:p>
        </p:txBody>
      </p:sp>
      <p:grpSp>
        <p:nvGrpSpPr>
          <p:cNvPr id="8" name="组合 7">
            <a:extLst>
              <a:ext uri="{FF2B5EF4-FFF2-40B4-BE49-F238E27FC236}">
                <a16:creationId xmlns:a16="http://schemas.microsoft.com/office/drawing/2014/main" id="{74BDCDBF-EF0A-EC8C-8333-360D63CD86B8}"/>
              </a:ext>
            </a:extLst>
          </p:cNvPr>
          <p:cNvGrpSpPr/>
          <p:nvPr/>
        </p:nvGrpSpPr>
        <p:grpSpPr>
          <a:xfrm>
            <a:off x="1219012" y="1862081"/>
            <a:ext cx="3678864" cy="1751999"/>
            <a:chOff x="1058772" y="1223217"/>
            <a:chExt cx="3213033" cy="1530155"/>
          </a:xfrm>
        </p:grpSpPr>
        <p:sp>
          <p:nvSpPr>
            <p:cNvPr id="9" name="TextBox 49">
              <a:extLst>
                <a:ext uri="{FF2B5EF4-FFF2-40B4-BE49-F238E27FC236}">
                  <a16:creationId xmlns:a16="http://schemas.microsoft.com/office/drawing/2014/main" id="{5474C75F-8403-95CC-CF4C-DCFDBEDB18BC}"/>
                </a:ext>
              </a:extLst>
            </p:cNvPr>
            <p:cNvSpPr txBox="1"/>
            <p:nvPr/>
          </p:nvSpPr>
          <p:spPr>
            <a:xfrm>
              <a:off x="1058772" y="1223217"/>
              <a:ext cx="1723550" cy="268805"/>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anose="020B0503020204020204" pitchFamily="34" charset="-122"/>
                  <a:ea typeface="微软雅黑" panose="020B0503020204020204" pitchFamily="34" charset="-122"/>
                </a:defRPr>
              </a:lvl1pPr>
            </a:lstStyle>
            <a:p>
              <a:pPr algn="l"/>
              <a:r>
                <a:rPr lang="zh-CN" altLang="en-US" dirty="0">
                  <a:solidFill>
                    <a:srgbClr val="7E4381"/>
                  </a:solidFill>
                </a:rPr>
                <a:t>完成的工作</a:t>
              </a:r>
            </a:p>
          </p:txBody>
        </p:sp>
        <p:sp>
          <p:nvSpPr>
            <p:cNvPr id="10" name="TextBox 50">
              <a:extLst>
                <a:ext uri="{FF2B5EF4-FFF2-40B4-BE49-F238E27FC236}">
                  <a16:creationId xmlns:a16="http://schemas.microsoft.com/office/drawing/2014/main" id="{C588662F-EAA6-7BC7-66EE-01997D3316E9}"/>
                </a:ext>
              </a:extLst>
            </p:cNvPr>
            <p:cNvSpPr txBox="1"/>
            <p:nvPr/>
          </p:nvSpPr>
          <p:spPr>
            <a:xfrm>
              <a:off x="1058772" y="1823643"/>
              <a:ext cx="3213033" cy="929729"/>
            </a:xfrm>
            <a:prstGeom prst="rect">
              <a:avLst/>
            </a:prstGeom>
            <a:noFill/>
          </p:spPr>
          <p:txBody>
            <a:bodyPr wrap="square" lIns="0" tIns="0" rIns="0" bIns="0" rtlCol="0">
              <a:spAutoFit/>
            </a:bodyPr>
            <a:lstStyle>
              <a:defPPr>
                <a:defRPr lang="zh-CN"/>
              </a:defPPr>
              <a:lvl1pPr algn="just">
                <a:defRPr sz="9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lvl="0">
                <a:lnSpc>
                  <a:spcPct val="150000"/>
                </a:lnSpc>
              </a:pPr>
              <a:r>
                <a:rPr lang="zh-CN" altLang="en-US" sz="1600" dirty="0">
                  <a:solidFill>
                    <a:schemeClr val="tx1">
                      <a:lumMod val="75000"/>
                      <a:lumOff val="25000"/>
                    </a:schemeClr>
                  </a:solidFill>
                  <a:cs typeface="+mn-ea"/>
                  <a:sym typeface="+mn-ea"/>
                </a:rPr>
                <a:t>本次实验我们在</a:t>
              </a:r>
              <a:r>
                <a:rPr lang="en-US" altLang="zh-CN" sz="1600" dirty="0">
                  <a:solidFill>
                    <a:schemeClr val="tx1">
                      <a:lumMod val="75000"/>
                      <a:lumOff val="25000"/>
                    </a:schemeClr>
                  </a:solidFill>
                  <a:cs typeface="+mn-ea"/>
                  <a:sym typeface="+mn-ea"/>
                </a:rPr>
                <a:t>baseline</a:t>
              </a:r>
              <a:r>
                <a:rPr lang="zh-CN" altLang="en-US" sz="1600" dirty="0">
                  <a:solidFill>
                    <a:schemeClr val="tx1">
                      <a:lumMod val="75000"/>
                      <a:lumOff val="25000"/>
                    </a:schemeClr>
                  </a:solidFill>
                  <a:cs typeface="+mn-ea"/>
                  <a:sym typeface="+mn-ea"/>
                </a:rPr>
                <a:t>的基础上共复现了</a:t>
              </a:r>
              <a:r>
                <a:rPr lang="en-US" altLang="zh-CN" sz="1600" dirty="0">
                  <a:solidFill>
                    <a:schemeClr val="tx1">
                      <a:lumMod val="75000"/>
                      <a:lumOff val="25000"/>
                    </a:schemeClr>
                  </a:solidFill>
                  <a:cs typeface="+mn-ea"/>
                  <a:sym typeface="+mn-ea"/>
                </a:rPr>
                <a:t>4</a:t>
              </a:r>
              <a:r>
                <a:rPr lang="zh-CN" altLang="en-US" sz="1600" dirty="0">
                  <a:solidFill>
                    <a:schemeClr val="tx1">
                      <a:lumMod val="75000"/>
                      <a:lumOff val="25000"/>
                    </a:schemeClr>
                  </a:solidFill>
                  <a:cs typeface="+mn-ea"/>
                  <a:sym typeface="+mn-ea"/>
                </a:rPr>
                <a:t>篇论文，并在做出较为充分的消融实验工作后提出</a:t>
              </a:r>
              <a:r>
                <a:rPr lang="en-US" altLang="zh-CN" sz="1600" dirty="0">
                  <a:solidFill>
                    <a:schemeClr val="tx1">
                      <a:lumMod val="75000"/>
                      <a:lumOff val="25000"/>
                    </a:schemeClr>
                  </a:solidFill>
                  <a:cs typeface="+mn-ea"/>
                  <a:sym typeface="+mn-ea"/>
                </a:rPr>
                <a:t>2</a:t>
              </a:r>
              <a:r>
                <a:rPr lang="zh-CN" altLang="en-US" sz="1600" dirty="0">
                  <a:solidFill>
                    <a:schemeClr val="tx1">
                      <a:lumMod val="75000"/>
                      <a:lumOff val="25000"/>
                    </a:schemeClr>
                  </a:solidFill>
                  <a:cs typeface="+mn-ea"/>
                  <a:sym typeface="+mn-ea"/>
                </a:rPr>
                <a:t>种改进网络的创新方法。</a:t>
              </a:r>
              <a:endParaRPr lang="zh-CN" altLang="en-US" sz="1600" dirty="0">
                <a:solidFill>
                  <a:srgbClr val="404040"/>
                </a:solidFill>
                <a:cs typeface="+mn-ea"/>
                <a:sym typeface="+mn-lt"/>
              </a:endParaRPr>
            </a:p>
          </p:txBody>
        </p:sp>
      </p:grpSp>
      <p:grpSp>
        <p:nvGrpSpPr>
          <p:cNvPr id="11" name="组合 10">
            <a:extLst>
              <a:ext uri="{FF2B5EF4-FFF2-40B4-BE49-F238E27FC236}">
                <a16:creationId xmlns:a16="http://schemas.microsoft.com/office/drawing/2014/main" id="{E3A6B4B0-1C6F-6E2C-D7E6-3466BA871273}"/>
              </a:ext>
            </a:extLst>
          </p:cNvPr>
          <p:cNvGrpSpPr/>
          <p:nvPr/>
        </p:nvGrpSpPr>
        <p:grpSpPr>
          <a:xfrm>
            <a:off x="7187593" y="3063250"/>
            <a:ext cx="3688789" cy="1086480"/>
            <a:chOff x="1143146" y="1143309"/>
            <a:chExt cx="3221701" cy="948906"/>
          </a:xfrm>
        </p:grpSpPr>
        <p:sp>
          <p:nvSpPr>
            <p:cNvPr id="12" name="TextBox 49">
              <a:extLst>
                <a:ext uri="{FF2B5EF4-FFF2-40B4-BE49-F238E27FC236}">
                  <a16:creationId xmlns:a16="http://schemas.microsoft.com/office/drawing/2014/main" id="{13EC539D-B99E-2711-FD39-46BB78C955FF}"/>
                </a:ext>
              </a:extLst>
            </p:cNvPr>
            <p:cNvSpPr txBox="1"/>
            <p:nvPr/>
          </p:nvSpPr>
          <p:spPr>
            <a:xfrm>
              <a:off x="1143146" y="1143309"/>
              <a:ext cx="2292917" cy="268805"/>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anose="020B0503020204020204" pitchFamily="34" charset="-122"/>
                  <a:ea typeface="微软雅黑" panose="020B0503020204020204" pitchFamily="34" charset="-122"/>
                </a:defRPr>
              </a:lvl1pPr>
            </a:lstStyle>
            <a:p>
              <a:pPr algn="l"/>
              <a:r>
                <a:rPr lang="zh-CN" altLang="en-US" dirty="0">
                  <a:solidFill>
                    <a:srgbClr val="7E4381"/>
                  </a:solidFill>
                </a:rPr>
                <a:t>对未来工作的设想</a:t>
              </a:r>
            </a:p>
          </p:txBody>
        </p:sp>
        <p:sp>
          <p:nvSpPr>
            <p:cNvPr id="13" name="TextBox 50">
              <a:extLst>
                <a:ext uri="{FF2B5EF4-FFF2-40B4-BE49-F238E27FC236}">
                  <a16:creationId xmlns:a16="http://schemas.microsoft.com/office/drawing/2014/main" id="{36E211F2-1309-795D-D46C-F1E621FF4363}"/>
                </a:ext>
              </a:extLst>
            </p:cNvPr>
            <p:cNvSpPr txBox="1"/>
            <p:nvPr/>
          </p:nvSpPr>
          <p:spPr>
            <a:xfrm>
              <a:off x="1151814" y="1485053"/>
              <a:ext cx="3213033" cy="607162"/>
            </a:xfrm>
            <a:prstGeom prst="rect">
              <a:avLst/>
            </a:prstGeom>
            <a:noFill/>
          </p:spPr>
          <p:txBody>
            <a:bodyPr wrap="square" lIns="0" tIns="0" rIns="0" bIns="0" rtlCol="0">
              <a:spAutoFit/>
            </a:bodyPr>
            <a:lstStyle>
              <a:defPPr>
                <a:defRPr lang="zh-CN"/>
              </a:defPPr>
              <a:lvl1pPr algn="just">
                <a:defRPr sz="9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lvl="0">
                <a:lnSpc>
                  <a:spcPct val="150000"/>
                </a:lnSpc>
              </a:pPr>
              <a:r>
                <a:rPr lang="zh-CN" altLang="en-US" sz="1600" dirty="0">
                  <a:solidFill>
                    <a:schemeClr val="tx1">
                      <a:lumMod val="75000"/>
                      <a:lumOff val="25000"/>
                    </a:schemeClr>
                  </a:solidFill>
                  <a:sym typeface="+mn-ea"/>
                </a:rPr>
                <a:t>一、采用更复杂的网络以提高网络表现。</a:t>
              </a:r>
              <a:endParaRPr lang="en-US" altLang="zh-CN" sz="1600" dirty="0">
                <a:solidFill>
                  <a:srgbClr val="404040"/>
                </a:solidFill>
                <a:cs typeface="+mn-ea"/>
                <a:sym typeface="+mn-lt"/>
              </a:endParaRPr>
            </a:p>
            <a:p>
              <a:pPr lvl="0">
                <a:lnSpc>
                  <a:spcPct val="150000"/>
                </a:lnSpc>
              </a:pPr>
              <a:r>
                <a:rPr lang="zh-CN" altLang="en-US" sz="1600" dirty="0">
                  <a:solidFill>
                    <a:srgbClr val="404040"/>
                  </a:solidFill>
                  <a:cs typeface="+mn-ea"/>
                  <a:sym typeface="+mn-lt"/>
                </a:rPr>
                <a:t>二、探索更具创新性的网络架构实现。</a:t>
              </a:r>
              <a:endParaRPr lang="en-US" altLang="zh-CN" sz="1600" dirty="0">
                <a:solidFill>
                  <a:srgbClr val="404040"/>
                </a:solidFill>
                <a:cs typeface="+mn-ea"/>
                <a:sym typeface="+mn-lt"/>
              </a:endParaRPr>
            </a:p>
          </p:txBody>
        </p:sp>
      </p:grpSp>
    </p:spTree>
    <p:extLst>
      <p:ext uri="{BB962C8B-B14F-4D97-AF65-F5344CB8AC3E}">
        <p14:creationId xmlns:p14="http://schemas.microsoft.com/office/powerpoint/2010/main" val="340597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36810" y="2695409"/>
            <a:ext cx="7571303" cy="830997"/>
          </a:xfrm>
          <a:prstGeom prst="rect">
            <a:avLst/>
          </a:prstGeom>
        </p:spPr>
        <p:txBody>
          <a:bodyPr wrap="none">
            <a:spAutoFit/>
          </a:bodyPr>
          <a:lstStyle/>
          <a:p>
            <a:pPr algn="ctr"/>
            <a:r>
              <a:rPr lang="zh-CN" altLang="en-US"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感谢您的倾听，请批评指导</a:t>
            </a:r>
            <a:endParaRPr lang="zh-CN" altLang="zh-CN"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7" name="矩形 16"/>
          <p:cNvSpPr/>
          <p:nvPr/>
        </p:nvSpPr>
        <p:spPr>
          <a:xfrm>
            <a:off x="501177" y="3810617"/>
            <a:ext cx="5827236" cy="707886"/>
          </a:xfrm>
          <a:prstGeom prst="rect">
            <a:avLst/>
          </a:prstGeom>
        </p:spPr>
        <p:txBody>
          <a:bodyPr wrap="none">
            <a:spAutoFit/>
          </a:bodyPr>
          <a:lstStyle/>
          <a:p>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汇报人：郭谨  </a:t>
            </a:r>
            <a:endPar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其他小组成员：许克婧，姚翙载，任薏霖，李彦泽</a:t>
            </a:r>
            <a:endParaRPr lang="zh-CN"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565CE74E-AB26-4998-AD42-012C4C1AD076}" type="slidenum">
              <a:rPr lang="zh-CN" altLang="en-US" smtClean="0"/>
              <a:t>28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57615" y="3011241"/>
            <a:ext cx="5414735" cy="646331"/>
          </a:xfrm>
          <a:prstGeom prst="rect">
            <a:avLst/>
          </a:prstGeom>
          <a:noFill/>
        </p:spPr>
        <p:txBody>
          <a:bodyPr wrap="square" rtlCol="0">
            <a:spAutoFit/>
          </a:bodyPr>
          <a:lstStyle/>
          <a:p>
            <a:pPr algn="l"/>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一、基础网络结构</a:t>
            </a:r>
          </a:p>
        </p:txBody>
      </p:sp>
      <p:cxnSp>
        <p:nvCxnSpPr>
          <p:cNvPr id="4" name="直接连接符 3"/>
          <p:cNvCxnSpPr/>
          <p:nvPr/>
        </p:nvCxnSpPr>
        <p:spPr>
          <a:xfrm>
            <a:off x="1790700" y="2706343"/>
            <a:ext cx="9525" cy="1539879"/>
          </a:xfrm>
          <a:prstGeom prst="line">
            <a:avLst/>
          </a:prstGeom>
          <a:ln w="889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6840" y="292096"/>
            <a:ext cx="10515600" cy="549275"/>
          </a:xfrm>
        </p:spPr>
        <p:txBody>
          <a:bodyPr/>
          <a:lstStyle/>
          <a:p>
            <a:r>
              <a:rPr lang="zh-CN" altLang="en-US" sz="2800" b="1" dirty="0">
                <a:solidFill>
                  <a:srgbClr val="702F7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基础网络结构</a:t>
            </a:r>
            <a:endParaRPr lang="zh-CN" altLang="en-US"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t>4</a:t>
            </a:fld>
            <a:r>
              <a:rPr lang="zh-CN" altLang="en-US"/>
              <a:t>    </a:t>
            </a:r>
            <a:r>
              <a:rPr lang="en-US" altLang="zh-CN"/>
              <a:t>/30</a:t>
            </a:r>
            <a:endParaRPr lang="zh-CN" altLang="en-US" dirty="0"/>
          </a:p>
        </p:txBody>
      </p:sp>
      <p:sp>
        <p:nvSpPr>
          <p:cNvPr id="7" name="环形箭头"/>
          <p:cNvSpPr/>
          <p:nvPr/>
        </p:nvSpPr>
        <p:spPr>
          <a:xfrm rot="4500000">
            <a:off x="5006975" y="1940560"/>
            <a:ext cx="2160270" cy="2567940"/>
          </a:xfrm>
          <a:custGeom>
            <a:avLst/>
            <a:gdLst/>
            <a:ahLst/>
            <a:cxnLst/>
            <a:rect l="l" t="t" r="r" b="b"/>
            <a:pathLst>
              <a:path w="490584" h="583866">
                <a:moveTo>
                  <a:pt x="321445" y="77561"/>
                </a:moveTo>
                <a:lnTo>
                  <a:pt x="246596" y="140395"/>
                </a:lnTo>
                <a:lnTo>
                  <a:pt x="252395" y="97238"/>
                </a:lnTo>
                <a:cubicBezTo>
                  <a:pt x="146326" y="106790"/>
                  <a:pt x="59230" y="167476"/>
                  <a:pt x="23104" y="252018"/>
                </a:cubicBezTo>
                <a:cubicBezTo>
                  <a:pt x="20394" y="264110"/>
                  <a:pt x="19333" y="276644"/>
                  <a:pt x="19333" y="289426"/>
                </a:cubicBezTo>
                <a:cubicBezTo>
                  <a:pt x="19333" y="393825"/>
                  <a:pt x="90134" y="481687"/>
                  <a:pt x="186585" y="506707"/>
                </a:cubicBezTo>
                <a:lnTo>
                  <a:pt x="254645" y="442625"/>
                </a:lnTo>
                <a:lnTo>
                  <a:pt x="251312" y="486042"/>
                </a:lnTo>
                <a:cubicBezTo>
                  <a:pt x="352523" y="471080"/>
                  <a:pt x="433567" y="409999"/>
                  <a:pt x="467316" y="328472"/>
                </a:cubicBezTo>
                <a:cubicBezTo>
                  <a:pt x="470095" y="315855"/>
                  <a:pt x="471252" y="302776"/>
                  <a:pt x="471252" y="289426"/>
                </a:cubicBezTo>
                <a:cubicBezTo>
                  <a:pt x="471252" y="191466"/>
                  <a:pt x="408915" y="108065"/>
                  <a:pt x="321445" y="77561"/>
                </a:cubicBezTo>
                <a:close/>
                <a:moveTo>
                  <a:pt x="265462" y="0"/>
                </a:moveTo>
                <a:lnTo>
                  <a:pt x="313558" y="54963"/>
                </a:lnTo>
                <a:cubicBezTo>
                  <a:pt x="415971" y="83525"/>
                  <a:pt x="490584" y="177762"/>
                  <a:pt x="490584" y="289426"/>
                </a:cubicBezTo>
                <a:cubicBezTo>
                  <a:pt x="490584" y="408189"/>
                  <a:pt x="406182" y="507238"/>
                  <a:pt x="294075" y="529800"/>
                </a:cubicBezTo>
                <a:cubicBezTo>
                  <a:pt x="279023" y="534477"/>
                  <a:pt x="263337" y="538054"/>
                  <a:pt x="247135" y="540449"/>
                </a:cubicBezTo>
                <a:lnTo>
                  <a:pt x="243801" y="583866"/>
                </a:lnTo>
                <a:lnTo>
                  <a:pt x="188437" y="527431"/>
                </a:lnTo>
                <a:cubicBezTo>
                  <a:pt x="80308" y="502361"/>
                  <a:pt x="0" y="405272"/>
                  <a:pt x="1" y="289426"/>
                </a:cubicBezTo>
                <a:cubicBezTo>
                  <a:pt x="0" y="153955"/>
                  <a:pt x="109821" y="44134"/>
                  <a:pt x="245292" y="44134"/>
                </a:cubicBezTo>
                <a:lnTo>
                  <a:pt x="250590" y="44668"/>
                </a:lnTo>
                <a:cubicBezTo>
                  <a:pt x="253553" y="43751"/>
                  <a:pt x="256600" y="43433"/>
                  <a:pt x="259662" y="43157"/>
                </a:cubicBezTo>
                <a:close/>
              </a:path>
            </a:pathLst>
          </a:custGeom>
          <a:solidFill>
            <a:srgbClr val="702F7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矩形 26"/>
          <p:cNvSpPr/>
          <p:nvPr/>
        </p:nvSpPr>
        <p:spPr>
          <a:xfrm>
            <a:off x="1062599" y="3440987"/>
            <a:ext cx="3248660" cy="1202252"/>
          </a:xfrm>
          <a:prstGeom prst="rect">
            <a:avLst/>
          </a:prstGeom>
          <a:noFill/>
          <a:ln w="9525">
            <a:noFill/>
          </a:ln>
        </p:spPr>
        <p:txBody>
          <a:bodyPr wrap="square" lIns="0" tIns="0" rIns="0" bIns="0">
            <a:spAutoFit/>
          </a:bodyPr>
          <a:lstStyle/>
          <a:p>
            <a:pPr lvl="0">
              <a:lnSpc>
                <a:spcPct val="150000"/>
              </a:lnSpc>
              <a:buClr>
                <a:srgbClr val="ABA69F"/>
              </a:buClr>
              <a:buSzPct val="80000"/>
            </a:pPr>
            <a:r>
              <a:rPr kumimoji="1" lang="en-US" altLang="zh-CN" dirty="0" err="1">
                <a:sym typeface="+mn-ea"/>
              </a:rPr>
              <a:t>ResNet</a:t>
            </a:r>
            <a:r>
              <a:rPr kumimoji="1" lang="zh-CN" altLang="en-US" dirty="0">
                <a:sym typeface="+mn-ea"/>
              </a:rPr>
              <a:t>原论文中提出的残差结构，为了兼顾小组成员电脑性能，本实验采用</a:t>
            </a:r>
            <a:r>
              <a:rPr kumimoji="1" lang="en-US" altLang="zh-CN" dirty="0">
                <a:sym typeface="+mn-ea"/>
              </a:rPr>
              <a:t>ResNet18</a:t>
            </a:r>
            <a:r>
              <a:rPr kumimoji="1" lang="zh-CN" altLang="en-US" dirty="0">
                <a:sym typeface="+mn-ea"/>
              </a:rPr>
              <a:t>网络架构。</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1799061" y="2894424"/>
            <a:ext cx="1936757" cy="338554"/>
          </a:xfrm>
          <a:prstGeom prst="rect">
            <a:avLst/>
          </a:prstGeom>
          <a:noFill/>
        </p:spPr>
        <p:txBody>
          <a:bodyPr wrap="square" rtlCol="0" anchor="t">
            <a:spAutoFit/>
          </a:bodyPr>
          <a:lstStyle/>
          <a:p>
            <a:r>
              <a:rPr lang="zh-CN" altLang="en-US" sz="1600" b="1" dirty="0">
                <a:solidFill>
                  <a:srgbClr val="702F73"/>
                </a:solidFill>
                <a:latin typeface="微软雅黑" panose="020B0503020204020204" pitchFamily="34" charset="-122"/>
                <a:ea typeface="微软雅黑" panose="020B0503020204020204" pitchFamily="34" charset="-122"/>
                <a:cs typeface="+mn-ea"/>
                <a:sym typeface="+mn-lt"/>
              </a:rPr>
              <a:t>基础结构</a:t>
            </a:r>
          </a:p>
        </p:txBody>
      </p:sp>
      <p:sp>
        <p:nvSpPr>
          <p:cNvPr id="10" name="矩形 9"/>
          <p:cNvSpPr/>
          <p:nvPr/>
        </p:nvSpPr>
        <p:spPr>
          <a:xfrm>
            <a:off x="7637823" y="3563551"/>
            <a:ext cx="3248660" cy="1075359"/>
          </a:xfrm>
          <a:prstGeom prst="rect">
            <a:avLst/>
          </a:prstGeom>
          <a:noFill/>
          <a:ln w="9525">
            <a:noFill/>
          </a:ln>
        </p:spPr>
        <p:txBody>
          <a:bodyPr wrap="square" lIns="0" tIns="0" rIns="0" bIns="0">
            <a:spAutoFit/>
          </a:bodyPr>
          <a:lstStyle/>
          <a:p>
            <a:pPr marL="0" lvl="0" indent="0" algn="l" eaLnBrk="1" hangingPunct="1">
              <a:lnSpc>
                <a:spcPct val="150000"/>
              </a:lnSpc>
              <a:spcBef>
                <a:spcPts val="0"/>
              </a:spcBef>
              <a:buClr>
                <a:srgbClr val="ABA69F"/>
              </a:buClr>
              <a:buSzPct val="80000"/>
              <a:buNone/>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Bottleneck</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结构：本是用在</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resNet50</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及以上的网络，用于减少网络参数计算量，同时保障模型精度。 为了本组消融实验的方便，将其作为基本块替换原本</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resNet18</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的</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basic block</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p>
        </p:txBody>
      </p:sp>
      <p:sp>
        <p:nvSpPr>
          <p:cNvPr id="11" name="文本框 10"/>
          <p:cNvSpPr txBox="1"/>
          <p:nvPr/>
        </p:nvSpPr>
        <p:spPr>
          <a:xfrm>
            <a:off x="8313329" y="3063701"/>
            <a:ext cx="2218690" cy="338554"/>
          </a:xfrm>
          <a:prstGeom prst="rect">
            <a:avLst/>
          </a:prstGeom>
          <a:noFill/>
        </p:spPr>
        <p:txBody>
          <a:bodyPr wrap="square" rtlCol="0" anchor="t">
            <a:spAutoFit/>
          </a:bodyPr>
          <a:lstStyle/>
          <a:p>
            <a:pPr algn="l"/>
            <a:r>
              <a:rPr lang="zh-CN" altLang="en-US" sz="1600" b="1" dirty="0">
                <a:solidFill>
                  <a:srgbClr val="702F73"/>
                </a:solidFill>
                <a:latin typeface="微软雅黑" panose="020B0503020204020204" pitchFamily="34" charset="-122"/>
                <a:ea typeface="微软雅黑" panose="020B0503020204020204" pitchFamily="34" charset="-122"/>
                <a:cs typeface="+mn-ea"/>
                <a:sym typeface="+mn-lt"/>
              </a:rPr>
              <a:t>网络基本块</a:t>
            </a:r>
          </a:p>
        </p:txBody>
      </p:sp>
      <p:sp>
        <p:nvSpPr>
          <p:cNvPr id="12" name="文本框 11"/>
          <p:cNvSpPr txBox="1"/>
          <p:nvPr/>
        </p:nvSpPr>
        <p:spPr>
          <a:xfrm>
            <a:off x="1064260" y="4686300"/>
            <a:ext cx="10243820" cy="377411"/>
          </a:xfrm>
          <a:prstGeom prst="rect">
            <a:avLst/>
          </a:prstGeom>
          <a:noFill/>
        </p:spPr>
        <p:txBody>
          <a:bodyPr wrap="square" rtlCol="0" anchor="t">
            <a:spAutoFit/>
          </a:bodyPr>
          <a:lstStyle/>
          <a:p>
            <a:pPr algn="l">
              <a:lnSpc>
                <a:spcPct val="150000"/>
              </a:lnSpc>
            </a:pPr>
            <a:r>
              <a:rPr lang="en-US" altLang="zh-CN" sz="1400" b="1" dirty="0">
                <a:solidFill>
                  <a:srgbClr val="702F73"/>
                </a:solidFill>
                <a:latin typeface="微软雅黑" panose="020B0503020204020204" pitchFamily="34" charset="-122"/>
                <a:ea typeface="微软雅黑" panose="020B0503020204020204" pitchFamily="34" charset="-122"/>
                <a:cs typeface="+mn-ea"/>
                <a:sym typeface="+mn-lt"/>
              </a:rPr>
              <a:t>       </a:t>
            </a:r>
            <a:endParaRPr lang="zh-CN" altLang="en-US" sz="1400" b="1" dirty="0">
              <a:solidFill>
                <a:srgbClr val="702F73"/>
              </a:solidFill>
              <a:latin typeface="微软雅黑" panose="020B0503020204020204" pitchFamily="34" charset="-122"/>
              <a:ea typeface="微软雅黑" panose="020B0503020204020204" pitchFamily="34" charset="-122"/>
              <a:cs typeface="+mn-ea"/>
              <a:sym typeface="+mn-lt"/>
            </a:endParaRPr>
          </a:p>
        </p:txBody>
      </p:sp>
      <p:sp>
        <p:nvSpPr>
          <p:cNvPr id="3" name="文本框 2"/>
          <p:cNvSpPr txBox="1"/>
          <p:nvPr/>
        </p:nvSpPr>
        <p:spPr>
          <a:xfrm>
            <a:off x="0" y="379706"/>
            <a:ext cx="676840"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01</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86BBA7C9-30B9-4887-6D53-7E4A9C38CED5}"/>
              </a:ext>
            </a:extLst>
          </p:cNvPr>
          <p:cNvPicPr>
            <a:picLocks noChangeAspect="1"/>
          </p:cNvPicPr>
          <p:nvPr/>
        </p:nvPicPr>
        <p:blipFill>
          <a:blip r:embed="rId2"/>
          <a:stretch>
            <a:fillRect/>
          </a:stretch>
        </p:blipFill>
        <p:spPr>
          <a:xfrm>
            <a:off x="3636758" y="836788"/>
            <a:ext cx="4900704" cy="1892943"/>
          </a:xfrm>
          <a:prstGeom prst="rect">
            <a:avLst/>
          </a:prstGeom>
        </p:spPr>
      </p:pic>
      <p:sp>
        <p:nvSpPr>
          <p:cNvPr id="14" name="文本框 13">
            <a:extLst>
              <a:ext uri="{FF2B5EF4-FFF2-40B4-BE49-F238E27FC236}">
                <a16:creationId xmlns:a16="http://schemas.microsoft.com/office/drawing/2014/main" id="{E39EDD9C-B67A-D5BD-66CD-51309556919D}"/>
              </a:ext>
            </a:extLst>
          </p:cNvPr>
          <p:cNvSpPr txBox="1"/>
          <p:nvPr/>
        </p:nvSpPr>
        <p:spPr>
          <a:xfrm>
            <a:off x="8520619" y="1675191"/>
            <a:ext cx="2916621" cy="646331"/>
          </a:xfrm>
          <a:prstGeom prst="rect">
            <a:avLst/>
          </a:prstGeom>
          <a:noFill/>
        </p:spPr>
        <p:txBody>
          <a:bodyPr wrap="square" rtlCol="0">
            <a:spAutoFit/>
          </a:bodyPr>
          <a:lstStyle/>
          <a:p>
            <a:r>
              <a:rPr lang="zh-CN" altLang="en-US" dirty="0"/>
              <a:t>左：</a:t>
            </a:r>
            <a:r>
              <a:rPr lang="en-US" altLang="zh-CN" dirty="0"/>
              <a:t>resNet18</a:t>
            </a:r>
            <a:r>
              <a:rPr lang="zh-CN" altLang="en-US" dirty="0"/>
              <a:t>原</a:t>
            </a:r>
            <a:r>
              <a:rPr lang="en-US" altLang="zh-CN" dirty="0"/>
              <a:t>basic block</a:t>
            </a:r>
            <a:r>
              <a:rPr lang="zh-CN" altLang="en-US" dirty="0"/>
              <a:t>；右：</a:t>
            </a:r>
            <a:r>
              <a:rPr lang="en-US" altLang="zh-CN" dirty="0"/>
              <a:t>bottleneck</a:t>
            </a:r>
          </a:p>
        </p:txBody>
      </p:sp>
      <p:sp>
        <p:nvSpPr>
          <p:cNvPr id="16" name="文本框 15">
            <a:extLst>
              <a:ext uri="{FF2B5EF4-FFF2-40B4-BE49-F238E27FC236}">
                <a16:creationId xmlns:a16="http://schemas.microsoft.com/office/drawing/2014/main" id="{83E20EFF-150B-BED2-9EA4-FA68FF57A6F3}"/>
              </a:ext>
            </a:extLst>
          </p:cNvPr>
          <p:cNvSpPr txBox="1"/>
          <p:nvPr/>
        </p:nvSpPr>
        <p:spPr>
          <a:xfrm>
            <a:off x="2278117" y="6001871"/>
            <a:ext cx="8172045" cy="369332"/>
          </a:xfrm>
          <a:prstGeom prst="rect">
            <a:avLst/>
          </a:prstGeom>
          <a:noFill/>
        </p:spPr>
        <p:txBody>
          <a:bodyPr wrap="none" rtlCol="0">
            <a:spAutoFit/>
          </a:bodyPr>
          <a:lstStyle/>
          <a:p>
            <a:r>
              <a:rPr lang="zh-CN" altLang="en-US" dirty="0"/>
              <a:t>图片摘自：</a:t>
            </a:r>
            <a:r>
              <a:rPr lang="en-US" altLang="zh-CN" dirty="0">
                <a:hlinkClick r:id="rId3"/>
              </a:rPr>
              <a:t>[1512.03385] Deep Residual Learning for Image Recognition (arxiv.org)</a:t>
            </a:r>
            <a:endParaRPr lang="zh-CN" alt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1"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par>
                                <p:cTn id="9" presetID="12" presetClass="entr" presetSubtype="4" fill="hold" grpId="1"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p:tgtEl>
                                          <p:spTgt spid="8"/>
                                        </p:tgtEl>
                                        <p:attrNameLst>
                                          <p:attrName>ppt_y</p:attrName>
                                        </p:attrNameLst>
                                      </p:cBhvr>
                                      <p:tavLst>
                                        <p:tav tm="0">
                                          <p:val>
                                            <p:strVal val="#ppt_y+#ppt_h*1.125000"/>
                                          </p:val>
                                        </p:tav>
                                        <p:tav tm="100000">
                                          <p:val>
                                            <p:strVal val="#ppt_y"/>
                                          </p:val>
                                        </p:tav>
                                      </p:tavLst>
                                    </p:anim>
                                    <p:animEffect transition="in" filter="wipe(up)">
                                      <p:cBhvr>
                                        <p:cTn id="12" dur="500"/>
                                        <p:tgtEl>
                                          <p:spTgt spid="8"/>
                                        </p:tgtEl>
                                      </p:cBhvr>
                                    </p:animEffect>
                                  </p:childTnLst>
                                </p:cTn>
                              </p:par>
                              <p:par>
                                <p:cTn id="13" presetID="12" presetClass="entr" presetSubtype="4" fill="hold" grpId="1"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p:tgtEl>
                                          <p:spTgt spid="11"/>
                                        </p:tgtEl>
                                        <p:attrNameLst>
                                          <p:attrName>ppt_y</p:attrName>
                                        </p:attrNameLst>
                                      </p:cBhvr>
                                      <p:tavLst>
                                        <p:tav tm="0">
                                          <p:val>
                                            <p:strVal val="#ppt_y+#ppt_h*1.125000"/>
                                          </p:val>
                                        </p:tav>
                                        <p:tav tm="100000">
                                          <p:val>
                                            <p:strVal val="#ppt_y"/>
                                          </p:val>
                                        </p:tav>
                                      </p:tavLst>
                                    </p:anim>
                                    <p:animEffect transition="in" filter="wipe(up)">
                                      <p:cBhvr>
                                        <p:cTn id="16" dur="500"/>
                                        <p:tgtEl>
                                          <p:spTgt spid="11"/>
                                        </p:tgtEl>
                                      </p:cBhvr>
                                    </p:animEffect>
                                  </p:childTnLst>
                                </p:cTn>
                              </p:par>
                              <p:par>
                                <p:cTn id="17" presetID="12" presetClass="entr" presetSubtype="4" fill="hold" grpId="1"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p:tgtEl>
                                          <p:spTgt spid="10"/>
                                        </p:tgtEl>
                                        <p:attrNameLst>
                                          <p:attrName>ppt_y</p:attrName>
                                        </p:attrNameLst>
                                      </p:cBhvr>
                                      <p:tavLst>
                                        <p:tav tm="0">
                                          <p:val>
                                            <p:strVal val="#ppt_y+#ppt_h*1.125000"/>
                                          </p:val>
                                        </p:tav>
                                        <p:tav tm="100000">
                                          <p:val>
                                            <p:strVal val="#ppt_y"/>
                                          </p:val>
                                        </p:tav>
                                      </p:tavLst>
                                    </p:anim>
                                    <p:animEffect transition="in" filter="wipe(up)">
                                      <p:cBhvr>
                                        <p:cTn id="20" dur="500"/>
                                        <p:tgtEl>
                                          <p:spTgt spid="10"/>
                                        </p:tgtEl>
                                      </p:cBhvr>
                                    </p:animEffect>
                                  </p:childTnLst>
                                </p:cTn>
                              </p:par>
                            </p:childTnLst>
                          </p:cTn>
                        </p:par>
                        <p:par>
                          <p:cTn id="21" fill="hold">
                            <p:stCondLst>
                              <p:cond delay="500"/>
                            </p:stCondLst>
                            <p:childTnLst>
                              <p:par>
                                <p:cTn id="22" presetID="12" presetClass="entr" presetSubtype="4"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p:tgtEl>
                                          <p:spTgt spid="12"/>
                                        </p:tgtEl>
                                        <p:attrNameLst>
                                          <p:attrName>ppt_y</p:attrName>
                                        </p:attrNameLst>
                                      </p:cBhvr>
                                      <p:tavLst>
                                        <p:tav tm="0">
                                          <p:val>
                                            <p:strVal val="#ppt_y+#ppt_h*1.125000"/>
                                          </p:val>
                                        </p:tav>
                                        <p:tav tm="100000">
                                          <p:val>
                                            <p:strVal val="#ppt_y"/>
                                          </p:val>
                                        </p:tav>
                                      </p:tavLst>
                                    </p:anim>
                                    <p:animEffect transition="in" filter="wipe(up)">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anim calcmode="lin" valueType="num">
                                      <p:cBhvr>
                                        <p:cTn id="31" dur="1000" fill="hold"/>
                                        <p:tgtEl>
                                          <p:spTgt spid="6"/>
                                        </p:tgtEl>
                                        <p:attrNameLst>
                                          <p:attrName>ppt_x</p:attrName>
                                        </p:attrNameLst>
                                      </p:cBhvr>
                                      <p:tavLst>
                                        <p:tav tm="0">
                                          <p:val>
                                            <p:strVal val="#ppt_x"/>
                                          </p:val>
                                        </p:tav>
                                        <p:tav tm="100000">
                                          <p:val>
                                            <p:strVal val="#ppt_x"/>
                                          </p:val>
                                        </p:tav>
                                      </p:tavLst>
                                    </p:anim>
                                    <p:anim calcmode="lin" valueType="num">
                                      <p:cBhvr>
                                        <p:cTn id="3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1000"/>
                                        <p:tgtEl>
                                          <p:spTgt spid="16"/>
                                        </p:tgtEl>
                                      </p:cBhvr>
                                    </p:animEffect>
                                    <p:anim calcmode="lin" valueType="num">
                                      <p:cBhvr>
                                        <p:cTn id="45" dur="1000" fill="hold"/>
                                        <p:tgtEl>
                                          <p:spTgt spid="16"/>
                                        </p:tgtEl>
                                        <p:attrNameLst>
                                          <p:attrName>ppt_x</p:attrName>
                                        </p:attrNameLst>
                                      </p:cBhvr>
                                      <p:tavLst>
                                        <p:tav tm="0">
                                          <p:val>
                                            <p:strVal val="#ppt_x"/>
                                          </p:val>
                                        </p:tav>
                                        <p:tav tm="100000">
                                          <p:val>
                                            <p:strVal val="#ppt_x"/>
                                          </p:val>
                                        </p:tav>
                                      </p:tavLst>
                                    </p:anim>
                                    <p:anim calcmode="lin" valueType="num">
                                      <p:cBhvr>
                                        <p:cTn id="4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9" grpId="1"/>
      <p:bldP spid="10" grpId="0"/>
      <p:bldP spid="10" grpId="1"/>
      <p:bldP spid="11" grpId="0"/>
      <p:bldP spid="11" grpId="1"/>
      <p:bldP spid="12" grpId="0"/>
      <p:bldP spid="14"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57615" y="2611778"/>
            <a:ext cx="5414735"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二、</a:t>
            </a: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论文复现</a:t>
            </a:r>
            <a:endPar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cxnSp>
        <p:nvCxnSpPr>
          <p:cNvPr id="4" name="直接连接符 3"/>
          <p:cNvCxnSpPr/>
          <p:nvPr/>
        </p:nvCxnSpPr>
        <p:spPr>
          <a:xfrm>
            <a:off x="1790700" y="2706343"/>
            <a:ext cx="9525" cy="1539879"/>
          </a:xfrm>
          <a:prstGeom prst="line">
            <a:avLst/>
          </a:prstGeom>
          <a:ln w="889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957615" y="3290668"/>
            <a:ext cx="7588406" cy="874407"/>
          </a:xfrm>
          <a:prstGeom prst="rect">
            <a:avLst/>
          </a:prstGeom>
        </p:spPr>
        <p:txBody>
          <a:bodyPr wrap="square">
            <a:spAutoFit/>
          </a:bodyPr>
          <a:lstStyle/>
          <a:p>
            <a:pPr lvl="0">
              <a:lnSpc>
                <a:spcPct val="150000"/>
              </a:lnSpc>
              <a:buClr>
                <a:srgbClr val="ABA69F"/>
              </a:buClr>
              <a:buSzPct val="80000"/>
            </a:pPr>
            <a:r>
              <a:rPr lang="zh-CN" altLang="en-US" dirty="0">
                <a:solidFill>
                  <a:schemeClr val="bg1"/>
                </a:solidFill>
                <a:latin typeface="微软雅黑" panose="020B0503020204020204" pitchFamily="34" charset="-122"/>
                <a:ea typeface="微软雅黑" panose="020B0503020204020204" pitchFamily="34" charset="-122"/>
                <a:sym typeface="+mn-ea"/>
              </a:rPr>
              <a:t>本组共复现</a:t>
            </a:r>
            <a:r>
              <a:rPr lang="en-US" altLang="zh-CN" dirty="0">
                <a:solidFill>
                  <a:schemeClr val="bg1"/>
                </a:solidFill>
                <a:latin typeface="微软雅黑" panose="020B0503020204020204" pitchFamily="34" charset="-122"/>
                <a:ea typeface="微软雅黑" panose="020B0503020204020204" pitchFamily="34" charset="-122"/>
                <a:sym typeface="+mn-ea"/>
              </a:rPr>
              <a:t>4</a:t>
            </a:r>
            <a:r>
              <a:rPr lang="zh-CN" altLang="en-US" dirty="0">
                <a:solidFill>
                  <a:schemeClr val="bg1"/>
                </a:solidFill>
                <a:latin typeface="微软雅黑" panose="020B0503020204020204" pitchFamily="34" charset="-122"/>
                <a:ea typeface="微软雅黑" panose="020B0503020204020204" pitchFamily="34" charset="-122"/>
                <a:sym typeface="+mn-ea"/>
              </a:rPr>
              <a:t>篇论文：</a:t>
            </a:r>
            <a:endParaRPr lang="en-US" altLang="zh-CN" dirty="0">
              <a:solidFill>
                <a:schemeClr val="bg1"/>
              </a:solidFill>
              <a:latin typeface="微软雅黑" panose="020B0503020204020204" pitchFamily="34" charset="-122"/>
              <a:ea typeface="微软雅黑" panose="020B0503020204020204" pitchFamily="34" charset="-122"/>
              <a:sym typeface="+mn-ea"/>
            </a:endParaRPr>
          </a:p>
          <a:p>
            <a:pPr lvl="0">
              <a:lnSpc>
                <a:spcPct val="150000"/>
              </a:lnSpc>
              <a:buClr>
                <a:srgbClr val="ABA69F"/>
              </a:buClr>
              <a:buSzPct val="80000"/>
            </a:pPr>
            <a:r>
              <a:rPr lang="en-US" altLang="zh-CN" dirty="0">
                <a:solidFill>
                  <a:schemeClr val="bg1"/>
                </a:solidFill>
                <a:latin typeface="微软雅黑" panose="020B0503020204020204" pitchFamily="34" charset="-122"/>
                <a:ea typeface="微软雅黑" panose="020B0503020204020204" pitchFamily="34" charset="-122"/>
                <a:sym typeface="+mn-ea"/>
              </a:rPr>
              <a:t>GC net</a:t>
            </a:r>
            <a:r>
              <a:rPr lang="zh-CN" altLang="en-US" dirty="0">
                <a:solidFill>
                  <a:schemeClr val="bg1"/>
                </a:solidFill>
                <a:latin typeface="微软雅黑" panose="020B0503020204020204" pitchFamily="34" charset="-122"/>
                <a:ea typeface="微软雅黑" panose="020B0503020204020204" pitchFamily="34" charset="-122"/>
                <a:sym typeface="+mn-ea"/>
              </a:rPr>
              <a:t>，</a:t>
            </a:r>
            <a:r>
              <a:rPr lang="en-US" altLang="zh-CN" dirty="0">
                <a:solidFill>
                  <a:schemeClr val="bg1"/>
                </a:solidFill>
                <a:latin typeface="微软雅黑" panose="020B0503020204020204" pitchFamily="34" charset="-122"/>
                <a:ea typeface="微软雅黑" panose="020B0503020204020204" pitchFamily="34" charset="-122"/>
                <a:sym typeface="+mn-ea"/>
              </a:rPr>
              <a:t>res2net, triplet attention, coordinate attention</a:t>
            </a:r>
            <a:endParaRPr lang="zh-CN" altLang="en-US"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GC Net</a:t>
            </a:r>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 </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Motivation</a:t>
            </a:r>
            <a:endParaRPr lang="zh-CN" altLang="en-US" dirty="0"/>
          </a:p>
        </p:txBody>
      </p:sp>
      <p:sp>
        <p:nvSpPr>
          <p:cNvPr id="4" name="文本框 3"/>
          <p:cNvSpPr txBox="1"/>
          <p:nvPr/>
        </p:nvSpPr>
        <p:spPr>
          <a:xfrm>
            <a:off x="-33556" y="379706"/>
            <a:ext cx="676840"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01</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735563" y="2690879"/>
            <a:ext cx="2886075" cy="2457450"/>
          </a:xfrm>
          <a:prstGeom prst="rect">
            <a:avLst/>
          </a:prstGeom>
          <a:solidFill>
            <a:srgbClr val="702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采用</a:t>
            </a:r>
            <a:r>
              <a:rPr lang="zh-CN" altLang="en-US" sz="2400" dirty="0">
                <a:solidFill>
                  <a:srgbClr val="FFFF00"/>
                </a:solidFill>
                <a:latin typeface="微软雅黑" panose="020B0503020204020204" pitchFamily="34" charset="-122"/>
                <a:ea typeface="微软雅黑" panose="020B0503020204020204" pitchFamily="34" charset="-122"/>
                <a:cs typeface="+mn-ea"/>
                <a:sym typeface="+mn-lt"/>
              </a:rPr>
              <a:t>自注意力机制</a:t>
            </a: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来对</a:t>
            </a:r>
            <a:r>
              <a:rPr lang="en-US" altLang="zh-CN" sz="2400" dirty="0">
                <a:solidFill>
                  <a:schemeClr val="bg1"/>
                </a:solidFill>
                <a:latin typeface="微软雅黑" panose="020B0503020204020204" pitchFamily="34" charset="-122"/>
                <a:ea typeface="微软雅黑" panose="020B0503020204020204" pitchFamily="34" charset="-122"/>
                <a:cs typeface="+mn-ea"/>
                <a:sym typeface="+mn-lt"/>
              </a:rPr>
              <a:t>query</a:t>
            </a: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成对关系进行建模</a:t>
            </a:r>
            <a:r>
              <a:rPr lang="en-US" altLang="zh-CN" sz="2400" dirty="0">
                <a:solidFill>
                  <a:schemeClr val="bg1"/>
                </a:solidFill>
                <a:latin typeface="微软雅黑" panose="020B0503020204020204" pitchFamily="34" charset="-122"/>
                <a:ea typeface="微软雅黑" panose="020B0503020204020204" pitchFamily="34" charset="-122"/>
                <a:cs typeface="+mn-ea"/>
                <a:sym typeface="+mn-lt"/>
              </a:rPr>
              <a:t> e.g. </a:t>
            </a:r>
            <a:r>
              <a:rPr lang="en-US" altLang="zh-CN" sz="2400" dirty="0" err="1">
                <a:solidFill>
                  <a:schemeClr val="bg1"/>
                </a:solidFill>
                <a:latin typeface="微软雅黑" panose="020B0503020204020204" pitchFamily="34" charset="-122"/>
                <a:ea typeface="微软雅黑" panose="020B0503020204020204" pitchFamily="34" charset="-122"/>
                <a:cs typeface="+mn-ea"/>
                <a:sym typeface="+mn-lt"/>
              </a:rPr>
              <a:t>NLNet</a:t>
            </a:r>
            <a:endParaRPr lang="en-US" altLang="zh-CN" sz="24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8" name="文本框 7"/>
          <p:cNvSpPr txBox="1"/>
          <p:nvPr/>
        </p:nvSpPr>
        <p:spPr>
          <a:xfrm>
            <a:off x="223520" y="1709671"/>
            <a:ext cx="11744960" cy="499624"/>
          </a:xfrm>
          <a:prstGeom prst="rect">
            <a:avLst/>
          </a:prstGeom>
          <a:noFill/>
        </p:spPr>
        <p:txBody>
          <a:bodyPr wrap="square" rtlCol="0" anchor="t">
            <a:spAutoFit/>
          </a:bodyPr>
          <a:lstStyle/>
          <a:p>
            <a:pPr algn="ctr">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长距离依赖：在一个序列或文本中，两个远距离位置之间存在着依赖关系或相互影响的情况</a:t>
            </a:r>
          </a:p>
        </p:txBody>
      </p:sp>
      <p:sp>
        <p:nvSpPr>
          <p:cNvPr id="9" name="矩形 8">
            <a:extLst>
              <a:ext uri="{FF2B5EF4-FFF2-40B4-BE49-F238E27FC236}">
                <a16:creationId xmlns:a16="http://schemas.microsoft.com/office/drawing/2014/main" id="{68299325-D557-0D02-14DC-5CB0C3982239}"/>
              </a:ext>
            </a:extLst>
          </p:cNvPr>
          <p:cNvSpPr/>
          <p:nvPr/>
        </p:nvSpPr>
        <p:spPr>
          <a:xfrm>
            <a:off x="8570364" y="2690879"/>
            <a:ext cx="2886075" cy="2457450"/>
          </a:xfrm>
          <a:prstGeom prst="rect">
            <a:avLst/>
          </a:prstGeom>
          <a:solidFill>
            <a:srgbClr val="702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对与</a:t>
            </a:r>
            <a:r>
              <a:rPr lang="en-US" altLang="zh-CN" sz="2400" dirty="0">
                <a:solidFill>
                  <a:schemeClr val="bg1"/>
                </a:solidFill>
                <a:latin typeface="微软雅黑" panose="020B0503020204020204" pitchFamily="34" charset="-122"/>
                <a:ea typeface="微软雅黑" panose="020B0503020204020204" pitchFamily="34" charset="-122"/>
                <a:cs typeface="+mn-ea"/>
                <a:sym typeface="+mn-lt"/>
              </a:rPr>
              <a:t>query</a:t>
            </a: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独立的全局上下文（</a:t>
            </a:r>
            <a:r>
              <a:rPr lang="en-US" altLang="zh-CN" sz="2400" dirty="0">
                <a:solidFill>
                  <a:srgbClr val="FFFF00"/>
                </a:solidFill>
                <a:latin typeface="微软雅黑" panose="020B0503020204020204" pitchFamily="34" charset="-122"/>
                <a:ea typeface="微软雅黑" panose="020B0503020204020204" pitchFamily="34" charset="-122"/>
                <a:cs typeface="+mn-ea"/>
                <a:sym typeface="+mn-lt"/>
              </a:rPr>
              <a:t>Global Context</a:t>
            </a: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）进行建模 </a:t>
            </a:r>
            <a:r>
              <a:rPr lang="en-US" altLang="zh-CN" sz="2400" dirty="0">
                <a:solidFill>
                  <a:schemeClr val="bg1"/>
                </a:solidFill>
                <a:latin typeface="微软雅黑" panose="020B0503020204020204" pitchFamily="34" charset="-122"/>
                <a:ea typeface="微软雅黑" panose="020B0503020204020204" pitchFamily="34" charset="-122"/>
                <a:cs typeface="+mn-ea"/>
                <a:sym typeface="+mn-lt"/>
              </a:rPr>
              <a:t>e.g. </a:t>
            </a:r>
            <a:r>
              <a:rPr lang="en-US" altLang="zh-CN" sz="2400" dirty="0" err="1">
                <a:solidFill>
                  <a:schemeClr val="bg1"/>
                </a:solidFill>
                <a:latin typeface="微软雅黑" panose="020B0503020204020204" pitchFamily="34" charset="-122"/>
                <a:ea typeface="微软雅黑" panose="020B0503020204020204" pitchFamily="34" charset="-122"/>
                <a:cs typeface="+mn-ea"/>
                <a:sym typeface="+mn-lt"/>
              </a:rPr>
              <a:t>SENet</a:t>
            </a:r>
            <a:endParaRPr lang="zh-CN" altLang="en-US" sz="24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0" name="矩形 9">
            <a:extLst>
              <a:ext uri="{FF2B5EF4-FFF2-40B4-BE49-F238E27FC236}">
                <a16:creationId xmlns:a16="http://schemas.microsoft.com/office/drawing/2014/main" id="{EB03A7F1-940C-4775-ED3C-6616729E60F7}"/>
              </a:ext>
            </a:extLst>
          </p:cNvPr>
          <p:cNvSpPr/>
          <p:nvPr/>
        </p:nvSpPr>
        <p:spPr>
          <a:xfrm>
            <a:off x="4286810" y="3077595"/>
            <a:ext cx="3618379" cy="2970279"/>
          </a:xfrm>
          <a:prstGeom prst="rect">
            <a:avLst/>
          </a:prstGeom>
          <a:solidFill>
            <a:srgbClr val="702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对</a:t>
            </a:r>
            <a:r>
              <a:rPr lang="en-US" altLang="zh-CN" sz="2400" dirty="0" err="1">
                <a:solidFill>
                  <a:schemeClr val="bg1"/>
                </a:solidFill>
                <a:latin typeface="微软雅黑" panose="020B0503020204020204" pitchFamily="34" charset="-122"/>
                <a:ea typeface="微软雅黑" panose="020B0503020204020204" pitchFamily="34" charset="-122"/>
                <a:cs typeface="+mn-ea"/>
                <a:sym typeface="+mn-lt"/>
              </a:rPr>
              <a:t>NLBlock</a:t>
            </a: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和</a:t>
            </a:r>
            <a:r>
              <a:rPr lang="en-US" altLang="zh-CN" sz="2400" dirty="0" err="1">
                <a:solidFill>
                  <a:schemeClr val="bg1"/>
                </a:solidFill>
                <a:latin typeface="微软雅黑" panose="020B0503020204020204" pitchFamily="34" charset="-122"/>
                <a:ea typeface="微软雅黑" panose="020B0503020204020204" pitchFamily="34" charset="-122"/>
                <a:cs typeface="+mn-ea"/>
                <a:sym typeface="+mn-lt"/>
              </a:rPr>
              <a:t>SEBlock</a:t>
            </a: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的模型进行简化与统一</a:t>
            </a:r>
            <a:r>
              <a:rPr lang="en-US" altLang="zh-CN" sz="2400" dirty="0">
                <a:solidFill>
                  <a:schemeClr val="bg1"/>
                </a:solidFill>
                <a:latin typeface="微软雅黑" panose="020B0503020204020204" pitchFamily="34" charset="-122"/>
                <a:ea typeface="微软雅黑" panose="020B0503020204020204" pitchFamily="34" charset="-122"/>
                <a:cs typeface="+mn-ea"/>
                <a:sym typeface="+mn-lt"/>
              </a:rPr>
              <a:t>——</a:t>
            </a:r>
            <a:r>
              <a:rPr lang="en-US" altLang="zh-CN" sz="2400" dirty="0" err="1">
                <a:solidFill>
                  <a:schemeClr val="bg1"/>
                </a:solidFill>
                <a:latin typeface="微软雅黑" panose="020B0503020204020204" pitchFamily="34" charset="-122"/>
                <a:ea typeface="微软雅黑" panose="020B0503020204020204" pitchFamily="34" charset="-122"/>
                <a:cs typeface="+mn-ea"/>
                <a:sym typeface="+mn-lt"/>
              </a:rPr>
              <a:t>GCBlock</a:t>
            </a:r>
            <a:endParaRPr lang="en-US" altLang="zh-CN" sz="2400" dirty="0">
              <a:solidFill>
                <a:schemeClr val="bg1"/>
              </a:solidFill>
              <a:latin typeface="微软雅黑" panose="020B0503020204020204" pitchFamily="34" charset="-122"/>
              <a:ea typeface="微软雅黑" panose="020B0503020204020204" pitchFamily="34" charset="-122"/>
              <a:cs typeface="+mn-ea"/>
              <a:sym typeface="+mn-lt"/>
            </a:endParaRPr>
          </a:p>
        </p:txBody>
      </p:sp>
      <p:cxnSp>
        <p:nvCxnSpPr>
          <p:cNvPr id="12" name="连接符: 曲线 11">
            <a:extLst>
              <a:ext uri="{FF2B5EF4-FFF2-40B4-BE49-F238E27FC236}">
                <a16:creationId xmlns:a16="http://schemas.microsoft.com/office/drawing/2014/main" id="{9721C5A9-8CC6-B411-04D3-8563EF5368E4}"/>
              </a:ext>
            </a:extLst>
          </p:cNvPr>
          <p:cNvCxnSpPr>
            <a:stCxn id="5" idx="2"/>
            <a:endCxn id="10" idx="1"/>
          </p:cNvCxnSpPr>
          <p:nvPr/>
        </p:nvCxnSpPr>
        <p:spPr>
          <a:xfrm rot="5400000" flipH="1" flipV="1">
            <a:off x="2939908" y="3801427"/>
            <a:ext cx="585594" cy="2108209"/>
          </a:xfrm>
          <a:prstGeom prst="curvedConnector4">
            <a:avLst>
              <a:gd name="adj1" fmla="val -39037"/>
              <a:gd name="adj2" fmla="val 84224"/>
            </a:avLst>
          </a:prstGeom>
          <a:ln>
            <a:tailEnd type="triangle"/>
          </a:ln>
        </p:spPr>
        <p:style>
          <a:lnRef idx="1">
            <a:schemeClr val="dk1"/>
          </a:lnRef>
          <a:fillRef idx="0">
            <a:schemeClr val="dk1"/>
          </a:fillRef>
          <a:effectRef idx="0">
            <a:schemeClr val="dk1"/>
          </a:effectRef>
          <a:fontRef idx="minor">
            <a:schemeClr val="tx1"/>
          </a:fontRef>
        </p:style>
      </p:cxnSp>
      <p:cxnSp>
        <p:nvCxnSpPr>
          <p:cNvPr id="14" name="连接符: 曲线 13">
            <a:extLst>
              <a:ext uri="{FF2B5EF4-FFF2-40B4-BE49-F238E27FC236}">
                <a16:creationId xmlns:a16="http://schemas.microsoft.com/office/drawing/2014/main" id="{F9CE89C7-0E33-5149-0344-61C730EA6C99}"/>
              </a:ext>
            </a:extLst>
          </p:cNvPr>
          <p:cNvCxnSpPr>
            <a:stCxn id="9" idx="2"/>
            <a:endCxn id="10" idx="3"/>
          </p:cNvCxnSpPr>
          <p:nvPr/>
        </p:nvCxnSpPr>
        <p:spPr>
          <a:xfrm rot="5400000" flipH="1">
            <a:off x="8666499" y="3801426"/>
            <a:ext cx="585594" cy="2108213"/>
          </a:xfrm>
          <a:prstGeom prst="curvedConnector4">
            <a:avLst>
              <a:gd name="adj1" fmla="val -39037"/>
              <a:gd name="adj2" fmla="val 84224"/>
            </a:avLst>
          </a:prstGeom>
          <a:ln>
            <a:tailEnd type="triangle"/>
          </a:ln>
        </p:spPr>
        <p:style>
          <a:lnRef idx="1">
            <a:schemeClr val="dk1"/>
          </a:lnRef>
          <a:fillRef idx="0">
            <a:schemeClr val="dk1"/>
          </a:fillRef>
          <a:effectRef idx="0">
            <a:schemeClr val="dk1"/>
          </a:effectRef>
          <a:fontRef idx="minor">
            <a:schemeClr val="tx1"/>
          </a:fontRef>
        </p:style>
      </p:cxnSp>
      <p:sp>
        <p:nvSpPr>
          <p:cNvPr id="6" name="文本框 5">
            <a:extLst>
              <a:ext uri="{FF2B5EF4-FFF2-40B4-BE49-F238E27FC236}">
                <a16:creationId xmlns:a16="http://schemas.microsoft.com/office/drawing/2014/main" id="{0C7B1BC7-6C36-656A-33B5-0799BA0F4D4F}"/>
              </a:ext>
            </a:extLst>
          </p:cNvPr>
          <p:cNvSpPr txBox="1"/>
          <p:nvPr/>
        </p:nvSpPr>
        <p:spPr>
          <a:xfrm>
            <a:off x="887903" y="6152766"/>
            <a:ext cx="10568534" cy="369332"/>
          </a:xfrm>
          <a:prstGeom prst="rect">
            <a:avLst/>
          </a:prstGeom>
          <a:noFill/>
        </p:spPr>
        <p:txBody>
          <a:bodyPr wrap="none" rtlCol="0">
            <a:spAutoFit/>
          </a:bodyPr>
          <a:lstStyle/>
          <a:p>
            <a:r>
              <a:rPr lang="en-US" altLang="zh-CN" dirty="0" err="1"/>
              <a:t>Gcnet</a:t>
            </a:r>
            <a:r>
              <a:rPr lang="en-US" altLang="zh-CN" dirty="0"/>
              <a:t>: Non-local networks meet squeeze-excitation networks and beyond</a:t>
            </a:r>
            <a:r>
              <a:rPr lang="zh-CN" altLang="en-US" dirty="0"/>
              <a:t>为本节内容的主要来源与图片来源</a:t>
            </a:r>
          </a:p>
        </p:txBody>
      </p:sp>
    </p:spTree>
    <p:extLst>
      <p:ext uri="{BB962C8B-B14F-4D97-AF65-F5344CB8AC3E}">
        <p14:creationId xmlns:p14="http://schemas.microsoft.com/office/powerpoint/2010/main" val="8160740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animBg="1"/>
      <p:bldP spid="10"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GC Net</a:t>
            </a:r>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 </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Contributions</a:t>
            </a:r>
            <a:endParaRPr lang="zh-CN" altLang="en-US" dirty="0"/>
          </a:p>
        </p:txBody>
      </p:sp>
      <p:sp>
        <p:nvSpPr>
          <p:cNvPr id="4" name="文本框 3"/>
          <p:cNvSpPr txBox="1"/>
          <p:nvPr/>
        </p:nvSpPr>
        <p:spPr>
          <a:xfrm>
            <a:off x="-33556" y="379706"/>
            <a:ext cx="676840"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01</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165793" y="1766385"/>
            <a:ext cx="4434631" cy="3876709"/>
            <a:chOff x="53688" y="1519749"/>
            <a:chExt cx="4882172" cy="4267945"/>
          </a:xfrm>
        </p:grpSpPr>
        <p:sp>
          <p:nvSpPr>
            <p:cNvPr id="29" name="Freeform 414"/>
            <p:cNvSpPr>
              <a:spLocks noEditPoints="1"/>
            </p:cNvSpPr>
            <p:nvPr/>
          </p:nvSpPr>
          <p:spPr bwMode="auto">
            <a:xfrm flipH="1">
              <a:off x="659709" y="1668333"/>
              <a:ext cx="3802925" cy="3814328"/>
            </a:xfrm>
            <a:custGeom>
              <a:avLst/>
              <a:gdLst>
                <a:gd name="T0" fmla="*/ 137 w 274"/>
                <a:gd name="T1" fmla="*/ 0 h 274"/>
                <a:gd name="T2" fmla="*/ 0 w 274"/>
                <a:gd name="T3" fmla="*/ 137 h 274"/>
                <a:gd name="T4" fmla="*/ 137 w 274"/>
                <a:gd name="T5" fmla="*/ 274 h 274"/>
                <a:gd name="T6" fmla="*/ 274 w 274"/>
                <a:gd name="T7" fmla="*/ 137 h 274"/>
                <a:gd name="T8" fmla="*/ 137 w 274"/>
                <a:gd name="T9" fmla="*/ 0 h 274"/>
                <a:gd name="T10" fmla="*/ 137 w 274"/>
                <a:gd name="T11" fmla="*/ 239 h 274"/>
                <a:gd name="T12" fmla="*/ 34 w 274"/>
                <a:gd name="T13" fmla="*/ 137 h 274"/>
                <a:gd name="T14" fmla="*/ 137 w 274"/>
                <a:gd name="T15" fmla="*/ 34 h 274"/>
                <a:gd name="T16" fmla="*/ 240 w 274"/>
                <a:gd name="T17" fmla="*/ 137 h 274"/>
                <a:gd name="T18" fmla="*/ 137 w 274"/>
                <a:gd name="T19" fmla="*/ 239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4" h="274">
                  <a:moveTo>
                    <a:pt x="137" y="0"/>
                  </a:moveTo>
                  <a:cubicBezTo>
                    <a:pt x="61" y="0"/>
                    <a:pt x="0" y="61"/>
                    <a:pt x="0" y="137"/>
                  </a:cubicBezTo>
                  <a:cubicBezTo>
                    <a:pt x="0" y="212"/>
                    <a:pt x="61" y="274"/>
                    <a:pt x="137" y="274"/>
                  </a:cubicBezTo>
                  <a:cubicBezTo>
                    <a:pt x="213" y="274"/>
                    <a:pt x="274" y="212"/>
                    <a:pt x="274" y="137"/>
                  </a:cubicBezTo>
                  <a:cubicBezTo>
                    <a:pt x="274" y="61"/>
                    <a:pt x="213" y="0"/>
                    <a:pt x="137" y="0"/>
                  </a:cubicBezTo>
                  <a:close/>
                  <a:moveTo>
                    <a:pt x="137" y="239"/>
                  </a:moveTo>
                  <a:cubicBezTo>
                    <a:pt x="80" y="239"/>
                    <a:pt x="34" y="193"/>
                    <a:pt x="34" y="137"/>
                  </a:cubicBezTo>
                  <a:cubicBezTo>
                    <a:pt x="34" y="80"/>
                    <a:pt x="80" y="34"/>
                    <a:pt x="137" y="34"/>
                  </a:cubicBezTo>
                  <a:cubicBezTo>
                    <a:pt x="194" y="34"/>
                    <a:pt x="240" y="80"/>
                    <a:pt x="240" y="137"/>
                  </a:cubicBezTo>
                  <a:cubicBezTo>
                    <a:pt x="240" y="193"/>
                    <a:pt x="194" y="239"/>
                    <a:pt x="137" y="239"/>
                  </a:cubicBezTo>
                  <a:close/>
                </a:path>
              </a:pathLst>
            </a:custGeom>
            <a:solidFill>
              <a:schemeClr val="tx1">
                <a:lumMod val="20000"/>
                <a:lumOff val="80000"/>
              </a:schemeClr>
            </a:solidFill>
            <a:ln>
              <a:noFill/>
            </a:ln>
          </p:spPr>
          <p:txBody>
            <a:bodyPr/>
            <a:lstStyle/>
            <a:p>
              <a:pP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30" name="Freeform 415"/>
            <p:cNvSpPr/>
            <p:nvPr/>
          </p:nvSpPr>
          <p:spPr bwMode="auto">
            <a:xfrm flipH="1">
              <a:off x="3407850" y="4105739"/>
              <a:ext cx="1066187" cy="1126053"/>
            </a:xfrm>
            <a:custGeom>
              <a:avLst/>
              <a:gdLst>
                <a:gd name="T0" fmla="*/ 2147483646 w 77"/>
                <a:gd name="T1" fmla="*/ 2147483646 h 81"/>
                <a:gd name="T2" fmla="*/ 2147483646 w 77"/>
                <a:gd name="T3" fmla="*/ 2147483646 h 81"/>
                <a:gd name="T4" fmla="*/ 2147483646 w 77"/>
                <a:gd name="T5" fmla="*/ 0 h 81"/>
                <a:gd name="T6" fmla="*/ 0 w 77"/>
                <a:gd name="T7" fmla="*/ 1018023545 h 81"/>
                <a:gd name="T8" fmla="*/ 2147483646 w 77"/>
                <a:gd name="T9" fmla="*/ 2147483646 h 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7" h="81">
                  <a:moveTo>
                    <a:pt x="49" y="81"/>
                  </a:moveTo>
                  <a:cubicBezTo>
                    <a:pt x="77" y="44"/>
                    <a:pt x="77" y="44"/>
                    <a:pt x="77" y="44"/>
                  </a:cubicBezTo>
                  <a:cubicBezTo>
                    <a:pt x="62" y="32"/>
                    <a:pt x="50" y="17"/>
                    <a:pt x="43" y="0"/>
                  </a:cubicBezTo>
                  <a:cubicBezTo>
                    <a:pt x="0" y="17"/>
                    <a:pt x="0" y="17"/>
                    <a:pt x="0" y="17"/>
                  </a:cubicBezTo>
                  <a:cubicBezTo>
                    <a:pt x="10" y="43"/>
                    <a:pt x="27" y="65"/>
                    <a:pt x="49" y="81"/>
                  </a:cubicBezTo>
                  <a:close/>
                </a:path>
              </a:pathLst>
            </a:custGeom>
            <a:solidFill>
              <a:srgbClr val="702F73"/>
            </a:solidFill>
            <a:ln>
              <a:noFill/>
            </a:ln>
          </p:spPr>
          <p:txBody>
            <a:bodyPr/>
            <a:lstStyle/>
            <a:p>
              <a:endParaRPr lang="zh-CN" altLang="en-US">
                <a:latin typeface="微软雅黑" panose="020B0503020204020204" pitchFamily="34" charset="-122"/>
                <a:ea typeface="微软雅黑" panose="020B0503020204020204" pitchFamily="34" charset="-122"/>
              </a:endParaRPr>
            </a:p>
          </p:txBody>
        </p:sp>
        <p:sp>
          <p:nvSpPr>
            <p:cNvPr id="32" name="Freeform 417"/>
            <p:cNvSpPr/>
            <p:nvPr/>
          </p:nvSpPr>
          <p:spPr bwMode="auto">
            <a:xfrm flipH="1">
              <a:off x="2837696" y="1528646"/>
              <a:ext cx="955008" cy="906544"/>
            </a:xfrm>
            <a:custGeom>
              <a:avLst/>
              <a:gdLst>
                <a:gd name="T0" fmla="*/ 1663688335 w 69"/>
                <a:gd name="T1" fmla="*/ 2147483646 h 65"/>
                <a:gd name="T2" fmla="*/ 2147483646 w 69"/>
                <a:gd name="T3" fmla="*/ 2147483646 h 65"/>
                <a:gd name="T4" fmla="*/ 2147483646 w 69"/>
                <a:gd name="T5" fmla="*/ 0 h 65"/>
                <a:gd name="T6" fmla="*/ 0 w 69"/>
                <a:gd name="T7" fmla="*/ 1631835163 h 65"/>
                <a:gd name="T8" fmla="*/ 1663688335 w 69"/>
                <a:gd name="T9" fmla="*/ 2147483646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65">
                  <a:moveTo>
                    <a:pt x="28" y="65"/>
                  </a:moveTo>
                  <a:cubicBezTo>
                    <a:pt x="40" y="55"/>
                    <a:pt x="54" y="49"/>
                    <a:pt x="69" y="46"/>
                  </a:cubicBezTo>
                  <a:cubicBezTo>
                    <a:pt x="60" y="0"/>
                    <a:pt x="60" y="0"/>
                    <a:pt x="60" y="0"/>
                  </a:cubicBezTo>
                  <a:cubicBezTo>
                    <a:pt x="38" y="5"/>
                    <a:pt x="17" y="14"/>
                    <a:pt x="0" y="27"/>
                  </a:cubicBezTo>
                  <a:lnTo>
                    <a:pt x="28" y="65"/>
                  </a:lnTo>
                  <a:close/>
                </a:path>
              </a:pathLst>
            </a:custGeom>
            <a:solidFill>
              <a:srgbClr val="702F73"/>
            </a:solidFill>
            <a:ln>
              <a:noFill/>
            </a:ln>
          </p:spPr>
          <p:txBody>
            <a:bodyPr/>
            <a:lstStyle/>
            <a:p>
              <a:endParaRPr lang="zh-CN" altLang="en-US">
                <a:latin typeface="微软雅黑" panose="020B0503020204020204" pitchFamily="34" charset="-122"/>
                <a:ea typeface="微软雅黑" panose="020B0503020204020204" pitchFamily="34" charset="-122"/>
              </a:endParaRPr>
            </a:p>
          </p:txBody>
        </p:sp>
        <p:sp>
          <p:nvSpPr>
            <p:cNvPr id="33" name="Freeform 418"/>
            <p:cNvSpPr/>
            <p:nvPr/>
          </p:nvSpPr>
          <p:spPr bwMode="auto">
            <a:xfrm flipH="1">
              <a:off x="183630" y="3167837"/>
              <a:ext cx="1847298" cy="2619857"/>
            </a:xfrm>
            <a:custGeom>
              <a:avLst/>
              <a:gdLst>
                <a:gd name="T0" fmla="*/ 2147483646 w 133"/>
                <a:gd name="T1" fmla="*/ 1746163657 h 188"/>
                <a:gd name="T2" fmla="*/ 0 w 133"/>
                <a:gd name="T3" fmla="*/ 2147483646 h 188"/>
                <a:gd name="T4" fmla="*/ 1554303823 w 133"/>
                <a:gd name="T5" fmla="*/ 2147483646 h 188"/>
                <a:gd name="T6" fmla="*/ 2147483646 w 133"/>
                <a:gd name="T7" fmla="*/ 1746163657 h 188"/>
                <a:gd name="T8" fmla="*/ 2147483646 w 133"/>
                <a:gd name="T9" fmla="*/ 0 h 188"/>
                <a:gd name="T10" fmla="*/ 2147483646 w 133"/>
                <a:gd name="T11" fmla="*/ 722549944 h 188"/>
                <a:gd name="T12" fmla="*/ 2147483646 w 133"/>
                <a:gd name="T13" fmla="*/ 1746163657 h 1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3" h="188">
                  <a:moveTo>
                    <a:pt x="65" y="29"/>
                  </a:moveTo>
                  <a:cubicBezTo>
                    <a:pt x="65" y="72"/>
                    <a:pt x="38" y="109"/>
                    <a:pt x="0" y="124"/>
                  </a:cubicBezTo>
                  <a:cubicBezTo>
                    <a:pt x="26" y="188"/>
                    <a:pt x="26" y="188"/>
                    <a:pt x="26" y="188"/>
                  </a:cubicBezTo>
                  <a:cubicBezTo>
                    <a:pt x="89" y="162"/>
                    <a:pt x="133" y="101"/>
                    <a:pt x="133" y="29"/>
                  </a:cubicBezTo>
                  <a:cubicBezTo>
                    <a:pt x="133" y="19"/>
                    <a:pt x="132" y="10"/>
                    <a:pt x="131" y="0"/>
                  </a:cubicBezTo>
                  <a:cubicBezTo>
                    <a:pt x="63" y="12"/>
                    <a:pt x="63" y="12"/>
                    <a:pt x="63" y="12"/>
                  </a:cubicBezTo>
                  <a:cubicBezTo>
                    <a:pt x="64" y="17"/>
                    <a:pt x="65" y="23"/>
                    <a:pt x="65" y="29"/>
                  </a:cubicBezTo>
                  <a:close/>
                </a:path>
              </a:pathLst>
            </a:custGeom>
            <a:solidFill>
              <a:srgbClr val="DDE0E5"/>
            </a:solidFill>
            <a:ln>
              <a:noFill/>
            </a:ln>
          </p:spPr>
          <p:txBody>
            <a:bodyPr/>
            <a:lstStyle/>
            <a:p>
              <a:endParaRPr lang="zh-CN" altLang="en-US">
                <a:latin typeface="微软雅黑" panose="020B0503020204020204" pitchFamily="34" charset="-122"/>
                <a:ea typeface="微软雅黑" panose="020B0503020204020204" pitchFamily="34" charset="-122"/>
              </a:endParaRPr>
            </a:p>
          </p:txBody>
        </p:sp>
        <p:sp>
          <p:nvSpPr>
            <p:cNvPr id="34" name="Freeform 419"/>
            <p:cNvSpPr/>
            <p:nvPr/>
          </p:nvSpPr>
          <p:spPr bwMode="auto">
            <a:xfrm flipH="1">
              <a:off x="3658716" y="2044632"/>
              <a:ext cx="1277144" cy="1528012"/>
            </a:xfrm>
            <a:custGeom>
              <a:avLst/>
              <a:gdLst>
                <a:gd name="T0" fmla="*/ 2147483646 w 92"/>
                <a:gd name="T1" fmla="*/ 2147483646 h 110"/>
                <a:gd name="T2" fmla="*/ 2147483646 w 92"/>
                <a:gd name="T3" fmla="*/ 0 h 110"/>
                <a:gd name="T4" fmla="*/ 0 w 92"/>
                <a:gd name="T5" fmla="*/ 2147483646 h 110"/>
                <a:gd name="T6" fmla="*/ 2147483646 w 92"/>
                <a:gd name="T7" fmla="*/ 2147483646 h 110"/>
                <a:gd name="T8" fmla="*/ 2147483646 w 92"/>
                <a:gd name="T9" fmla="*/ 2147483646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110">
                  <a:moveTo>
                    <a:pt x="92" y="44"/>
                  </a:moveTo>
                  <a:cubicBezTo>
                    <a:pt x="40" y="0"/>
                    <a:pt x="40" y="0"/>
                    <a:pt x="40" y="0"/>
                  </a:cubicBezTo>
                  <a:cubicBezTo>
                    <a:pt x="15" y="30"/>
                    <a:pt x="0" y="68"/>
                    <a:pt x="0" y="110"/>
                  </a:cubicBezTo>
                  <a:cubicBezTo>
                    <a:pt x="68" y="110"/>
                    <a:pt x="68" y="110"/>
                    <a:pt x="68" y="110"/>
                  </a:cubicBezTo>
                  <a:cubicBezTo>
                    <a:pt x="68" y="85"/>
                    <a:pt x="77" y="62"/>
                    <a:pt x="92" y="44"/>
                  </a:cubicBezTo>
                  <a:close/>
                </a:path>
              </a:pathLst>
            </a:custGeom>
            <a:solidFill>
              <a:srgbClr val="702F73"/>
            </a:solidFill>
            <a:ln>
              <a:noFill/>
            </a:ln>
          </p:spPr>
          <p:txBody>
            <a:bodyPr/>
            <a:lstStyle/>
            <a:p>
              <a:endParaRPr lang="zh-CN" altLang="en-US">
                <a:latin typeface="微软雅黑" panose="020B0503020204020204" pitchFamily="34" charset="-122"/>
                <a:ea typeface="微软雅黑" panose="020B0503020204020204" pitchFamily="34" charset="-122"/>
              </a:endParaRPr>
            </a:p>
          </p:txBody>
        </p:sp>
        <p:sp>
          <p:nvSpPr>
            <p:cNvPr id="35" name="Freeform 420"/>
            <p:cNvSpPr/>
            <p:nvPr/>
          </p:nvSpPr>
          <p:spPr bwMode="auto">
            <a:xfrm rot="20845578" flipH="1">
              <a:off x="53688" y="1519749"/>
              <a:ext cx="1969880" cy="1810239"/>
            </a:xfrm>
            <a:custGeom>
              <a:avLst/>
              <a:gdLst>
                <a:gd name="T0" fmla="*/ 656160953 w 142"/>
                <a:gd name="T1" fmla="*/ 0 h 130"/>
                <a:gd name="T2" fmla="*/ 0 w 142"/>
                <a:gd name="T3" fmla="*/ 2147483646 h 130"/>
                <a:gd name="T4" fmla="*/ 2147483646 w 142"/>
                <a:gd name="T5" fmla="*/ 2147483646 h 130"/>
                <a:gd name="T6" fmla="*/ 2147483646 w 142"/>
                <a:gd name="T7" fmla="*/ 2147483646 h 130"/>
                <a:gd name="T8" fmla="*/ 656160953 w 142"/>
                <a:gd name="T9" fmla="*/ 0 h 1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2" h="130">
                  <a:moveTo>
                    <a:pt x="11" y="0"/>
                  </a:moveTo>
                  <a:cubicBezTo>
                    <a:pt x="0" y="67"/>
                    <a:pt x="0" y="67"/>
                    <a:pt x="0" y="67"/>
                  </a:cubicBezTo>
                  <a:cubicBezTo>
                    <a:pt x="36" y="73"/>
                    <a:pt x="65" y="98"/>
                    <a:pt x="78" y="130"/>
                  </a:cubicBezTo>
                  <a:cubicBezTo>
                    <a:pt x="142" y="105"/>
                    <a:pt x="142" y="105"/>
                    <a:pt x="142" y="105"/>
                  </a:cubicBezTo>
                  <a:cubicBezTo>
                    <a:pt x="120" y="50"/>
                    <a:pt x="71" y="10"/>
                    <a:pt x="11" y="0"/>
                  </a:cubicBezTo>
                  <a:close/>
                </a:path>
              </a:pathLst>
            </a:custGeom>
            <a:solidFill>
              <a:srgbClr val="DDE0E5"/>
            </a:solidFill>
            <a:ln>
              <a:noFill/>
            </a:ln>
          </p:spPr>
          <p:txBody>
            <a:bodyPr/>
            <a:lstStyle/>
            <a:p>
              <a:endParaRPr lang="zh-CN" altLang="en-US">
                <a:latin typeface="微软雅黑" panose="020B0503020204020204" pitchFamily="34" charset="-122"/>
                <a:ea typeface="微软雅黑" panose="020B0503020204020204" pitchFamily="34" charset="-122"/>
              </a:endParaRPr>
            </a:p>
          </p:txBody>
        </p:sp>
        <p:sp>
          <p:nvSpPr>
            <p:cNvPr id="36" name="椭圆 35"/>
            <p:cNvSpPr/>
            <p:nvPr/>
          </p:nvSpPr>
          <p:spPr>
            <a:xfrm>
              <a:off x="1316545" y="2435190"/>
              <a:ext cx="2309439" cy="2309439"/>
            </a:xfrm>
            <a:prstGeom prst="ellipse">
              <a:avLst/>
            </a:prstGeom>
            <a:solidFill>
              <a:srgbClr val="702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3505780" y="1813390"/>
            <a:ext cx="3625411" cy="107181"/>
            <a:chOff x="3505780" y="1813390"/>
            <a:chExt cx="3625411" cy="107181"/>
          </a:xfrm>
        </p:grpSpPr>
        <p:cxnSp>
          <p:nvCxnSpPr>
            <p:cNvPr id="42" name="直接连接符 41"/>
            <p:cNvCxnSpPr/>
            <p:nvPr/>
          </p:nvCxnSpPr>
          <p:spPr>
            <a:xfrm>
              <a:off x="3562059" y="1862187"/>
              <a:ext cx="3499870" cy="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3505780" y="1813390"/>
              <a:ext cx="97595" cy="97595"/>
            </a:xfrm>
            <a:prstGeom prst="ellipse">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0" name="椭圆 39"/>
            <p:cNvSpPr/>
            <p:nvPr/>
          </p:nvSpPr>
          <p:spPr>
            <a:xfrm>
              <a:off x="7033596" y="1822976"/>
              <a:ext cx="97595" cy="97595"/>
            </a:xfrm>
            <a:prstGeom prst="ellipse">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43" name="组合 42"/>
          <p:cNvGrpSpPr/>
          <p:nvPr/>
        </p:nvGrpSpPr>
        <p:grpSpPr>
          <a:xfrm>
            <a:off x="4727236" y="3132523"/>
            <a:ext cx="2383491" cy="115694"/>
            <a:chOff x="4742462" y="2875424"/>
            <a:chExt cx="2383491" cy="115694"/>
          </a:xfrm>
        </p:grpSpPr>
        <p:cxnSp>
          <p:nvCxnSpPr>
            <p:cNvPr id="44" name="直接连接符 43"/>
            <p:cNvCxnSpPr/>
            <p:nvPr/>
          </p:nvCxnSpPr>
          <p:spPr>
            <a:xfrm>
              <a:off x="4791260" y="2924944"/>
              <a:ext cx="2237099" cy="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7028358" y="2893523"/>
              <a:ext cx="97595" cy="97595"/>
            </a:xfrm>
            <a:prstGeom prst="ellipse">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6" name="椭圆 45"/>
            <p:cNvSpPr/>
            <p:nvPr/>
          </p:nvSpPr>
          <p:spPr>
            <a:xfrm>
              <a:off x="4742462" y="2875424"/>
              <a:ext cx="97595" cy="97595"/>
            </a:xfrm>
            <a:prstGeom prst="ellipse">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47" name="组合 46"/>
          <p:cNvGrpSpPr/>
          <p:nvPr/>
        </p:nvGrpSpPr>
        <p:grpSpPr>
          <a:xfrm flipV="1">
            <a:off x="4121780" y="4494389"/>
            <a:ext cx="2940149" cy="221615"/>
            <a:chOff x="4185805" y="4807245"/>
            <a:chExt cx="2940149" cy="221615"/>
          </a:xfrm>
        </p:grpSpPr>
        <p:grpSp>
          <p:nvGrpSpPr>
            <p:cNvPr id="48" name="组合 47"/>
            <p:cNvGrpSpPr/>
            <p:nvPr/>
          </p:nvGrpSpPr>
          <p:grpSpPr>
            <a:xfrm flipV="1">
              <a:off x="4283400" y="4856043"/>
              <a:ext cx="2796908" cy="126046"/>
              <a:chOff x="3750987" y="1332611"/>
              <a:chExt cx="2796908" cy="126046"/>
            </a:xfrm>
          </p:grpSpPr>
          <p:cxnSp>
            <p:nvCxnSpPr>
              <p:cNvPr id="51" name="直接连接符 50"/>
              <p:cNvCxnSpPr>
                <a:stCxn id="50" idx="6"/>
              </p:cNvCxnSpPr>
              <p:nvPr/>
            </p:nvCxnSpPr>
            <p:spPr>
              <a:xfrm flipV="1">
                <a:off x="3750987" y="1332611"/>
                <a:ext cx="443836" cy="126046"/>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4194823" y="1332611"/>
                <a:ext cx="2353072" cy="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49" name="椭圆 48"/>
            <p:cNvSpPr/>
            <p:nvPr/>
          </p:nvSpPr>
          <p:spPr>
            <a:xfrm>
              <a:off x="7028359" y="4931265"/>
              <a:ext cx="97595" cy="97595"/>
            </a:xfrm>
            <a:prstGeom prst="ellipse">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0" name="椭圆 49"/>
            <p:cNvSpPr/>
            <p:nvPr/>
          </p:nvSpPr>
          <p:spPr>
            <a:xfrm>
              <a:off x="4185805" y="4807245"/>
              <a:ext cx="97595" cy="97595"/>
            </a:xfrm>
            <a:prstGeom prst="ellipse">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66" name="文本框 65"/>
          <p:cNvSpPr txBox="1"/>
          <p:nvPr/>
        </p:nvSpPr>
        <p:spPr>
          <a:xfrm>
            <a:off x="7282011" y="1066459"/>
            <a:ext cx="3900514" cy="1689052"/>
          </a:xfrm>
          <a:prstGeom prst="rect">
            <a:avLst/>
          </a:prstGeom>
          <a:noFill/>
        </p:spPr>
        <p:txBody>
          <a:bodyPr wrap="square" rtlCol="0">
            <a:spAutoFit/>
          </a:bodyPr>
          <a:lstStyle/>
          <a:p>
            <a:pPr lvl="0" indent="0" algn="just">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上下文建模模块</a:t>
            </a:r>
            <a:r>
              <a:rPr lang="zh-CN" altLang="en-US" sz="2400" dirty="0">
                <a:solidFill>
                  <a:srgbClr val="404040"/>
                </a:solidFill>
                <a:latin typeface="微软雅黑" panose="020B0503020204020204" pitchFamily="34" charset="-122"/>
                <a:ea typeface="微软雅黑" panose="020B0503020204020204" pitchFamily="34" charset="-122"/>
                <a:cs typeface="+mn-ea"/>
                <a:sym typeface="+mn-lt"/>
              </a:rPr>
              <a:t>：将所有位置的特征聚合形成全局上下文特征</a:t>
            </a:r>
          </a:p>
        </p:txBody>
      </p:sp>
      <p:sp>
        <p:nvSpPr>
          <p:cNvPr id="67" name="文本框 66"/>
          <p:cNvSpPr txBox="1"/>
          <p:nvPr/>
        </p:nvSpPr>
        <p:spPr>
          <a:xfrm>
            <a:off x="7251177" y="2955405"/>
            <a:ext cx="3900514" cy="1135054"/>
          </a:xfrm>
          <a:prstGeom prst="rect">
            <a:avLst/>
          </a:prstGeom>
          <a:noFill/>
        </p:spPr>
        <p:txBody>
          <a:bodyPr wrap="square" rtlCol="0">
            <a:spAutoFit/>
          </a:bodyPr>
          <a:lstStyle/>
          <a:p>
            <a:pPr lvl="0" indent="0" algn="just">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特征转换模块：对通道级别的相关性进行捕捉</a:t>
            </a:r>
            <a:endParaRPr lang="zh-CN" altLang="en-US" sz="2400" dirty="0">
              <a:solidFill>
                <a:srgbClr val="404040"/>
              </a:solidFill>
              <a:latin typeface="微软雅黑" panose="020B0503020204020204" pitchFamily="34" charset="-122"/>
              <a:ea typeface="微软雅黑" panose="020B0503020204020204" pitchFamily="34" charset="-122"/>
              <a:cs typeface="+mn-ea"/>
              <a:sym typeface="+mn-lt"/>
            </a:endParaRPr>
          </a:p>
        </p:txBody>
      </p:sp>
      <p:sp>
        <p:nvSpPr>
          <p:cNvPr id="68" name="文本框 67"/>
          <p:cNvSpPr txBox="1"/>
          <p:nvPr/>
        </p:nvSpPr>
        <p:spPr>
          <a:xfrm>
            <a:off x="7282011" y="4303569"/>
            <a:ext cx="3900514" cy="1135054"/>
          </a:xfrm>
          <a:prstGeom prst="rect">
            <a:avLst/>
          </a:prstGeom>
          <a:noFill/>
        </p:spPr>
        <p:txBody>
          <a:bodyPr wrap="square" rtlCol="0">
            <a:spAutoFit/>
          </a:bodyPr>
          <a:lstStyle/>
          <a:p>
            <a:pPr lvl="0" indent="0" algn="just">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融合模块：将全局上下文特征合并到所有位置的特征</a:t>
            </a:r>
            <a:endParaRPr lang="zh-CN" altLang="en-US" sz="2400" dirty="0">
              <a:solidFill>
                <a:srgbClr val="404040"/>
              </a:solidFill>
              <a:latin typeface="微软雅黑" panose="020B0503020204020204" pitchFamily="34" charset="-122"/>
              <a:ea typeface="微软雅黑" panose="020B0503020204020204" pitchFamily="34" charset="-122"/>
              <a:cs typeface="+mn-ea"/>
              <a:sym typeface="+mn-lt"/>
            </a:endParaRPr>
          </a:p>
        </p:txBody>
      </p:sp>
      <p:sp>
        <p:nvSpPr>
          <p:cNvPr id="70" name="文本框 69"/>
          <p:cNvSpPr txBox="1"/>
          <p:nvPr/>
        </p:nvSpPr>
        <p:spPr>
          <a:xfrm>
            <a:off x="1474518" y="3446428"/>
            <a:ext cx="1800826"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Contributions</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18DFEA28-A794-1441-2F00-82221D04C538}"/>
              </a:ext>
            </a:extLst>
          </p:cNvPr>
          <p:cNvSpPr txBox="1"/>
          <p:nvPr/>
        </p:nvSpPr>
        <p:spPr>
          <a:xfrm>
            <a:off x="2902998" y="6125592"/>
            <a:ext cx="184731" cy="369332"/>
          </a:xfrm>
          <a:prstGeom prst="rect">
            <a:avLst/>
          </a:prstGeom>
          <a:noFill/>
        </p:spPr>
        <p:txBody>
          <a:bodyPr wrap="none" rtlCol="0">
            <a:spAutoFit/>
          </a:bodyPr>
          <a:lstStyle/>
          <a:p>
            <a:endParaRPr lang="zh-CN" altLang="en-US" dirty="0"/>
          </a:p>
        </p:txBody>
      </p:sp>
    </p:spTree>
    <p:extLst>
      <p:ext uri="{BB962C8B-B14F-4D97-AF65-F5344CB8AC3E}">
        <p14:creationId xmlns:p14="http://schemas.microsoft.com/office/powerpoint/2010/main" val="1816358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GC Net</a:t>
            </a:r>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 </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Background</a:t>
            </a:r>
            <a:endParaRPr lang="zh-CN" altLang="en-US" dirty="0"/>
          </a:p>
        </p:txBody>
      </p:sp>
      <p:sp>
        <p:nvSpPr>
          <p:cNvPr id="4" name="文本框 3"/>
          <p:cNvSpPr txBox="1"/>
          <p:nvPr/>
        </p:nvSpPr>
        <p:spPr>
          <a:xfrm>
            <a:off x="-33556" y="379706"/>
            <a:ext cx="676840"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01</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5" name="燕尾形 2"/>
          <p:cNvSpPr/>
          <p:nvPr/>
        </p:nvSpPr>
        <p:spPr>
          <a:xfrm>
            <a:off x="2026284" y="1431925"/>
            <a:ext cx="1162685" cy="1997075"/>
          </a:xfrm>
          <a:prstGeom prst="chevron">
            <a:avLst/>
          </a:prstGeom>
          <a:solidFill>
            <a:srgbClr val="702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rgbClr val="4675BA"/>
              </a:solidFill>
              <a:latin typeface="微软雅黑" panose="020B0503020204020204" pitchFamily="34" charset="-122"/>
              <a:ea typeface="微软雅黑" panose="020B0503020204020204" pitchFamily="34" charset="-122"/>
              <a:cs typeface="+mn-ea"/>
              <a:sym typeface="+mn-lt"/>
            </a:endParaRPr>
          </a:p>
        </p:txBody>
      </p:sp>
      <p:sp>
        <p:nvSpPr>
          <p:cNvPr id="36" name="椭圆 35"/>
          <p:cNvSpPr/>
          <p:nvPr/>
        </p:nvSpPr>
        <p:spPr>
          <a:xfrm>
            <a:off x="2213609" y="2060575"/>
            <a:ext cx="727075" cy="739775"/>
          </a:xfrm>
          <a:prstGeom prst="ellipse">
            <a:avLst/>
          </a:prstGeom>
          <a:solidFill>
            <a:schemeClr val="bg1"/>
          </a:solidFill>
          <a:ln w="38100">
            <a:solidFill>
              <a:srgbClr val="702F73"/>
            </a:solidFill>
          </a:ln>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2800">
              <a:solidFill>
                <a:srgbClr val="4675BA"/>
              </a:solidFill>
              <a:latin typeface="微软雅黑" panose="020B0503020204020204" pitchFamily="34" charset="-122"/>
              <a:ea typeface="微软雅黑" panose="020B0503020204020204" pitchFamily="34" charset="-122"/>
              <a:cs typeface="+mn-ea"/>
              <a:sym typeface="+mn-lt"/>
            </a:endParaRPr>
          </a:p>
        </p:txBody>
      </p:sp>
      <p:sp>
        <p:nvSpPr>
          <p:cNvPr id="37" name="文本框 19"/>
          <p:cNvSpPr txBox="1"/>
          <p:nvPr/>
        </p:nvSpPr>
        <p:spPr>
          <a:xfrm>
            <a:off x="269760" y="1431925"/>
            <a:ext cx="1747000" cy="328937"/>
          </a:xfrm>
          <a:prstGeom prst="rect">
            <a:avLst/>
          </a:prstGeom>
          <a:noFill/>
        </p:spPr>
        <p:txBody>
          <a:bodyPr wrap="square" lIns="51435" tIns="25718" rIns="51435" bIns="25718" rtlCol="0">
            <a:spAutoFit/>
          </a:bodyPr>
          <a:lstStyle/>
          <a:p>
            <a:pPr algn="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NL block</a:t>
            </a:r>
            <a:endParaRPr lang="zh-CN" altLang="en-US" b="1" dirty="0" err="1">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38" name="文本框 20"/>
          <p:cNvSpPr txBox="1"/>
          <p:nvPr/>
        </p:nvSpPr>
        <p:spPr>
          <a:xfrm>
            <a:off x="187540" y="2045970"/>
            <a:ext cx="1829219" cy="1291637"/>
          </a:xfrm>
          <a:prstGeom prst="rect">
            <a:avLst/>
          </a:prstGeom>
          <a:noFill/>
        </p:spPr>
        <p:txBody>
          <a:bodyPr wrap="square" lIns="51435" tIns="25718" rIns="51435" bIns="25718" rtlCol="0">
            <a:spAutoFit/>
          </a:bodyPr>
          <a:lstStyle/>
          <a:p>
            <a:pPr lvl="0" algn="just" eaLnBrk="1" hangingPunct="1">
              <a:lnSpc>
                <a:spcPct val="150000"/>
              </a:lnSpc>
              <a:spcBef>
                <a:spcPct val="50000"/>
              </a:spcBef>
              <a:buClr>
                <a:srgbClr val="ABA69F"/>
              </a:buClr>
              <a:buSzPct val="80000"/>
              <a:buNone/>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sym typeface="+mn-ea"/>
              </a:rPr>
              <a:t>实验发现，</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sym typeface="+mn-ea"/>
              </a:rPr>
              <a:t>attention map</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sym typeface="+mn-ea"/>
              </a:rPr>
              <a:t>学习的依赖关系与</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sym typeface="+mn-ea"/>
              </a:rPr>
              <a:t>query</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sym typeface="+mn-ea"/>
              </a:rPr>
              <a:t>位置无关。通过计算一个全局</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sym typeface="+mn-ea"/>
              </a:rPr>
              <a:t>attention map</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sym typeface="+mn-ea"/>
              </a:rPr>
              <a:t>来简化</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sym typeface="+mn-ea"/>
              </a:rPr>
              <a:t>NL Block</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39" name="Freeform 66"/>
          <p:cNvSpPr>
            <a:spLocks noEditPoints="1"/>
          </p:cNvSpPr>
          <p:nvPr/>
        </p:nvSpPr>
        <p:spPr bwMode="auto">
          <a:xfrm>
            <a:off x="2383154" y="2185670"/>
            <a:ext cx="382905" cy="481330"/>
          </a:xfrm>
          <a:custGeom>
            <a:avLst/>
            <a:gdLst>
              <a:gd name="T0" fmla="*/ 196 w 208"/>
              <a:gd name="T1" fmla="*/ 256 h 256"/>
              <a:gd name="T2" fmla="*/ 12 w 208"/>
              <a:gd name="T3" fmla="*/ 256 h 256"/>
              <a:gd name="T4" fmla="*/ 0 w 208"/>
              <a:gd name="T5" fmla="*/ 244 h 256"/>
              <a:gd name="T6" fmla="*/ 0 w 208"/>
              <a:gd name="T7" fmla="*/ 140 h 256"/>
              <a:gd name="T8" fmla="*/ 12 w 208"/>
              <a:gd name="T9" fmla="*/ 128 h 256"/>
              <a:gd name="T10" fmla="*/ 32 w 208"/>
              <a:gd name="T11" fmla="*/ 128 h 256"/>
              <a:gd name="T12" fmla="*/ 32 w 208"/>
              <a:gd name="T13" fmla="*/ 72 h 256"/>
              <a:gd name="T14" fmla="*/ 104 w 208"/>
              <a:gd name="T15" fmla="*/ 0 h 256"/>
              <a:gd name="T16" fmla="*/ 176 w 208"/>
              <a:gd name="T17" fmla="*/ 72 h 256"/>
              <a:gd name="T18" fmla="*/ 176 w 208"/>
              <a:gd name="T19" fmla="*/ 128 h 256"/>
              <a:gd name="T20" fmla="*/ 196 w 208"/>
              <a:gd name="T21" fmla="*/ 128 h 256"/>
              <a:gd name="T22" fmla="*/ 208 w 208"/>
              <a:gd name="T23" fmla="*/ 140 h 256"/>
              <a:gd name="T24" fmla="*/ 208 w 208"/>
              <a:gd name="T25" fmla="*/ 244 h 256"/>
              <a:gd name="T26" fmla="*/ 196 w 208"/>
              <a:gd name="T27" fmla="*/ 256 h 256"/>
              <a:gd name="T28" fmla="*/ 92 w 208"/>
              <a:gd name="T29" fmla="*/ 197 h 256"/>
              <a:gd name="T30" fmla="*/ 92 w 208"/>
              <a:gd name="T31" fmla="*/ 220 h 256"/>
              <a:gd name="T32" fmla="*/ 104 w 208"/>
              <a:gd name="T33" fmla="*/ 232 h 256"/>
              <a:gd name="T34" fmla="*/ 116 w 208"/>
              <a:gd name="T35" fmla="*/ 220 h 256"/>
              <a:gd name="T36" fmla="*/ 116 w 208"/>
              <a:gd name="T37" fmla="*/ 197 h 256"/>
              <a:gd name="T38" fmla="*/ 128 w 208"/>
              <a:gd name="T39" fmla="*/ 176 h 256"/>
              <a:gd name="T40" fmla="*/ 104 w 208"/>
              <a:gd name="T41" fmla="*/ 152 h 256"/>
              <a:gd name="T42" fmla="*/ 80 w 208"/>
              <a:gd name="T43" fmla="*/ 176 h 256"/>
              <a:gd name="T44" fmla="*/ 92 w 208"/>
              <a:gd name="T45" fmla="*/ 197 h 256"/>
              <a:gd name="T46" fmla="*/ 152 w 208"/>
              <a:gd name="T47" fmla="*/ 72 h 256"/>
              <a:gd name="T48" fmla="*/ 104 w 208"/>
              <a:gd name="T49" fmla="*/ 24 h 256"/>
              <a:gd name="T50" fmla="*/ 56 w 208"/>
              <a:gd name="T51" fmla="*/ 72 h 256"/>
              <a:gd name="T52" fmla="*/ 56 w 208"/>
              <a:gd name="T53" fmla="*/ 128 h 256"/>
              <a:gd name="T54" fmla="*/ 152 w 208"/>
              <a:gd name="T55" fmla="*/ 128 h 256"/>
              <a:gd name="T56" fmla="*/ 152 w 208"/>
              <a:gd name="T57" fmla="*/ 7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8" h="256">
                <a:moveTo>
                  <a:pt x="196" y="256"/>
                </a:moveTo>
                <a:cubicBezTo>
                  <a:pt x="12" y="256"/>
                  <a:pt x="12" y="256"/>
                  <a:pt x="12" y="256"/>
                </a:cubicBezTo>
                <a:cubicBezTo>
                  <a:pt x="5" y="256"/>
                  <a:pt x="0" y="251"/>
                  <a:pt x="0" y="244"/>
                </a:cubicBezTo>
                <a:cubicBezTo>
                  <a:pt x="0" y="140"/>
                  <a:pt x="0" y="140"/>
                  <a:pt x="0" y="140"/>
                </a:cubicBezTo>
                <a:cubicBezTo>
                  <a:pt x="0" y="133"/>
                  <a:pt x="5" y="128"/>
                  <a:pt x="12" y="128"/>
                </a:cubicBezTo>
                <a:cubicBezTo>
                  <a:pt x="32" y="128"/>
                  <a:pt x="32" y="128"/>
                  <a:pt x="32" y="128"/>
                </a:cubicBezTo>
                <a:cubicBezTo>
                  <a:pt x="32" y="72"/>
                  <a:pt x="32" y="72"/>
                  <a:pt x="32" y="72"/>
                </a:cubicBezTo>
                <a:cubicBezTo>
                  <a:pt x="32" y="32"/>
                  <a:pt x="64" y="0"/>
                  <a:pt x="104" y="0"/>
                </a:cubicBezTo>
                <a:cubicBezTo>
                  <a:pt x="144" y="0"/>
                  <a:pt x="176" y="32"/>
                  <a:pt x="176" y="72"/>
                </a:cubicBezTo>
                <a:cubicBezTo>
                  <a:pt x="176" y="128"/>
                  <a:pt x="176" y="128"/>
                  <a:pt x="176" y="128"/>
                </a:cubicBezTo>
                <a:cubicBezTo>
                  <a:pt x="196" y="128"/>
                  <a:pt x="196" y="128"/>
                  <a:pt x="196" y="128"/>
                </a:cubicBezTo>
                <a:cubicBezTo>
                  <a:pt x="203" y="128"/>
                  <a:pt x="208" y="133"/>
                  <a:pt x="208" y="140"/>
                </a:cubicBezTo>
                <a:cubicBezTo>
                  <a:pt x="208" y="244"/>
                  <a:pt x="208" y="244"/>
                  <a:pt x="208" y="244"/>
                </a:cubicBezTo>
                <a:cubicBezTo>
                  <a:pt x="208" y="251"/>
                  <a:pt x="203" y="256"/>
                  <a:pt x="196" y="256"/>
                </a:cubicBezTo>
                <a:moveTo>
                  <a:pt x="92" y="197"/>
                </a:moveTo>
                <a:cubicBezTo>
                  <a:pt x="92" y="220"/>
                  <a:pt x="92" y="220"/>
                  <a:pt x="92" y="220"/>
                </a:cubicBezTo>
                <a:cubicBezTo>
                  <a:pt x="92" y="227"/>
                  <a:pt x="97" y="232"/>
                  <a:pt x="104" y="232"/>
                </a:cubicBezTo>
                <a:cubicBezTo>
                  <a:pt x="111" y="232"/>
                  <a:pt x="116" y="227"/>
                  <a:pt x="116" y="220"/>
                </a:cubicBezTo>
                <a:cubicBezTo>
                  <a:pt x="116" y="197"/>
                  <a:pt x="116" y="197"/>
                  <a:pt x="116" y="197"/>
                </a:cubicBezTo>
                <a:cubicBezTo>
                  <a:pt x="123" y="193"/>
                  <a:pt x="128" y="185"/>
                  <a:pt x="128" y="176"/>
                </a:cubicBezTo>
                <a:cubicBezTo>
                  <a:pt x="128" y="163"/>
                  <a:pt x="117" y="152"/>
                  <a:pt x="104" y="152"/>
                </a:cubicBezTo>
                <a:cubicBezTo>
                  <a:pt x="91" y="152"/>
                  <a:pt x="80" y="163"/>
                  <a:pt x="80" y="176"/>
                </a:cubicBezTo>
                <a:cubicBezTo>
                  <a:pt x="80" y="185"/>
                  <a:pt x="85" y="193"/>
                  <a:pt x="92" y="197"/>
                </a:cubicBezTo>
                <a:moveTo>
                  <a:pt x="152" y="72"/>
                </a:moveTo>
                <a:cubicBezTo>
                  <a:pt x="152" y="45"/>
                  <a:pt x="131" y="24"/>
                  <a:pt x="104" y="24"/>
                </a:cubicBezTo>
                <a:cubicBezTo>
                  <a:pt x="77" y="24"/>
                  <a:pt x="56" y="45"/>
                  <a:pt x="56" y="72"/>
                </a:cubicBezTo>
                <a:cubicBezTo>
                  <a:pt x="56" y="128"/>
                  <a:pt x="56" y="128"/>
                  <a:pt x="56" y="128"/>
                </a:cubicBezTo>
                <a:cubicBezTo>
                  <a:pt x="152" y="128"/>
                  <a:pt x="152" y="128"/>
                  <a:pt x="152" y="128"/>
                </a:cubicBezTo>
                <a:lnTo>
                  <a:pt x="152" y="72"/>
                </a:lnTo>
                <a:close/>
              </a:path>
            </a:pathLst>
          </a:custGeom>
          <a:solidFill>
            <a:srgbClr val="702F73"/>
          </a:solidFill>
          <a:ln>
            <a:noFill/>
          </a:ln>
        </p:spPr>
        <p:txBody>
          <a:bodyPr vert="horz" wrap="square" lIns="51435" tIns="25718" rIns="51435" bIns="25718" numCol="1" anchor="t" anchorCtr="0" compatLnSpc="1"/>
          <a:lstStyle/>
          <a:p>
            <a:endParaRPr lang="zh-CN" altLang="en-US" sz="2800">
              <a:solidFill>
                <a:srgbClr val="4675BA"/>
              </a:solidFill>
              <a:latin typeface="微软雅黑" panose="020B0503020204020204" pitchFamily="34" charset="-122"/>
              <a:ea typeface="微软雅黑" panose="020B0503020204020204" pitchFamily="34" charset="-122"/>
              <a:cs typeface="+mn-ea"/>
              <a:sym typeface="+mn-lt"/>
            </a:endParaRPr>
          </a:p>
        </p:txBody>
      </p:sp>
      <p:grpSp>
        <p:nvGrpSpPr>
          <p:cNvPr id="40" name="组合 39"/>
          <p:cNvGrpSpPr/>
          <p:nvPr/>
        </p:nvGrpSpPr>
        <p:grpSpPr>
          <a:xfrm>
            <a:off x="2940685" y="1431924"/>
            <a:ext cx="3155315" cy="1997076"/>
            <a:chOff x="2370259" y="1786547"/>
            <a:chExt cx="2194757" cy="1364679"/>
          </a:xfrm>
        </p:grpSpPr>
        <p:sp>
          <p:nvSpPr>
            <p:cNvPr id="41" name="燕尾形 18"/>
            <p:cNvSpPr/>
            <p:nvPr/>
          </p:nvSpPr>
          <p:spPr>
            <a:xfrm>
              <a:off x="3756340" y="1786587"/>
              <a:ext cx="808676" cy="1364639"/>
            </a:xfrm>
            <a:prstGeom prst="chevron">
              <a:avLst/>
            </a:prstGeom>
            <a:solidFill>
              <a:srgbClr val="7882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rgbClr val="4675BA"/>
                </a:solidFill>
                <a:latin typeface="微软雅黑" panose="020B0503020204020204" pitchFamily="34" charset="-122"/>
                <a:ea typeface="微软雅黑" panose="020B0503020204020204" pitchFamily="34" charset="-122"/>
                <a:cs typeface="+mn-ea"/>
                <a:sym typeface="+mn-lt"/>
              </a:endParaRPr>
            </a:p>
          </p:txBody>
        </p:sp>
        <p:sp>
          <p:nvSpPr>
            <p:cNvPr id="42" name="椭圆 41"/>
            <p:cNvSpPr/>
            <p:nvPr/>
          </p:nvSpPr>
          <p:spPr>
            <a:xfrm>
              <a:off x="3886574" y="2216195"/>
              <a:ext cx="505422" cy="505422"/>
            </a:xfrm>
            <a:prstGeom prst="ellipse">
              <a:avLst/>
            </a:prstGeom>
            <a:solidFill>
              <a:schemeClr val="bg1"/>
            </a:solidFill>
            <a:ln w="38100">
              <a:solidFill>
                <a:srgbClr val="78828C"/>
              </a:solidFill>
            </a:ln>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2800">
                <a:solidFill>
                  <a:srgbClr val="4675BA"/>
                </a:solidFill>
                <a:latin typeface="微软雅黑" panose="020B0503020204020204" pitchFamily="34" charset="-122"/>
                <a:ea typeface="微软雅黑" panose="020B0503020204020204" pitchFamily="34" charset="-122"/>
                <a:cs typeface="+mn-ea"/>
                <a:sym typeface="+mn-lt"/>
              </a:endParaRPr>
            </a:p>
          </p:txBody>
        </p:sp>
        <p:sp>
          <p:nvSpPr>
            <p:cNvPr id="43" name="文本框 21"/>
            <p:cNvSpPr txBox="1"/>
            <p:nvPr/>
          </p:nvSpPr>
          <p:spPr>
            <a:xfrm>
              <a:off x="2370259" y="1786547"/>
              <a:ext cx="1299912" cy="414059"/>
            </a:xfrm>
            <a:prstGeom prst="rect">
              <a:avLst/>
            </a:prstGeom>
            <a:noFill/>
          </p:spPr>
          <p:txBody>
            <a:bodyPr wrap="square" lIns="51435" tIns="25718" rIns="51435" bIns="25718" rtlCol="0">
              <a:spAutoFit/>
            </a:bodyPr>
            <a:lstStyle/>
            <a:p>
              <a:pPr algn="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Simplified NL block</a:t>
              </a:r>
              <a:endParaRPr lang="zh-CN" altLang="en-US" b="1" dirty="0" err="1">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44" name="文本框 22"/>
            <p:cNvSpPr txBox="1"/>
            <p:nvPr/>
          </p:nvSpPr>
          <p:spPr>
            <a:xfrm>
              <a:off x="2596846" y="2205872"/>
              <a:ext cx="1258222" cy="535604"/>
            </a:xfrm>
            <a:prstGeom prst="rect">
              <a:avLst/>
            </a:prstGeom>
            <a:noFill/>
          </p:spPr>
          <p:txBody>
            <a:bodyPr wrap="square" lIns="51435" tIns="25718" rIns="51435" bIns="25718" rtlCol="0">
              <a:spAutoFit/>
            </a:bodyPr>
            <a:lstStyle/>
            <a:p>
              <a:pPr lvl="0" algn="just" eaLnBrk="1" hangingPunct="1">
                <a:lnSpc>
                  <a:spcPct val="150000"/>
                </a:lnSpc>
                <a:spcBef>
                  <a:spcPct val="50000"/>
                </a:spcBef>
                <a:buClr>
                  <a:srgbClr val="ABA69F"/>
                </a:buClr>
                <a:buSzPct val="80000"/>
                <a:buNone/>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将关系图与特征降维，省略与最终结果无关的</a:t>
              </a:r>
              <a:r>
                <a:rPr lang="en-US" altLang="zh-CN" sz="1100" dirty="0" err="1">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Wz</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，并将</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Wv</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移动至注意力层外</a:t>
              </a:r>
            </a:p>
          </p:txBody>
        </p:sp>
        <p:sp>
          <p:nvSpPr>
            <p:cNvPr id="45" name="Freeform 107"/>
            <p:cNvSpPr>
              <a:spLocks noEditPoints="1"/>
            </p:cNvSpPr>
            <p:nvPr/>
          </p:nvSpPr>
          <p:spPr bwMode="auto">
            <a:xfrm>
              <a:off x="4011481" y="2370493"/>
              <a:ext cx="255608" cy="233114"/>
            </a:xfrm>
            <a:custGeom>
              <a:avLst/>
              <a:gdLst>
                <a:gd name="T0" fmla="*/ 244 w 256"/>
                <a:gd name="T1" fmla="*/ 196 h 232"/>
                <a:gd name="T2" fmla="*/ 188 w 256"/>
                <a:gd name="T3" fmla="*/ 196 h 232"/>
                <a:gd name="T4" fmla="*/ 96 w 256"/>
                <a:gd name="T5" fmla="*/ 196 h 232"/>
                <a:gd name="T6" fmla="*/ 84 w 256"/>
                <a:gd name="T7" fmla="*/ 196 h 232"/>
                <a:gd name="T8" fmla="*/ 81 w 256"/>
                <a:gd name="T9" fmla="*/ 196 h 232"/>
                <a:gd name="T10" fmla="*/ 48 w 256"/>
                <a:gd name="T11" fmla="*/ 228 h 232"/>
                <a:gd name="T12" fmla="*/ 40 w 256"/>
                <a:gd name="T13" fmla="*/ 232 h 232"/>
                <a:gd name="T14" fmla="*/ 40 w 256"/>
                <a:gd name="T15" fmla="*/ 232 h 232"/>
                <a:gd name="T16" fmla="*/ 32 w 256"/>
                <a:gd name="T17" fmla="*/ 228 h 232"/>
                <a:gd name="T18" fmla="*/ 31 w 256"/>
                <a:gd name="T19" fmla="*/ 228 h 232"/>
                <a:gd name="T20" fmla="*/ 30 w 256"/>
                <a:gd name="T21" fmla="*/ 227 h 232"/>
                <a:gd name="T22" fmla="*/ 30 w 256"/>
                <a:gd name="T23" fmla="*/ 226 h 232"/>
                <a:gd name="T24" fmla="*/ 29 w 256"/>
                <a:gd name="T25" fmla="*/ 225 h 232"/>
                <a:gd name="T26" fmla="*/ 29 w 256"/>
                <a:gd name="T27" fmla="*/ 224 h 232"/>
                <a:gd name="T28" fmla="*/ 28 w 256"/>
                <a:gd name="T29" fmla="*/ 222 h 232"/>
                <a:gd name="T30" fmla="*/ 28 w 256"/>
                <a:gd name="T31" fmla="*/ 220 h 232"/>
                <a:gd name="T32" fmla="*/ 28 w 256"/>
                <a:gd name="T33" fmla="*/ 196 h 232"/>
                <a:gd name="T34" fmla="*/ 26 w 256"/>
                <a:gd name="T35" fmla="*/ 196 h 232"/>
                <a:gd name="T36" fmla="*/ 12 w 256"/>
                <a:gd name="T37" fmla="*/ 196 h 232"/>
                <a:gd name="T38" fmla="*/ 0 w 256"/>
                <a:gd name="T39" fmla="*/ 184 h 232"/>
                <a:gd name="T40" fmla="*/ 0 w 256"/>
                <a:gd name="T41" fmla="*/ 12 h 232"/>
                <a:gd name="T42" fmla="*/ 12 w 256"/>
                <a:gd name="T43" fmla="*/ 0 h 232"/>
                <a:gd name="T44" fmla="*/ 244 w 256"/>
                <a:gd name="T45" fmla="*/ 0 h 232"/>
                <a:gd name="T46" fmla="*/ 256 w 256"/>
                <a:gd name="T47" fmla="*/ 12 h 232"/>
                <a:gd name="T48" fmla="*/ 256 w 256"/>
                <a:gd name="T49" fmla="*/ 184 h 232"/>
                <a:gd name="T50" fmla="*/ 244 w 256"/>
                <a:gd name="T51" fmla="*/ 196 h 232"/>
                <a:gd name="T52" fmla="*/ 68 w 256"/>
                <a:gd name="T53" fmla="*/ 76 h 232"/>
                <a:gd name="T54" fmla="*/ 44 w 256"/>
                <a:gd name="T55" fmla="*/ 100 h 232"/>
                <a:gd name="T56" fmla="*/ 68 w 256"/>
                <a:gd name="T57" fmla="*/ 124 h 232"/>
                <a:gd name="T58" fmla="*/ 92 w 256"/>
                <a:gd name="T59" fmla="*/ 100 h 232"/>
                <a:gd name="T60" fmla="*/ 68 w 256"/>
                <a:gd name="T61" fmla="*/ 76 h 232"/>
                <a:gd name="T62" fmla="*/ 128 w 256"/>
                <a:gd name="T63" fmla="*/ 76 h 232"/>
                <a:gd name="T64" fmla="*/ 104 w 256"/>
                <a:gd name="T65" fmla="*/ 100 h 232"/>
                <a:gd name="T66" fmla="*/ 128 w 256"/>
                <a:gd name="T67" fmla="*/ 124 h 232"/>
                <a:gd name="T68" fmla="*/ 152 w 256"/>
                <a:gd name="T69" fmla="*/ 100 h 232"/>
                <a:gd name="T70" fmla="*/ 128 w 256"/>
                <a:gd name="T71" fmla="*/ 76 h 232"/>
                <a:gd name="T72" fmla="*/ 188 w 256"/>
                <a:gd name="T73" fmla="*/ 76 h 232"/>
                <a:gd name="T74" fmla="*/ 164 w 256"/>
                <a:gd name="T75" fmla="*/ 100 h 232"/>
                <a:gd name="T76" fmla="*/ 188 w 256"/>
                <a:gd name="T77" fmla="*/ 124 h 232"/>
                <a:gd name="T78" fmla="*/ 212 w 256"/>
                <a:gd name="T79" fmla="*/ 100 h 232"/>
                <a:gd name="T80" fmla="*/ 188 w 256"/>
                <a:gd name="T81" fmla="*/ 7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56" h="232">
                  <a:moveTo>
                    <a:pt x="244" y="196"/>
                  </a:moveTo>
                  <a:cubicBezTo>
                    <a:pt x="188" y="196"/>
                    <a:pt x="188" y="196"/>
                    <a:pt x="188" y="196"/>
                  </a:cubicBezTo>
                  <a:cubicBezTo>
                    <a:pt x="96" y="196"/>
                    <a:pt x="96" y="196"/>
                    <a:pt x="96" y="196"/>
                  </a:cubicBezTo>
                  <a:cubicBezTo>
                    <a:pt x="84" y="196"/>
                    <a:pt x="84" y="196"/>
                    <a:pt x="84" y="196"/>
                  </a:cubicBezTo>
                  <a:cubicBezTo>
                    <a:pt x="81" y="196"/>
                    <a:pt x="81" y="196"/>
                    <a:pt x="81" y="196"/>
                  </a:cubicBezTo>
                  <a:cubicBezTo>
                    <a:pt x="48" y="228"/>
                    <a:pt x="48" y="228"/>
                    <a:pt x="48" y="228"/>
                  </a:cubicBezTo>
                  <a:cubicBezTo>
                    <a:pt x="46" y="231"/>
                    <a:pt x="43" y="232"/>
                    <a:pt x="40" y="232"/>
                  </a:cubicBezTo>
                  <a:cubicBezTo>
                    <a:pt x="40" y="232"/>
                    <a:pt x="40" y="232"/>
                    <a:pt x="40" y="232"/>
                  </a:cubicBezTo>
                  <a:cubicBezTo>
                    <a:pt x="37" y="232"/>
                    <a:pt x="34" y="231"/>
                    <a:pt x="32" y="228"/>
                  </a:cubicBezTo>
                  <a:cubicBezTo>
                    <a:pt x="31" y="228"/>
                    <a:pt x="31" y="228"/>
                    <a:pt x="31" y="228"/>
                  </a:cubicBezTo>
                  <a:cubicBezTo>
                    <a:pt x="31" y="228"/>
                    <a:pt x="30" y="227"/>
                    <a:pt x="30" y="227"/>
                  </a:cubicBezTo>
                  <a:cubicBezTo>
                    <a:pt x="30" y="226"/>
                    <a:pt x="30" y="226"/>
                    <a:pt x="30" y="226"/>
                  </a:cubicBezTo>
                  <a:cubicBezTo>
                    <a:pt x="29" y="226"/>
                    <a:pt x="29" y="225"/>
                    <a:pt x="29" y="225"/>
                  </a:cubicBezTo>
                  <a:cubicBezTo>
                    <a:pt x="29" y="224"/>
                    <a:pt x="29" y="224"/>
                    <a:pt x="29" y="224"/>
                  </a:cubicBezTo>
                  <a:cubicBezTo>
                    <a:pt x="29" y="223"/>
                    <a:pt x="28" y="223"/>
                    <a:pt x="28" y="222"/>
                  </a:cubicBezTo>
                  <a:cubicBezTo>
                    <a:pt x="28" y="222"/>
                    <a:pt x="28" y="221"/>
                    <a:pt x="28" y="220"/>
                  </a:cubicBezTo>
                  <a:cubicBezTo>
                    <a:pt x="28" y="196"/>
                    <a:pt x="28" y="196"/>
                    <a:pt x="28" y="196"/>
                  </a:cubicBezTo>
                  <a:cubicBezTo>
                    <a:pt x="26" y="196"/>
                    <a:pt x="26" y="196"/>
                    <a:pt x="26" y="196"/>
                  </a:cubicBezTo>
                  <a:cubicBezTo>
                    <a:pt x="12" y="196"/>
                    <a:pt x="12" y="196"/>
                    <a:pt x="12" y="196"/>
                  </a:cubicBezTo>
                  <a:cubicBezTo>
                    <a:pt x="5" y="196"/>
                    <a:pt x="0" y="191"/>
                    <a:pt x="0" y="184"/>
                  </a:cubicBezTo>
                  <a:cubicBezTo>
                    <a:pt x="0" y="12"/>
                    <a:pt x="0" y="12"/>
                    <a:pt x="0" y="12"/>
                  </a:cubicBezTo>
                  <a:cubicBezTo>
                    <a:pt x="0" y="5"/>
                    <a:pt x="5" y="0"/>
                    <a:pt x="12" y="0"/>
                  </a:cubicBezTo>
                  <a:cubicBezTo>
                    <a:pt x="244" y="0"/>
                    <a:pt x="244" y="0"/>
                    <a:pt x="244" y="0"/>
                  </a:cubicBezTo>
                  <a:cubicBezTo>
                    <a:pt x="251" y="0"/>
                    <a:pt x="256" y="5"/>
                    <a:pt x="256" y="12"/>
                  </a:cubicBezTo>
                  <a:cubicBezTo>
                    <a:pt x="256" y="184"/>
                    <a:pt x="256" y="184"/>
                    <a:pt x="256" y="184"/>
                  </a:cubicBezTo>
                  <a:cubicBezTo>
                    <a:pt x="256" y="191"/>
                    <a:pt x="251" y="196"/>
                    <a:pt x="244" y="196"/>
                  </a:cubicBezTo>
                  <a:moveTo>
                    <a:pt x="68" y="76"/>
                  </a:moveTo>
                  <a:cubicBezTo>
                    <a:pt x="55" y="76"/>
                    <a:pt x="44" y="87"/>
                    <a:pt x="44" y="100"/>
                  </a:cubicBezTo>
                  <a:cubicBezTo>
                    <a:pt x="44" y="113"/>
                    <a:pt x="55" y="124"/>
                    <a:pt x="68" y="124"/>
                  </a:cubicBezTo>
                  <a:cubicBezTo>
                    <a:pt x="81" y="124"/>
                    <a:pt x="92" y="113"/>
                    <a:pt x="92" y="100"/>
                  </a:cubicBezTo>
                  <a:cubicBezTo>
                    <a:pt x="92" y="87"/>
                    <a:pt x="81" y="76"/>
                    <a:pt x="68" y="76"/>
                  </a:cubicBezTo>
                  <a:moveTo>
                    <a:pt x="128" y="76"/>
                  </a:moveTo>
                  <a:cubicBezTo>
                    <a:pt x="115" y="76"/>
                    <a:pt x="104" y="87"/>
                    <a:pt x="104" y="100"/>
                  </a:cubicBezTo>
                  <a:cubicBezTo>
                    <a:pt x="104" y="113"/>
                    <a:pt x="115" y="124"/>
                    <a:pt x="128" y="124"/>
                  </a:cubicBezTo>
                  <a:cubicBezTo>
                    <a:pt x="141" y="124"/>
                    <a:pt x="152" y="113"/>
                    <a:pt x="152" y="100"/>
                  </a:cubicBezTo>
                  <a:cubicBezTo>
                    <a:pt x="152" y="87"/>
                    <a:pt x="141" y="76"/>
                    <a:pt x="128" y="76"/>
                  </a:cubicBezTo>
                  <a:moveTo>
                    <a:pt x="188" y="76"/>
                  </a:moveTo>
                  <a:cubicBezTo>
                    <a:pt x="175" y="76"/>
                    <a:pt x="164" y="87"/>
                    <a:pt x="164" y="100"/>
                  </a:cubicBezTo>
                  <a:cubicBezTo>
                    <a:pt x="164" y="113"/>
                    <a:pt x="175" y="124"/>
                    <a:pt x="188" y="124"/>
                  </a:cubicBezTo>
                  <a:cubicBezTo>
                    <a:pt x="201" y="124"/>
                    <a:pt x="212" y="113"/>
                    <a:pt x="212" y="100"/>
                  </a:cubicBezTo>
                  <a:cubicBezTo>
                    <a:pt x="212" y="87"/>
                    <a:pt x="201" y="76"/>
                    <a:pt x="188" y="76"/>
                  </a:cubicBezTo>
                </a:path>
              </a:pathLst>
            </a:custGeom>
            <a:solidFill>
              <a:srgbClr val="78828C"/>
            </a:solidFill>
            <a:ln>
              <a:noFill/>
            </a:ln>
          </p:spPr>
          <p:txBody>
            <a:bodyPr vert="horz" wrap="square" lIns="51435" tIns="25718" rIns="51435" bIns="25718" numCol="1" anchor="t" anchorCtr="0" compatLnSpc="1"/>
            <a:lstStyle/>
            <a:p>
              <a:endParaRPr lang="zh-CN" altLang="en-US" sz="2800">
                <a:solidFill>
                  <a:srgbClr val="4675BA"/>
                </a:solidFill>
                <a:latin typeface="微软雅黑" panose="020B0503020204020204" pitchFamily="34" charset="-122"/>
                <a:ea typeface="微软雅黑" panose="020B0503020204020204" pitchFamily="34" charset="-122"/>
                <a:cs typeface="+mn-ea"/>
                <a:sym typeface="+mn-lt"/>
              </a:endParaRPr>
            </a:p>
          </p:txBody>
        </p:sp>
      </p:grpSp>
      <p:sp>
        <p:nvSpPr>
          <p:cNvPr id="46" name="燕尾形 4"/>
          <p:cNvSpPr/>
          <p:nvPr/>
        </p:nvSpPr>
        <p:spPr>
          <a:xfrm>
            <a:off x="7852524" y="1431925"/>
            <a:ext cx="1162685" cy="1997075"/>
          </a:xfrm>
          <a:prstGeom prst="chevron">
            <a:avLst/>
          </a:prstGeom>
          <a:solidFill>
            <a:srgbClr val="702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rgbClr val="4675BA"/>
              </a:solidFill>
              <a:latin typeface="微软雅黑" panose="020B0503020204020204" pitchFamily="34" charset="-122"/>
              <a:ea typeface="微软雅黑" panose="020B0503020204020204" pitchFamily="34" charset="-122"/>
              <a:cs typeface="+mn-ea"/>
              <a:sym typeface="+mn-lt"/>
            </a:endParaRPr>
          </a:p>
        </p:txBody>
      </p:sp>
      <p:sp>
        <p:nvSpPr>
          <p:cNvPr id="47" name="椭圆 46"/>
          <p:cNvSpPr/>
          <p:nvPr/>
        </p:nvSpPr>
        <p:spPr>
          <a:xfrm>
            <a:off x="8282867" y="2172826"/>
            <a:ext cx="718264" cy="739775"/>
          </a:xfrm>
          <a:prstGeom prst="ellipse">
            <a:avLst/>
          </a:prstGeom>
          <a:solidFill>
            <a:schemeClr val="bg1"/>
          </a:solidFill>
          <a:ln w="38100">
            <a:solidFill>
              <a:srgbClr val="702F73"/>
            </a:solidFill>
          </a:ln>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2800">
              <a:solidFill>
                <a:srgbClr val="4675BA"/>
              </a:solidFill>
              <a:latin typeface="微软雅黑" panose="020B0503020204020204" pitchFamily="34" charset="-122"/>
              <a:ea typeface="微软雅黑" panose="020B0503020204020204" pitchFamily="34" charset="-122"/>
              <a:cs typeface="+mn-ea"/>
              <a:sym typeface="+mn-lt"/>
            </a:endParaRPr>
          </a:p>
        </p:txBody>
      </p:sp>
      <p:sp>
        <p:nvSpPr>
          <p:cNvPr id="50" name="Freeform 66"/>
          <p:cNvSpPr>
            <a:spLocks noEditPoints="1"/>
          </p:cNvSpPr>
          <p:nvPr/>
        </p:nvSpPr>
        <p:spPr bwMode="auto">
          <a:xfrm>
            <a:off x="8450546" y="2257060"/>
            <a:ext cx="382905" cy="481330"/>
          </a:xfrm>
          <a:custGeom>
            <a:avLst/>
            <a:gdLst>
              <a:gd name="T0" fmla="*/ 196 w 208"/>
              <a:gd name="T1" fmla="*/ 256 h 256"/>
              <a:gd name="T2" fmla="*/ 12 w 208"/>
              <a:gd name="T3" fmla="*/ 256 h 256"/>
              <a:gd name="T4" fmla="*/ 0 w 208"/>
              <a:gd name="T5" fmla="*/ 244 h 256"/>
              <a:gd name="T6" fmla="*/ 0 w 208"/>
              <a:gd name="T7" fmla="*/ 140 h 256"/>
              <a:gd name="T8" fmla="*/ 12 w 208"/>
              <a:gd name="T9" fmla="*/ 128 h 256"/>
              <a:gd name="T10" fmla="*/ 32 w 208"/>
              <a:gd name="T11" fmla="*/ 128 h 256"/>
              <a:gd name="T12" fmla="*/ 32 w 208"/>
              <a:gd name="T13" fmla="*/ 72 h 256"/>
              <a:gd name="T14" fmla="*/ 104 w 208"/>
              <a:gd name="T15" fmla="*/ 0 h 256"/>
              <a:gd name="T16" fmla="*/ 176 w 208"/>
              <a:gd name="T17" fmla="*/ 72 h 256"/>
              <a:gd name="T18" fmla="*/ 176 w 208"/>
              <a:gd name="T19" fmla="*/ 128 h 256"/>
              <a:gd name="T20" fmla="*/ 196 w 208"/>
              <a:gd name="T21" fmla="*/ 128 h 256"/>
              <a:gd name="T22" fmla="*/ 208 w 208"/>
              <a:gd name="T23" fmla="*/ 140 h 256"/>
              <a:gd name="T24" fmla="*/ 208 w 208"/>
              <a:gd name="T25" fmla="*/ 244 h 256"/>
              <a:gd name="T26" fmla="*/ 196 w 208"/>
              <a:gd name="T27" fmla="*/ 256 h 256"/>
              <a:gd name="T28" fmla="*/ 92 w 208"/>
              <a:gd name="T29" fmla="*/ 197 h 256"/>
              <a:gd name="T30" fmla="*/ 92 w 208"/>
              <a:gd name="T31" fmla="*/ 220 h 256"/>
              <a:gd name="T32" fmla="*/ 104 w 208"/>
              <a:gd name="T33" fmla="*/ 232 h 256"/>
              <a:gd name="T34" fmla="*/ 116 w 208"/>
              <a:gd name="T35" fmla="*/ 220 h 256"/>
              <a:gd name="T36" fmla="*/ 116 w 208"/>
              <a:gd name="T37" fmla="*/ 197 h 256"/>
              <a:gd name="T38" fmla="*/ 128 w 208"/>
              <a:gd name="T39" fmla="*/ 176 h 256"/>
              <a:gd name="T40" fmla="*/ 104 w 208"/>
              <a:gd name="T41" fmla="*/ 152 h 256"/>
              <a:gd name="T42" fmla="*/ 80 w 208"/>
              <a:gd name="T43" fmla="*/ 176 h 256"/>
              <a:gd name="T44" fmla="*/ 92 w 208"/>
              <a:gd name="T45" fmla="*/ 197 h 256"/>
              <a:gd name="T46" fmla="*/ 152 w 208"/>
              <a:gd name="T47" fmla="*/ 72 h 256"/>
              <a:gd name="T48" fmla="*/ 104 w 208"/>
              <a:gd name="T49" fmla="*/ 24 h 256"/>
              <a:gd name="T50" fmla="*/ 56 w 208"/>
              <a:gd name="T51" fmla="*/ 72 h 256"/>
              <a:gd name="T52" fmla="*/ 56 w 208"/>
              <a:gd name="T53" fmla="*/ 128 h 256"/>
              <a:gd name="T54" fmla="*/ 152 w 208"/>
              <a:gd name="T55" fmla="*/ 128 h 256"/>
              <a:gd name="T56" fmla="*/ 152 w 208"/>
              <a:gd name="T57" fmla="*/ 7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8" h="256">
                <a:moveTo>
                  <a:pt x="196" y="256"/>
                </a:moveTo>
                <a:cubicBezTo>
                  <a:pt x="12" y="256"/>
                  <a:pt x="12" y="256"/>
                  <a:pt x="12" y="256"/>
                </a:cubicBezTo>
                <a:cubicBezTo>
                  <a:pt x="5" y="256"/>
                  <a:pt x="0" y="251"/>
                  <a:pt x="0" y="244"/>
                </a:cubicBezTo>
                <a:cubicBezTo>
                  <a:pt x="0" y="140"/>
                  <a:pt x="0" y="140"/>
                  <a:pt x="0" y="140"/>
                </a:cubicBezTo>
                <a:cubicBezTo>
                  <a:pt x="0" y="133"/>
                  <a:pt x="5" y="128"/>
                  <a:pt x="12" y="128"/>
                </a:cubicBezTo>
                <a:cubicBezTo>
                  <a:pt x="32" y="128"/>
                  <a:pt x="32" y="128"/>
                  <a:pt x="32" y="128"/>
                </a:cubicBezTo>
                <a:cubicBezTo>
                  <a:pt x="32" y="72"/>
                  <a:pt x="32" y="72"/>
                  <a:pt x="32" y="72"/>
                </a:cubicBezTo>
                <a:cubicBezTo>
                  <a:pt x="32" y="32"/>
                  <a:pt x="64" y="0"/>
                  <a:pt x="104" y="0"/>
                </a:cubicBezTo>
                <a:cubicBezTo>
                  <a:pt x="144" y="0"/>
                  <a:pt x="176" y="32"/>
                  <a:pt x="176" y="72"/>
                </a:cubicBezTo>
                <a:cubicBezTo>
                  <a:pt x="176" y="128"/>
                  <a:pt x="176" y="128"/>
                  <a:pt x="176" y="128"/>
                </a:cubicBezTo>
                <a:cubicBezTo>
                  <a:pt x="196" y="128"/>
                  <a:pt x="196" y="128"/>
                  <a:pt x="196" y="128"/>
                </a:cubicBezTo>
                <a:cubicBezTo>
                  <a:pt x="203" y="128"/>
                  <a:pt x="208" y="133"/>
                  <a:pt x="208" y="140"/>
                </a:cubicBezTo>
                <a:cubicBezTo>
                  <a:pt x="208" y="244"/>
                  <a:pt x="208" y="244"/>
                  <a:pt x="208" y="244"/>
                </a:cubicBezTo>
                <a:cubicBezTo>
                  <a:pt x="208" y="251"/>
                  <a:pt x="203" y="256"/>
                  <a:pt x="196" y="256"/>
                </a:cubicBezTo>
                <a:moveTo>
                  <a:pt x="92" y="197"/>
                </a:moveTo>
                <a:cubicBezTo>
                  <a:pt x="92" y="220"/>
                  <a:pt x="92" y="220"/>
                  <a:pt x="92" y="220"/>
                </a:cubicBezTo>
                <a:cubicBezTo>
                  <a:pt x="92" y="227"/>
                  <a:pt x="97" y="232"/>
                  <a:pt x="104" y="232"/>
                </a:cubicBezTo>
                <a:cubicBezTo>
                  <a:pt x="111" y="232"/>
                  <a:pt x="116" y="227"/>
                  <a:pt x="116" y="220"/>
                </a:cubicBezTo>
                <a:cubicBezTo>
                  <a:pt x="116" y="197"/>
                  <a:pt x="116" y="197"/>
                  <a:pt x="116" y="197"/>
                </a:cubicBezTo>
                <a:cubicBezTo>
                  <a:pt x="123" y="193"/>
                  <a:pt x="128" y="185"/>
                  <a:pt x="128" y="176"/>
                </a:cubicBezTo>
                <a:cubicBezTo>
                  <a:pt x="128" y="163"/>
                  <a:pt x="117" y="152"/>
                  <a:pt x="104" y="152"/>
                </a:cubicBezTo>
                <a:cubicBezTo>
                  <a:pt x="91" y="152"/>
                  <a:pt x="80" y="163"/>
                  <a:pt x="80" y="176"/>
                </a:cubicBezTo>
                <a:cubicBezTo>
                  <a:pt x="80" y="185"/>
                  <a:pt x="85" y="193"/>
                  <a:pt x="92" y="197"/>
                </a:cubicBezTo>
                <a:moveTo>
                  <a:pt x="152" y="72"/>
                </a:moveTo>
                <a:cubicBezTo>
                  <a:pt x="152" y="45"/>
                  <a:pt x="131" y="24"/>
                  <a:pt x="104" y="24"/>
                </a:cubicBezTo>
                <a:cubicBezTo>
                  <a:pt x="77" y="24"/>
                  <a:pt x="56" y="45"/>
                  <a:pt x="56" y="72"/>
                </a:cubicBezTo>
                <a:cubicBezTo>
                  <a:pt x="56" y="128"/>
                  <a:pt x="56" y="128"/>
                  <a:pt x="56" y="128"/>
                </a:cubicBezTo>
                <a:cubicBezTo>
                  <a:pt x="152" y="128"/>
                  <a:pt x="152" y="128"/>
                  <a:pt x="152" y="128"/>
                </a:cubicBezTo>
                <a:lnTo>
                  <a:pt x="152" y="72"/>
                </a:lnTo>
                <a:close/>
              </a:path>
            </a:pathLst>
          </a:custGeom>
          <a:solidFill>
            <a:srgbClr val="702F73"/>
          </a:solidFill>
          <a:ln>
            <a:noFill/>
          </a:ln>
        </p:spPr>
        <p:txBody>
          <a:bodyPr vert="horz" wrap="square" lIns="51435" tIns="25718" rIns="51435" bIns="25718" numCol="1" anchor="t" anchorCtr="0" compatLnSpc="1"/>
          <a:lstStyle/>
          <a:p>
            <a:endParaRPr lang="zh-CN" altLang="en-US" sz="2800">
              <a:solidFill>
                <a:srgbClr val="4675BA"/>
              </a:solidFill>
              <a:latin typeface="微软雅黑" panose="020B0503020204020204" pitchFamily="34" charset="-122"/>
              <a:ea typeface="微软雅黑" panose="020B0503020204020204" pitchFamily="34" charset="-122"/>
              <a:cs typeface="+mn-ea"/>
              <a:sym typeface="+mn-lt"/>
            </a:endParaRPr>
          </a:p>
        </p:txBody>
      </p:sp>
      <p:grpSp>
        <p:nvGrpSpPr>
          <p:cNvPr id="51" name="组合 50"/>
          <p:cNvGrpSpPr/>
          <p:nvPr/>
        </p:nvGrpSpPr>
        <p:grpSpPr>
          <a:xfrm>
            <a:off x="5857520" y="1370064"/>
            <a:ext cx="6257017" cy="1997017"/>
            <a:chOff x="212793" y="1786587"/>
            <a:chExt cx="4352223" cy="1364639"/>
          </a:xfrm>
        </p:grpSpPr>
        <p:sp>
          <p:nvSpPr>
            <p:cNvPr id="52" name="燕尾形 11"/>
            <p:cNvSpPr/>
            <p:nvPr/>
          </p:nvSpPr>
          <p:spPr>
            <a:xfrm>
              <a:off x="3756340" y="1786587"/>
              <a:ext cx="808676" cy="1364639"/>
            </a:xfrm>
            <a:prstGeom prst="chevron">
              <a:avLst/>
            </a:prstGeom>
            <a:solidFill>
              <a:srgbClr val="7882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rgbClr val="4675BA"/>
                </a:solidFill>
                <a:latin typeface="微软雅黑" panose="020B0503020204020204" pitchFamily="34" charset="-122"/>
                <a:ea typeface="微软雅黑" panose="020B0503020204020204" pitchFamily="34" charset="-122"/>
                <a:cs typeface="+mn-ea"/>
                <a:sym typeface="+mn-lt"/>
              </a:endParaRPr>
            </a:p>
          </p:txBody>
        </p:sp>
        <p:sp>
          <p:nvSpPr>
            <p:cNvPr id="53" name="椭圆 52"/>
            <p:cNvSpPr/>
            <p:nvPr/>
          </p:nvSpPr>
          <p:spPr>
            <a:xfrm>
              <a:off x="3886574" y="2216195"/>
              <a:ext cx="505422" cy="505422"/>
            </a:xfrm>
            <a:prstGeom prst="ellipse">
              <a:avLst/>
            </a:prstGeom>
            <a:solidFill>
              <a:schemeClr val="bg1"/>
            </a:solidFill>
            <a:ln w="38100">
              <a:solidFill>
                <a:srgbClr val="78828C"/>
              </a:solidFill>
            </a:ln>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2800">
                <a:solidFill>
                  <a:srgbClr val="4675BA"/>
                </a:solidFill>
                <a:latin typeface="微软雅黑" panose="020B0503020204020204" pitchFamily="34" charset="-122"/>
                <a:ea typeface="微软雅黑" panose="020B0503020204020204" pitchFamily="34" charset="-122"/>
                <a:cs typeface="+mn-ea"/>
                <a:sym typeface="+mn-lt"/>
              </a:endParaRPr>
            </a:p>
          </p:txBody>
        </p:sp>
        <p:sp>
          <p:nvSpPr>
            <p:cNvPr id="54" name="文本框 21"/>
            <p:cNvSpPr txBox="1"/>
            <p:nvPr/>
          </p:nvSpPr>
          <p:spPr>
            <a:xfrm>
              <a:off x="212793" y="1828859"/>
              <a:ext cx="1260969" cy="224775"/>
            </a:xfrm>
            <a:prstGeom prst="rect">
              <a:avLst/>
            </a:prstGeom>
            <a:noFill/>
          </p:spPr>
          <p:txBody>
            <a:bodyPr wrap="square" lIns="51435" tIns="25718" rIns="51435" bIns="25718" rtlCol="0">
              <a:spAutoFit/>
            </a:bodyPr>
            <a:lstStyle/>
            <a:p>
              <a:pPr algn="ct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SE Block</a:t>
              </a:r>
              <a:endParaRPr lang="zh-CN" altLang="en-US" b="1" dirty="0" err="1">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55" name="文本框 22"/>
            <p:cNvSpPr txBox="1"/>
            <p:nvPr/>
          </p:nvSpPr>
          <p:spPr>
            <a:xfrm>
              <a:off x="366089" y="2305058"/>
              <a:ext cx="1315632" cy="535604"/>
            </a:xfrm>
            <a:prstGeom prst="rect">
              <a:avLst/>
            </a:prstGeom>
            <a:noFill/>
          </p:spPr>
          <p:txBody>
            <a:bodyPr wrap="square" lIns="51435" tIns="25718" rIns="51435" bIns="25718" rtlCol="0">
              <a:spAutoFit/>
            </a:bodyPr>
            <a:lstStyle/>
            <a:p>
              <a:pPr lvl="0" algn="just" eaLnBrk="1" hangingPunct="1">
                <a:lnSpc>
                  <a:spcPct val="150000"/>
                </a:lnSpc>
                <a:spcBef>
                  <a:spcPct val="50000"/>
                </a:spcBef>
                <a:buClr>
                  <a:srgbClr val="ABA69F"/>
                </a:buClr>
                <a:buSzPct val="80000"/>
                <a:buNone/>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sym typeface="+mn-ea"/>
                </a:rPr>
                <a:t>通过</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sym typeface="+mn-ea"/>
                </a:rPr>
                <a:t>Squeeze</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sym typeface="+mn-ea"/>
                </a:rPr>
                <a:t>对</a:t>
              </a:r>
              <a:r>
                <a:rPr lang="en-US" altLang="zh-CN" sz="1100" dirty="0" err="1">
                  <a:solidFill>
                    <a:schemeClr val="tx1">
                      <a:lumMod val="65000"/>
                      <a:lumOff val="35000"/>
                    </a:schemeClr>
                  </a:solidFill>
                  <a:latin typeface="微软雅黑" panose="020B0503020204020204" pitchFamily="34" charset="-122"/>
                  <a:ea typeface="微软雅黑" panose="020B0503020204020204" pitchFamily="34" charset="-122"/>
                  <a:sym typeface="+mn-ea"/>
                </a:rPr>
                <a:t>gc</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sym typeface="+mn-ea"/>
                </a:rPr>
                <a:t>建模，</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sym typeface="+mn-ea"/>
                </a:rPr>
                <a:t>excitation</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sym typeface="+mn-ea"/>
                </a:rPr>
                <a:t>计算通道权重，最后对通道特征进行重标定</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56" name="Freeform 107"/>
            <p:cNvSpPr>
              <a:spLocks noEditPoints="1"/>
            </p:cNvSpPr>
            <p:nvPr/>
          </p:nvSpPr>
          <p:spPr bwMode="auto">
            <a:xfrm>
              <a:off x="4011481" y="2370493"/>
              <a:ext cx="255608" cy="233114"/>
            </a:xfrm>
            <a:custGeom>
              <a:avLst/>
              <a:gdLst>
                <a:gd name="T0" fmla="*/ 244 w 256"/>
                <a:gd name="T1" fmla="*/ 196 h 232"/>
                <a:gd name="T2" fmla="*/ 188 w 256"/>
                <a:gd name="T3" fmla="*/ 196 h 232"/>
                <a:gd name="T4" fmla="*/ 96 w 256"/>
                <a:gd name="T5" fmla="*/ 196 h 232"/>
                <a:gd name="T6" fmla="*/ 84 w 256"/>
                <a:gd name="T7" fmla="*/ 196 h 232"/>
                <a:gd name="T8" fmla="*/ 81 w 256"/>
                <a:gd name="T9" fmla="*/ 196 h 232"/>
                <a:gd name="T10" fmla="*/ 48 w 256"/>
                <a:gd name="T11" fmla="*/ 228 h 232"/>
                <a:gd name="T12" fmla="*/ 40 w 256"/>
                <a:gd name="T13" fmla="*/ 232 h 232"/>
                <a:gd name="T14" fmla="*/ 40 w 256"/>
                <a:gd name="T15" fmla="*/ 232 h 232"/>
                <a:gd name="T16" fmla="*/ 32 w 256"/>
                <a:gd name="T17" fmla="*/ 228 h 232"/>
                <a:gd name="T18" fmla="*/ 31 w 256"/>
                <a:gd name="T19" fmla="*/ 228 h 232"/>
                <a:gd name="T20" fmla="*/ 30 w 256"/>
                <a:gd name="T21" fmla="*/ 227 h 232"/>
                <a:gd name="T22" fmla="*/ 30 w 256"/>
                <a:gd name="T23" fmla="*/ 226 h 232"/>
                <a:gd name="T24" fmla="*/ 29 w 256"/>
                <a:gd name="T25" fmla="*/ 225 h 232"/>
                <a:gd name="T26" fmla="*/ 29 w 256"/>
                <a:gd name="T27" fmla="*/ 224 h 232"/>
                <a:gd name="T28" fmla="*/ 28 w 256"/>
                <a:gd name="T29" fmla="*/ 222 h 232"/>
                <a:gd name="T30" fmla="*/ 28 w 256"/>
                <a:gd name="T31" fmla="*/ 220 h 232"/>
                <a:gd name="T32" fmla="*/ 28 w 256"/>
                <a:gd name="T33" fmla="*/ 196 h 232"/>
                <a:gd name="T34" fmla="*/ 26 w 256"/>
                <a:gd name="T35" fmla="*/ 196 h 232"/>
                <a:gd name="T36" fmla="*/ 12 w 256"/>
                <a:gd name="T37" fmla="*/ 196 h 232"/>
                <a:gd name="T38" fmla="*/ 0 w 256"/>
                <a:gd name="T39" fmla="*/ 184 h 232"/>
                <a:gd name="T40" fmla="*/ 0 w 256"/>
                <a:gd name="T41" fmla="*/ 12 h 232"/>
                <a:gd name="T42" fmla="*/ 12 w 256"/>
                <a:gd name="T43" fmla="*/ 0 h 232"/>
                <a:gd name="T44" fmla="*/ 244 w 256"/>
                <a:gd name="T45" fmla="*/ 0 h 232"/>
                <a:gd name="T46" fmla="*/ 256 w 256"/>
                <a:gd name="T47" fmla="*/ 12 h 232"/>
                <a:gd name="T48" fmla="*/ 256 w 256"/>
                <a:gd name="T49" fmla="*/ 184 h 232"/>
                <a:gd name="T50" fmla="*/ 244 w 256"/>
                <a:gd name="T51" fmla="*/ 196 h 232"/>
                <a:gd name="T52" fmla="*/ 68 w 256"/>
                <a:gd name="T53" fmla="*/ 76 h 232"/>
                <a:gd name="T54" fmla="*/ 44 w 256"/>
                <a:gd name="T55" fmla="*/ 100 h 232"/>
                <a:gd name="T56" fmla="*/ 68 w 256"/>
                <a:gd name="T57" fmla="*/ 124 h 232"/>
                <a:gd name="T58" fmla="*/ 92 w 256"/>
                <a:gd name="T59" fmla="*/ 100 h 232"/>
                <a:gd name="T60" fmla="*/ 68 w 256"/>
                <a:gd name="T61" fmla="*/ 76 h 232"/>
                <a:gd name="T62" fmla="*/ 128 w 256"/>
                <a:gd name="T63" fmla="*/ 76 h 232"/>
                <a:gd name="T64" fmla="*/ 104 w 256"/>
                <a:gd name="T65" fmla="*/ 100 h 232"/>
                <a:gd name="T66" fmla="*/ 128 w 256"/>
                <a:gd name="T67" fmla="*/ 124 h 232"/>
                <a:gd name="T68" fmla="*/ 152 w 256"/>
                <a:gd name="T69" fmla="*/ 100 h 232"/>
                <a:gd name="T70" fmla="*/ 128 w 256"/>
                <a:gd name="T71" fmla="*/ 76 h 232"/>
                <a:gd name="T72" fmla="*/ 188 w 256"/>
                <a:gd name="T73" fmla="*/ 76 h 232"/>
                <a:gd name="T74" fmla="*/ 164 w 256"/>
                <a:gd name="T75" fmla="*/ 100 h 232"/>
                <a:gd name="T76" fmla="*/ 188 w 256"/>
                <a:gd name="T77" fmla="*/ 124 h 232"/>
                <a:gd name="T78" fmla="*/ 212 w 256"/>
                <a:gd name="T79" fmla="*/ 100 h 232"/>
                <a:gd name="T80" fmla="*/ 188 w 256"/>
                <a:gd name="T81" fmla="*/ 7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56" h="232">
                  <a:moveTo>
                    <a:pt x="244" y="196"/>
                  </a:moveTo>
                  <a:cubicBezTo>
                    <a:pt x="188" y="196"/>
                    <a:pt x="188" y="196"/>
                    <a:pt x="188" y="196"/>
                  </a:cubicBezTo>
                  <a:cubicBezTo>
                    <a:pt x="96" y="196"/>
                    <a:pt x="96" y="196"/>
                    <a:pt x="96" y="196"/>
                  </a:cubicBezTo>
                  <a:cubicBezTo>
                    <a:pt x="84" y="196"/>
                    <a:pt x="84" y="196"/>
                    <a:pt x="84" y="196"/>
                  </a:cubicBezTo>
                  <a:cubicBezTo>
                    <a:pt x="81" y="196"/>
                    <a:pt x="81" y="196"/>
                    <a:pt x="81" y="196"/>
                  </a:cubicBezTo>
                  <a:cubicBezTo>
                    <a:pt x="48" y="228"/>
                    <a:pt x="48" y="228"/>
                    <a:pt x="48" y="228"/>
                  </a:cubicBezTo>
                  <a:cubicBezTo>
                    <a:pt x="46" y="231"/>
                    <a:pt x="43" y="232"/>
                    <a:pt x="40" y="232"/>
                  </a:cubicBezTo>
                  <a:cubicBezTo>
                    <a:pt x="40" y="232"/>
                    <a:pt x="40" y="232"/>
                    <a:pt x="40" y="232"/>
                  </a:cubicBezTo>
                  <a:cubicBezTo>
                    <a:pt x="37" y="232"/>
                    <a:pt x="34" y="231"/>
                    <a:pt x="32" y="228"/>
                  </a:cubicBezTo>
                  <a:cubicBezTo>
                    <a:pt x="31" y="228"/>
                    <a:pt x="31" y="228"/>
                    <a:pt x="31" y="228"/>
                  </a:cubicBezTo>
                  <a:cubicBezTo>
                    <a:pt x="31" y="228"/>
                    <a:pt x="30" y="227"/>
                    <a:pt x="30" y="227"/>
                  </a:cubicBezTo>
                  <a:cubicBezTo>
                    <a:pt x="30" y="226"/>
                    <a:pt x="30" y="226"/>
                    <a:pt x="30" y="226"/>
                  </a:cubicBezTo>
                  <a:cubicBezTo>
                    <a:pt x="29" y="226"/>
                    <a:pt x="29" y="225"/>
                    <a:pt x="29" y="225"/>
                  </a:cubicBezTo>
                  <a:cubicBezTo>
                    <a:pt x="29" y="224"/>
                    <a:pt x="29" y="224"/>
                    <a:pt x="29" y="224"/>
                  </a:cubicBezTo>
                  <a:cubicBezTo>
                    <a:pt x="29" y="223"/>
                    <a:pt x="28" y="223"/>
                    <a:pt x="28" y="222"/>
                  </a:cubicBezTo>
                  <a:cubicBezTo>
                    <a:pt x="28" y="222"/>
                    <a:pt x="28" y="221"/>
                    <a:pt x="28" y="220"/>
                  </a:cubicBezTo>
                  <a:cubicBezTo>
                    <a:pt x="28" y="196"/>
                    <a:pt x="28" y="196"/>
                    <a:pt x="28" y="196"/>
                  </a:cubicBezTo>
                  <a:cubicBezTo>
                    <a:pt x="26" y="196"/>
                    <a:pt x="26" y="196"/>
                    <a:pt x="26" y="196"/>
                  </a:cubicBezTo>
                  <a:cubicBezTo>
                    <a:pt x="12" y="196"/>
                    <a:pt x="12" y="196"/>
                    <a:pt x="12" y="196"/>
                  </a:cubicBezTo>
                  <a:cubicBezTo>
                    <a:pt x="5" y="196"/>
                    <a:pt x="0" y="191"/>
                    <a:pt x="0" y="184"/>
                  </a:cubicBezTo>
                  <a:cubicBezTo>
                    <a:pt x="0" y="12"/>
                    <a:pt x="0" y="12"/>
                    <a:pt x="0" y="12"/>
                  </a:cubicBezTo>
                  <a:cubicBezTo>
                    <a:pt x="0" y="5"/>
                    <a:pt x="5" y="0"/>
                    <a:pt x="12" y="0"/>
                  </a:cubicBezTo>
                  <a:cubicBezTo>
                    <a:pt x="244" y="0"/>
                    <a:pt x="244" y="0"/>
                    <a:pt x="244" y="0"/>
                  </a:cubicBezTo>
                  <a:cubicBezTo>
                    <a:pt x="251" y="0"/>
                    <a:pt x="256" y="5"/>
                    <a:pt x="256" y="12"/>
                  </a:cubicBezTo>
                  <a:cubicBezTo>
                    <a:pt x="256" y="184"/>
                    <a:pt x="256" y="184"/>
                    <a:pt x="256" y="184"/>
                  </a:cubicBezTo>
                  <a:cubicBezTo>
                    <a:pt x="256" y="191"/>
                    <a:pt x="251" y="196"/>
                    <a:pt x="244" y="196"/>
                  </a:cubicBezTo>
                  <a:moveTo>
                    <a:pt x="68" y="76"/>
                  </a:moveTo>
                  <a:cubicBezTo>
                    <a:pt x="55" y="76"/>
                    <a:pt x="44" y="87"/>
                    <a:pt x="44" y="100"/>
                  </a:cubicBezTo>
                  <a:cubicBezTo>
                    <a:pt x="44" y="113"/>
                    <a:pt x="55" y="124"/>
                    <a:pt x="68" y="124"/>
                  </a:cubicBezTo>
                  <a:cubicBezTo>
                    <a:pt x="81" y="124"/>
                    <a:pt x="92" y="113"/>
                    <a:pt x="92" y="100"/>
                  </a:cubicBezTo>
                  <a:cubicBezTo>
                    <a:pt x="92" y="87"/>
                    <a:pt x="81" y="76"/>
                    <a:pt x="68" y="76"/>
                  </a:cubicBezTo>
                  <a:moveTo>
                    <a:pt x="128" y="76"/>
                  </a:moveTo>
                  <a:cubicBezTo>
                    <a:pt x="115" y="76"/>
                    <a:pt x="104" y="87"/>
                    <a:pt x="104" y="100"/>
                  </a:cubicBezTo>
                  <a:cubicBezTo>
                    <a:pt x="104" y="113"/>
                    <a:pt x="115" y="124"/>
                    <a:pt x="128" y="124"/>
                  </a:cubicBezTo>
                  <a:cubicBezTo>
                    <a:pt x="141" y="124"/>
                    <a:pt x="152" y="113"/>
                    <a:pt x="152" y="100"/>
                  </a:cubicBezTo>
                  <a:cubicBezTo>
                    <a:pt x="152" y="87"/>
                    <a:pt x="141" y="76"/>
                    <a:pt x="128" y="76"/>
                  </a:cubicBezTo>
                  <a:moveTo>
                    <a:pt x="188" y="76"/>
                  </a:moveTo>
                  <a:cubicBezTo>
                    <a:pt x="175" y="76"/>
                    <a:pt x="164" y="87"/>
                    <a:pt x="164" y="100"/>
                  </a:cubicBezTo>
                  <a:cubicBezTo>
                    <a:pt x="164" y="113"/>
                    <a:pt x="175" y="124"/>
                    <a:pt x="188" y="124"/>
                  </a:cubicBezTo>
                  <a:cubicBezTo>
                    <a:pt x="201" y="124"/>
                    <a:pt x="212" y="113"/>
                    <a:pt x="212" y="100"/>
                  </a:cubicBezTo>
                  <a:cubicBezTo>
                    <a:pt x="212" y="87"/>
                    <a:pt x="201" y="76"/>
                    <a:pt x="188" y="76"/>
                  </a:cubicBezTo>
                </a:path>
              </a:pathLst>
            </a:custGeom>
            <a:solidFill>
              <a:srgbClr val="78828C"/>
            </a:solidFill>
            <a:ln>
              <a:noFill/>
            </a:ln>
          </p:spPr>
          <p:txBody>
            <a:bodyPr vert="horz" wrap="square" lIns="51435" tIns="25718" rIns="51435" bIns="25718" numCol="1" anchor="t" anchorCtr="0" compatLnSpc="1"/>
            <a:lstStyle/>
            <a:p>
              <a:endParaRPr lang="zh-CN" altLang="en-US" sz="2800">
                <a:solidFill>
                  <a:srgbClr val="4675BA"/>
                </a:solidFill>
                <a:latin typeface="微软雅黑" panose="020B0503020204020204" pitchFamily="34" charset="-122"/>
                <a:ea typeface="微软雅黑" panose="020B0503020204020204" pitchFamily="34" charset="-122"/>
                <a:cs typeface="+mn-ea"/>
                <a:sym typeface="+mn-lt"/>
              </a:endParaRPr>
            </a:p>
          </p:txBody>
        </p:sp>
      </p:grpSp>
      <p:pic>
        <p:nvPicPr>
          <p:cNvPr id="5" name="图片 4" descr="图示, 文本&#10;&#10;描述已自动生成">
            <a:extLst>
              <a:ext uri="{FF2B5EF4-FFF2-40B4-BE49-F238E27FC236}">
                <a16:creationId xmlns:a16="http://schemas.microsoft.com/office/drawing/2014/main" id="{679CE2F9-E658-F82B-B266-9EED7400D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5689" y="3706563"/>
            <a:ext cx="1812845" cy="2838351"/>
          </a:xfrm>
          <a:prstGeom prst="rect">
            <a:avLst/>
          </a:prstGeom>
        </p:spPr>
      </p:pic>
      <p:pic>
        <p:nvPicPr>
          <p:cNvPr id="7" name="图片 6" descr="图示&#10;&#10;描述已自动生成">
            <a:extLst>
              <a:ext uri="{FF2B5EF4-FFF2-40B4-BE49-F238E27FC236}">
                <a16:creationId xmlns:a16="http://schemas.microsoft.com/office/drawing/2014/main" id="{9C40DEC7-8D29-40B6-C88C-E28230BB3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0971" y="3568363"/>
            <a:ext cx="2019833" cy="2953735"/>
          </a:xfrm>
          <a:prstGeom prst="rect">
            <a:avLst/>
          </a:prstGeom>
        </p:spPr>
      </p:pic>
      <p:pic>
        <p:nvPicPr>
          <p:cNvPr id="9" name="图片 8" descr="图示&#10;&#10;描述已自动生成">
            <a:extLst>
              <a:ext uri="{FF2B5EF4-FFF2-40B4-BE49-F238E27FC236}">
                <a16:creationId xmlns:a16="http://schemas.microsoft.com/office/drawing/2014/main" id="{369B00D5-63A2-9441-730C-9DDC86E4AA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41" y="3462702"/>
            <a:ext cx="2359521" cy="3150212"/>
          </a:xfrm>
          <a:prstGeom prst="rect">
            <a:avLst/>
          </a:prstGeom>
        </p:spPr>
      </p:pic>
      <p:pic>
        <p:nvPicPr>
          <p:cNvPr id="11" name="图片 10" descr="图示&#10;&#10;描述已自动生成">
            <a:extLst>
              <a:ext uri="{FF2B5EF4-FFF2-40B4-BE49-F238E27FC236}">
                <a16:creationId xmlns:a16="http://schemas.microsoft.com/office/drawing/2014/main" id="{843EE46E-4F00-A362-E932-6E8A3DB920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85605" y="3706563"/>
            <a:ext cx="2066919" cy="2953736"/>
          </a:xfrm>
          <a:prstGeom prst="rect">
            <a:avLst/>
          </a:prstGeom>
        </p:spPr>
      </p:pic>
      <p:sp>
        <p:nvSpPr>
          <p:cNvPr id="2" name="文本框 19">
            <a:extLst>
              <a:ext uri="{FF2B5EF4-FFF2-40B4-BE49-F238E27FC236}">
                <a16:creationId xmlns:a16="http://schemas.microsoft.com/office/drawing/2014/main" id="{975E5ABC-93B0-FE77-640A-01CB2FAFAEFC}"/>
              </a:ext>
            </a:extLst>
          </p:cNvPr>
          <p:cNvSpPr txBox="1"/>
          <p:nvPr/>
        </p:nvSpPr>
        <p:spPr>
          <a:xfrm>
            <a:off x="9001131" y="1334956"/>
            <a:ext cx="1755254" cy="605936"/>
          </a:xfrm>
          <a:prstGeom prst="rect">
            <a:avLst/>
          </a:prstGeom>
          <a:noFill/>
        </p:spPr>
        <p:txBody>
          <a:bodyPr wrap="square" lIns="51435" tIns="25718" rIns="51435" bIns="25718" rtlCol="0">
            <a:spAutoFit/>
          </a:bodyPr>
          <a:lstStyle/>
          <a:p>
            <a:pPr algn="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GC Modeling Framework</a:t>
            </a:r>
            <a:endParaRPr lang="zh-CN" altLang="en-US" b="1" dirty="0" err="1">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8" name="文本框 7">
            <a:extLst>
              <a:ext uri="{FF2B5EF4-FFF2-40B4-BE49-F238E27FC236}">
                <a16:creationId xmlns:a16="http://schemas.microsoft.com/office/drawing/2014/main" id="{8942EB57-4BB5-C9D3-020A-A3C881C2B82A}"/>
              </a:ext>
            </a:extLst>
          </p:cNvPr>
          <p:cNvSpPr txBox="1"/>
          <p:nvPr/>
        </p:nvSpPr>
        <p:spPr>
          <a:xfrm>
            <a:off x="10040645" y="2627613"/>
            <a:ext cx="184731" cy="369332"/>
          </a:xfrm>
          <a:prstGeom prst="rect">
            <a:avLst/>
          </a:prstGeom>
          <a:noFill/>
        </p:spPr>
        <p:txBody>
          <a:bodyPr wrap="none" rtlCol="0">
            <a:spAutoFit/>
          </a:bodyPr>
          <a:lstStyle/>
          <a:p>
            <a:endParaRPr lang="zh-CN" altLang="en-US" dirty="0"/>
          </a:p>
        </p:txBody>
      </p:sp>
      <p:sp>
        <p:nvSpPr>
          <p:cNvPr id="13" name="文本框 20">
            <a:extLst>
              <a:ext uri="{FF2B5EF4-FFF2-40B4-BE49-F238E27FC236}">
                <a16:creationId xmlns:a16="http://schemas.microsoft.com/office/drawing/2014/main" id="{72BEE202-11A9-14F5-ABFD-39180A33312D}"/>
              </a:ext>
            </a:extLst>
          </p:cNvPr>
          <p:cNvSpPr txBox="1"/>
          <p:nvPr/>
        </p:nvSpPr>
        <p:spPr>
          <a:xfrm>
            <a:off x="9092678" y="2172826"/>
            <a:ext cx="1859258" cy="1067601"/>
          </a:xfrm>
          <a:prstGeom prst="rect">
            <a:avLst/>
          </a:prstGeom>
          <a:noFill/>
        </p:spPr>
        <p:txBody>
          <a:bodyPr wrap="square" lIns="51435" tIns="25718" rIns="51435" bIns="25718" rtlCol="0">
            <a:spAutoFit/>
          </a:bodyPr>
          <a:lstStyle/>
          <a:p>
            <a:pPr lvl="0" algn="just">
              <a:lnSpc>
                <a:spcPct val="150000"/>
              </a:lnSpc>
              <a:spcBef>
                <a:spcPct val="50000"/>
              </a:spcBef>
              <a:buClr>
                <a:srgbClr val="ABA69F"/>
              </a:buClr>
              <a:buSzPct val="80000"/>
            </a:pP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sym typeface="+mn-ea"/>
              </a:rPr>
              <a:t>1x1</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sym typeface="+mn-ea"/>
              </a:rPr>
              <a:t>卷积</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en-US" altLang="zh-CN" sz="1100" dirty="0" err="1">
                <a:solidFill>
                  <a:schemeClr val="tx1">
                    <a:lumMod val="65000"/>
                    <a:lumOff val="35000"/>
                  </a:schemeClr>
                </a:solidFill>
                <a:latin typeface="微软雅黑" panose="020B0503020204020204" pitchFamily="34" charset="-122"/>
                <a:ea typeface="微软雅黑" panose="020B0503020204020204" pitchFamily="34" charset="-122"/>
                <a:sym typeface="+mn-ea"/>
              </a:rPr>
              <a:t>softmax</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sym typeface="+mn-ea"/>
              </a:rPr>
              <a:t>获取</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sym typeface="+mn-ea"/>
              </a:rPr>
              <a:t>attention weights,</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sym typeface="+mn-ea"/>
              </a:rPr>
              <a:t>attention pooling</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sym typeface="+mn-ea"/>
              </a:rPr>
              <a:t>获取全局上下文特征</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6620975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1000"/>
                                        <p:tgtEl>
                                          <p:spTgt spid="35"/>
                                        </p:tgtEl>
                                        <p:attrNameLst>
                                          <p:attrName>ppt_x</p:attrName>
                                        </p:attrNameLst>
                                      </p:cBhvr>
                                      <p:tavLst>
                                        <p:tav tm="0">
                                          <p:val>
                                            <p:strVal val="#ppt_x-#ppt_w*1.125000"/>
                                          </p:val>
                                        </p:tav>
                                        <p:tav tm="100000">
                                          <p:val>
                                            <p:strVal val="#ppt_x"/>
                                          </p:val>
                                        </p:tav>
                                      </p:tavLst>
                                    </p:anim>
                                    <p:animEffect transition="in" filter="wipe(right)">
                                      <p:cBhvr>
                                        <p:cTn id="8" dur="1000"/>
                                        <p:tgtEl>
                                          <p:spTgt spid="35"/>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1000"/>
                                        <p:tgtEl>
                                          <p:spTgt spid="36"/>
                                        </p:tgtEl>
                                        <p:attrNameLst>
                                          <p:attrName>ppt_x</p:attrName>
                                        </p:attrNameLst>
                                      </p:cBhvr>
                                      <p:tavLst>
                                        <p:tav tm="0">
                                          <p:val>
                                            <p:strVal val="#ppt_x-#ppt_w*1.125000"/>
                                          </p:val>
                                        </p:tav>
                                        <p:tav tm="100000">
                                          <p:val>
                                            <p:strVal val="#ppt_x"/>
                                          </p:val>
                                        </p:tav>
                                      </p:tavLst>
                                    </p:anim>
                                    <p:animEffect transition="in" filter="wipe(right)">
                                      <p:cBhvr>
                                        <p:cTn id="12" dur="1000"/>
                                        <p:tgtEl>
                                          <p:spTgt spid="36"/>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1000"/>
                                        <p:tgtEl>
                                          <p:spTgt spid="37"/>
                                        </p:tgtEl>
                                        <p:attrNameLst>
                                          <p:attrName>ppt_x</p:attrName>
                                        </p:attrNameLst>
                                      </p:cBhvr>
                                      <p:tavLst>
                                        <p:tav tm="0">
                                          <p:val>
                                            <p:strVal val="#ppt_x-#ppt_w*1.125000"/>
                                          </p:val>
                                        </p:tav>
                                        <p:tav tm="100000">
                                          <p:val>
                                            <p:strVal val="#ppt_x"/>
                                          </p:val>
                                        </p:tav>
                                      </p:tavLst>
                                    </p:anim>
                                    <p:animEffect transition="in" filter="wipe(right)">
                                      <p:cBhvr>
                                        <p:cTn id="16" dur="1000"/>
                                        <p:tgtEl>
                                          <p:spTgt spid="37"/>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1000"/>
                                        <p:tgtEl>
                                          <p:spTgt spid="39"/>
                                        </p:tgtEl>
                                        <p:attrNameLst>
                                          <p:attrName>ppt_x</p:attrName>
                                        </p:attrNameLst>
                                      </p:cBhvr>
                                      <p:tavLst>
                                        <p:tav tm="0">
                                          <p:val>
                                            <p:strVal val="#ppt_x-#ppt_w*1.125000"/>
                                          </p:val>
                                        </p:tav>
                                        <p:tav tm="100000">
                                          <p:val>
                                            <p:strVal val="#ppt_x"/>
                                          </p:val>
                                        </p:tav>
                                      </p:tavLst>
                                    </p:anim>
                                    <p:animEffect transition="in" filter="wipe(right)">
                                      <p:cBhvr>
                                        <p:cTn id="20" dur="1000"/>
                                        <p:tgtEl>
                                          <p:spTgt spid="39"/>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additive="base">
                                        <p:cTn id="23" dur="1000"/>
                                        <p:tgtEl>
                                          <p:spTgt spid="46"/>
                                        </p:tgtEl>
                                        <p:attrNameLst>
                                          <p:attrName>ppt_x</p:attrName>
                                        </p:attrNameLst>
                                      </p:cBhvr>
                                      <p:tavLst>
                                        <p:tav tm="0">
                                          <p:val>
                                            <p:strVal val="#ppt_x-#ppt_w*1.125000"/>
                                          </p:val>
                                        </p:tav>
                                        <p:tav tm="100000">
                                          <p:val>
                                            <p:strVal val="#ppt_x"/>
                                          </p:val>
                                        </p:tav>
                                      </p:tavLst>
                                    </p:anim>
                                    <p:animEffect transition="in" filter="wipe(right)">
                                      <p:cBhvr>
                                        <p:cTn id="24" dur="1000"/>
                                        <p:tgtEl>
                                          <p:spTgt spid="46"/>
                                        </p:tgtEl>
                                      </p:cBhvr>
                                    </p:animEffect>
                                  </p:childTnLst>
                                </p:cTn>
                              </p:par>
                              <p:par>
                                <p:cTn id="25" presetID="12" presetClass="entr" presetSubtype="8"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 calcmode="lin" valueType="num">
                                      <p:cBhvr additive="base">
                                        <p:cTn id="27" dur="1000"/>
                                        <p:tgtEl>
                                          <p:spTgt spid="47"/>
                                        </p:tgtEl>
                                        <p:attrNameLst>
                                          <p:attrName>ppt_x</p:attrName>
                                        </p:attrNameLst>
                                      </p:cBhvr>
                                      <p:tavLst>
                                        <p:tav tm="0">
                                          <p:val>
                                            <p:strVal val="#ppt_x-#ppt_w*1.125000"/>
                                          </p:val>
                                        </p:tav>
                                        <p:tav tm="100000">
                                          <p:val>
                                            <p:strVal val="#ppt_x"/>
                                          </p:val>
                                        </p:tav>
                                      </p:tavLst>
                                    </p:anim>
                                    <p:animEffect transition="in" filter="wipe(right)">
                                      <p:cBhvr>
                                        <p:cTn id="28" dur="1000"/>
                                        <p:tgtEl>
                                          <p:spTgt spid="47"/>
                                        </p:tgtEl>
                                      </p:cBhvr>
                                    </p:animEffect>
                                  </p:childTnLst>
                                </p:cTn>
                              </p:par>
                              <p:par>
                                <p:cTn id="29" presetID="12" presetClass="entr" presetSubtype="8"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1000"/>
                                        <p:tgtEl>
                                          <p:spTgt spid="50"/>
                                        </p:tgtEl>
                                        <p:attrNameLst>
                                          <p:attrName>ppt_x</p:attrName>
                                        </p:attrNameLst>
                                      </p:cBhvr>
                                      <p:tavLst>
                                        <p:tav tm="0">
                                          <p:val>
                                            <p:strVal val="#ppt_x-#ppt_w*1.125000"/>
                                          </p:val>
                                        </p:tav>
                                        <p:tav tm="100000">
                                          <p:val>
                                            <p:strVal val="#ppt_x"/>
                                          </p:val>
                                        </p:tav>
                                      </p:tavLst>
                                    </p:anim>
                                    <p:animEffect transition="in" filter="wipe(right)">
                                      <p:cBhvr>
                                        <p:cTn id="32" dur="1000"/>
                                        <p:tgtEl>
                                          <p:spTgt spid="50"/>
                                        </p:tgtEl>
                                      </p:cBhvr>
                                    </p:animEffect>
                                  </p:childTnLst>
                                </p:cTn>
                              </p:par>
                              <p:par>
                                <p:cTn id="33" presetID="12" presetClass="entr" presetSubtype="8" fill="hold" nodeType="withEffect">
                                  <p:stCondLst>
                                    <p:cond delay="0"/>
                                  </p:stCondLst>
                                  <p:childTnLst>
                                    <p:set>
                                      <p:cBhvr>
                                        <p:cTn id="34" dur="1" fill="hold">
                                          <p:stCondLst>
                                            <p:cond delay="0"/>
                                          </p:stCondLst>
                                        </p:cTn>
                                        <p:tgtEl>
                                          <p:spTgt spid="51"/>
                                        </p:tgtEl>
                                        <p:attrNameLst>
                                          <p:attrName>style.visibility</p:attrName>
                                        </p:attrNameLst>
                                      </p:cBhvr>
                                      <p:to>
                                        <p:strVal val="visible"/>
                                      </p:to>
                                    </p:set>
                                    <p:anim calcmode="lin" valueType="num">
                                      <p:cBhvr additive="base">
                                        <p:cTn id="35" dur="1000"/>
                                        <p:tgtEl>
                                          <p:spTgt spid="51"/>
                                        </p:tgtEl>
                                        <p:attrNameLst>
                                          <p:attrName>ppt_x</p:attrName>
                                        </p:attrNameLst>
                                      </p:cBhvr>
                                      <p:tavLst>
                                        <p:tav tm="0">
                                          <p:val>
                                            <p:strVal val="#ppt_x-#ppt_w*1.125000"/>
                                          </p:val>
                                        </p:tav>
                                        <p:tav tm="100000">
                                          <p:val>
                                            <p:strVal val="#ppt_x"/>
                                          </p:val>
                                        </p:tav>
                                      </p:tavLst>
                                    </p:anim>
                                    <p:animEffect transition="in" filter="wipe(right)">
                                      <p:cBhvr>
                                        <p:cTn id="36" dur="1000"/>
                                        <p:tgtEl>
                                          <p:spTgt spid="51"/>
                                        </p:tgtEl>
                                      </p:cBhvr>
                                    </p:animEffect>
                                  </p:childTnLst>
                                </p:cTn>
                              </p:par>
                              <p:par>
                                <p:cTn id="37" presetID="12" presetClass="entr" presetSubtype="8"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 calcmode="lin" valueType="num">
                                      <p:cBhvr additive="base">
                                        <p:cTn id="39" dur="1000"/>
                                        <p:tgtEl>
                                          <p:spTgt spid="38"/>
                                        </p:tgtEl>
                                        <p:attrNameLst>
                                          <p:attrName>ppt_x</p:attrName>
                                        </p:attrNameLst>
                                      </p:cBhvr>
                                      <p:tavLst>
                                        <p:tav tm="0">
                                          <p:val>
                                            <p:strVal val="#ppt_x-#ppt_w*1.125000"/>
                                          </p:val>
                                        </p:tav>
                                        <p:tav tm="100000">
                                          <p:val>
                                            <p:strVal val="#ppt_x"/>
                                          </p:val>
                                        </p:tav>
                                      </p:tavLst>
                                    </p:anim>
                                    <p:animEffect transition="in" filter="wipe(right)">
                                      <p:cBhvr>
                                        <p:cTn id="40" dur="1000"/>
                                        <p:tgtEl>
                                          <p:spTgt spid="38"/>
                                        </p:tgtEl>
                                      </p:cBhvr>
                                    </p:animEffect>
                                  </p:childTnLst>
                                </p:cTn>
                              </p:par>
                              <p:par>
                                <p:cTn id="41" presetID="12" presetClass="entr" presetSubtype="8"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anim calcmode="lin" valueType="num">
                                      <p:cBhvr additive="base">
                                        <p:cTn id="43" dur="1000"/>
                                        <p:tgtEl>
                                          <p:spTgt spid="40"/>
                                        </p:tgtEl>
                                        <p:attrNameLst>
                                          <p:attrName>ppt_x</p:attrName>
                                        </p:attrNameLst>
                                      </p:cBhvr>
                                      <p:tavLst>
                                        <p:tav tm="0">
                                          <p:val>
                                            <p:strVal val="#ppt_x-#ppt_w*1.125000"/>
                                          </p:val>
                                        </p:tav>
                                        <p:tav tm="100000">
                                          <p:val>
                                            <p:strVal val="#ppt_x"/>
                                          </p:val>
                                        </p:tav>
                                      </p:tavLst>
                                    </p:anim>
                                    <p:animEffect transition="in" filter="wipe(right)">
                                      <p:cBhvr>
                                        <p:cTn id="44" dur="1000"/>
                                        <p:tgtEl>
                                          <p:spTgt spid="40"/>
                                        </p:tgtEl>
                                      </p:cBhvr>
                                    </p:animEffect>
                                  </p:childTnLst>
                                </p:cTn>
                              </p:par>
                              <p:par>
                                <p:cTn id="45" presetID="12" presetClass="entr" presetSubtype="8"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1000"/>
                                        <p:tgtEl>
                                          <p:spTgt spid="2"/>
                                        </p:tgtEl>
                                        <p:attrNameLst>
                                          <p:attrName>ppt_x</p:attrName>
                                        </p:attrNameLst>
                                      </p:cBhvr>
                                      <p:tavLst>
                                        <p:tav tm="0">
                                          <p:val>
                                            <p:strVal val="#ppt_x-#ppt_w*1.125000"/>
                                          </p:val>
                                        </p:tav>
                                        <p:tav tm="100000">
                                          <p:val>
                                            <p:strVal val="#ppt_x"/>
                                          </p:val>
                                        </p:tav>
                                      </p:tavLst>
                                    </p:anim>
                                    <p:animEffect transition="in" filter="wipe(right)">
                                      <p:cBhvr>
                                        <p:cTn id="48" dur="1000"/>
                                        <p:tgtEl>
                                          <p:spTgt spid="2"/>
                                        </p:tgtEl>
                                      </p:cBhvr>
                                    </p:animEffect>
                                  </p:childTnLst>
                                </p:cTn>
                              </p:par>
                              <p:par>
                                <p:cTn id="49" presetID="12" presetClass="entr" presetSubtype="8"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1000"/>
                                        <p:tgtEl>
                                          <p:spTgt spid="13"/>
                                        </p:tgtEl>
                                        <p:attrNameLst>
                                          <p:attrName>ppt_x</p:attrName>
                                        </p:attrNameLst>
                                      </p:cBhvr>
                                      <p:tavLst>
                                        <p:tav tm="0">
                                          <p:val>
                                            <p:strVal val="#ppt_x-#ppt_w*1.125000"/>
                                          </p:val>
                                        </p:tav>
                                        <p:tav tm="100000">
                                          <p:val>
                                            <p:strVal val="#ppt_x"/>
                                          </p:val>
                                        </p:tav>
                                      </p:tavLst>
                                    </p:anim>
                                    <p:animEffect transition="in" filter="wipe(right)">
                                      <p:cBhvr>
                                        <p:cTn id="5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p:bldP spid="38" grpId="0"/>
      <p:bldP spid="39" grpId="0" animBg="1"/>
      <p:bldP spid="46" grpId="0" animBg="1"/>
      <p:bldP spid="47" grpId="0" animBg="1"/>
      <p:bldP spid="50" grpId="0" animBg="1"/>
      <p:bldP spid="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GC Net</a:t>
            </a:r>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 </a:t>
            </a:r>
            <a:r>
              <a:rPr lang="en-US" altLang="zh-CN" dirty="0">
                <a:effectLst>
                  <a:outerShdw blurRad="38100" dist="38100" dir="2700000" algn="tl">
                    <a:srgbClr val="000000">
                      <a:alpha val="43137"/>
                    </a:srgbClr>
                  </a:outerShdw>
                </a:effectLst>
              </a:rPr>
              <a:t>Method</a:t>
            </a:r>
            <a:endParaRPr lang="zh-CN" altLang="en-US" dirty="0"/>
          </a:p>
        </p:txBody>
      </p:sp>
      <p:sp>
        <p:nvSpPr>
          <p:cNvPr id="4" name="文本框 3"/>
          <p:cNvSpPr txBox="1"/>
          <p:nvPr/>
        </p:nvSpPr>
        <p:spPr>
          <a:xfrm>
            <a:off x="-33556" y="379706"/>
            <a:ext cx="676840"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01</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2" name="图片 1" descr="图示&#10;&#10;描述已自动生成">
            <a:extLst>
              <a:ext uri="{FF2B5EF4-FFF2-40B4-BE49-F238E27FC236}">
                <a16:creationId xmlns:a16="http://schemas.microsoft.com/office/drawing/2014/main" id="{87CA619C-3A75-3C3C-0223-C0901A8619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563" y="1135329"/>
            <a:ext cx="2296395" cy="3358170"/>
          </a:xfrm>
          <a:prstGeom prst="rect">
            <a:avLst/>
          </a:prstGeom>
        </p:spPr>
      </p:pic>
      <p:pic>
        <p:nvPicPr>
          <p:cNvPr id="5" name="图片 4" descr="图示&#10;&#10;描述已自动生成">
            <a:extLst>
              <a:ext uri="{FF2B5EF4-FFF2-40B4-BE49-F238E27FC236}">
                <a16:creationId xmlns:a16="http://schemas.microsoft.com/office/drawing/2014/main" id="{B8CE3379-BB7B-2896-6B38-AA04E0D4C3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0042" y="1135328"/>
            <a:ext cx="2296396" cy="3483297"/>
          </a:xfrm>
          <a:prstGeom prst="rect">
            <a:avLst/>
          </a:prstGeom>
        </p:spPr>
      </p:pic>
      <p:pic>
        <p:nvPicPr>
          <p:cNvPr id="7" name="图片 6" descr="图示, 示意图&#10;&#10;描述已自动生成">
            <a:extLst>
              <a:ext uri="{FF2B5EF4-FFF2-40B4-BE49-F238E27FC236}">
                <a16:creationId xmlns:a16="http://schemas.microsoft.com/office/drawing/2014/main" id="{F93DDBC6-8D31-A0C7-2E2F-1EABFEBAA3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1790" y="379706"/>
            <a:ext cx="3208419" cy="4101196"/>
          </a:xfrm>
          <a:prstGeom prst="rect">
            <a:avLst/>
          </a:prstGeom>
        </p:spPr>
      </p:pic>
      <p:sp>
        <p:nvSpPr>
          <p:cNvPr id="8" name="矩形 7">
            <a:extLst>
              <a:ext uri="{FF2B5EF4-FFF2-40B4-BE49-F238E27FC236}">
                <a16:creationId xmlns:a16="http://schemas.microsoft.com/office/drawing/2014/main" id="{A18C0A6C-0567-1C7B-66D9-AF56BF83CBF7}"/>
              </a:ext>
            </a:extLst>
          </p:cNvPr>
          <p:cNvSpPr/>
          <p:nvPr/>
        </p:nvSpPr>
        <p:spPr>
          <a:xfrm>
            <a:off x="1283516" y="1224793"/>
            <a:ext cx="1748441" cy="19965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AFF90604-7E74-C2D3-3B15-6C10DD25C5C2}"/>
              </a:ext>
            </a:extLst>
          </p:cNvPr>
          <p:cNvSpPr/>
          <p:nvPr/>
        </p:nvSpPr>
        <p:spPr>
          <a:xfrm>
            <a:off x="9662591" y="2115424"/>
            <a:ext cx="1748441" cy="19965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连接符: 曲线 10">
            <a:extLst>
              <a:ext uri="{FF2B5EF4-FFF2-40B4-BE49-F238E27FC236}">
                <a16:creationId xmlns:a16="http://schemas.microsoft.com/office/drawing/2014/main" id="{9DE2E457-8113-57F1-57A8-4B6729D1D1F3}"/>
              </a:ext>
            </a:extLst>
          </p:cNvPr>
          <p:cNvCxnSpPr>
            <a:stCxn id="8" idx="3"/>
          </p:cNvCxnSpPr>
          <p:nvPr/>
        </p:nvCxnSpPr>
        <p:spPr>
          <a:xfrm flipV="1">
            <a:off x="3031957" y="1577130"/>
            <a:ext cx="2806781" cy="645953"/>
          </a:xfrm>
          <a:prstGeom prst="curvedConnector3">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连接符: 曲线 12">
            <a:extLst>
              <a:ext uri="{FF2B5EF4-FFF2-40B4-BE49-F238E27FC236}">
                <a16:creationId xmlns:a16="http://schemas.microsoft.com/office/drawing/2014/main" id="{B69C9383-34FF-8ECC-4B45-0B5BACBBE543}"/>
              </a:ext>
            </a:extLst>
          </p:cNvPr>
          <p:cNvCxnSpPr>
            <a:stCxn id="9" idx="1"/>
          </p:cNvCxnSpPr>
          <p:nvPr/>
        </p:nvCxnSpPr>
        <p:spPr>
          <a:xfrm rot="10800000">
            <a:off x="6788185" y="2876976"/>
            <a:ext cx="2874407" cy="236738"/>
          </a:xfrm>
          <a:prstGeom prst="curved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5" name="图片 14" descr="图示&#10;&#10;中度可信度描述已自动生成">
            <a:extLst>
              <a:ext uri="{FF2B5EF4-FFF2-40B4-BE49-F238E27FC236}">
                <a16:creationId xmlns:a16="http://schemas.microsoft.com/office/drawing/2014/main" id="{60B672F8-D9DE-2C5A-EF4A-9FEB525FA3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5237" y="4734051"/>
            <a:ext cx="5784149" cy="1065070"/>
          </a:xfrm>
          <a:prstGeom prst="rect">
            <a:avLst/>
          </a:prstGeom>
        </p:spPr>
      </p:pic>
      <p:sp>
        <p:nvSpPr>
          <p:cNvPr id="16" name="文本框 20">
            <a:extLst>
              <a:ext uri="{FF2B5EF4-FFF2-40B4-BE49-F238E27FC236}">
                <a16:creationId xmlns:a16="http://schemas.microsoft.com/office/drawing/2014/main" id="{D47CB581-05E4-F39D-322A-ACDA4E504E4F}"/>
              </a:ext>
            </a:extLst>
          </p:cNvPr>
          <p:cNvSpPr txBox="1"/>
          <p:nvPr/>
        </p:nvSpPr>
        <p:spPr>
          <a:xfrm>
            <a:off x="8145177" y="4855363"/>
            <a:ext cx="3265855" cy="834012"/>
          </a:xfrm>
          <a:prstGeom prst="rect">
            <a:avLst/>
          </a:prstGeom>
          <a:noFill/>
        </p:spPr>
        <p:txBody>
          <a:bodyPr wrap="square" lIns="51435" tIns="25718" rIns="51435" bIns="25718" rtlCol="0">
            <a:spAutoFit/>
          </a:bodyPr>
          <a:lstStyle/>
          <a:p>
            <a:pPr lvl="0" algn="just" eaLnBrk="1" hangingPunct="1">
              <a:lnSpc>
                <a:spcPct val="150000"/>
              </a:lnSpc>
              <a:spcBef>
                <a:spcPct val="50000"/>
              </a:spcBef>
              <a:buClr>
                <a:srgbClr val="ABA69F"/>
              </a:buClr>
              <a:buSzPct val="80000"/>
              <a:buNone/>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sym typeface="+mn-ea"/>
              </a:rPr>
              <a:t>全局上下文建模</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-&gt;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sym typeface="+mn-ea"/>
              </a:rPr>
              <a:t>捕捉通道间依赖关系</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-&gt;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sym typeface="+mn-ea"/>
              </a:rPr>
              <a:t>特征融合</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8433148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000"/>
                                        <p:tgtEl>
                                          <p:spTgt spid="16"/>
                                        </p:tgtEl>
                                        <p:attrNameLst>
                                          <p:attrName>ppt_x</p:attrName>
                                        </p:attrNameLst>
                                      </p:cBhvr>
                                      <p:tavLst>
                                        <p:tav tm="0">
                                          <p:val>
                                            <p:strVal val="#ppt_x-#ppt_w*1.125000"/>
                                          </p:val>
                                        </p:tav>
                                        <p:tav tm="100000">
                                          <p:val>
                                            <p:strVal val="#ppt_x"/>
                                          </p:val>
                                        </p:tav>
                                      </p:tavLst>
                                    </p:anim>
                                    <p:animEffect transition="in" filter="wipe(right)">
                                      <p:cBhvr>
                                        <p:cTn id="8"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TotalTime>
  <Words>2513</Words>
  <Application>Microsoft Office PowerPoint</Application>
  <PresentationFormat>宽屏</PresentationFormat>
  <Paragraphs>395</Paragraphs>
  <Slides>28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-apple-system</vt:lpstr>
      <vt:lpstr>Lucida Grande</vt:lpstr>
      <vt:lpstr>Söhne</vt:lpstr>
      <vt:lpstr>等线</vt:lpstr>
      <vt:lpstr>方正综艺简体</vt:lpstr>
      <vt:lpstr>华光黑变_CNKI</vt:lpstr>
      <vt:lpstr>宋体</vt:lpstr>
      <vt:lpstr>微软雅黑</vt:lpstr>
      <vt:lpstr>Arial</vt:lpstr>
      <vt:lpstr>Calibri</vt:lpstr>
      <vt:lpstr>Calibri Light</vt:lpstr>
      <vt:lpstr>Wingdings</vt:lpstr>
      <vt:lpstr>Office 主题</vt:lpstr>
      <vt:lpstr>PowerPoint 演示文稿</vt:lpstr>
      <vt:lpstr>PowerPoint 演示文稿</vt:lpstr>
      <vt:lpstr>PowerPoint 演示文稿</vt:lpstr>
      <vt:lpstr>基础网络结构</vt:lpstr>
      <vt:lpstr>PowerPoint 演示文稿</vt:lpstr>
      <vt:lpstr>GC Net: Motivation</vt:lpstr>
      <vt:lpstr>GC Net: Contributions</vt:lpstr>
      <vt:lpstr>GC Net: Background</vt:lpstr>
      <vt:lpstr>GC Net: Method</vt:lpstr>
      <vt:lpstr>GC Net: References</vt:lpstr>
      <vt:lpstr>Res2net</vt:lpstr>
      <vt:lpstr>Res2net</vt:lpstr>
      <vt:lpstr>Res2net</vt:lpstr>
      <vt:lpstr>Triplet Attention</vt:lpstr>
      <vt:lpstr>Triplet Attention</vt:lpstr>
      <vt:lpstr>CA: 网络结构</vt:lpstr>
      <vt:lpstr>实验结果</vt:lpstr>
      <vt:lpstr>PowerPoint 演示文稿</vt:lpstr>
      <vt:lpstr>CA+GC Net</vt:lpstr>
      <vt:lpstr>CA+GC Net</vt:lpstr>
      <vt:lpstr>CA with enhanced channel attention</vt:lpstr>
      <vt:lpstr>CA with enhanced channel attention</vt:lpstr>
      <vt:lpstr>GC Net plus: Motivation</vt:lpstr>
      <vt:lpstr>GC Net plus: Method</vt:lpstr>
      <vt:lpstr>GC Net plus: Experiment</vt:lpstr>
      <vt:lpstr>PowerPoint 演示文稿</vt:lpstr>
      <vt:lpstr>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kejing xu</cp:lastModifiedBy>
  <cp:revision>97</cp:revision>
  <dcterms:created xsi:type="dcterms:W3CDTF">2015-05-05T08:02:00Z</dcterms:created>
  <dcterms:modified xsi:type="dcterms:W3CDTF">2023-05-31T02:02:01Z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2052-11.1.0.9991</vt:lpwstr>
  </property>
</Properties>
</file>