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8" r:id="rId3"/>
    <p:sldId id="281" r:id="rId4"/>
    <p:sldId id="282" r:id="rId5"/>
    <p:sldId id="283" r:id="rId6"/>
  </p:sldIdLst>
  <p:sldSz cx="12192000" cy="6858000"/>
  <p:notesSz cx="6858000" cy="9144000"/>
  <p:embeddedFontLst>
    <p:embeddedFont>
      <p:font typeface="方正FW筑紫A标题明朝 简" panose="02000500000000000000" pitchFamily="2" charset="-122"/>
      <p:regular r:id="rId7"/>
    </p:embeddedFont>
  </p:embeddedFontLst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0E9"/>
    <a:srgbClr val="3281B9"/>
    <a:srgbClr val="276678"/>
    <a:srgbClr val="264457"/>
    <a:srgbClr val="0E4B77"/>
    <a:srgbClr val="1886A7"/>
    <a:srgbClr val="BBE0FA"/>
    <a:srgbClr val="7ADCC4"/>
    <a:srgbClr val="24887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"/>
            <a:ext cx="7166344" cy="2199280"/>
            <a:chOff x="0" y="0"/>
            <a:chExt cx="5657389" cy="2360983"/>
          </a:xfrm>
        </p:grpSpPr>
        <p:sp>
          <p:nvSpPr>
            <p:cNvPr id="3" name="直角三角形 2"/>
            <p:cNvSpPr/>
            <p:nvPr/>
          </p:nvSpPr>
          <p:spPr>
            <a:xfrm rot="5400000">
              <a:off x="1328337" y="-1328336"/>
              <a:ext cx="1902787" cy="455945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5307386" cy="2214917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1" y="0"/>
              <a:ext cx="5657388" cy="2360983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884511" y="1007311"/>
            <a:ext cx="8422977" cy="3201845"/>
            <a:chOff x="1884512" y="813606"/>
            <a:chExt cx="8422977" cy="3201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6215626" y="813606"/>
              <a:ext cx="3766793" cy="3154710"/>
              <a:chOff x="6491242" y="898670"/>
              <a:chExt cx="3766793" cy="315471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491242" y="2827572"/>
                <a:ext cx="230017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600" dirty="0">
                    <a:solidFill>
                      <a:srgbClr val="264457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sym typeface="思源宋体 CN" panose="02020400000000000000" pitchFamily="18" charset="-122"/>
                  </a:rPr>
                  <a:t>CHAPTER</a:t>
                </a:r>
                <a:endParaRPr lang="zh-CN" altLang="en-US" sz="4800" dirty="0">
                  <a:solidFill>
                    <a:srgbClr val="264457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8592747" y="898670"/>
                <a:ext cx="1665288" cy="315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9900" dirty="0">
                    <a:solidFill>
                      <a:srgbClr val="264457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sym typeface="思源宋体 CN" panose="02020400000000000000" pitchFamily="18" charset="-122"/>
                  </a:rPr>
                  <a:t>2</a:t>
                </a:r>
                <a:endParaRPr lang="zh-CN" altLang="en-US" sz="19900" dirty="0">
                  <a:solidFill>
                    <a:srgbClr val="264457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884512" y="2557842"/>
              <a:ext cx="8422977" cy="1457609"/>
              <a:chOff x="1884512" y="2557842"/>
              <a:chExt cx="8422977" cy="145760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884512" y="3524689"/>
                <a:ext cx="8422977" cy="0"/>
              </a:xfrm>
              <a:prstGeom prst="line">
                <a:avLst/>
              </a:prstGeom>
              <a:ln w="12700">
                <a:solidFill>
                  <a:srgbClr val="264457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2580953" y="2557842"/>
                <a:ext cx="300686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800" b="1" dirty="0">
                    <a:solidFill>
                      <a:srgbClr val="264457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sym typeface="思源宋体 CN" panose="02020400000000000000" pitchFamily="18" charset="-122"/>
                  </a:rPr>
                  <a:t>前端展示</a:t>
                </a:r>
              </a:p>
            </p:txBody>
          </p:sp>
          <p:sp>
            <p:nvSpPr>
              <p:cNvPr id="14" name="矩形 4"/>
              <p:cNvSpPr>
                <a:spLocks noChangeArrowheads="1"/>
              </p:cNvSpPr>
              <p:nvPr/>
            </p:nvSpPr>
            <p:spPr bwMode="auto">
              <a:xfrm>
                <a:off x="2580953" y="3707675"/>
                <a:ext cx="3006868" cy="307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/>
                <a:r>
                  <a:rPr lang="en-US" altLang="zh-CN" sz="1400" dirty="0">
                    <a:solidFill>
                      <a:srgbClr val="264457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sym typeface="Times New Roman" panose="02020603050405020304" pitchFamily="18" charset="0"/>
                  </a:rPr>
                  <a:t>The demonstration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 rot="10800000">
            <a:off x="5025656" y="4658720"/>
            <a:ext cx="7166344" cy="2199280"/>
            <a:chOff x="0" y="0"/>
            <a:chExt cx="5657389" cy="2360983"/>
          </a:xfrm>
        </p:grpSpPr>
        <p:sp>
          <p:nvSpPr>
            <p:cNvPr id="27" name="直角三角形 26"/>
            <p:cNvSpPr/>
            <p:nvPr/>
          </p:nvSpPr>
          <p:spPr>
            <a:xfrm rot="5400000">
              <a:off x="1328337" y="-1328336"/>
              <a:ext cx="1902787" cy="455945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斜纹 27"/>
            <p:cNvSpPr/>
            <p:nvPr/>
          </p:nvSpPr>
          <p:spPr>
            <a:xfrm>
              <a:off x="0" y="0"/>
              <a:ext cx="5307386" cy="2214917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1" y="0"/>
              <a:ext cx="5657388" cy="2360983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28000" cy="829340"/>
            <a:chOff x="-1" y="0"/>
            <a:chExt cx="2073350" cy="2073349"/>
          </a:xfrm>
        </p:grpSpPr>
        <p:sp>
          <p:nvSpPr>
            <p:cNvPr id="3" name="直角三角形 2"/>
            <p:cNvSpPr/>
            <p:nvPr/>
          </p:nvSpPr>
          <p:spPr>
            <a:xfrm rot="5400000">
              <a:off x="-1" y="0"/>
              <a:ext cx="1573619" cy="157361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-1" y="0"/>
              <a:ext cx="1881962" cy="1881964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-1" y="0"/>
              <a:ext cx="2073350" cy="2073349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0" y="14560"/>
            <a:ext cx="37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00" y="291121"/>
            <a:ext cx="186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64457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宋体 CN" panose="02020400000000000000" pitchFamily="18" charset="-122"/>
              </a:rPr>
              <a:t>前端展示</a:t>
            </a:r>
          </a:p>
        </p:txBody>
      </p:sp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93F75897-1F67-5528-8564-D2FEF08AC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1120461"/>
            <a:ext cx="9425376" cy="510050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CFFDC30-B675-441C-573C-2D11828565AA}"/>
              </a:ext>
            </a:extLst>
          </p:cNvPr>
          <p:cNvSpPr txBox="1"/>
          <p:nvPr/>
        </p:nvSpPr>
        <p:spPr>
          <a:xfrm>
            <a:off x="9987566" y="2274838"/>
            <a:ext cx="1867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用户可以在第一界面搜索关键字转到第二界面，如果第一界面不输入关键字即点击搜索，则第二界面自动默认展示所有论文信息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28000" cy="829340"/>
            <a:chOff x="-1" y="0"/>
            <a:chExt cx="2073350" cy="2073349"/>
          </a:xfrm>
        </p:grpSpPr>
        <p:sp>
          <p:nvSpPr>
            <p:cNvPr id="3" name="直角三角形 2"/>
            <p:cNvSpPr/>
            <p:nvPr/>
          </p:nvSpPr>
          <p:spPr>
            <a:xfrm rot="5400000">
              <a:off x="-1" y="0"/>
              <a:ext cx="1573619" cy="157361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-1" y="0"/>
              <a:ext cx="1881962" cy="1881964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-1" y="0"/>
              <a:ext cx="2073350" cy="2073349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0" y="14560"/>
            <a:ext cx="37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00" y="291121"/>
            <a:ext cx="186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64457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宋体 CN" panose="02020400000000000000" pitchFamily="18" charset="-122"/>
              </a:rPr>
              <a:t>前端展示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FFDC30-B675-441C-573C-2D11828565AA}"/>
              </a:ext>
            </a:extLst>
          </p:cNvPr>
          <p:cNvSpPr txBox="1"/>
          <p:nvPr/>
        </p:nvSpPr>
        <p:spPr>
          <a:xfrm>
            <a:off x="10000445" y="2693401"/>
            <a:ext cx="186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第一界面未输入搜索关键字后展示的全部论文信息</a:t>
            </a:r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A97D6C57-4F62-7364-B6E8-146F728E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1199122"/>
            <a:ext cx="9398147" cy="50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28000" cy="829340"/>
            <a:chOff x="-1" y="0"/>
            <a:chExt cx="2073350" cy="2073349"/>
          </a:xfrm>
        </p:grpSpPr>
        <p:sp>
          <p:nvSpPr>
            <p:cNvPr id="3" name="直角三角形 2"/>
            <p:cNvSpPr/>
            <p:nvPr/>
          </p:nvSpPr>
          <p:spPr>
            <a:xfrm rot="5400000">
              <a:off x="-1" y="0"/>
              <a:ext cx="1573619" cy="157361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-1" y="0"/>
              <a:ext cx="1881962" cy="1881964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-1" y="0"/>
              <a:ext cx="2073350" cy="2073349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0" y="14560"/>
            <a:ext cx="37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00" y="291121"/>
            <a:ext cx="186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64457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宋体 CN" panose="02020400000000000000" pitchFamily="18" charset="-122"/>
              </a:rPr>
              <a:t>前端展示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FFDC30-B675-441C-573C-2D11828565AA}"/>
              </a:ext>
            </a:extLst>
          </p:cNvPr>
          <p:cNvSpPr txBox="1"/>
          <p:nvPr/>
        </p:nvSpPr>
        <p:spPr>
          <a:xfrm>
            <a:off x="9987566" y="2603249"/>
            <a:ext cx="186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输入关键词后根据关键词查找到的论文信息</a:t>
            </a:r>
          </a:p>
        </p:txBody>
      </p:sp>
      <p:pic>
        <p:nvPicPr>
          <p:cNvPr id="9" name="图片 8" descr="图形用户界面, 表格&#10;&#10;描述已自动生成">
            <a:extLst>
              <a:ext uri="{FF2B5EF4-FFF2-40B4-BE49-F238E27FC236}">
                <a16:creationId xmlns:a16="http://schemas.microsoft.com/office/drawing/2014/main" id="{50DDF838-1C73-E49A-33A2-C65FECE72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1" y="2230997"/>
            <a:ext cx="8953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28000" cy="829340"/>
            <a:chOff x="-1" y="0"/>
            <a:chExt cx="2073350" cy="2073349"/>
          </a:xfrm>
        </p:grpSpPr>
        <p:sp>
          <p:nvSpPr>
            <p:cNvPr id="3" name="直角三角形 2"/>
            <p:cNvSpPr/>
            <p:nvPr/>
          </p:nvSpPr>
          <p:spPr>
            <a:xfrm rot="5400000">
              <a:off x="-1" y="0"/>
              <a:ext cx="1573619" cy="1573619"/>
            </a:xfrm>
            <a:prstGeom prst="rtTriangle">
              <a:avLst/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-1" y="0"/>
              <a:ext cx="1881962" cy="1881964"/>
            </a:xfrm>
            <a:prstGeom prst="diagStripe">
              <a:avLst>
                <a:gd name="adj" fmla="val 91798"/>
              </a:avLst>
            </a:prstGeom>
            <a:solidFill>
              <a:srgbClr val="2644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-1" y="0"/>
              <a:ext cx="2073350" cy="2073349"/>
            </a:xfrm>
            <a:prstGeom prst="line">
              <a:avLst/>
            </a:prstGeom>
            <a:ln w="19050">
              <a:solidFill>
                <a:srgbClr val="264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0" y="14560"/>
            <a:ext cx="37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00" y="291121"/>
            <a:ext cx="186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64457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宋体 CN" panose="02020400000000000000" pitchFamily="18" charset="-122"/>
              </a:rPr>
              <a:t>前端展示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FFDC30-B675-441C-573C-2D11828565AA}"/>
              </a:ext>
            </a:extLst>
          </p:cNvPr>
          <p:cNvSpPr txBox="1"/>
          <p:nvPr/>
        </p:nvSpPr>
        <p:spPr>
          <a:xfrm>
            <a:off x="10058400" y="2487339"/>
            <a:ext cx="1867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点击</a:t>
            </a:r>
            <a:r>
              <a:rPr lang="zh-CN" altLang="en-US" dirty="0">
                <a:highlight>
                  <a:srgbClr val="D3E0E9"/>
                </a:highlight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查看</a:t>
            </a:r>
            <a:r>
              <a:rPr lang="zh-CN" altLang="en-US" dirty="0">
                <a:latin typeface="方正FW筑紫A标题明朝 简" panose="02000500000000000000" pitchFamily="2" charset="-122"/>
                <a:ea typeface="方正FW筑紫A标题明朝 简" panose="02000500000000000000" pitchFamily="2" charset="-122"/>
              </a:rPr>
              <a:t>以后会展示论文的更多详细信息，左边则是概括归纳的最主要属性</a:t>
            </a:r>
          </a:p>
        </p:txBody>
      </p:sp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8873D377-527E-8C96-ACDF-2D333DF9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7" y="939249"/>
            <a:ext cx="9562411" cy="51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d45d56f-3228-405b-95f6-7d20a07ec59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90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思源黑体 CN Regular</vt:lpstr>
      <vt:lpstr>方正FW筑紫A标题明朝 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Yuffa</dc:creator>
  <cp:lastModifiedBy>诸 欣扬</cp:lastModifiedBy>
  <cp:revision>37</cp:revision>
  <dcterms:created xsi:type="dcterms:W3CDTF">2021-02-27T01:04:00Z</dcterms:created>
  <dcterms:modified xsi:type="dcterms:W3CDTF">2023-04-09T08:56:18Z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TemplateUUID">
    <vt:lpwstr>v1.0_mb_eXykzEaZ5dFjGa3GIG6U1A==</vt:lpwstr>
  </property>
  <property fmtid="{D5CDD505-2E9C-101B-9397-08002B2CF9AE}" pid="4" name="ICV">
    <vt:lpwstr>91B3469A522B46F68DAC67CE97098218_11</vt:lpwstr>
  </property>
</Properties>
</file>