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2" r:id="rId5"/>
    <p:sldId id="266" r:id="rId6"/>
    <p:sldId id="263" r:id="rId7"/>
    <p:sldId id="267" r:id="rId8"/>
    <p:sldId id="264" r:id="rId9"/>
    <p:sldId id="268" r:id="rId10"/>
    <p:sldId id="265" r:id="rId11"/>
    <p:sldId id="269" r:id="rId12"/>
  </p:sldIdLst>
  <p:sldSz cx="6858000" cy="9906000" type="A4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97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84E76"/>
    <a:srgbClr val="1834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50" d="100"/>
          <a:sy n="50" d="100"/>
        </p:scale>
        <p:origin x="2256" y="-162"/>
      </p:cViewPr>
      <p:guideLst>
        <p:guide orient="horz" pos="3097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08278-09C3-40BD-8CBC-36474689EC2E}" type="datetimeFigureOut">
              <a:rPr lang="pt-BR" smtClean="0"/>
              <a:t>13/01/2025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D957B-A6F2-4DBA-A9B7-2D3099E96E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0484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08278-09C3-40BD-8CBC-36474689EC2E}" type="datetimeFigureOut">
              <a:rPr lang="pt-BR" smtClean="0"/>
              <a:t>13/01/2025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D957B-A6F2-4DBA-A9B7-2D3099E96E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7728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08278-09C3-40BD-8CBC-36474689EC2E}" type="datetimeFigureOut">
              <a:rPr lang="pt-BR" smtClean="0"/>
              <a:t>13/01/2025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D957B-A6F2-4DBA-A9B7-2D3099E96E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9913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08278-09C3-40BD-8CBC-36474689EC2E}" type="datetimeFigureOut">
              <a:rPr lang="pt-BR" smtClean="0"/>
              <a:t>13/01/2025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D957B-A6F2-4DBA-A9B7-2D3099E96E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0744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08278-09C3-40BD-8CBC-36474689EC2E}" type="datetimeFigureOut">
              <a:rPr lang="pt-BR" smtClean="0"/>
              <a:t>13/01/2025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D957B-A6F2-4DBA-A9B7-2D3099E96E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3574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08278-09C3-40BD-8CBC-36474689EC2E}" type="datetimeFigureOut">
              <a:rPr lang="pt-BR" smtClean="0"/>
              <a:t>13/01/2025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D957B-A6F2-4DBA-A9B7-2D3099E96E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8366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08278-09C3-40BD-8CBC-36474689EC2E}" type="datetimeFigureOut">
              <a:rPr lang="pt-BR" smtClean="0"/>
              <a:t>13/01/2025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D957B-A6F2-4DBA-A9B7-2D3099E96E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5276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08278-09C3-40BD-8CBC-36474689EC2E}" type="datetimeFigureOut">
              <a:rPr lang="pt-BR" smtClean="0"/>
              <a:t>13/01/2025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D957B-A6F2-4DBA-A9B7-2D3099E96E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3536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08278-09C3-40BD-8CBC-36474689EC2E}" type="datetimeFigureOut">
              <a:rPr lang="pt-BR" smtClean="0"/>
              <a:t>13/01/2025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D957B-A6F2-4DBA-A9B7-2D3099E96E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4292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08278-09C3-40BD-8CBC-36474689EC2E}" type="datetimeFigureOut">
              <a:rPr lang="pt-BR" smtClean="0"/>
              <a:t>13/01/2025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D957B-A6F2-4DBA-A9B7-2D3099E96E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045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08278-09C3-40BD-8CBC-36474689EC2E}" type="datetimeFigureOut">
              <a:rPr lang="pt-BR" smtClean="0"/>
              <a:t>13/01/2025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D957B-A6F2-4DBA-A9B7-2D3099E96E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1443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344C">
            <a:alpha val="74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108278-09C3-40BD-8CBC-36474689EC2E}" type="datetimeFigureOut">
              <a:rPr lang="pt-BR" smtClean="0"/>
              <a:t>13/01/2025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7D957B-A6F2-4DBA-A9B7-2D3099E96E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8261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tângulo 26"/>
          <p:cNvSpPr/>
          <p:nvPr/>
        </p:nvSpPr>
        <p:spPr>
          <a:xfrm>
            <a:off x="2133600" y="8515350"/>
            <a:ext cx="2686050" cy="685800"/>
          </a:xfrm>
          <a:prstGeom prst="rect">
            <a:avLst/>
          </a:prstGeom>
          <a:solidFill>
            <a:srgbClr val="484E76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accent5">
                  <a:lumMod val="75000"/>
                </a:schemeClr>
              </a:solidFill>
              <a:latin typeface="Algerian" panose="04020705040A02060702" pitchFamily="82" charset="0"/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88892"/>
            <a:ext cx="6858000" cy="4528216"/>
          </a:xfrm>
          <a:prstGeom prst="rect">
            <a:avLst/>
          </a:prstGeom>
          <a:solidFill>
            <a:srgbClr val="484E76"/>
          </a:solidFill>
          <a:ln>
            <a:noFill/>
          </a:ln>
        </p:spPr>
      </p:pic>
      <p:sp>
        <p:nvSpPr>
          <p:cNvPr id="20" name="CaixaDeTexto 19"/>
          <p:cNvSpPr txBox="1"/>
          <p:nvPr/>
        </p:nvSpPr>
        <p:spPr>
          <a:xfrm>
            <a:off x="0" y="133350"/>
            <a:ext cx="732472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tabLst>
                <a:tab pos="2152650" algn="l"/>
              </a:tabLst>
            </a:pPr>
            <a:r>
              <a:rPr lang="pt-BR" sz="3200" b="1" dirty="0" smtClean="0">
                <a:solidFill>
                  <a:schemeClr val="bg1"/>
                </a:solidFill>
                <a:latin typeface="Algerian" panose="04020705040A02060702" pitchFamily="82" charset="0"/>
              </a:rPr>
              <a:t>Aprenda a pensar como um programador</a:t>
            </a:r>
            <a:endParaRPr lang="pt-BR" sz="3200" b="1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23" name="Rectangle 11"/>
          <p:cNvSpPr>
            <a:spLocks noChangeArrowheads="1"/>
          </p:cNvSpPr>
          <p:nvPr/>
        </p:nvSpPr>
        <p:spPr bwMode="auto">
          <a:xfrm>
            <a:off x="411361" y="1400949"/>
            <a:ext cx="6035278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2800" b="1" dirty="0" smtClean="0">
                <a:solidFill>
                  <a:schemeClr val="bg1"/>
                </a:solidFill>
              </a:rPr>
              <a:t> Com as Estruturas</a:t>
            </a:r>
            <a:r>
              <a:rPr lang="pt-BR" sz="2800" b="1" dirty="0" smtClean="0"/>
              <a:t> </a:t>
            </a:r>
            <a:r>
              <a:rPr lang="pt-BR" sz="2800" b="1" dirty="0" smtClean="0">
                <a:solidFill>
                  <a:schemeClr val="bg1"/>
                </a:solidFill>
              </a:rPr>
              <a:t>Condicionais utilizando if ,</a:t>
            </a:r>
            <a:r>
              <a:rPr lang="pt-BR" sz="2800" b="1" dirty="0" err="1" smtClean="0">
                <a:solidFill>
                  <a:schemeClr val="bg1"/>
                </a:solidFill>
              </a:rPr>
              <a:t>else</a:t>
            </a:r>
            <a:r>
              <a:rPr lang="pt-BR" sz="2800" b="1" dirty="0" smtClean="0">
                <a:solidFill>
                  <a:schemeClr val="bg1"/>
                </a:solidFill>
              </a:rPr>
              <a:t> e </a:t>
            </a:r>
            <a:r>
              <a:rPr lang="pt-BR" sz="2800" b="1" dirty="0" err="1" smtClean="0">
                <a:solidFill>
                  <a:schemeClr val="bg1"/>
                </a:solidFill>
              </a:rPr>
              <a:t>elif</a:t>
            </a:r>
            <a:r>
              <a:rPr lang="pt-BR" sz="2800" b="1" dirty="0" smtClean="0">
                <a:solidFill>
                  <a:schemeClr val="bg1"/>
                </a:solidFill>
              </a:rPr>
              <a:t> </a:t>
            </a:r>
            <a:endParaRPr lang="pt-BR" sz="2800" b="1" dirty="0" smtClean="0">
              <a:solidFill>
                <a:schemeClr val="bg1"/>
              </a:solidFill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28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2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26" name="Rectangle 11"/>
          <p:cNvSpPr>
            <a:spLocks noChangeArrowheads="1"/>
          </p:cNvSpPr>
          <p:nvPr/>
        </p:nvSpPr>
        <p:spPr bwMode="auto">
          <a:xfrm>
            <a:off x="411361" y="8513683"/>
            <a:ext cx="6035278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2800" b="1" dirty="0" smtClean="0">
                <a:solidFill>
                  <a:schemeClr val="bg1"/>
                </a:solidFill>
              </a:rPr>
              <a:t> </a:t>
            </a:r>
            <a:r>
              <a:rPr lang="pt-BR" sz="2800" b="1" dirty="0" smtClean="0">
                <a:solidFill>
                  <a:schemeClr val="bg1">
                    <a:lumMod val="95000"/>
                  </a:schemeClr>
                </a:solidFill>
                <a:latin typeface="Algerian" panose="04020705040A02060702" pitchFamily="82" charset="0"/>
              </a:rPr>
              <a:t>Elaine</a:t>
            </a:r>
            <a:r>
              <a:rPr lang="pt-BR" sz="2800" b="1" dirty="0" smtClean="0">
                <a:solidFill>
                  <a:schemeClr val="accent5">
                    <a:lumMod val="75000"/>
                  </a:schemeClr>
                </a:solidFill>
                <a:latin typeface="Algerian" panose="04020705040A02060702" pitchFamily="82" charset="0"/>
              </a:rPr>
              <a:t> </a:t>
            </a:r>
            <a:r>
              <a:rPr lang="pt-BR" sz="2800" b="1" dirty="0" smtClean="0">
                <a:solidFill>
                  <a:schemeClr val="bg1">
                    <a:lumMod val="95000"/>
                  </a:schemeClr>
                </a:solidFill>
                <a:latin typeface="Algerian" panose="04020705040A02060702" pitchFamily="82" charset="0"/>
              </a:rPr>
              <a:t>Coelho</a:t>
            </a:r>
            <a:endParaRPr kumimoji="0" lang="pt-BR" altLang="pt-BR" sz="2800" b="1" i="0" u="none" strike="noStrike" cap="none" normalizeH="0" baseline="0" dirty="0" smtClean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latin typeface="Algerian" panose="04020705040A02060702" pitchFamily="82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2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804474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1981200" y="-19050"/>
            <a:ext cx="3162300" cy="6447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13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5</a:t>
            </a:r>
            <a:endParaRPr lang="pt-BR" sz="413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626268" y="5600700"/>
            <a:ext cx="58721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CONCLUSÃO</a:t>
            </a:r>
            <a:endParaRPr lang="pt-BR" sz="80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4046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181100" y="0"/>
            <a:ext cx="4686300" cy="167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1387648" y="75962"/>
            <a:ext cx="408270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 smtClean="0">
                <a:solidFill>
                  <a:srgbClr val="002060"/>
                </a:solidFill>
              </a:rPr>
              <a:t>OBRIGADO </a:t>
            </a:r>
            <a:r>
              <a:rPr lang="pt-BR" sz="4000" b="1" dirty="0">
                <a:solidFill>
                  <a:srgbClr val="002060"/>
                </a:solidFill>
              </a:rPr>
              <a:t>POR LER ATÉ AQUI</a:t>
            </a:r>
          </a:p>
          <a:p>
            <a:pPr algn="ctr"/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189880" y="3169453"/>
            <a:ext cx="62674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>
                <a:solidFill>
                  <a:schemeClr val="bg1">
                    <a:lumMod val="95000"/>
                  </a:schemeClr>
                </a:solidFill>
              </a:rPr>
              <a:t>Esse </a:t>
            </a:r>
            <a:r>
              <a:rPr lang="pt-BR" sz="3600" dirty="0" err="1">
                <a:solidFill>
                  <a:schemeClr val="bg1">
                    <a:lumMod val="95000"/>
                  </a:schemeClr>
                </a:solidFill>
              </a:rPr>
              <a:t>Ebook</a:t>
            </a:r>
            <a:r>
              <a:rPr lang="pt-BR" sz="3600" dirty="0">
                <a:solidFill>
                  <a:schemeClr val="bg1">
                    <a:lumMod val="95000"/>
                  </a:schemeClr>
                </a:solidFill>
              </a:rPr>
              <a:t> foi gerado por IA, e diagramado por humano</a:t>
            </a:r>
          </a:p>
        </p:txBody>
      </p:sp>
      <p:sp>
        <p:nvSpPr>
          <p:cNvPr id="7" name="Elipse 6"/>
          <p:cNvSpPr/>
          <p:nvPr/>
        </p:nvSpPr>
        <p:spPr>
          <a:xfrm>
            <a:off x="-710233" y="9267825"/>
            <a:ext cx="1420466" cy="12763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/>
          <p:cNvSpPr/>
          <p:nvPr/>
        </p:nvSpPr>
        <p:spPr>
          <a:xfrm>
            <a:off x="6147767" y="9267825"/>
            <a:ext cx="1420466" cy="12763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lipse 8"/>
          <p:cNvSpPr/>
          <p:nvPr/>
        </p:nvSpPr>
        <p:spPr>
          <a:xfrm>
            <a:off x="-520353" y="-604281"/>
            <a:ext cx="1420466" cy="12763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Elipse 9"/>
          <p:cNvSpPr/>
          <p:nvPr/>
        </p:nvSpPr>
        <p:spPr>
          <a:xfrm>
            <a:off x="6259166" y="-638175"/>
            <a:ext cx="1420466" cy="12763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/>
          <p:cNvSpPr txBox="1"/>
          <p:nvPr/>
        </p:nvSpPr>
        <p:spPr>
          <a:xfrm>
            <a:off x="295275" y="4833644"/>
            <a:ext cx="626745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>
                <a:solidFill>
                  <a:schemeClr val="bg1">
                    <a:lumMod val="95000"/>
                  </a:schemeClr>
                </a:solidFill>
              </a:rPr>
              <a:t>Esse conteúdo foi gerado com fins didáticos de construção, não foi realizado uma validação cuidadosa humana no conteúdo e pode conter erros gerados por uma IA.</a:t>
            </a:r>
          </a:p>
          <a:p>
            <a:pPr algn="ctr"/>
            <a:endParaRPr lang="pt-BR" sz="36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813767" y="8336340"/>
            <a:ext cx="5334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/>
              <a:t>https://github.com/Elaine-Coelho/logica-de-programa-ao/blob/main/logica_programacao_elaine_coelho.pptx</a:t>
            </a:r>
          </a:p>
        </p:txBody>
      </p:sp>
    </p:spTree>
    <p:extLst>
      <p:ext uri="{BB962C8B-B14F-4D97-AF65-F5344CB8AC3E}">
        <p14:creationId xmlns:p14="http://schemas.microsoft.com/office/powerpoint/2010/main" val="3630382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1847850" y="0"/>
            <a:ext cx="3162300" cy="6447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13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1</a:t>
            </a:r>
            <a:endParaRPr lang="pt-BR" sz="413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-1409700" y="5124450"/>
            <a:ext cx="96774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ESTRUTURAS</a:t>
            </a:r>
            <a:r>
              <a:rPr lang="pt-BR" sz="3200" dirty="0" smtClean="0"/>
              <a:t> </a:t>
            </a:r>
            <a:r>
              <a:rPr lang="pt-BR" sz="6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CONDICIONAIS</a:t>
            </a:r>
            <a:endParaRPr lang="pt-BR" sz="32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0844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181100" y="0"/>
            <a:ext cx="4686300" cy="167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619125" y="-32900"/>
            <a:ext cx="5640041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 smtClean="0">
                <a:solidFill>
                  <a:srgbClr val="002060"/>
                </a:solidFill>
              </a:rPr>
              <a:t>O </a:t>
            </a:r>
            <a:r>
              <a:rPr lang="pt-BR" sz="4000" b="1" dirty="0" smtClean="0">
                <a:solidFill>
                  <a:srgbClr val="002060"/>
                </a:solidFill>
              </a:rPr>
              <a:t>Que São Estruturas Condicionais?</a:t>
            </a:r>
          </a:p>
          <a:p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492818" y="2364660"/>
            <a:ext cx="626745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 smtClean="0">
                <a:solidFill>
                  <a:schemeClr val="bg1">
                    <a:lumMod val="95000"/>
                  </a:schemeClr>
                </a:solidFill>
              </a:rPr>
              <a:t>As estruturas condicionais permitem que o programa tome decisões com base em condições. Elas controlam o fluxo do código, determinando quais partes serão executadas ou ignoradas</a:t>
            </a:r>
            <a:r>
              <a:rPr lang="pt-BR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 algn="ctr"/>
            <a:endParaRPr lang="pt-BR" dirty="0"/>
          </a:p>
        </p:txBody>
      </p:sp>
      <p:sp>
        <p:nvSpPr>
          <p:cNvPr id="7" name="Elipse 6"/>
          <p:cNvSpPr/>
          <p:nvPr/>
        </p:nvSpPr>
        <p:spPr>
          <a:xfrm>
            <a:off x="-710233" y="9267825"/>
            <a:ext cx="1420466" cy="12763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/>
          <p:cNvSpPr/>
          <p:nvPr/>
        </p:nvSpPr>
        <p:spPr>
          <a:xfrm>
            <a:off x="6147767" y="9267825"/>
            <a:ext cx="1420466" cy="12763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lipse 8"/>
          <p:cNvSpPr/>
          <p:nvPr/>
        </p:nvSpPr>
        <p:spPr>
          <a:xfrm>
            <a:off x="-520353" y="-604281"/>
            <a:ext cx="1420466" cy="12763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Elipse 9"/>
          <p:cNvSpPr/>
          <p:nvPr/>
        </p:nvSpPr>
        <p:spPr>
          <a:xfrm>
            <a:off x="6259166" y="-638175"/>
            <a:ext cx="1420466" cy="12763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9682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1981200" y="-19050"/>
            <a:ext cx="3162300" cy="6447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13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  <a:endParaRPr lang="pt-BR" sz="413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471487" y="5657850"/>
            <a:ext cx="6181725" cy="2199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TOMANDO DECISÕES COM IF</a:t>
            </a:r>
            <a:endParaRPr lang="pt-BR" sz="66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8944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12"/>
          <p:cNvSpPr/>
          <p:nvPr/>
        </p:nvSpPr>
        <p:spPr>
          <a:xfrm>
            <a:off x="238126" y="3003619"/>
            <a:ext cx="6496050" cy="198534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1181100" y="0"/>
            <a:ext cx="4686300" cy="167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195263" y="418534"/>
            <a:ext cx="6467474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 smtClean="0">
                <a:solidFill>
                  <a:srgbClr val="002060"/>
                </a:solidFill>
              </a:rPr>
              <a:t>Escolhas com o IF</a:t>
            </a:r>
            <a:endParaRPr lang="pt-BR" sz="4000" b="1" dirty="0" smtClean="0">
              <a:solidFill>
                <a:srgbClr val="002060"/>
              </a:solidFill>
            </a:endParaRPr>
          </a:p>
          <a:p>
            <a:endParaRPr lang="pt-BR" dirty="0"/>
          </a:p>
        </p:txBody>
      </p:sp>
      <p:sp>
        <p:nvSpPr>
          <p:cNvPr id="7" name="Elipse 6"/>
          <p:cNvSpPr/>
          <p:nvPr/>
        </p:nvSpPr>
        <p:spPr>
          <a:xfrm>
            <a:off x="-710233" y="9267825"/>
            <a:ext cx="1420466" cy="12763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/>
          <p:cNvSpPr/>
          <p:nvPr/>
        </p:nvSpPr>
        <p:spPr>
          <a:xfrm>
            <a:off x="6147767" y="9267825"/>
            <a:ext cx="1420466" cy="12763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lipse 8"/>
          <p:cNvSpPr/>
          <p:nvPr/>
        </p:nvSpPr>
        <p:spPr>
          <a:xfrm>
            <a:off x="-520353" y="-604281"/>
            <a:ext cx="1420466" cy="12763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Elipse 9"/>
          <p:cNvSpPr/>
          <p:nvPr/>
        </p:nvSpPr>
        <p:spPr>
          <a:xfrm>
            <a:off x="6259166" y="-638175"/>
            <a:ext cx="1420466" cy="12763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-90487" y="2449812"/>
            <a:ext cx="6858000" cy="507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3600" dirty="0">
                <a:solidFill>
                  <a:schemeClr val="bg1">
                    <a:lumMod val="95000"/>
                  </a:schemeClr>
                </a:solidFill>
              </a:rPr>
              <a:t>Exemplo de código:</a:t>
            </a:r>
          </a:p>
          <a:p>
            <a:pPr marR="0" lvl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3600" dirty="0" smtClean="0">
                <a:solidFill>
                  <a:schemeClr val="bg1">
                    <a:lumMod val="95000"/>
                  </a:schemeClr>
                </a:solidFill>
              </a:rPr>
              <a:t>idade = 18   </a:t>
            </a:r>
          </a:p>
          <a:p>
            <a:pPr marR="0" lvl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3600" dirty="0" smtClean="0">
                <a:solidFill>
                  <a:schemeClr val="bg1">
                    <a:lumMod val="95000"/>
                  </a:schemeClr>
                </a:solidFill>
              </a:rPr>
              <a:t>     </a:t>
            </a:r>
            <a:r>
              <a:rPr lang="pt-BR" altLang="pt-BR" sz="3600" dirty="0" err="1" smtClean="0">
                <a:solidFill>
                  <a:schemeClr val="bg1">
                    <a:lumMod val="95000"/>
                  </a:schemeClr>
                </a:solidFill>
              </a:rPr>
              <a:t>if</a:t>
            </a:r>
            <a:r>
              <a:rPr lang="pt-BR" altLang="pt-BR" sz="36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pt-BR" altLang="pt-BR" sz="3600" dirty="0">
                <a:solidFill>
                  <a:schemeClr val="bg1">
                    <a:lumMod val="95000"/>
                  </a:schemeClr>
                </a:solidFill>
              </a:rPr>
              <a:t>idade &gt;= 18: </a:t>
            </a:r>
            <a:endParaRPr lang="pt-BR" altLang="pt-BR" sz="3600" dirty="0" smtClean="0">
              <a:solidFill>
                <a:schemeClr val="bg1">
                  <a:lumMod val="95000"/>
                </a:schemeClr>
              </a:solidFill>
            </a:endParaRPr>
          </a:p>
          <a:p>
            <a:pPr marR="0" lvl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3600" dirty="0" smtClean="0">
                <a:solidFill>
                  <a:schemeClr val="bg1">
                    <a:lumMod val="95000"/>
                  </a:schemeClr>
                </a:solidFill>
              </a:rPr>
              <a:t>        </a:t>
            </a:r>
            <a:r>
              <a:rPr lang="pt-BR" altLang="pt-BR" sz="3600" dirty="0" err="1" smtClean="0">
                <a:solidFill>
                  <a:schemeClr val="bg1">
                    <a:lumMod val="95000"/>
                  </a:schemeClr>
                </a:solidFill>
              </a:rPr>
              <a:t>print</a:t>
            </a:r>
            <a:r>
              <a:rPr lang="pt-BR" altLang="pt-BR" sz="3600" dirty="0">
                <a:solidFill>
                  <a:schemeClr val="bg1">
                    <a:lumMod val="95000"/>
                  </a:schemeClr>
                </a:solidFill>
              </a:rPr>
              <a:t>("Você pode dirigir!") </a:t>
            </a:r>
          </a:p>
          <a:p>
            <a:pPr marR="0" lvl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altLang="pt-BR" sz="3600" dirty="0" smtClean="0">
              <a:solidFill>
                <a:schemeClr val="bg1">
                  <a:lumMod val="95000"/>
                </a:schemeClr>
              </a:solidFill>
            </a:endParaRPr>
          </a:p>
          <a:p>
            <a:pPr marR="0" lvl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altLang="pt-BR" sz="3600" dirty="0">
              <a:solidFill>
                <a:schemeClr val="bg1">
                  <a:lumMod val="95000"/>
                </a:schemeClr>
              </a:solidFill>
            </a:endParaRPr>
          </a:p>
          <a:p>
            <a:pPr marR="0" lvl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altLang="pt-BR" sz="3600" dirty="0" smtClean="0">
              <a:solidFill>
                <a:schemeClr val="bg1">
                  <a:lumMod val="95000"/>
                </a:schemeClr>
              </a:solidFill>
            </a:endParaRPr>
          </a:p>
          <a:p>
            <a:pPr marR="0" lvl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3600" dirty="0" smtClean="0">
                <a:solidFill>
                  <a:schemeClr val="bg1">
                    <a:lumMod val="95000"/>
                  </a:schemeClr>
                </a:solidFill>
              </a:rPr>
              <a:t>Explicação</a:t>
            </a:r>
            <a:r>
              <a:rPr lang="pt-BR" altLang="pt-BR" sz="3600" dirty="0">
                <a:solidFill>
                  <a:schemeClr val="bg1">
                    <a:lumMod val="95000"/>
                  </a:schemeClr>
                </a:solidFill>
              </a:rPr>
              <a:t>: Executa o bloco se a condição for verdadeira.</a:t>
            </a:r>
          </a:p>
        </p:txBody>
      </p:sp>
    </p:spTree>
    <p:extLst>
      <p:ext uri="{BB962C8B-B14F-4D97-AF65-F5344CB8AC3E}">
        <p14:creationId xmlns:p14="http://schemas.microsoft.com/office/powerpoint/2010/main" val="1541841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1981200" y="-19050"/>
            <a:ext cx="3162300" cy="6447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13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3</a:t>
            </a:r>
            <a:endParaRPr lang="pt-BR" sz="413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-266700" y="5367040"/>
            <a:ext cx="73914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LIDANDO COM ALTENATIVAS ELSES</a:t>
            </a:r>
            <a:endParaRPr lang="pt-BR" sz="66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0209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/>
          <p:nvPr/>
        </p:nvSpPr>
        <p:spPr>
          <a:xfrm>
            <a:off x="152400" y="1910688"/>
            <a:ext cx="6533530" cy="32857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1181100" y="0"/>
            <a:ext cx="4686300" cy="167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619125" y="-32900"/>
            <a:ext cx="5640041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 smtClean="0">
                <a:solidFill>
                  <a:srgbClr val="002060"/>
                </a:solidFill>
              </a:rPr>
              <a:t>ALTERNATIVAS COM ELSES</a:t>
            </a:r>
            <a:endParaRPr lang="pt-BR" sz="4000" b="1" dirty="0" smtClean="0">
              <a:solidFill>
                <a:srgbClr val="002060"/>
              </a:solidFill>
            </a:endParaRPr>
          </a:p>
          <a:p>
            <a:endParaRPr lang="pt-BR" dirty="0"/>
          </a:p>
        </p:txBody>
      </p:sp>
      <p:sp>
        <p:nvSpPr>
          <p:cNvPr id="7" name="Elipse 6"/>
          <p:cNvSpPr/>
          <p:nvPr/>
        </p:nvSpPr>
        <p:spPr>
          <a:xfrm>
            <a:off x="-710233" y="9267825"/>
            <a:ext cx="1420466" cy="12763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/>
          <p:cNvSpPr/>
          <p:nvPr/>
        </p:nvSpPr>
        <p:spPr>
          <a:xfrm>
            <a:off x="6147767" y="9267825"/>
            <a:ext cx="1420466" cy="12763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lipse 8"/>
          <p:cNvSpPr/>
          <p:nvPr/>
        </p:nvSpPr>
        <p:spPr>
          <a:xfrm>
            <a:off x="-520353" y="-604281"/>
            <a:ext cx="1420466" cy="12763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Elipse 9"/>
          <p:cNvSpPr/>
          <p:nvPr/>
        </p:nvSpPr>
        <p:spPr>
          <a:xfrm>
            <a:off x="6259166" y="-638175"/>
            <a:ext cx="1420466" cy="12763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09562" y="1876793"/>
            <a:ext cx="6259166" cy="61863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3600" dirty="0">
                <a:solidFill>
                  <a:schemeClr val="bg1">
                    <a:lumMod val="95000"/>
                  </a:schemeClr>
                </a:solidFill>
              </a:rPr>
              <a:t>idade = 16 </a:t>
            </a:r>
            <a:endParaRPr lang="pt-BR" altLang="pt-BR" sz="3600" dirty="0" smtClean="0">
              <a:solidFill>
                <a:schemeClr val="bg1">
                  <a:lumMod val="95000"/>
                </a:schemeClr>
              </a:solidFill>
            </a:endParaRPr>
          </a:p>
          <a:p>
            <a:pPr marR="0" lvl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3600" dirty="0" err="1" smtClean="0">
                <a:solidFill>
                  <a:schemeClr val="bg1">
                    <a:lumMod val="95000"/>
                  </a:schemeClr>
                </a:solidFill>
              </a:rPr>
              <a:t>if</a:t>
            </a:r>
            <a:r>
              <a:rPr lang="pt-BR" altLang="pt-BR" sz="36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pt-BR" altLang="pt-BR" sz="3600" dirty="0">
                <a:solidFill>
                  <a:schemeClr val="bg1">
                    <a:lumMod val="95000"/>
                  </a:schemeClr>
                </a:solidFill>
              </a:rPr>
              <a:t>idade &gt;= 18: </a:t>
            </a:r>
            <a:endParaRPr lang="pt-BR" altLang="pt-BR" sz="3600" dirty="0" smtClean="0">
              <a:solidFill>
                <a:schemeClr val="bg1">
                  <a:lumMod val="95000"/>
                </a:schemeClr>
              </a:solidFill>
            </a:endParaRPr>
          </a:p>
          <a:p>
            <a:pPr marR="0" lvl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3600" dirty="0" err="1" smtClean="0">
                <a:solidFill>
                  <a:schemeClr val="bg1">
                    <a:lumMod val="95000"/>
                  </a:schemeClr>
                </a:solidFill>
              </a:rPr>
              <a:t>print</a:t>
            </a:r>
            <a:r>
              <a:rPr lang="pt-BR" altLang="pt-BR" sz="3600" dirty="0">
                <a:solidFill>
                  <a:schemeClr val="bg1">
                    <a:lumMod val="95000"/>
                  </a:schemeClr>
                </a:solidFill>
              </a:rPr>
              <a:t>("Você pode dirigir!") </a:t>
            </a:r>
            <a:endParaRPr lang="pt-BR" altLang="pt-BR" sz="3600" dirty="0" smtClean="0">
              <a:solidFill>
                <a:schemeClr val="bg1">
                  <a:lumMod val="95000"/>
                </a:schemeClr>
              </a:solidFill>
            </a:endParaRPr>
          </a:p>
          <a:p>
            <a:pPr marR="0" lvl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3600" dirty="0" err="1" smtClean="0">
                <a:solidFill>
                  <a:schemeClr val="bg1">
                    <a:lumMod val="95000"/>
                  </a:schemeClr>
                </a:solidFill>
              </a:rPr>
              <a:t>else</a:t>
            </a:r>
            <a:r>
              <a:rPr lang="pt-BR" altLang="pt-BR" sz="3600" dirty="0">
                <a:solidFill>
                  <a:schemeClr val="bg1">
                    <a:lumMod val="95000"/>
                  </a:schemeClr>
                </a:solidFill>
              </a:rPr>
              <a:t>: </a:t>
            </a:r>
            <a:endParaRPr lang="pt-BR" altLang="pt-BR" sz="3600" dirty="0" smtClean="0">
              <a:solidFill>
                <a:schemeClr val="bg1">
                  <a:lumMod val="95000"/>
                </a:schemeClr>
              </a:solidFill>
            </a:endParaRPr>
          </a:p>
          <a:p>
            <a:pPr marR="0" lvl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3600" dirty="0" err="1" smtClean="0">
                <a:solidFill>
                  <a:schemeClr val="bg1">
                    <a:lumMod val="95000"/>
                  </a:schemeClr>
                </a:solidFill>
              </a:rPr>
              <a:t>print</a:t>
            </a:r>
            <a:r>
              <a:rPr lang="pt-BR" altLang="pt-BR" sz="3600" dirty="0">
                <a:solidFill>
                  <a:schemeClr val="bg1">
                    <a:lumMod val="95000"/>
                  </a:schemeClr>
                </a:solidFill>
              </a:rPr>
              <a:t>("Você ainda não pode dirigir.") </a:t>
            </a:r>
            <a:endParaRPr lang="pt-BR" altLang="pt-BR" sz="3600" dirty="0" smtClean="0">
              <a:solidFill>
                <a:schemeClr val="bg1">
                  <a:lumMod val="95000"/>
                </a:schemeClr>
              </a:solidFill>
            </a:endParaRPr>
          </a:p>
          <a:p>
            <a:pPr marR="0" lvl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altLang="pt-BR" sz="3600" dirty="0">
              <a:solidFill>
                <a:schemeClr val="bg1">
                  <a:lumMod val="95000"/>
                </a:schemeClr>
              </a:solidFill>
            </a:endParaRPr>
          </a:p>
          <a:p>
            <a:pPr marR="0" lvl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altLang="pt-BR" sz="3600" dirty="0">
              <a:solidFill>
                <a:schemeClr val="bg1">
                  <a:lumMod val="95000"/>
                </a:schemeClr>
              </a:solidFill>
            </a:endParaRPr>
          </a:p>
          <a:p>
            <a:pPr marR="0" lvl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3600" dirty="0">
                <a:solidFill>
                  <a:schemeClr val="bg1">
                    <a:lumMod val="95000"/>
                  </a:schemeClr>
                </a:solidFill>
              </a:rPr>
              <a:t>Explicação: O </a:t>
            </a:r>
            <a:r>
              <a:rPr lang="pt-BR" altLang="pt-BR" sz="3600" dirty="0" err="1">
                <a:solidFill>
                  <a:schemeClr val="bg1">
                    <a:lumMod val="95000"/>
                  </a:schemeClr>
                </a:solidFill>
              </a:rPr>
              <a:t>else</a:t>
            </a:r>
            <a:r>
              <a:rPr lang="pt-BR" altLang="pt-BR" sz="3600" dirty="0">
                <a:solidFill>
                  <a:schemeClr val="bg1">
                    <a:lumMod val="95000"/>
                  </a:schemeClr>
                </a:solidFill>
              </a:rPr>
              <a:t> executa o bloco caso a condição do </a:t>
            </a:r>
            <a:r>
              <a:rPr lang="pt-BR" altLang="pt-BR" sz="3600" dirty="0" err="1">
                <a:solidFill>
                  <a:schemeClr val="bg1">
                    <a:lumMod val="95000"/>
                  </a:schemeClr>
                </a:solidFill>
              </a:rPr>
              <a:t>if</a:t>
            </a:r>
            <a:r>
              <a:rPr lang="pt-BR" altLang="pt-BR" sz="3600" dirty="0">
                <a:solidFill>
                  <a:schemeClr val="bg1">
                    <a:lumMod val="95000"/>
                  </a:schemeClr>
                </a:solidFill>
              </a:rPr>
              <a:t> seja </a:t>
            </a:r>
            <a:r>
              <a:rPr lang="pt-BR" altLang="pt-BR" sz="3600" dirty="0">
                <a:solidFill>
                  <a:schemeClr val="bg1">
                    <a:lumMod val="95000"/>
                  </a:schemeClr>
                </a:solidFill>
              </a:rPr>
              <a:t>fals</a:t>
            </a:r>
            <a:r>
              <a:rPr lang="pt-BR" altLang="pt-BR" sz="3600" dirty="0">
                <a:solidFill>
                  <a:schemeClr val="bg1">
                    <a:lumMod val="95000"/>
                  </a:schemeClr>
                </a:solidFill>
              </a:rPr>
              <a:t>a.</a:t>
            </a:r>
          </a:p>
        </p:txBody>
      </p:sp>
    </p:spTree>
    <p:extLst>
      <p:ext uri="{BB962C8B-B14F-4D97-AF65-F5344CB8AC3E}">
        <p14:creationId xmlns:p14="http://schemas.microsoft.com/office/powerpoint/2010/main" val="2880616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1981200" y="-19050"/>
            <a:ext cx="3162300" cy="6447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13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4</a:t>
            </a:r>
            <a:endParaRPr lang="pt-BR" sz="413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-190500" y="5526088"/>
            <a:ext cx="737235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VÁRIAS CONDIÇÕES COM ELIF</a:t>
            </a:r>
            <a:endParaRPr lang="pt-BR" sz="66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7643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/>
          <p:nvPr/>
        </p:nvSpPr>
        <p:spPr>
          <a:xfrm>
            <a:off x="0" y="3143250"/>
            <a:ext cx="6737077" cy="341608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1181100" y="0"/>
            <a:ext cx="4686300" cy="167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1181100" y="176480"/>
            <a:ext cx="464343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 smtClean="0">
                <a:solidFill>
                  <a:srgbClr val="002060"/>
                </a:solidFill>
              </a:rPr>
              <a:t>O VARIAÇÕES COM AS CONDIÇÕES ELIF</a:t>
            </a:r>
            <a:endParaRPr lang="pt-BR" dirty="0"/>
          </a:p>
        </p:txBody>
      </p:sp>
      <p:sp>
        <p:nvSpPr>
          <p:cNvPr id="7" name="Elipse 6"/>
          <p:cNvSpPr/>
          <p:nvPr/>
        </p:nvSpPr>
        <p:spPr>
          <a:xfrm>
            <a:off x="-710233" y="9267825"/>
            <a:ext cx="1420466" cy="12763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/>
          <p:cNvSpPr/>
          <p:nvPr/>
        </p:nvSpPr>
        <p:spPr>
          <a:xfrm>
            <a:off x="6147767" y="9267825"/>
            <a:ext cx="1420466" cy="12763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lipse 8"/>
          <p:cNvSpPr/>
          <p:nvPr/>
        </p:nvSpPr>
        <p:spPr>
          <a:xfrm>
            <a:off x="-520353" y="-604281"/>
            <a:ext cx="1420466" cy="12763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Elipse 9"/>
          <p:cNvSpPr/>
          <p:nvPr/>
        </p:nvSpPr>
        <p:spPr>
          <a:xfrm>
            <a:off x="6259166" y="-638175"/>
            <a:ext cx="1420466" cy="12763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-47625" y="2138919"/>
            <a:ext cx="6905625" cy="55937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3600" dirty="0" smtClean="0">
                <a:solidFill>
                  <a:schemeClr val="bg1">
                    <a:lumMod val="95000"/>
                  </a:schemeClr>
                </a:solidFill>
              </a:rPr>
              <a:t>Exemplo de código</a:t>
            </a:r>
          </a:p>
          <a:p>
            <a:pPr marR="0" lvl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altLang="pt-BR" sz="3600" dirty="0" smtClean="0">
              <a:solidFill>
                <a:schemeClr val="bg1">
                  <a:lumMod val="95000"/>
                </a:schemeClr>
              </a:solidFill>
            </a:endParaRPr>
          </a:p>
          <a:p>
            <a:pPr marR="0" lvl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3600" dirty="0" smtClean="0">
                <a:solidFill>
                  <a:schemeClr val="bg1">
                    <a:lumMod val="95000"/>
                  </a:schemeClr>
                </a:solidFill>
              </a:rPr>
              <a:t>nota </a:t>
            </a:r>
            <a:r>
              <a:rPr lang="pt-BR" altLang="pt-BR" sz="3600" dirty="0">
                <a:solidFill>
                  <a:schemeClr val="bg1">
                    <a:lumMod val="95000"/>
                  </a:schemeClr>
                </a:solidFill>
              </a:rPr>
              <a:t>= 85 </a:t>
            </a:r>
            <a:endParaRPr lang="pt-BR" altLang="pt-BR" sz="3600" dirty="0" smtClean="0">
              <a:solidFill>
                <a:schemeClr val="bg1">
                  <a:lumMod val="95000"/>
                </a:schemeClr>
              </a:solidFill>
            </a:endParaRPr>
          </a:p>
          <a:p>
            <a:pPr marR="0" lvl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3600" dirty="0" err="1" smtClean="0">
                <a:solidFill>
                  <a:schemeClr val="bg1">
                    <a:lumMod val="95000"/>
                  </a:schemeClr>
                </a:solidFill>
              </a:rPr>
              <a:t>if</a:t>
            </a:r>
            <a:r>
              <a:rPr lang="pt-BR" altLang="pt-BR" sz="36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pt-BR" altLang="pt-BR" sz="3600" dirty="0">
                <a:solidFill>
                  <a:schemeClr val="bg1">
                    <a:lumMod val="95000"/>
                  </a:schemeClr>
                </a:solidFill>
              </a:rPr>
              <a:t>nota &gt;= 90: </a:t>
            </a:r>
            <a:r>
              <a:rPr lang="pt-BR" altLang="pt-BR" sz="3600" dirty="0" err="1">
                <a:solidFill>
                  <a:schemeClr val="bg1">
                    <a:lumMod val="95000"/>
                  </a:schemeClr>
                </a:solidFill>
              </a:rPr>
              <a:t>print</a:t>
            </a:r>
            <a:r>
              <a:rPr lang="pt-BR" altLang="pt-BR" sz="3600" dirty="0">
                <a:solidFill>
                  <a:schemeClr val="bg1">
                    <a:lumMod val="95000"/>
                  </a:schemeClr>
                </a:solidFill>
              </a:rPr>
              <a:t>("Aprovado com excelência!") </a:t>
            </a:r>
            <a:endParaRPr lang="pt-BR" altLang="pt-BR" sz="3600" dirty="0" smtClean="0">
              <a:solidFill>
                <a:schemeClr val="bg1">
                  <a:lumMod val="95000"/>
                </a:schemeClr>
              </a:solidFill>
            </a:endParaRPr>
          </a:p>
          <a:p>
            <a:pPr marR="0" lvl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3600" dirty="0" err="1" smtClean="0">
                <a:solidFill>
                  <a:schemeClr val="bg1">
                    <a:lumMod val="95000"/>
                  </a:schemeClr>
                </a:solidFill>
              </a:rPr>
              <a:t>elif</a:t>
            </a:r>
            <a:r>
              <a:rPr lang="pt-BR" altLang="pt-BR" sz="36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pt-BR" altLang="pt-BR" sz="3600" dirty="0">
                <a:solidFill>
                  <a:schemeClr val="bg1">
                    <a:lumMod val="95000"/>
                  </a:schemeClr>
                </a:solidFill>
              </a:rPr>
              <a:t>nota &gt;= 70: </a:t>
            </a:r>
            <a:r>
              <a:rPr lang="pt-BR" altLang="pt-BR" sz="3600" dirty="0" err="1">
                <a:solidFill>
                  <a:schemeClr val="bg1">
                    <a:lumMod val="95000"/>
                  </a:schemeClr>
                </a:solidFill>
              </a:rPr>
              <a:t>print</a:t>
            </a:r>
            <a:r>
              <a:rPr lang="pt-BR" altLang="pt-BR" sz="3600" dirty="0">
                <a:solidFill>
                  <a:schemeClr val="bg1">
                    <a:lumMod val="95000"/>
                  </a:schemeClr>
                </a:solidFill>
              </a:rPr>
              <a:t>("Aprovado") </a:t>
            </a:r>
            <a:endParaRPr lang="pt-BR" altLang="pt-BR" sz="3600" dirty="0" smtClean="0">
              <a:solidFill>
                <a:schemeClr val="bg1">
                  <a:lumMod val="95000"/>
                </a:schemeClr>
              </a:solidFill>
            </a:endParaRPr>
          </a:p>
          <a:p>
            <a:pPr marR="0" lvl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3600" dirty="0" err="1" smtClean="0">
                <a:solidFill>
                  <a:schemeClr val="bg1">
                    <a:lumMod val="95000"/>
                  </a:schemeClr>
                </a:solidFill>
              </a:rPr>
              <a:t>else</a:t>
            </a:r>
            <a:r>
              <a:rPr lang="pt-BR" altLang="pt-BR" sz="3600" dirty="0">
                <a:solidFill>
                  <a:schemeClr val="bg1">
                    <a:lumMod val="95000"/>
                  </a:schemeClr>
                </a:solidFill>
              </a:rPr>
              <a:t>: </a:t>
            </a:r>
            <a:r>
              <a:rPr lang="pt-BR" altLang="pt-BR" sz="3600" dirty="0" err="1">
                <a:solidFill>
                  <a:schemeClr val="bg1">
                    <a:lumMod val="95000"/>
                  </a:schemeClr>
                </a:solidFill>
              </a:rPr>
              <a:t>print</a:t>
            </a:r>
            <a:r>
              <a:rPr lang="pt-BR" altLang="pt-BR" sz="3600" dirty="0">
                <a:solidFill>
                  <a:schemeClr val="bg1">
                    <a:lumMod val="95000"/>
                  </a:schemeClr>
                </a:solidFill>
              </a:rPr>
              <a:t>("Reprovado") </a:t>
            </a:r>
          </a:p>
          <a:p>
            <a:pPr marR="0" lvl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altLang="pt-BR" sz="3600" dirty="0" smtClean="0">
              <a:solidFill>
                <a:schemeClr val="bg1">
                  <a:lumMod val="95000"/>
                </a:schemeClr>
              </a:solidFill>
            </a:endParaRPr>
          </a:p>
          <a:p>
            <a:pPr marR="0" lvl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3600" dirty="0" smtClean="0">
                <a:solidFill>
                  <a:schemeClr val="bg1">
                    <a:lumMod val="95000"/>
                  </a:schemeClr>
                </a:solidFill>
              </a:rPr>
              <a:t>Explicação</a:t>
            </a:r>
            <a:r>
              <a:rPr lang="pt-BR" altLang="pt-BR" sz="3600" dirty="0">
                <a:solidFill>
                  <a:schemeClr val="bg1">
                    <a:lumMod val="95000"/>
                  </a:schemeClr>
                </a:solidFill>
              </a:rPr>
              <a:t>: Testa múltiplas condições sequenciais.</a:t>
            </a:r>
          </a:p>
        </p:txBody>
      </p:sp>
    </p:spTree>
    <p:extLst>
      <p:ext uri="{BB962C8B-B14F-4D97-AF65-F5344CB8AC3E}">
        <p14:creationId xmlns:p14="http://schemas.microsoft.com/office/powerpoint/2010/main" val="2465428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96</TotalTime>
  <Words>244</Words>
  <Application>Microsoft Office PowerPoint</Application>
  <PresentationFormat>Papel A4 (210 x 297 mm)</PresentationFormat>
  <Paragraphs>46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6" baseType="lpstr">
      <vt:lpstr>Algerian</vt:lpstr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Cliente</dc:creator>
  <cp:lastModifiedBy>Cliente</cp:lastModifiedBy>
  <cp:revision>11</cp:revision>
  <dcterms:created xsi:type="dcterms:W3CDTF">2025-01-13T14:11:20Z</dcterms:created>
  <dcterms:modified xsi:type="dcterms:W3CDTF">2025-01-14T00:01:08Z</dcterms:modified>
</cp:coreProperties>
</file>