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i="1" dirty="0" err="1" smtClean="0"/>
              <a:t>OpenAI</a:t>
            </a:r>
            <a:r>
              <a:rPr lang="en-US" altLang="zh-CN" i="1" dirty="0" smtClean="0"/>
              <a:t> gym8 is a toolkit that provides a wide variety of simulated </a:t>
            </a:r>
            <a:r>
              <a:rPr lang="en-US" altLang="zh-CN" i="1" dirty="0" smtClean="0"/>
              <a:t>environments </a:t>
            </a:r>
            <a:r>
              <a:rPr lang="en-US" altLang="zh-CN" dirty="0" smtClean="0"/>
              <a:t>(Atari </a:t>
            </a:r>
            <a:r>
              <a:rPr lang="en-US" altLang="zh-CN" dirty="0" smtClean="0"/>
              <a:t>games, board games, 2D and 3D physical simulations, and so on), so you </a:t>
            </a:r>
            <a:r>
              <a:rPr lang="en-US" altLang="zh-CN" dirty="0" smtClean="0"/>
              <a:t>can train </a:t>
            </a:r>
            <a:r>
              <a:rPr lang="en-US" altLang="zh-CN" dirty="0" smtClean="0"/>
              <a:t>agents, compare them, or develop new RL algorithms.</a:t>
            </a:r>
          </a:p>
          <a:p>
            <a:r>
              <a:rPr lang="en-US" altLang="zh-CN" dirty="0" smtClean="0"/>
              <a:t>Let’s install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gym. For a minimal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 installation, simply use pip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pip3 install --upgrade </a:t>
            </a:r>
            <a:r>
              <a:rPr lang="en-US" altLang="zh-CN" dirty="0" smtClean="0"/>
              <a:t>gym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&gt;&gt;&gt; import gym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env</a:t>
            </a:r>
            <a:r>
              <a:rPr lang="en-US" altLang="zh-CN" sz="2800" b="1" dirty="0" smtClean="0"/>
              <a:t> = </a:t>
            </a:r>
            <a:r>
              <a:rPr lang="en-US" altLang="zh-CN" sz="2800" b="1" dirty="0" err="1" smtClean="0"/>
              <a:t>gym.make</a:t>
            </a:r>
            <a:r>
              <a:rPr lang="en-US" altLang="zh-CN" sz="2800" b="1" dirty="0" smtClean="0"/>
              <a:t>("CartPole-v0")</a:t>
            </a:r>
          </a:p>
          <a:p>
            <a:pPr>
              <a:buNone/>
            </a:pPr>
            <a:r>
              <a:rPr lang="en-US" altLang="zh-CN" sz="2800" dirty="0" smtClean="0"/>
              <a:t>[2016-10-14 16:03:23,199] Making new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: MsPacman-v0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obs</a:t>
            </a:r>
            <a:r>
              <a:rPr lang="en-US" altLang="zh-CN" sz="2800" b="1" dirty="0" smtClean="0"/>
              <a:t> = </a:t>
            </a:r>
            <a:r>
              <a:rPr lang="en-US" altLang="zh-CN" sz="2800" b="1" dirty="0" err="1" smtClean="0"/>
              <a:t>env.reset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obs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array([-0.03799846, -0.03288115, 0.02337094, 0.00720711])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env.render</a:t>
            </a:r>
            <a:r>
              <a:rPr lang="en-US" altLang="zh-CN" sz="2800" b="1" dirty="0" smtClean="0"/>
              <a:t>()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make() function creates an environment, in this case a </a:t>
            </a:r>
            <a:r>
              <a:rPr lang="en-US" altLang="zh-CN" sz="2800" dirty="0" err="1" smtClean="0"/>
              <a:t>CartPole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environment. This </a:t>
            </a:r>
            <a:r>
              <a:rPr lang="en-US" altLang="zh-CN" sz="2800" dirty="0" smtClean="0"/>
              <a:t>is a 2D simulation in which a cart can be accelerated left or right in order to </a:t>
            </a:r>
            <a:r>
              <a:rPr lang="en-US" altLang="zh-CN" sz="2800" dirty="0" smtClean="0"/>
              <a:t>balance a </a:t>
            </a:r>
            <a:r>
              <a:rPr lang="en-US" altLang="zh-CN" sz="2800" dirty="0" smtClean="0"/>
              <a:t>pole placed on top of </a:t>
            </a:r>
            <a:r>
              <a:rPr lang="en-US" altLang="zh-CN" sz="2800" dirty="0" smtClean="0"/>
              <a:t>it.</a:t>
            </a:r>
            <a:endParaRPr lang="zh-CN" altLang="en-US" sz="28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156521"/>
            <a:ext cx="7000924" cy="37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env.action_space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Discrete(2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&gt;&gt;&gt; action = 1 </a:t>
            </a:r>
            <a:r>
              <a:rPr lang="en-US" altLang="zh-CN" sz="2400" b="1" i="1" dirty="0" smtClean="0"/>
              <a:t># accelerate right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, reward, done, info = </a:t>
            </a:r>
            <a:r>
              <a:rPr lang="en-US" altLang="zh-CN" sz="2400" b="1" dirty="0" err="1" smtClean="0"/>
              <a:t>env.step</a:t>
            </a:r>
            <a:r>
              <a:rPr lang="en-US" altLang="zh-CN" sz="2400" b="1" dirty="0" smtClean="0"/>
              <a:t>(action)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array([-0.03865608, 0.16189797, 0.02351508, -0.27801135])</a:t>
            </a:r>
          </a:p>
          <a:p>
            <a:pPr>
              <a:buNone/>
            </a:pPr>
            <a:r>
              <a:rPr lang="en-US" altLang="zh-CN" sz="2400" b="1" dirty="0" smtClean="0"/>
              <a:t>&gt;&gt;&gt; reward</a:t>
            </a:r>
          </a:p>
          <a:p>
            <a:pPr>
              <a:buNone/>
            </a:pPr>
            <a:r>
              <a:rPr lang="en-US" altLang="zh-CN" sz="2400" dirty="0" smtClean="0"/>
              <a:t>1.0</a:t>
            </a:r>
          </a:p>
          <a:p>
            <a:pPr>
              <a:buNone/>
            </a:pPr>
            <a:r>
              <a:rPr lang="en-US" altLang="zh-CN" sz="2400" b="1" dirty="0" smtClean="0"/>
              <a:t>&gt;&gt;&gt; done</a:t>
            </a:r>
          </a:p>
          <a:p>
            <a:pPr>
              <a:buNone/>
            </a:pPr>
            <a:r>
              <a:rPr lang="en-US" altLang="zh-CN" sz="2400" dirty="0" smtClean="0"/>
              <a:t>False</a:t>
            </a:r>
          </a:p>
          <a:p>
            <a:pPr>
              <a:buNone/>
            </a:pPr>
            <a:r>
              <a:rPr lang="en-US" altLang="zh-CN" sz="2400" b="1" dirty="0" smtClean="0"/>
              <a:t>&gt;&gt;&gt; info</a:t>
            </a:r>
          </a:p>
          <a:p>
            <a:pPr>
              <a:buNone/>
            </a:pPr>
            <a:r>
              <a:rPr lang="en-US" altLang="zh-CN" sz="2400" dirty="0" smtClean="0"/>
              <a:t>{}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basic_policy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angle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[2]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smtClean="0"/>
              <a:t>0 if angle &lt; 0 else 1</a:t>
            </a:r>
          </a:p>
          <a:p>
            <a:pPr>
              <a:buNone/>
            </a:pPr>
            <a:r>
              <a:rPr lang="en-US" altLang="zh-CN" sz="2400" dirty="0" smtClean="0"/>
              <a:t>totals = []</a:t>
            </a:r>
          </a:p>
          <a:p>
            <a:pPr>
              <a:buNone/>
            </a:pPr>
            <a:r>
              <a:rPr lang="en-US" altLang="zh-CN" sz="2400" b="1" dirty="0" smtClean="0"/>
              <a:t>for episode in range(500):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episode_rewards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0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env.reset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step in range(1000): </a:t>
            </a:r>
            <a:r>
              <a:rPr lang="en-US" altLang="zh-CN" sz="2400" b="1" i="1" dirty="0" smtClean="0"/>
              <a:t># 1000 steps </a:t>
            </a:r>
            <a:r>
              <a:rPr lang="en-US" altLang="zh-CN" sz="2400" b="1" i="1" dirty="0" smtClean="0"/>
              <a:t>max</a:t>
            </a:r>
          </a:p>
          <a:p>
            <a:pPr>
              <a:buNone/>
            </a:pPr>
            <a:r>
              <a:rPr lang="en-US" altLang="zh-CN" sz="2400" dirty="0" smtClean="0"/>
              <a:t>        action = </a:t>
            </a:r>
            <a:r>
              <a:rPr lang="en-US" altLang="zh-CN" sz="2400" dirty="0" err="1" smtClean="0"/>
              <a:t>basic_policy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, reward, done, info = </a:t>
            </a:r>
            <a:r>
              <a:rPr lang="en-US" altLang="zh-CN" sz="2400" dirty="0" err="1" smtClean="0"/>
              <a:t>env.step</a:t>
            </a:r>
            <a:r>
              <a:rPr lang="en-US" altLang="zh-CN" sz="2400" dirty="0" smtClean="0"/>
              <a:t>(action)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episode_rewards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+= reward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done:</a:t>
            </a:r>
          </a:p>
          <a:p>
            <a:pPr>
              <a:buNone/>
            </a:pPr>
            <a:r>
              <a:rPr lang="en-US" altLang="zh-CN" sz="2400" b="1" dirty="0" smtClean="0"/>
              <a:t>            break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totals.append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episode_rewards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np.mean</a:t>
            </a:r>
            <a:r>
              <a:rPr lang="en-US" altLang="zh-CN" sz="2400" b="1" dirty="0" smtClean="0"/>
              <a:t>(totals), np.std(totals), np.min(totals), np.max(totals)</a:t>
            </a:r>
          </a:p>
          <a:p>
            <a:pPr>
              <a:buNone/>
            </a:pPr>
            <a:r>
              <a:rPr lang="en-US" altLang="zh-CN" sz="2400" dirty="0" smtClean="0"/>
              <a:t>(42.125999999999998, 9.1237121830974033, 24.0, 68.0)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Let’s create a neural network policy. Just like the policy we hardcoded earlier, </a:t>
            </a:r>
            <a:r>
              <a:rPr lang="en-US" altLang="zh-CN" sz="2800" dirty="0" smtClean="0"/>
              <a:t>this neural </a:t>
            </a:r>
            <a:r>
              <a:rPr lang="en-US" altLang="zh-CN" sz="2800" dirty="0" smtClean="0"/>
              <a:t>network will take an observation as input, and it will output the action to </a:t>
            </a:r>
            <a:r>
              <a:rPr lang="en-US" altLang="zh-CN" sz="2800" dirty="0" smtClean="0"/>
              <a:t>be executed</a:t>
            </a:r>
            <a:r>
              <a:rPr lang="en-US" altLang="zh-CN" sz="2800" dirty="0" smtClean="0"/>
              <a:t>. More precisely, it will estimate a probability for each action, and then </a:t>
            </a:r>
            <a:r>
              <a:rPr lang="en-US" altLang="zh-CN" sz="2800" dirty="0" smtClean="0"/>
              <a:t>we will </a:t>
            </a:r>
            <a:r>
              <a:rPr lang="en-US" altLang="zh-CN" sz="2800" dirty="0" smtClean="0"/>
              <a:t>select an action randomly according to the estimated </a:t>
            </a:r>
            <a:r>
              <a:rPr lang="en-US" altLang="zh-CN" sz="2800" dirty="0" smtClean="0"/>
              <a:t>probabilities. </a:t>
            </a:r>
            <a:r>
              <a:rPr lang="en-US" altLang="zh-CN" sz="2800" dirty="0" smtClean="0"/>
              <a:t>In the case of the </a:t>
            </a:r>
            <a:r>
              <a:rPr lang="en-US" altLang="zh-CN" sz="2800" dirty="0" err="1" smtClean="0"/>
              <a:t>CartPole</a:t>
            </a:r>
            <a:r>
              <a:rPr lang="en-US" altLang="zh-CN" sz="2800" dirty="0" smtClean="0"/>
              <a:t> environment, there are just two </a:t>
            </a:r>
            <a:r>
              <a:rPr lang="en-US" altLang="zh-CN" sz="2800" dirty="0" smtClean="0"/>
              <a:t>possible actions </a:t>
            </a:r>
            <a:r>
              <a:rPr lang="en-US" altLang="zh-CN" sz="2800" dirty="0" smtClean="0"/>
              <a:t>(left or right), so we only need one output neuron. It will output the </a:t>
            </a:r>
            <a:r>
              <a:rPr lang="en-US" altLang="zh-CN" sz="2800" dirty="0" smtClean="0"/>
              <a:t>probability </a:t>
            </a:r>
            <a:r>
              <a:rPr lang="en-US" altLang="zh-CN" sz="2800" i="1" dirty="0" smtClean="0"/>
              <a:t>p </a:t>
            </a:r>
            <a:r>
              <a:rPr lang="en-US" altLang="zh-CN" sz="2800" i="1" dirty="0" smtClean="0"/>
              <a:t>of action 0 (left), and of course the probability of action 1 (right) will be 1 – </a:t>
            </a:r>
            <a:r>
              <a:rPr lang="en-US" altLang="zh-CN" sz="2800" i="1" dirty="0" smtClean="0"/>
              <a:t>p. </a:t>
            </a:r>
            <a:r>
              <a:rPr lang="en-US" altLang="zh-CN" sz="2800" dirty="0" smtClean="0"/>
              <a:t>For </a:t>
            </a:r>
            <a:r>
              <a:rPr lang="en-US" altLang="zh-CN" sz="2800" dirty="0" smtClean="0"/>
              <a:t>example, if it outputs 0.7, then we will pick action 0 with 70% probability, </a:t>
            </a:r>
            <a:r>
              <a:rPr lang="en-US" altLang="zh-CN" sz="2800" dirty="0" smtClean="0"/>
              <a:t>and action </a:t>
            </a:r>
            <a:r>
              <a:rPr lang="en-US" altLang="zh-CN" sz="2800" dirty="0" smtClean="0"/>
              <a:t>1 with 30% probability.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Let’s create a neural network policy. Just like the policy we hardcoded earlier, </a:t>
            </a:r>
            <a:r>
              <a:rPr lang="en-US" altLang="zh-CN" sz="2800" dirty="0" smtClean="0"/>
              <a:t>this neural </a:t>
            </a:r>
            <a:r>
              <a:rPr lang="en-US" altLang="zh-CN" sz="2800" dirty="0" smtClean="0"/>
              <a:t>network will take an observation as input, and it will output the action to </a:t>
            </a:r>
            <a:r>
              <a:rPr lang="en-US" altLang="zh-CN" sz="2800" dirty="0" smtClean="0"/>
              <a:t>be executed</a:t>
            </a:r>
            <a:r>
              <a:rPr lang="en-US" altLang="zh-CN" sz="2800" dirty="0" smtClean="0"/>
              <a:t>. More precisely, it will estimate a probability for each action, and then </a:t>
            </a:r>
            <a:r>
              <a:rPr lang="en-US" altLang="zh-CN" sz="2800" dirty="0" smtClean="0"/>
              <a:t>we will </a:t>
            </a:r>
            <a:r>
              <a:rPr lang="en-US" altLang="zh-CN" sz="2800" dirty="0" smtClean="0"/>
              <a:t>select an action randomly according to the estimated </a:t>
            </a:r>
            <a:r>
              <a:rPr lang="en-US" altLang="zh-CN" sz="2800" dirty="0" smtClean="0"/>
              <a:t>probabilities. </a:t>
            </a:r>
            <a:r>
              <a:rPr lang="en-US" altLang="zh-CN" sz="2800" dirty="0" smtClean="0"/>
              <a:t>In the case of the </a:t>
            </a:r>
            <a:r>
              <a:rPr lang="en-US" altLang="zh-CN" sz="2800" dirty="0" err="1" smtClean="0"/>
              <a:t>CartPole</a:t>
            </a:r>
            <a:r>
              <a:rPr lang="en-US" altLang="zh-CN" sz="2800" dirty="0" smtClean="0"/>
              <a:t> environment, there are just two </a:t>
            </a:r>
            <a:r>
              <a:rPr lang="en-US" altLang="zh-CN" sz="2800" dirty="0" smtClean="0"/>
              <a:t>possible actions </a:t>
            </a:r>
            <a:r>
              <a:rPr lang="en-US" altLang="zh-CN" sz="2800" dirty="0" smtClean="0"/>
              <a:t>(left or right), so we only need one output neuron. It will output the </a:t>
            </a:r>
            <a:r>
              <a:rPr lang="en-US" altLang="zh-CN" sz="2800" dirty="0" smtClean="0"/>
              <a:t>probability </a:t>
            </a:r>
            <a:r>
              <a:rPr lang="en-US" altLang="zh-CN" sz="2800" i="1" dirty="0" smtClean="0"/>
              <a:t>p </a:t>
            </a:r>
            <a:r>
              <a:rPr lang="en-US" altLang="zh-CN" sz="2800" i="1" dirty="0" smtClean="0"/>
              <a:t>of action 0 (left), and of course the probability of action 1 (right) will be 1 – </a:t>
            </a:r>
            <a:r>
              <a:rPr lang="en-US" altLang="zh-CN" sz="2800" i="1" dirty="0" smtClean="0"/>
              <a:t>p. </a:t>
            </a:r>
            <a:r>
              <a:rPr lang="en-US" altLang="zh-CN" sz="2800" dirty="0" smtClean="0"/>
              <a:t>For </a:t>
            </a:r>
            <a:r>
              <a:rPr lang="en-US" altLang="zh-CN" sz="2800" dirty="0" smtClean="0"/>
              <a:t>example, if it outputs 0.7, then we will pick action 0 with 70% probability</a:t>
            </a:r>
            <a:r>
              <a:rPr lang="en-US" altLang="zh-CN" sz="2800" smtClean="0"/>
              <a:t>, </a:t>
            </a:r>
            <a:r>
              <a:rPr lang="en-US" altLang="zh-CN" sz="2800" smtClean="0"/>
              <a:t>and action </a:t>
            </a:r>
            <a:r>
              <a:rPr lang="en-US" altLang="zh-CN" sz="2800" dirty="0" smtClean="0"/>
              <a:t>1 with 30% probability.</a:t>
            </a:r>
            <a:endParaRPr lang="zh-CN" altLang="en-US" sz="28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import </a:t>
            </a:r>
            <a:r>
              <a:rPr lang="en-US" altLang="zh-CN" sz="2000" b="1" dirty="0" err="1" smtClean="0"/>
              <a:t>tensorflow</a:t>
            </a:r>
            <a:r>
              <a:rPr lang="en-US" altLang="zh-CN" sz="2000" b="1" dirty="0" smtClean="0"/>
              <a:t> as </a:t>
            </a:r>
            <a:r>
              <a:rPr lang="en-US" altLang="zh-CN" sz="2000" b="1" dirty="0" err="1" smtClean="0"/>
              <a:t>tf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from </a:t>
            </a:r>
            <a:r>
              <a:rPr lang="en-US" altLang="zh-CN" sz="2000" b="1" dirty="0" err="1" smtClean="0"/>
              <a:t>tensorflow.contrib.layers</a:t>
            </a:r>
            <a:r>
              <a:rPr lang="en-US" altLang="zh-CN" sz="2000" b="1" dirty="0" smtClean="0"/>
              <a:t> import </a:t>
            </a:r>
            <a:r>
              <a:rPr lang="en-US" altLang="zh-CN" sz="2000" b="1" dirty="0" err="1" smtClean="0"/>
              <a:t>fully_connected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i="1" dirty="0" smtClean="0"/>
              <a:t># 1. Specify the neural network architecture</a:t>
            </a:r>
          </a:p>
          <a:p>
            <a:pPr>
              <a:buNone/>
            </a:pP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 = 4 </a:t>
            </a:r>
            <a:r>
              <a:rPr lang="en-US" altLang="zh-CN" sz="2000" i="1" dirty="0" smtClean="0"/>
              <a:t># == </a:t>
            </a:r>
            <a:r>
              <a:rPr lang="en-US" altLang="zh-CN" sz="2000" i="1" dirty="0" err="1" smtClean="0"/>
              <a:t>env.observation_space.shape</a:t>
            </a:r>
            <a:r>
              <a:rPr lang="en-US" altLang="zh-CN" sz="2000" i="1" dirty="0" smtClean="0"/>
              <a:t>[0]</a:t>
            </a:r>
          </a:p>
          <a:p>
            <a:pPr>
              <a:buNone/>
            </a:pPr>
            <a:r>
              <a:rPr lang="en-US" altLang="zh-CN" sz="2000" dirty="0" err="1" smtClean="0"/>
              <a:t>n_hidden</a:t>
            </a:r>
            <a:r>
              <a:rPr lang="en-US" altLang="zh-CN" sz="2000" dirty="0" smtClean="0"/>
              <a:t> = 4 </a:t>
            </a:r>
            <a:r>
              <a:rPr lang="en-US" altLang="zh-CN" sz="2000" i="1" dirty="0" smtClean="0"/>
              <a:t># it's a simple task, we don't need more hidden neurons</a:t>
            </a:r>
          </a:p>
          <a:p>
            <a:pPr>
              <a:buNone/>
            </a:pP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 = 1 </a:t>
            </a:r>
            <a:r>
              <a:rPr lang="en-US" altLang="zh-CN" sz="2000" i="1" dirty="0" smtClean="0"/>
              <a:t># only outputs the probability of accelerating left</a:t>
            </a:r>
          </a:p>
          <a:p>
            <a:pPr>
              <a:buNone/>
            </a:pP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tf.contrib.layers.variance_scaling_initializer</a:t>
            </a:r>
            <a:r>
              <a:rPr lang="en-US" altLang="zh-CN" sz="2000" dirty="0" smtClean="0"/>
              <a:t>()</a:t>
            </a:r>
          </a:p>
          <a:p>
            <a:pPr>
              <a:buNone/>
            </a:pPr>
            <a:r>
              <a:rPr lang="en-US" altLang="zh-CN" sz="2000" i="1" dirty="0" smtClean="0"/>
              <a:t># 2. Build the neural network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shape=[None, </a:t>
            </a: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])</a:t>
            </a:r>
          </a:p>
          <a:p>
            <a:pPr>
              <a:buNone/>
            </a:pPr>
            <a:r>
              <a:rPr lang="en-US" altLang="zh-CN" sz="2000" dirty="0" smtClean="0"/>
              <a:t>hidden 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(X, </a:t>
            </a:r>
            <a:r>
              <a:rPr lang="en-US" altLang="zh-CN" sz="2000" dirty="0" err="1" smtClean="0"/>
              <a:t>n_hidden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tf.nn.elu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(hidden, </a:t>
            </a: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=None, </a:t>
            </a:r>
            <a:r>
              <a:rPr lang="en-US" altLang="zh-CN" sz="2000" dirty="0" err="1" smtClean="0"/>
              <a:t>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outputs = </a:t>
            </a:r>
            <a:r>
              <a:rPr lang="en-US" altLang="zh-CN" sz="2000" dirty="0" err="1" smtClean="0"/>
              <a:t>tf.nn.sigmoid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i="1" dirty="0" smtClean="0"/>
              <a:t># 3. Select a random action based on the estimated probabilities</a:t>
            </a:r>
          </a:p>
          <a:p>
            <a:pPr>
              <a:buNone/>
            </a:pPr>
            <a:r>
              <a:rPr lang="en-US" altLang="zh-CN" sz="2000" dirty="0" err="1" smtClean="0"/>
              <a:t>p_left_and_right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tf.concat</a:t>
            </a:r>
            <a:r>
              <a:rPr lang="en-US" altLang="zh-CN" sz="2000" dirty="0" smtClean="0"/>
              <a:t>(axis=1, values=[outputs, 1 - outputs])</a:t>
            </a:r>
          </a:p>
          <a:p>
            <a:pPr>
              <a:buNone/>
            </a:pPr>
            <a:r>
              <a:rPr lang="en-US" altLang="zh-CN" sz="2000" dirty="0" smtClean="0"/>
              <a:t>action = </a:t>
            </a:r>
            <a:r>
              <a:rPr lang="en-US" altLang="zh-CN" sz="2000" dirty="0" err="1" smtClean="0"/>
              <a:t>tf.multinomial</a:t>
            </a:r>
            <a:r>
              <a:rPr lang="en-US" altLang="zh-CN" sz="2000" dirty="0" smtClean="0"/>
              <a:t>(tf.log(</a:t>
            </a:r>
            <a:r>
              <a:rPr lang="en-US" altLang="zh-CN" sz="2000" dirty="0" err="1" smtClean="0"/>
              <a:t>p_left_and_right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num_samples</a:t>
            </a:r>
            <a:r>
              <a:rPr lang="en-US" altLang="zh-CN" sz="2000" dirty="0" smtClean="0"/>
              <a:t>=1)</a:t>
            </a:r>
          </a:p>
          <a:p>
            <a:pPr>
              <a:buNone/>
            </a:pPr>
            <a:r>
              <a:rPr lang="en-US" altLang="zh-CN" sz="2000" dirty="0" smtClean="0"/>
              <a:t>init = </a:t>
            </a:r>
            <a:r>
              <a:rPr lang="en-US" altLang="zh-CN" sz="2000" dirty="0" err="1" smtClean="0"/>
              <a:t>tf.global_variables_initializer</a:t>
            </a:r>
            <a:r>
              <a:rPr lang="en-US" altLang="zh-CN" sz="2000" dirty="0" smtClean="0"/>
              <a:t>()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Evaluating Actions: The Credit Assignment Problem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If we knew what the best action was at each step, we could train the neural network </a:t>
            </a:r>
            <a:r>
              <a:rPr lang="en-US" altLang="zh-CN" dirty="0" smtClean="0"/>
              <a:t>as usual</a:t>
            </a:r>
            <a:r>
              <a:rPr lang="en-US" altLang="zh-CN" dirty="0" smtClean="0"/>
              <a:t>, by minimizing the cross entropy between the estimated probability and the </a:t>
            </a:r>
            <a:r>
              <a:rPr lang="en-US" altLang="zh-CN" dirty="0" smtClean="0"/>
              <a:t>target probability</a:t>
            </a:r>
            <a:r>
              <a:rPr lang="en-US" altLang="zh-CN" dirty="0" smtClean="0"/>
              <a:t>. It would just be regular supervised learning. However, in </a:t>
            </a:r>
            <a:r>
              <a:rPr lang="en-US" altLang="zh-CN" dirty="0" smtClean="0"/>
              <a:t>Reinforcement Learning </a:t>
            </a:r>
            <a:r>
              <a:rPr lang="en-US" altLang="zh-CN" dirty="0" smtClean="0"/>
              <a:t>the only guidance the agent gets is through rewards, and rewards </a:t>
            </a:r>
            <a:r>
              <a:rPr lang="en-US" altLang="zh-CN" dirty="0" smtClean="0"/>
              <a:t>are typically </a:t>
            </a:r>
            <a:r>
              <a:rPr lang="en-US" altLang="zh-CN" dirty="0" smtClean="0"/>
              <a:t>sparse and delayed.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Evaluating Actions: The Credit Assignment Problem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To tackle this problem, a common strategy is to evaluate an action based on the </a:t>
            </a:r>
            <a:r>
              <a:rPr lang="en-US" altLang="zh-CN" dirty="0" smtClean="0"/>
              <a:t>sum of </a:t>
            </a:r>
            <a:r>
              <a:rPr lang="en-US" altLang="zh-CN" dirty="0" smtClean="0"/>
              <a:t>all the rewards that come after it, usually applying a </a:t>
            </a:r>
            <a:r>
              <a:rPr lang="en-US" altLang="zh-CN" i="1" dirty="0" smtClean="0"/>
              <a:t>discount rate r at each step. </a:t>
            </a:r>
            <a:r>
              <a:rPr lang="en-US" altLang="zh-CN" i="1" dirty="0" smtClean="0"/>
              <a:t>For </a:t>
            </a:r>
            <a:r>
              <a:rPr lang="en-US" altLang="zh-CN" dirty="0" smtClean="0"/>
              <a:t>example, </a:t>
            </a:r>
            <a:r>
              <a:rPr lang="en-US" altLang="zh-CN" dirty="0" smtClean="0"/>
              <a:t>if an agent </a:t>
            </a:r>
            <a:r>
              <a:rPr lang="en-US" altLang="zh-CN" dirty="0" smtClean="0"/>
              <a:t>decides to </a:t>
            </a:r>
            <a:r>
              <a:rPr lang="en-US" altLang="zh-CN" dirty="0" smtClean="0"/>
              <a:t>go right three times in a row and </a:t>
            </a:r>
            <a:r>
              <a:rPr lang="en-US" altLang="zh-CN" dirty="0" smtClean="0"/>
              <a:t>gets +10 </a:t>
            </a:r>
            <a:r>
              <a:rPr lang="en-US" altLang="zh-CN" dirty="0" smtClean="0"/>
              <a:t>reward after the first step, 0 after the second step, and finally –50 after the </a:t>
            </a:r>
            <a:r>
              <a:rPr lang="en-US" altLang="zh-CN" dirty="0" smtClean="0"/>
              <a:t>third step</a:t>
            </a:r>
            <a:r>
              <a:rPr lang="en-US" altLang="zh-CN" dirty="0" smtClean="0"/>
              <a:t>, then assuming we use a discount rate </a:t>
            </a:r>
            <a:r>
              <a:rPr lang="en-US" altLang="zh-CN" i="1" dirty="0" smtClean="0"/>
              <a:t>r = 0.8, the first action will have a </a:t>
            </a:r>
            <a:r>
              <a:rPr lang="en-US" altLang="zh-CN" i="1" dirty="0" smtClean="0"/>
              <a:t>total </a:t>
            </a:r>
            <a:r>
              <a:rPr lang="en-US" altLang="zh-CN" dirty="0" smtClean="0"/>
              <a:t>score </a:t>
            </a:r>
            <a:r>
              <a:rPr lang="en-US" altLang="zh-CN" dirty="0" smtClean="0"/>
              <a:t>of 10 + </a:t>
            </a:r>
            <a:r>
              <a:rPr lang="en-US" altLang="zh-CN" i="1" dirty="0" smtClean="0"/>
              <a:t>r × 0 + r2 × (–50) = –22.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Reinforcement </a:t>
            </a:r>
            <a:r>
              <a:rPr lang="en-US" altLang="zh-CN" sz="3600" dirty="0" smtClean="0"/>
              <a:t>Learning</a:t>
            </a:r>
            <a:endParaRPr lang="en-US" altLang="zh-CN" sz="3600" dirty="0" smtClean="0"/>
          </a:p>
          <a:p>
            <a:r>
              <a:rPr lang="en-US" altLang="zh-CN" dirty="0" smtClean="0"/>
              <a:t>In this chapter we will first explain what Reinforcement Learning </a:t>
            </a:r>
            <a:r>
              <a:rPr lang="en-US" altLang="zh-CN" dirty="0" smtClean="0"/>
              <a:t>is, </a:t>
            </a:r>
            <a:r>
              <a:rPr lang="en-US" altLang="zh-CN" dirty="0" smtClean="0"/>
              <a:t>and then we will present two of the most important </a:t>
            </a:r>
            <a:r>
              <a:rPr lang="en-US" altLang="zh-CN" dirty="0" smtClean="0"/>
              <a:t>techniques in </a:t>
            </a:r>
            <a:r>
              <a:rPr lang="en-US" altLang="zh-CN" dirty="0" smtClean="0"/>
              <a:t>deep Reinforcement Learning: </a:t>
            </a:r>
            <a:r>
              <a:rPr lang="en-US" altLang="zh-CN" i="1" dirty="0" smtClean="0"/>
              <a:t>policy gradients and deep Q-networks (DQN</a:t>
            </a:r>
            <a:r>
              <a:rPr lang="en-US" altLang="zh-CN" i="1" dirty="0" smtClean="0"/>
              <a:t>), </a:t>
            </a:r>
            <a:r>
              <a:rPr lang="en-US" altLang="zh-CN" dirty="0" smtClean="0"/>
              <a:t>including a discussion of </a:t>
            </a:r>
            <a:r>
              <a:rPr lang="en-US" altLang="zh-CN" i="1" dirty="0" smtClean="0"/>
              <a:t>Markov decision processes (MDP). We will use these </a:t>
            </a:r>
            <a:r>
              <a:rPr lang="en-US" altLang="zh-CN" i="1" dirty="0" smtClean="0"/>
              <a:t>techniques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train a model to balance a pole on a moving cart, and another to play </a:t>
            </a:r>
            <a:r>
              <a:rPr lang="en-US" altLang="zh-CN" dirty="0" smtClean="0"/>
              <a:t>Atari games</a:t>
            </a:r>
            <a:r>
              <a:rPr lang="en-US" altLang="zh-CN" dirty="0" smtClean="0"/>
              <a:t>. The </a:t>
            </a:r>
            <a:r>
              <a:rPr lang="en-US" altLang="zh-CN" dirty="0" smtClean="0"/>
              <a:t>techniques </a:t>
            </a:r>
            <a:r>
              <a:rPr lang="en-US" altLang="zh-CN" dirty="0" smtClean="0"/>
              <a:t>can be used for a wide variety of tasks, from </a:t>
            </a:r>
            <a:r>
              <a:rPr lang="en-US" altLang="zh-CN" dirty="0" smtClean="0"/>
              <a:t>walking robots </a:t>
            </a:r>
            <a:r>
              <a:rPr lang="en-US" altLang="zh-CN" dirty="0" smtClean="0"/>
              <a:t>to self-driving cars.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Evaluating Actions: The Credit Assignment Problem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To tackle this problem, a common strategy is to evaluate an action based on the </a:t>
            </a:r>
            <a:r>
              <a:rPr lang="en-US" altLang="zh-CN" dirty="0" smtClean="0"/>
              <a:t>sum of </a:t>
            </a:r>
            <a:r>
              <a:rPr lang="en-US" altLang="zh-CN" dirty="0" smtClean="0"/>
              <a:t>all the rewards that come after it, usually applying a </a:t>
            </a:r>
            <a:r>
              <a:rPr lang="en-US" altLang="zh-CN" i="1" dirty="0" smtClean="0"/>
              <a:t>discount rate r at each step. </a:t>
            </a:r>
            <a:r>
              <a:rPr lang="en-US" altLang="zh-CN" i="1" dirty="0" smtClean="0"/>
              <a:t>For </a:t>
            </a:r>
            <a:r>
              <a:rPr lang="en-US" altLang="zh-CN" dirty="0" smtClean="0"/>
              <a:t>example, </a:t>
            </a:r>
            <a:r>
              <a:rPr lang="en-US" altLang="zh-CN" dirty="0" smtClean="0"/>
              <a:t>if an agent </a:t>
            </a:r>
            <a:r>
              <a:rPr lang="en-US" altLang="zh-CN" dirty="0" smtClean="0"/>
              <a:t>decides to </a:t>
            </a:r>
            <a:r>
              <a:rPr lang="en-US" altLang="zh-CN" dirty="0" smtClean="0"/>
              <a:t>go right three times in a row and </a:t>
            </a:r>
            <a:r>
              <a:rPr lang="en-US" altLang="zh-CN" dirty="0" smtClean="0"/>
              <a:t>gets +10 </a:t>
            </a:r>
            <a:r>
              <a:rPr lang="en-US" altLang="zh-CN" dirty="0" smtClean="0"/>
              <a:t>reward after the first step, 0 after the second step, and finally –50 after the </a:t>
            </a:r>
            <a:r>
              <a:rPr lang="en-US" altLang="zh-CN" dirty="0" smtClean="0"/>
              <a:t>third step</a:t>
            </a:r>
            <a:r>
              <a:rPr lang="en-US" altLang="zh-CN" dirty="0" smtClean="0"/>
              <a:t>, then assuming we use a discount rate </a:t>
            </a:r>
            <a:r>
              <a:rPr lang="en-US" altLang="zh-CN" i="1" dirty="0" smtClean="0"/>
              <a:t>r = 0.8, the first action will have </a:t>
            </a:r>
            <a:r>
              <a:rPr lang="en-US" altLang="zh-CN" i="1" smtClean="0"/>
              <a:t>a </a:t>
            </a:r>
            <a:r>
              <a:rPr lang="en-US" altLang="zh-CN" i="1" smtClean="0"/>
              <a:t>total </a:t>
            </a:r>
            <a:r>
              <a:rPr lang="en-US" altLang="zh-CN" smtClean="0"/>
              <a:t>score </a:t>
            </a:r>
            <a:r>
              <a:rPr lang="en-US" altLang="zh-CN" dirty="0" smtClean="0"/>
              <a:t>of 10 + </a:t>
            </a:r>
            <a:r>
              <a:rPr lang="en-US" altLang="zh-CN" i="1" dirty="0" smtClean="0"/>
              <a:t>r × 0 + r2 × (–50) = –22.</a:t>
            </a:r>
            <a:endParaRPr lang="zh-CN" altLang="en-US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89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Policy Gradients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As discussed earlier, PG algorithms optimize the parameters of a policy by </a:t>
            </a:r>
            <a:r>
              <a:rPr lang="en-US" altLang="zh-CN" dirty="0" smtClean="0"/>
              <a:t>following the </a:t>
            </a:r>
            <a:r>
              <a:rPr lang="en-US" altLang="zh-CN" dirty="0" smtClean="0"/>
              <a:t>gradients toward higher rewards. One popular class of PG algorithms, </a:t>
            </a:r>
            <a:r>
              <a:rPr lang="en-US" altLang="zh-CN" dirty="0" smtClean="0"/>
              <a:t>called </a:t>
            </a:r>
            <a:r>
              <a:rPr lang="en-US" altLang="zh-CN" i="1" dirty="0" smtClean="0"/>
              <a:t>REINFORCE </a:t>
            </a:r>
            <a:r>
              <a:rPr lang="en-US" altLang="zh-CN" i="1" dirty="0" smtClean="0"/>
              <a:t>algorithms, was introduced back in </a:t>
            </a:r>
            <a:r>
              <a:rPr lang="en-US" altLang="zh-CN" i="1" dirty="0" smtClean="0"/>
              <a:t>1992 </a:t>
            </a:r>
            <a:r>
              <a:rPr lang="en-US" altLang="zh-CN" i="1" dirty="0" smtClean="0"/>
              <a:t>by Ronald Williams. Here </a:t>
            </a:r>
            <a:r>
              <a:rPr lang="en-US" altLang="zh-CN" i="1" dirty="0" smtClean="0"/>
              <a:t>is </a:t>
            </a:r>
            <a:r>
              <a:rPr lang="en-US" altLang="zh-CN" dirty="0" smtClean="0"/>
              <a:t>one </a:t>
            </a:r>
            <a:r>
              <a:rPr lang="en-US" altLang="zh-CN" dirty="0" smtClean="0"/>
              <a:t>common variant:</a:t>
            </a:r>
          </a:p>
          <a:p>
            <a:r>
              <a:rPr lang="en-US" altLang="zh-CN" dirty="0" smtClean="0"/>
              <a:t>First</a:t>
            </a:r>
            <a:r>
              <a:rPr lang="en-US" altLang="zh-CN" dirty="0" smtClean="0"/>
              <a:t>, let the neural network policy play the game several times and at each </a:t>
            </a:r>
            <a:r>
              <a:rPr lang="en-US" altLang="zh-CN" dirty="0" smtClean="0"/>
              <a:t>step compute </a:t>
            </a:r>
            <a:r>
              <a:rPr lang="en-US" altLang="zh-CN" dirty="0" smtClean="0"/>
              <a:t>the gradients that would make the chosen action even more likely, </a:t>
            </a:r>
            <a:r>
              <a:rPr lang="en-US" altLang="zh-CN" dirty="0" smtClean="0"/>
              <a:t>but don’t </a:t>
            </a:r>
            <a:r>
              <a:rPr lang="en-US" altLang="zh-CN" dirty="0" smtClean="0"/>
              <a:t>apply these gradients yet.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Policy Gradients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Once you have run several episodes, compute each action’s </a:t>
            </a:r>
            <a:r>
              <a:rPr lang="en-US" altLang="zh-CN" sz="2800" dirty="0" smtClean="0"/>
              <a:t>score.</a:t>
            </a:r>
            <a:endParaRPr lang="en-US" altLang="zh-CN" sz="2800" dirty="0" smtClean="0"/>
          </a:p>
          <a:p>
            <a:r>
              <a:rPr lang="en-US" altLang="zh-CN" sz="2800" dirty="0" smtClean="0"/>
              <a:t>If </a:t>
            </a:r>
            <a:r>
              <a:rPr lang="en-US" altLang="zh-CN" sz="2800" dirty="0" smtClean="0"/>
              <a:t>an action’s score is positive, it means that the action was good and you want </a:t>
            </a:r>
            <a:r>
              <a:rPr lang="en-US" altLang="zh-CN" sz="2800" dirty="0" smtClean="0"/>
              <a:t>to apply </a:t>
            </a:r>
            <a:r>
              <a:rPr lang="en-US" altLang="zh-CN" sz="2800" dirty="0" smtClean="0"/>
              <a:t>the gradients computed earlier to make the action even more likely to </a:t>
            </a:r>
            <a:r>
              <a:rPr lang="en-US" altLang="zh-CN" sz="2800" dirty="0" smtClean="0"/>
              <a:t>be chosen </a:t>
            </a:r>
            <a:r>
              <a:rPr lang="en-US" altLang="zh-CN" sz="2800" dirty="0" smtClean="0"/>
              <a:t>in the future. However, if the score is negative, it means the action </a:t>
            </a:r>
            <a:r>
              <a:rPr lang="en-US" altLang="zh-CN" sz="2800" dirty="0" smtClean="0"/>
              <a:t>was bad </a:t>
            </a:r>
            <a:r>
              <a:rPr lang="en-US" altLang="zh-CN" sz="2800" dirty="0" smtClean="0"/>
              <a:t>and you want to apply the opposite gradients to make this action slightly </a:t>
            </a:r>
            <a:r>
              <a:rPr lang="en-US" altLang="zh-CN" sz="2800" i="1" dirty="0" smtClean="0"/>
              <a:t>less </a:t>
            </a:r>
            <a:r>
              <a:rPr lang="en-US" altLang="zh-CN" sz="2800" dirty="0" smtClean="0"/>
              <a:t>likely </a:t>
            </a:r>
            <a:r>
              <a:rPr lang="en-US" altLang="zh-CN" sz="2800" dirty="0" smtClean="0"/>
              <a:t>in the future. The solution is simply to multiply each gradient vector by </a:t>
            </a:r>
            <a:r>
              <a:rPr lang="en-US" altLang="zh-CN" sz="2800" dirty="0" smtClean="0"/>
              <a:t>the corresponding </a:t>
            </a:r>
            <a:r>
              <a:rPr lang="en-US" altLang="zh-CN" sz="2800" dirty="0" smtClean="0"/>
              <a:t>action’s score.</a:t>
            </a:r>
          </a:p>
          <a:p>
            <a:r>
              <a:rPr lang="en-US" altLang="zh-CN" sz="2800" dirty="0" smtClean="0"/>
              <a:t>Finally</a:t>
            </a:r>
            <a:r>
              <a:rPr lang="en-US" altLang="zh-CN" sz="2800" dirty="0" smtClean="0"/>
              <a:t>, compute the mean of all the resulting gradient vectors, and use it to </a:t>
            </a:r>
            <a:r>
              <a:rPr lang="en-US" altLang="zh-CN" sz="2800" dirty="0" smtClean="0"/>
              <a:t>perform a </a:t>
            </a:r>
            <a:r>
              <a:rPr lang="en-US" altLang="zh-CN" sz="2800" dirty="0" smtClean="0"/>
              <a:t>Gradient Descent step.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= 4</a:t>
            </a:r>
          </a:p>
          <a:p>
            <a:pPr>
              <a:buNone/>
            </a:pPr>
            <a:r>
              <a:rPr lang="en-US" altLang="zh-CN" sz="2400" dirty="0" err="1" smtClean="0"/>
              <a:t>n_hidden</a:t>
            </a:r>
            <a:r>
              <a:rPr lang="en-US" altLang="zh-CN" sz="2400" dirty="0" smtClean="0"/>
              <a:t> = 4</a:t>
            </a:r>
          </a:p>
          <a:p>
            <a:pPr>
              <a:buNone/>
            </a:pP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 = 1</a:t>
            </a:r>
          </a:p>
          <a:p>
            <a:pPr>
              <a:buNone/>
            </a:pPr>
            <a:r>
              <a:rPr lang="en-US" altLang="zh-CN" sz="2400" dirty="0" err="1" smtClean="0"/>
              <a:t>initializer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tf.contrib.layers.variance_scaling_initializer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0.01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hidden 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(X, </a:t>
            </a:r>
            <a:r>
              <a:rPr lang="en-US" altLang="zh-CN" sz="2400" dirty="0" err="1" smtClean="0"/>
              <a:t>n_hidden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tf.nn.elu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weights_initializer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initializer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=None, </a:t>
            </a:r>
            <a:r>
              <a:rPr lang="en-US" altLang="zh-CN" sz="2400" dirty="0" err="1" smtClean="0"/>
              <a:t>weights_initializer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initializer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tf.nn.sigmoid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p_left_and_right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tf.concat</a:t>
            </a:r>
            <a:r>
              <a:rPr lang="en-US" altLang="zh-CN" sz="2400" dirty="0" smtClean="0"/>
              <a:t>(axis=1, values=[outputs, 1 - outputs])</a:t>
            </a:r>
          </a:p>
          <a:p>
            <a:pPr>
              <a:buNone/>
            </a:pPr>
            <a:r>
              <a:rPr lang="en-US" altLang="zh-CN" sz="2400" dirty="0" smtClean="0"/>
              <a:t>action = </a:t>
            </a:r>
            <a:r>
              <a:rPr lang="en-US" altLang="zh-CN" sz="2400" dirty="0" err="1" smtClean="0"/>
              <a:t>tf.multinomial</a:t>
            </a:r>
            <a:r>
              <a:rPr lang="en-US" altLang="zh-CN" sz="2400" dirty="0" smtClean="0"/>
              <a:t>(tf.log(</a:t>
            </a:r>
            <a:r>
              <a:rPr lang="en-US" altLang="zh-CN" sz="2400" dirty="0" err="1" smtClean="0"/>
              <a:t>p_left_and_right</a:t>
            </a:r>
            <a:r>
              <a:rPr lang="en-US" altLang="zh-CN" sz="2400" dirty="0" smtClean="0"/>
              <a:t>), </a:t>
            </a:r>
            <a:r>
              <a:rPr lang="en-US" altLang="zh-CN" sz="2400" dirty="0" err="1" smtClean="0"/>
              <a:t>num_samples</a:t>
            </a:r>
            <a:r>
              <a:rPr lang="en-US" altLang="zh-CN" sz="2400" dirty="0" smtClean="0"/>
              <a:t>=1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y = 1. - </a:t>
            </a:r>
            <a:r>
              <a:rPr lang="en-US" altLang="zh-CN" sz="2400" dirty="0" err="1" smtClean="0"/>
              <a:t>tf.to_float</a:t>
            </a:r>
            <a:r>
              <a:rPr lang="en-US" altLang="zh-CN" sz="2400" dirty="0" smtClean="0"/>
              <a:t>(action)</a:t>
            </a:r>
          </a:p>
          <a:p>
            <a:pPr>
              <a:buNone/>
            </a:pPr>
            <a:r>
              <a:rPr lang="en-US" altLang="zh-CN" sz="2400" dirty="0" err="1" smtClean="0"/>
              <a:t>cross_entropy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tf.nn.sigmoid_cross_entropy_with_logits</a:t>
            </a:r>
            <a:r>
              <a:rPr lang="en-US" altLang="zh-CN" sz="2400" dirty="0" smtClean="0"/>
              <a:t>(labels=y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grads_and_vars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optimizer.compute_gradients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cross_entropy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gradients = [grad </a:t>
            </a:r>
            <a:r>
              <a:rPr lang="en-US" altLang="zh-CN" sz="2400" b="1" dirty="0" smtClean="0"/>
              <a:t>for grad, variable in </a:t>
            </a:r>
            <a:r>
              <a:rPr lang="en-US" altLang="zh-CN" sz="2400" b="1" dirty="0" err="1" smtClean="0"/>
              <a:t>grads_and_vars</a:t>
            </a:r>
            <a:r>
              <a:rPr lang="en-US" altLang="zh-CN" sz="2400" b="1" dirty="0" smtClean="0"/>
              <a:t>]</a:t>
            </a:r>
          </a:p>
          <a:p>
            <a:pPr>
              <a:buNone/>
            </a:pPr>
            <a:r>
              <a:rPr lang="en-US" altLang="zh-CN" sz="2400" dirty="0" err="1" smtClean="0"/>
              <a:t>gradient_placeholders</a:t>
            </a:r>
            <a:r>
              <a:rPr lang="en-US" altLang="zh-CN" sz="2400" dirty="0" smtClean="0"/>
              <a:t> = []</a:t>
            </a:r>
          </a:p>
          <a:p>
            <a:pPr>
              <a:buNone/>
            </a:pPr>
            <a:r>
              <a:rPr lang="en-US" altLang="zh-CN" sz="2400" dirty="0" err="1" smtClean="0"/>
              <a:t>grads_and_vars_feed</a:t>
            </a:r>
            <a:r>
              <a:rPr lang="en-US" altLang="zh-CN" sz="2400" dirty="0" smtClean="0"/>
              <a:t> = []</a:t>
            </a:r>
          </a:p>
          <a:p>
            <a:pPr>
              <a:buNone/>
            </a:pPr>
            <a:r>
              <a:rPr lang="en-US" altLang="zh-CN" sz="2400" b="1" dirty="0" smtClean="0"/>
              <a:t>for grad, variable in </a:t>
            </a:r>
            <a:r>
              <a:rPr lang="en-US" altLang="zh-CN" sz="2400" b="1" dirty="0" err="1" smtClean="0"/>
              <a:t>grads_and_vars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gradient_placeholder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          shape=</a:t>
            </a:r>
            <a:r>
              <a:rPr lang="en-US" altLang="zh-CN" sz="2400" dirty="0" err="1" smtClean="0"/>
              <a:t>grad.get_shape</a:t>
            </a:r>
            <a:r>
              <a:rPr lang="en-US" altLang="zh-CN" sz="2400" dirty="0" smtClean="0"/>
              <a:t>())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gradient_placeholders.append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gradient_placeholder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grads_and_vars_feed.append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gradient_placeholder</a:t>
            </a:r>
            <a:r>
              <a:rPr lang="en-US" altLang="zh-CN" sz="2400" dirty="0" smtClean="0"/>
              <a:t>, variable))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optimizer.apply_gradients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grads_and_vars_feed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saver = </a:t>
            </a:r>
            <a:r>
              <a:rPr lang="en-US" altLang="zh-CN" sz="2400" dirty="0" err="1" smtClean="0"/>
              <a:t>tf.train.Saver</a:t>
            </a:r>
            <a:r>
              <a:rPr lang="en-US" altLang="zh-CN" sz="2400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discount_rewards</a:t>
            </a:r>
            <a:r>
              <a:rPr lang="en-US" altLang="zh-CN" sz="2400" b="1" dirty="0" smtClean="0"/>
              <a:t>(rewards, </a:t>
            </a:r>
            <a:r>
              <a:rPr lang="en-US" altLang="zh-CN" sz="2400" b="1" dirty="0" err="1" smtClean="0"/>
              <a:t>discount_rate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discounted_rewards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np.empty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(rewards))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cumulative_rewards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0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step in reversed(range(</a:t>
            </a:r>
            <a:r>
              <a:rPr lang="en-US" altLang="zh-CN" sz="2400" b="1" dirty="0" err="1" smtClean="0"/>
              <a:t>len</a:t>
            </a:r>
            <a:r>
              <a:rPr lang="en-US" altLang="zh-CN" sz="2400" b="1" dirty="0" smtClean="0"/>
              <a:t>(rewards))):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cumulative_rewards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rewards[step] + </a:t>
            </a:r>
            <a:r>
              <a:rPr lang="en-US" altLang="zh-CN" sz="2400" dirty="0" err="1" smtClean="0"/>
              <a:t>cumulative_rewards</a:t>
            </a:r>
            <a:r>
              <a:rPr lang="en-US" altLang="zh-CN" sz="2400" dirty="0" smtClean="0"/>
              <a:t> * </a:t>
            </a:r>
            <a:r>
              <a:rPr lang="en-US" altLang="zh-CN" sz="2400" dirty="0" smtClean="0"/>
              <a:t>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</a:t>
            </a:r>
            <a:r>
              <a:rPr lang="en-US" altLang="zh-CN" sz="2400" dirty="0" err="1" smtClean="0"/>
              <a:t>discount_rate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discounted_rewards</a:t>
            </a:r>
            <a:r>
              <a:rPr lang="en-US" altLang="zh-CN" sz="2400" dirty="0" smtClean="0"/>
              <a:t>[step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cumulative_rewards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discounted_rewards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discount_and_normalize_rewards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all_rewards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discount_rate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all_discounted_rewards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</a:t>
            </a:r>
            <a:r>
              <a:rPr lang="en-US" altLang="zh-CN" sz="2400" dirty="0" err="1" smtClean="0"/>
              <a:t>discount_rewards</a:t>
            </a:r>
            <a:r>
              <a:rPr lang="en-US" altLang="zh-CN" sz="2400" dirty="0" smtClean="0"/>
              <a:t>(rewards) </a:t>
            </a:r>
            <a:r>
              <a:rPr lang="en-US" altLang="zh-CN" sz="2400" b="1" dirty="0" smtClean="0"/>
              <a:t>for </a:t>
            </a:r>
            <a:r>
              <a:rPr lang="en-US" altLang="zh-CN" sz="2400" b="1" dirty="0" smtClean="0"/>
              <a:t>rewards in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                            </a:t>
            </a:r>
            <a:r>
              <a:rPr lang="en-US" altLang="zh-CN" sz="2400" b="1" dirty="0" err="1" smtClean="0"/>
              <a:t>all_rewards</a:t>
            </a:r>
            <a:r>
              <a:rPr lang="en-US" altLang="zh-CN" sz="2400" b="1" dirty="0" smtClean="0"/>
              <a:t>]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flat_rewards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np.concatenate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all_discounted_rewards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reward_mean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flat_rewards.mean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reward_std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flat_rewards.std()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smtClean="0"/>
              <a:t>[(</a:t>
            </a:r>
            <a:r>
              <a:rPr lang="en-US" altLang="zh-CN" sz="2400" b="1" dirty="0" err="1" smtClean="0"/>
              <a:t>discounted_rewards</a:t>
            </a:r>
            <a:r>
              <a:rPr lang="en-US" altLang="zh-CN" sz="2400" b="1" dirty="0" smtClean="0"/>
              <a:t> - </a:t>
            </a:r>
            <a:r>
              <a:rPr lang="en-US" altLang="zh-CN" sz="2400" b="1" dirty="0" err="1" smtClean="0"/>
              <a:t>reward_mean</a:t>
            </a:r>
            <a:r>
              <a:rPr lang="en-US" altLang="zh-CN" sz="2400" b="1" dirty="0" smtClean="0"/>
              <a:t>)/</a:t>
            </a:r>
            <a:r>
              <a:rPr lang="en-US" altLang="zh-CN" sz="2400" b="1" dirty="0" err="1" smtClean="0"/>
              <a:t>reward_std</a:t>
            </a:r>
            <a:r>
              <a:rPr lang="en-US" altLang="zh-CN" sz="2400" b="1" dirty="0" smtClean="0"/>
              <a:t> for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</a:t>
            </a:r>
            <a:r>
              <a:rPr lang="en-US" altLang="zh-CN" sz="2400" b="1" dirty="0" err="1" smtClean="0"/>
              <a:t>discounted_rewards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in </a:t>
            </a:r>
            <a:r>
              <a:rPr lang="en-US" altLang="zh-CN" sz="2400" b="1" dirty="0" err="1" smtClean="0"/>
              <a:t>all_discounted_rewards</a:t>
            </a:r>
            <a:r>
              <a:rPr lang="en-US" altLang="zh-CN" sz="2400" b="1" dirty="0" smtClean="0"/>
              <a:t>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discount_rewards</a:t>
            </a:r>
            <a:r>
              <a:rPr lang="en-US" altLang="zh-CN" sz="2400" b="1" dirty="0" smtClean="0"/>
              <a:t>([10, 0, -50], </a:t>
            </a:r>
            <a:r>
              <a:rPr lang="en-US" altLang="zh-CN" sz="2400" b="1" dirty="0" err="1" smtClean="0"/>
              <a:t>discount_rate</a:t>
            </a:r>
            <a:r>
              <a:rPr lang="en-US" altLang="zh-CN" sz="2400" b="1" dirty="0" smtClean="0"/>
              <a:t>=0.8)</a:t>
            </a:r>
          </a:p>
          <a:p>
            <a:pPr>
              <a:buNone/>
            </a:pPr>
            <a:r>
              <a:rPr lang="en-US" altLang="zh-CN" sz="2400" dirty="0" smtClean="0"/>
              <a:t>array([-22., -40., -50.])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discount_and_normalize_rewards</a:t>
            </a:r>
            <a:r>
              <a:rPr lang="en-US" altLang="zh-CN" sz="2400" b="1" dirty="0" smtClean="0"/>
              <a:t>([[10, 0, -50], [10, 20]],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                                               </a:t>
            </a:r>
            <a:r>
              <a:rPr lang="en-US" altLang="zh-CN" sz="2400" b="1" dirty="0" err="1" smtClean="0"/>
              <a:t>discount_rate</a:t>
            </a:r>
            <a:r>
              <a:rPr lang="en-US" altLang="zh-CN" sz="2400" b="1" dirty="0" smtClean="0"/>
              <a:t>=0.8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[array([-0.28435071, -0.86597718, -1.18910299]),</a:t>
            </a:r>
          </a:p>
          <a:p>
            <a:pPr>
              <a:buNone/>
            </a:pPr>
            <a:r>
              <a:rPr lang="en-US" altLang="zh-CN" sz="2400" dirty="0" smtClean="0"/>
              <a:t>array([ 1.26665318, 1.0727777 ])]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n_iterations</a:t>
            </a:r>
            <a:r>
              <a:rPr lang="en-US" altLang="zh-CN" sz="2400" dirty="0" smtClean="0"/>
              <a:t> = 250 </a:t>
            </a:r>
            <a:r>
              <a:rPr lang="en-US" altLang="zh-CN" sz="2400" i="1" dirty="0" smtClean="0"/>
              <a:t># number of training iterations</a:t>
            </a:r>
          </a:p>
          <a:p>
            <a:pPr>
              <a:buNone/>
            </a:pPr>
            <a:r>
              <a:rPr lang="en-US" altLang="zh-CN" sz="2400" dirty="0" err="1" smtClean="0"/>
              <a:t>n_max_steps</a:t>
            </a:r>
            <a:r>
              <a:rPr lang="en-US" altLang="zh-CN" sz="2400" dirty="0" smtClean="0"/>
              <a:t> = 1000 </a:t>
            </a:r>
            <a:r>
              <a:rPr lang="en-US" altLang="zh-CN" sz="2400" i="1" dirty="0" smtClean="0"/>
              <a:t># max steps per episode</a:t>
            </a:r>
          </a:p>
          <a:p>
            <a:pPr>
              <a:buNone/>
            </a:pPr>
            <a:r>
              <a:rPr lang="en-US" altLang="zh-CN" sz="2400" dirty="0" err="1" smtClean="0"/>
              <a:t>n_games_per_update</a:t>
            </a:r>
            <a:r>
              <a:rPr lang="en-US" altLang="zh-CN" sz="2400" dirty="0" smtClean="0"/>
              <a:t> = 10 </a:t>
            </a:r>
            <a:r>
              <a:rPr lang="en-US" altLang="zh-CN" sz="2400" i="1" dirty="0" smtClean="0"/>
              <a:t># train the policy every 10 episodes</a:t>
            </a:r>
          </a:p>
          <a:p>
            <a:pPr>
              <a:buNone/>
            </a:pPr>
            <a:r>
              <a:rPr lang="en-US" altLang="zh-CN" sz="2400" dirty="0" err="1" smtClean="0"/>
              <a:t>save_iterations</a:t>
            </a:r>
            <a:r>
              <a:rPr lang="en-US" altLang="zh-CN" sz="2400" dirty="0" smtClean="0"/>
              <a:t> = 10 </a:t>
            </a:r>
            <a:r>
              <a:rPr lang="en-US" altLang="zh-CN" sz="2400" i="1" dirty="0" smtClean="0"/>
              <a:t># save the model every 10 training iterations</a:t>
            </a:r>
          </a:p>
          <a:p>
            <a:pPr>
              <a:buNone/>
            </a:pP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0.95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iteration in range(</a:t>
            </a:r>
            <a:r>
              <a:rPr lang="en-US" altLang="zh-CN" sz="2400" b="1" dirty="0" err="1" smtClean="0"/>
              <a:t>n_iterations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all_rewards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[] </a:t>
            </a:r>
            <a:r>
              <a:rPr lang="en-US" altLang="zh-CN" sz="2400" i="1" dirty="0" smtClean="0"/>
              <a:t># all sequences of raw rewards for each episode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all_gradients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[] </a:t>
            </a:r>
            <a:r>
              <a:rPr lang="en-US" altLang="zh-CN" sz="2400" i="1" dirty="0" smtClean="0"/>
              <a:t># gradients saved at each step of each episode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smtClean="0"/>
              <a:t>game in range(</a:t>
            </a:r>
            <a:r>
              <a:rPr lang="en-US" altLang="zh-CN" sz="2400" b="1" dirty="0" err="1" smtClean="0"/>
              <a:t>n_games_per_update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current_rewards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[] </a:t>
            </a:r>
            <a:r>
              <a:rPr lang="en-US" altLang="zh-CN" sz="2400" i="1" dirty="0" smtClean="0"/>
              <a:t># all raw rewards from the current episode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current_gradients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[] </a:t>
            </a:r>
            <a:r>
              <a:rPr lang="en-US" altLang="zh-CN" sz="2400" i="1" dirty="0" smtClean="0"/>
              <a:t># all gradients from the current </a:t>
            </a:r>
            <a:r>
              <a:rPr lang="en-US" altLang="zh-CN" sz="2400" i="1" dirty="0" smtClean="0"/>
              <a:t>episode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env.reset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        for </a:t>
            </a:r>
            <a:r>
              <a:rPr lang="en-US" altLang="zh-CN" sz="2400" b="1" dirty="0" smtClean="0"/>
              <a:t>step in range(</a:t>
            </a:r>
            <a:r>
              <a:rPr lang="en-US" altLang="zh-CN" sz="2400" b="1" dirty="0" err="1" smtClean="0"/>
              <a:t>n_max_steps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    </a:t>
            </a:r>
            <a:r>
              <a:rPr lang="en-US" altLang="zh-CN" sz="2400" dirty="0" err="1" smtClean="0"/>
              <a:t>action_val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gradients_val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([</a:t>
            </a:r>
            <a:r>
              <a:rPr lang="en-US" altLang="zh-CN" sz="2400" dirty="0" smtClean="0"/>
              <a:t>action, gradients],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obs.reshape</a:t>
            </a:r>
            <a:r>
              <a:rPr lang="en-US" altLang="zh-CN" sz="2400" dirty="0" smtClean="0"/>
              <a:t>(1,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)}) </a:t>
            </a:r>
            <a:r>
              <a:rPr lang="en-US" altLang="zh-CN" sz="2400" i="1" dirty="0" smtClean="0"/>
              <a:t># one </a:t>
            </a:r>
            <a:r>
              <a:rPr lang="en-US" altLang="zh-CN" sz="2400" i="1" dirty="0" err="1" smtClean="0"/>
              <a:t>obs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               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, reward, done, info = </a:t>
            </a:r>
            <a:r>
              <a:rPr lang="en-US" altLang="zh-CN" sz="2400" dirty="0" err="1" smtClean="0"/>
              <a:t>env.step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action_val</a:t>
            </a:r>
            <a:r>
              <a:rPr lang="en-US" altLang="zh-CN" sz="2400" dirty="0" smtClean="0"/>
              <a:t>[0][0])</a:t>
            </a:r>
          </a:p>
          <a:p>
            <a:pPr>
              <a:buNone/>
            </a:pPr>
            <a:r>
              <a:rPr lang="en-US" altLang="zh-CN" sz="2400" dirty="0" smtClean="0"/>
              <a:t>                </a:t>
            </a:r>
            <a:r>
              <a:rPr lang="en-US" altLang="zh-CN" sz="2400" dirty="0" err="1" smtClean="0"/>
              <a:t>current_rewards.append</a:t>
            </a:r>
            <a:r>
              <a:rPr lang="en-US" altLang="zh-CN" sz="2400" dirty="0" smtClean="0"/>
              <a:t>(reward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    </a:t>
            </a:r>
            <a:r>
              <a:rPr lang="en-US" altLang="zh-CN" sz="2400" dirty="0" err="1" smtClean="0"/>
              <a:t>current_gradients.append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gradients_val</a:t>
            </a:r>
            <a:r>
              <a:rPr lang="en-US" altLang="zh-CN" sz="2400" dirty="0" smtClean="0"/>
              <a:t>)  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all_rewards.append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current_rewards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all_gradients.append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current_gradients</a:t>
            </a:r>
            <a:r>
              <a:rPr lang="en-US" altLang="zh-CN" sz="2400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At this point we have run the policy for 10 episodes, and we are</a:t>
            </a:r>
          </a:p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ready for a policy update using the algorithm described earlier.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all_rewards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discount_and_normalize_rewards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all_rewards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{}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err="1" smtClean="0"/>
              <a:t>var_index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grad_placeholder</a:t>
            </a:r>
            <a:r>
              <a:rPr lang="en-US" altLang="zh-CN" sz="2400" b="1" dirty="0" smtClean="0"/>
              <a:t> in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enumerate(</a:t>
            </a:r>
            <a:r>
              <a:rPr lang="en-US" altLang="zh-CN" sz="2400" b="1" dirty="0" err="1" smtClean="0"/>
              <a:t>gradient_placeholders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i="1" dirty="0" smtClean="0"/>
              <a:t>     # </a:t>
            </a:r>
            <a:r>
              <a:rPr lang="en-US" altLang="zh-CN" sz="2400" i="1" dirty="0" smtClean="0"/>
              <a:t>multiply the gradients by the action scores, and compute the mean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mean_gradients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np.mean</a:t>
            </a:r>
            <a:r>
              <a:rPr lang="en-US" altLang="zh-CN" sz="2400" dirty="0" smtClean="0"/>
              <a:t>( 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         [</a:t>
            </a:r>
            <a:r>
              <a:rPr lang="en-US" altLang="zh-CN" sz="2400" dirty="0" smtClean="0"/>
              <a:t>reward * </a:t>
            </a:r>
            <a:r>
              <a:rPr lang="en-US" altLang="zh-CN" sz="2400" dirty="0" err="1" smtClean="0"/>
              <a:t>all_gradients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game_index</a:t>
            </a:r>
            <a:r>
              <a:rPr lang="en-US" altLang="zh-CN" sz="2400" dirty="0" smtClean="0"/>
              <a:t>][step][</a:t>
            </a:r>
            <a:r>
              <a:rPr lang="en-US" altLang="zh-CN" sz="2400" dirty="0" err="1" smtClean="0"/>
              <a:t>var_index</a:t>
            </a:r>
            <a:r>
              <a:rPr lang="en-US" altLang="zh-CN" sz="2400" dirty="0" smtClean="0"/>
              <a:t>]</a:t>
            </a:r>
          </a:p>
          <a:p>
            <a:pPr>
              <a:buNone/>
            </a:pPr>
            <a:r>
              <a:rPr lang="en-US" altLang="zh-CN" sz="2400" b="1" dirty="0" smtClean="0"/>
              <a:t>                     for </a:t>
            </a:r>
            <a:r>
              <a:rPr lang="en-US" altLang="zh-CN" sz="2400" b="1" dirty="0" err="1" smtClean="0"/>
              <a:t>game_index</a:t>
            </a:r>
            <a:r>
              <a:rPr lang="en-US" altLang="zh-CN" sz="2400" b="1" dirty="0" smtClean="0"/>
              <a:t>, rewards in enumerate(</a:t>
            </a:r>
            <a:r>
              <a:rPr lang="en-US" altLang="zh-CN" sz="2400" b="1" dirty="0" err="1" smtClean="0"/>
              <a:t>all_rewards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                     for </a:t>
            </a:r>
            <a:r>
              <a:rPr lang="en-US" altLang="zh-CN" sz="2400" b="1" dirty="0" smtClean="0"/>
              <a:t>step, reward in enumerate(rewards</a:t>
            </a:r>
            <a:r>
              <a:rPr lang="en-US" altLang="zh-CN" sz="2400" b="1" dirty="0" smtClean="0"/>
              <a:t>)],</a:t>
            </a:r>
          </a:p>
          <a:p>
            <a:pPr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          </a:t>
            </a:r>
            <a:r>
              <a:rPr lang="en-US" altLang="zh-CN" sz="2400" dirty="0" smtClean="0"/>
              <a:t>axis=0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grad_placeholder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mean_gradients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iteration % </a:t>
            </a:r>
            <a:r>
              <a:rPr lang="en-US" altLang="zh-CN" sz="2400" b="1" dirty="0" err="1" smtClean="0"/>
              <a:t>save_iterations</a:t>
            </a:r>
            <a:r>
              <a:rPr lang="en-US" altLang="zh-CN" sz="2400" b="1" dirty="0" smtClean="0"/>
              <a:t> == 0: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saver.save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"./</a:t>
            </a:r>
            <a:r>
              <a:rPr lang="en-US" altLang="zh-CN" sz="2400" dirty="0" err="1" smtClean="0"/>
              <a:t>my_policy_net_pg.ckpt</a:t>
            </a:r>
            <a:r>
              <a:rPr lang="en-US" altLang="zh-CN" sz="2400" dirty="0" smtClean="0"/>
              <a:t>")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to Optimize Rewards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 Reinforcement Learning, a software </a:t>
            </a:r>
            <a:r>
              <a:rPr lang="en-US" altLang="zh-CN" i="1" dirty="0" smtClean="0"/>
              <a:t>agent makes observations and takes </a:t>
            </a:r>
            <a:r>
              <a:rPr lang="en-US" altLang="zh-CN" i="1" dirty="0" smtClean="0"/>
              <a:t>actions </a:t>
            </a:r>
            <a:r>
              <a:rPr lang="en-US" altLang="zh-CN" dirty="0" smtClean="0"/>
              <a:t>within </a:t>
            </a:r>
            <a:r>
              <a:rPr lang="en-US" altLang="zh-CN" dirty="0" smtClean="0"/>
              <a:t>an </a:t>
            </a:r>
            <a:r>
              <a:rPr lang="en-US" altLang="zh-CN" i="1" dirty="0" smtClean="0"/>
              <a:t>environment, and in return it receives rewards. Its objective is to learn to </a:t>
            </a:r>
            <a:r>
              <a:rPr lang="en-US" altLang="zh-CN" i="1" dirty="0" smtClean="0"/>
              <a:t>act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a way that will maximize its expected long-term rewards. If you don’t mind a bit </a:t>
            </a:r>
            <a:r>
              <a:rPr lang="en-US" altLang="zh-CN" dirty="0" smtClean="0"/>
              <a:t>of anthropomorphism</a:t>
            </a:r>
            <a:r>
              <a:rPr lang="en-US" altLang="zh-CN" dirty="0" smtClean="0"/>
              <a:t>, you can think of positive rewards as pleasure, and </a:t>
            </a:r>
            <a:r>
              <a:rPr lang="en-US" altLang="zh-CN" dirty="0" smtClean="0"/>
              <a:t>negative rewards </a:t>
            </a:r>
            <a:r>
              <a:rPr lang="en-US" altLang="zh-CN" dirty="0" smtClean="0"/>
              <a:t>as pain (the term “reward” is a bit misleading in this case). In short, the </a:t>
            </a:r>
            <a:r>
              <a:rPr lang="en-US" altLang="zh-CN" dirty="0" smtClean="0"/>
              <a:t>agent acts </a:t>
            </a:r>
            <a:r>
              <a:rPr lang="en-US" altLang="zh-CN" dirty="0" smtClean="0"/>
              <a:t>in the environment and learns by trial and error to maximize its pleasure </a:t>
            </a:r>
            <a:r>
              <a:rPr lang="en-US" altLang="zh-CN" dirty="0" smtClean="0"/>
              <a:t>and minimize </a:t>
            </a:r>
            <a:r>
              <a:rPr lang="en-US" altLang="zh-CN" dirty="0" smtClean="0"/>
              <a:t>its </a:t>
            </a:r>
            <a:r>
              <a:rPr lang="en-US" altLang="zh-CN" dirty="0" smtClean="0"/>
              <a:t>pain.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Policy Gradients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We will now look at another popular family of algorithms. Whereas PG </a:t>
            </a:r>
            <a:r>
              <a:rPr lang="en-US" altLang="zh-CN" sz="2800" dirty="0" smtClean="0"/>
              <a:t>algorithms directly </a:t>
            </a:r>
            <a:r>
              <a:rPr lang="en-US" altLang="zh-CN" sz="2800" dirty="0" smtClean="0"/>
              <a:t>try to optimize the policy to increase rewards, the algorithms we will look </a:t>
            </a:r>
            <a:r>
              <a:rPr lang="en-US" altLang="zh-CN" sz="2800" dirty="0" smtClean="0"/>
              <a:t>at now </a:t>
            </a:r>
            <a:r>
              <a:rPr lang="en-US" altLang="zh-CN" sz="2800" dirty="0" smtClean="0"/>
              <a:t>are less direct: the agent learns to estimate the expected sum of discounted </a:t>
            </a:r>
            <a:r>
              <a:rPr lang="en-US" altLang="zh-CN" sz="2800" dirty="0" smtClean="0"/>
              <a:t>future rewards </a:t>
            </a:r>
            <a:r>
              <a:rPr lang="en-US" altLang="zh-CN" sz="2800" dirty="0" smtClean="0"/>
              <a:t>for each state, or the expected sum of discounted future rewards for </a:t>
            </a:r>
            <a:r>
              <a:rPr lang="en-US" altLang="zh-CN" sz="2800" dirty="0" smtClean="0"/>
              <a:t>each action </a:t>
            </a:r>
            <a:r>
              <a:rPr lang="en-US" altLang="zh-CN" sz="2800" dirty="0" smtClean="0"/>
              <a:t>in each state, then uses this knowledge to decide how to act. To </a:t>
            </a:r>
            <a:r>
              <a:rPr lang="en-US" altLang="zh-CN" sz="2800" dirty="0" smtClean="0"/>
              <a:t>understand these </a:t>
            </a:r>
            <a:r>
              <a:rPr lang="en-US" altLang="zh-CN" sz="2800" dirty="0" smtClean="0"/>
              <a:t>algorithms, we must first introduce </a:t>
            </a:r>
            <a:r>
              <a:rPr lang="en-US" altLang="zh-CN" sz="2800" i="1" dirty="0" smtClean="0"/>
              <a:t>Markov decision processes (MDP).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the early 20th century, the mathematician </a:t>
            </a:r>
            <a:r>
              <a:rPr lang="en-US" altLang="zh-CN" sz="2800" dirty="0" err="1" smtClean="0"/>
              <a:t>Andrey</a:t>
            </a:r>
            <a:r>
              <a:rPr lang="en-US" altLang="zh-CN" sz="2800" dirty="0" smtClean="0"/>
              <a:t> Markov studied stochastic </a:t>
            </a:r>
            <a:r>
              <a:rPr lang="en-US" altLang="zh-CN" sz="2800" dirty="0" smtClean="0"/>
              <a:t>processes with </a:t>
            </a:r>
            <a:r>
              <a:rPr lang="en-US" altLang="zh-CN" sz="2800" dirty="0" smtClean="0"/>
              <a:t>no memory, called </a:t>
            </a:r>
            <a:r>
              <a:rPr lang="en-US" altLang="zh-CN" sz="2800" i="1" dirty="0" smtClean="0"/>
              <a:t>Markov chains. Such a process has a fixed number </a:t>
            </a:r>
            <a:r>
              <a:rPr lang="en-US" altLang="zh-CN" sz="2800" i="1" dirty="0" smtClean="0"/>
              <a:t>of </a:t>
            </a:r>
            <a:r>
              <a:rPr lang="en-US" altLang="zh-CN" sz="2800" dirty="0" smtClean="0"/>
              <a:t>states</a:t>
            </a:r>
            <a:r>
              <a:rPr lang="en-US" altLang="zh-CN" sz="2800" dirty="0" smtClean="0"/>
              <a:t>, and it randomly evolves from one state to another at each step. The </a:t>
            </a:r>
            <a:r>
              <a:rPr lang="en-US" altLang="zh-CN" sz="2800" dirty="0" smtClean="0"/>
              <a:t>probability for </a:t>
            </a:r>
            <a:r>
              <a:rPr lang="en-US" altLang="zh-CN" sz="2800" dirty="0" smtClean="0"/>
              <a:t>it to evolve from a state </a:t>
            </a:r>
            <a:r>
              <a:rPr lang="en-US" altLang="zh-CN" sz="2800" i="1" dirty="0" smtClean="0"/>
              <a:t>s to a state s′ is fixed, and it depends only on the pair (</a:t>
            </a:r>
            <a:r>
              <a:rPr lang="en-US" altLang="zh-CN" sz="2800" i="1" dirty="0" err="1" smtClean="0"/>
              <a:t>s,s</a:t>
            </a:r>
            <a:r>
              <a:rPr lang="en-US" altLang="zh-CN" sz="2800" i="1" dirty="0" smtClean="0"/>
              <a:t>′), </a:t>
            </a:r>
            <a:r>
              <a:rPr lang="en-US" altLang="zh-CN" sz="2800" dirty="0" smtClean="0"/>
              <a:t>not </a:t>
            </a:r>
            <a:r>
              <a:rPr lang="en-US" altLang="zh-CN" sz="2800" dirty="0" smtClean="0"/>
              <a:t>on past states (the system has no memory).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the early 20th century, the mathematician </a:t>
            </a:r>
            <a:r>
              <a:rPr lang="en-US" altLang="zh-CN" sz="2800" dirty="0" err="1" smtClean="0"/>
              <a:t>Andrey</a:t>
            </a:r>
            <a:r>
              <a:rPr lang="en-US" altLang="zh-CN" sz="2800" dirty="0" smtClean="0"/>
              <a:t> Markov studied stochastic </a:t>
            </a:r>
            <a:r>
              <a:rPr lang="en-US" altLang="zh-CN" sz="2800" dirty="0" smtClean="0"/>
              <a:t>processes with </a:t>
            </a:r>
            <a:r>
              <a:rPr lang="en-US" altLang="zh-CN" sz="2800" dirty="0" smtClean="0"/>
              <a:t>no memory, called </a:t>
            </a:r>
            <a:r>
              <a:rPr lang="en-US" altLang="zh-CN" sz="2800" i="1" dirty="0" smtClean="0"/>
              <a:t>Markov chains. Such a process has a fixed number </a:t>
            </a:r>
            <a:r>
              <a:rPr lang="en-US" altLang="zh-CN" sz="2800" i="1" dirty="0" smtClean="0"/>
              <a:t>of </a:t>
            </a:r>
            <a:r>
              <a:rPr lang="en-US" altLang="zh-CN" sz="2800" dirty="0" smtClean="0"/>
              <a:t>states</a:t>
            </a:r>
            <a:r>
              <a:rPr lang="en-US" altLang="zh-CN" sz="2800" dirty="0" smtClean="0"/>
              <a:t>, and it randomly evolves from one state to another at each step. The </a:t>
            </a:r>
            <a:r>
              <a:rPr lang="en-US" altLang="zh-CN" sz="2800" dirty="0" smtClean="0"/>
              <a:t>probability for </a:t>
            </a:r>
            <a:r>
              <a:rPr lang="en-US" altLang="zh-CN" sz="2800" dirty="0" smtClean="0"/>
              <a:t>it to evolve from a state </a:t>
            </a:r>
            <a:r>
              <a:rPr lang="en-US" altLang="zh-CN" sz="2800" i="1" dirty="0" smtClean="0"/>
              <a:t>s to a state s′ is fixed, and it depends only on the pair (</a:t>
            </a:r>
            <a:r>
              <a:rPr lang="en-US" altLang="zh-CN" sz="2800" i="1" dirty="0" err="1" smtClean="0"/>
              <a:t>s,s</a:t>
            </a:r>
            <a:r>
              <a:rPr lang="en-US" altLang="zh-CN" sz="2800" i="1" smtClean="0"/>
              <a:t>′), </a:t>
            </a:r>
            <a:r>
              <a:rPr lang="en-US" altLang="zh-CN" sz="2800" smtClean="0"/>
              <a:t>not </a:t>
            </a:r>
            <a:r>
              <a:rPr lang="en-US" altLang="zh-CN" sz="2800" dirty="0" smtClean="0"/>
              <a:t>on past states (the system has no memory).</a:t>
            </a:r>
            <a:endParaRPr lang="zh-CN" altLang="en-US" sz="28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6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Markov decision processes were first described in the 1950s by Richard </a:t>
            </a:r>
            <a:r>
              <a:rPr lang="en-US" altLang="zh-CN" sz="2800" dirty="0" smtClean="0"/>
              <a:t>Bellman. They </a:t>
            </a:r>
            <a:r>
              <a:rPr lang="en-US" altLang="zh-CN" sz="2800" dirty="0" smtClean="0"/>
              <a:t>resemble Markov chains but with a twist: at each step, an agent can choose </a:t>
            </a:r>
            <a:r>
              <a:rPr lang="en-US" altLang="zh-CN" sz="2800" dirty="0" smtClean="0"/>
              <a:t>one of </a:t>
            </a:r>
            <a:r>
              <a:rPr lang="en-US" altLang="zh-CN" sz="2800" dirty="0" smtClean="0"/>
              <a:t>several possible actions, and the transition probabilities depend on the </a:t>
            </a:r>
            <a:r>
              <a:rPr lang="en-US" altLang="zh-CN" sz="2800" dirty="0" smtClean="0"/>
              <a:t>chosen action</a:t>
            </a:r>
            <a:r>
              <a:rPr lang="en-US" altLang="zh-CN" sz="2800" dirty="0" smtClean="0"/>
              <a:t>. Moreover, some state transitions return some reward (positive or negative</a:t>
            </a:r>
            <a:r>
              <a:rPr lang="en-US" altLang="zh-CN" sz="2800" dirty="0" smtClean="0"/>
              <a:t>), and </a:t>
            </a:r>
            <a:r>
              <a:rPr lang="en-US" altLang="zh-CN" sz="2800" dirty="0" smtClean="0"/>
              <a:t>the agent’s goal is to find a policy that will maximize rewards over time.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Markov decision processes were first described in the 1950s by Richard </a:t>
            </a:r>
            <a:r>
              <a:rPr lang="en-US" altLang="zh-CN" sz="2800" dirty="0" smtClean="0"/>
              <a:t>Bellman. They </a:t>
            </a:r>
            <a:r>
              <a:rPr lang="en-US" altLang="zh-CN" sz="2800" dirty="0" smtClean="0"/>
              <a:t>resemble Markov chains but with a twist: at each step, an agent can choose </a:t>
            </a:r>
            <a:r>
              <a:rPr lang="en-US" altLang="zh-CN" sz="2800" dirty="0" smtClean="0"/>
              <a:t>one of </a:t>
            </a:r>
            <a:r>
              <a:rPr lang="en-US" altLang="zh-CN" sz="2800" dirty="0" smtClean="0"/>
              <a:t>several possible actions, and the transition probabilities depend on the </a:t>
            </a:r>
            <a:r>
              <a:rPr lang="en-US" altLang="zh-CN" sz="2800" dirty="0" smtClean="0"/>
              <a:t>chosen action</a:t>
            </a:r>
            <a:r>
              <a:rPr lang="en-US" altLang="zh-CN" sz="2800" dirty="0" smtClean="0"/>
              <a:t>. Moreover, some state transitions return some reward (positive or negative</a:t>
            </a:r>
            <a:r>
              <a:rPr lang="en-US" altLang="zh-CN" sz="2800" dirty="0" smtClean="0"/>
              <a:t>), and </a:t>
            </a:r>
            <a:r>
              <a:rPr lang="en-US" altLang="zh-CN" sz="2800" dirty="0" smtClean="0"/>
              <a:t>the agent’s goal is to find a policy that will maximize rewards over time.</a:t>
            </a:r>
            <a:endParaRPr lang="zh-CN" altLang="en-US" sz="28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82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Bellman found a way to estimate the </a:t>
            </a:r>
            <a:r>
              <a:rPr lang="en-US" altLang="zh-CN" sz="2800" i="1" dirty="0" smtClean="0"/>
              <a:t>optimal state value of any state s, noted V*(s</a:t>
            </a:r>
            <a:r>
              <a:rPr lang="en-US" altLang="zh-CN" sz="2800" i="1" dirty="0" smtClean="0"/>
              <a:t>), </a:t>
            </a:r>
            <a:r>
              <a:rPr lang="en-US" altLang="zh-CN" sz="2800" dirty="0" smtClean="0"/>
              <a:t>which </a:t>
            </a:r>
            <a:r>
              <a:rPr lang="en-US" altLang="zh-CN" sz="2800" dirty="0" smtClean="0"/>
              <a:t>is the sum of all discounted future rewards the agent can expect on </a:t>
            </a:r>
            <a:r>
              <a:rPr lang="en-US" altLang="zh-CN" sz="2800" dirty="0" smtClean="0"/>
              <a:t>average after </a:t>
            </a:r>
            <a:r>
              <a:rPr lang="en-US" altLang="zh-CN" sz="2800" dirty="0" smtClean="0"/>
              <a:t>it reaches a state </a:t>
            </a:r>
            <a:r>
              <a:rPr lang="en-US" altLang="zh-CN" sz="2800" i="1" dirty="0" smtClean="0"/>
              <a:t>s, assuming it acts optimally. He showed that if the agent </a:t>
            </a:r>
            <a:r>
              <a:rPr lang="en-US" altLang="zh-CN" sz="2800" i="1" dirty="0" smtClean="0"/>
              <a:t>acts </a:t>
            </a:r>
            <a:r>
              <a:rPr lang="en-US" altLang="zh-CN" sz="2800" dirty="0" smtClean="0"/>
              <a:t>optimally</a:t>
            </a:r>
            <a:r>
              <a:rPr lang="en-US" altLang="zh-CN" sz="2800" dirty="0" smtClean="0"/>
              <a:t>, then the </a:t>
            </a:r>
            <a:r>
              <a:rPr lang="en-US" altLang="zh-CN" sz="2800" i="1" dirty="0" smtClean="0"/>
              <a:t>Bellman Optimality Equation applies (see Equation 16-1). </a:t>
            </a:r>
            <a:r>
              <a:rPr lang="en-US" altLang="zh-CN" sz="2800" i="1" dirty="0" smtClean="0"/>
              <a:t>This </a:t>
            </a:r>
            <a:r>
              <a:rPr lang="en-US" altLang="zh-CN" sz="2800" dirty="0" smtClean="0"/>
              <a:t>recursive </a:t>
            </a:r>
            <a:r>
              <a:rPr lang="en-US" altLang="zh-CN" sz="2800" dirty="0" smtClean="0"/>
              <a:t>equation says that if the agent acts optimally, then the optimal value of </a:t>
            </a:r>
            <a:r>
              <a:rPr lang="en-US" altLang="zh-CN" sz="2800" dirty="0" smtClean="0"/>
              <a:t>the current </a:t>
            </a:r>
            <a:r>
              <a:rPr lang="en-US" altLang="zh-CN" sz="2800" dirty="0" smtClean="0"/>
              <a:t>state is equal to the reward it will get on average after taking one </a:t>
            </a:r>
            <a:r>
              <a:rPr lang="en-US" altLang="zh-CN" sz="2800" dirty="0" smtClean="0"/>
              <a:t>optimal action</a:t>
            </a:r>
            <a:r>
              <a:rPr lang="en-US" altLang="zh-CN" sz="2800" dirty="0" smtClean="0"/>
              <a:t>, plus the expected optimal value of all possible next states that this action </a:t>
            </a:r>
            <a:r>
              <a:rPr lang="en-US" altLang="zh-CN" sz="2800" dirty="0" smtClean="0"/>
              <a:t>can lead </a:t>
            </a:r>
            <a:r>
              <a:rPr lang="en-US" altLang="zh-CN" sz="2800" dirty="0" smtClean="0"/>
              <a:t>to.</a:t>
            </a:r>
            <a:endParaRPr lang="zh-CN" altLang="en-US" sz="2800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715016"/>
            <a:ext cx="6754823" cy="9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This equation leads directly to an algorithm that can precisely estimate the </a:t>
            </a:r>
            <a:r>
              <a:rPr lang="en-US" altLang="zh-CN" sz="2800" dirty="0" smtClean="0"/>
              <a:t>optimal state </a:t>
            </a:r>
            <a:r>
              <a:rPr lang="en-US" altLang="zh-CN" sz="2800" dirty="0" smtClean="0"/>
              <a:t>value of every possible state: you first initialize all the state value estimates </a:t>
            </a:r>
            <a:r>
              <a:rPr lang="en-US" altLang="zh-CN" sz="2800" dirty="0" smtClean="0"/>
              <a:t>to zero</a:t>
            </a:r>
            <a:r>
              <a:rPr lang="en-US" altLang="zh-CN" sz="2800" dirty="0" smtClean="0"/>
              <a:t>, and then you iteratively update them using the </a:t>
            </a:r>
            <a:r>
              <a:rPr lang="en-US" altLang="zh-CN" sz="2800" i="1" dirty="0" smtClean="0"/>
              <a:t>Value Iteration algorithm (</a:t>
            </a:r>
            <a:r>
              <a:rPr lang="en-US" altLang="zh-CN" sz="2800" i="1" dirty="0" smtClean="0"/>
              <a:t>see </a:t>
            </a:r>
            <a:r>
              <a:rPr lang="en-US" altLang="zh-CN" sz="2800" dirty="0" smtClean="0"/>
              <a:t>Equation </a:t>
            </a:r>
            <a:r>
              <a:rPr lang="en-US" altLang="zh-CN" sz="2800" dirty="0" smtClean="0"/>
              <a:t>16-2). A remarkable result is that, given enough time, these estimates </a:t>
            </a:r>
            <a:r>
              <a:rPr lang="en-US" altLang="zh-CN" sz="2800" dirty="0" smtClean="0"/>
              <a:t>are </a:t>
            </a:r>
            <a:r>
              <a:rPr lang="en-US" altLang="zh-CN" sz="2800" dirty="0" smtClean="0"/>
              <a:t>guaranteed to converge to the optimal state values, corresponding to the optimal policy.</a:t>
            </a:r>
            <a:endParaRPr lang="zh-CN" altLang="en-US" sz="28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857760"/>
            <a:ext cx="7286676" cy="124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Knowing the optimal state values can be useful, in particular to evaluate a policy, </a:t>
            </a:r>
            <a:r>
              <a:rPr lang="en-US" altLang="zh-CN" sz="2800" dirty="0" smtClean="0"/>
              <a:t>but it </a:t>
            </a:r>
            <a:r>
              <a:rPr lang="en-US" altLang="zh-CN" sz="2800" dirty="0" smtClean="0"/>
              <a:t>does not tell the agent explicitly what to do. Luckily, Bellman found a very </a:t>
            </a:r>
            <a:r>
              <a:rPr lang="en-US" altLang="zh-CN" sz="2800" dirty="0" smtClean="0"/>
              <a:t>similar algorithm </a:t>
            </a:r>
            <a:r>
              <a:rPr lang="en-US" altLang="zh-CN" sz="2800" dirty="0" smtClean="0"/>
              <a:t>to estimate the optimal </a:t>
            </a:r>
            <a:r>
              <a:rPr lang="en-US" altLang="zh-CN" sz="2800" i="1" dirty="0" smtClean="0"/>
              <a:t>state-action values, generally called Q-Values. </a:t>
            </a:r>
            <a:r>
              <a:rPr lang="en-US" altLang="zh-CN" sz="2800" i="1" dirty="0" smtClean="0"/>
              <a:t>The </a:t>
            </a:r>
            <a:r>
              <a:rPr lang="en-US" altLang="zh-CN" sz="2800" dirty="0" smtClean="0"/>
              <a:t>optimal </a:t>
            </a:r>
            <a:r>
              <a:rPr lang="en-US" altLang="zh-CN" sz="2800" dirty="0" smtClean="0"/>
              <a:t>Q-Value of the state-action pair (</a:t>
            </a:r>
            <a:r>
              <a:rPr lang="en-US" altLang="zh-CN" sz="2800" i="1" dirty="0" err="1" smtClean="0"/>
              <a:t>s,a</a:t>
            </a:r>
            <a:r>
              <a:rPr lang="en-US" altLang="zh-CN" sz="2800" i="1" dirty="0" smtClean="0"/>
              <a:t>), noted Q*(</a:t>
            </a:r>
            <a:r>
              <a:rPr lang="en-US" altLang="zh-CN" sz="2800" i="1" dirty="0" err="1" smtClean="0"/>
              <a:t>s,a</a:t>
            </a:r>
            <a:r>
              <a:rPr lang="en-US" altLang="zh-CN" sz="2800" i="1" dirty="0" smtClean="0"/>
              <a:t>), is the sum of </a:t>
            </a:r>
            <a:r>
              <a:rPr lang="en-US" altLang="zh-CN" sz="2800" i="1" dirty="0" smtClean="0"/>
              <a:t>discounted </a:t>
            </a:r>
            <a:r>
              <a:rPr lang="en-US" altLang="zh-CN" sz="2800" dirty="0" smtClean="0"/>
              <a:t>future </a:t>
            </a:r>
            <a:r>
              <a:rPr lang="en-US" altLang="zh-CN" sz="2800" dirty="0" smtClean="0"/>
              <a:t>rewards the agent can expect on average after it reaches the state </a:t>
            </a:r>
            <a:r>
              <a:rPr lang="en-US" altLang="zh-CN" sz="2800" i="1" dirty="0" smtClean="0"/>
              <a:t>s and </a:t>
            </a:r>
            <a:r>
              <a:rPr lang="en-US" altLang="zh-CN" sz="2800" i="1" dirty="0" smtClean="0"/>
              <a:t>chooses </a:t>
            </a:r>
            <a:r>
              <a:rPr lang="en-US" altLang="zh-CN" sz="2800" dirty="0" smtClean="0"/>
              <a:t>action </a:t>
            </a:r>
            <a:r>
              <a:rPr lang="en-US" altLang="zh-CN" sz="2800" i="1" dirty="0" smtClean="0"/>
              <a:t>a, but before it sees the outcome of this action, assuming it acts optimally </a:t>
            </a:r>
            <a:r>
              <a:rPr lang="en-US" altLang="zh-CN" sz="2800" i="1" dirty="0" smtClean="0"/>
              <a:t>after </a:t>
            </a:r>
            <a:r>
              <a:rPr lang="en-US" altLang="zh-CN" sz="2800" dirty="0" smtClean="0"/>
              <a:t>that </a:t>
            </a:r>
            <a:r>
              <a:rPr lang="en-US" altLang="zh-CN" sz="2800" dirty="0" smtClean="0"/>
              <a:t>action.</a:t>
            </a:r>
            <a:endParaRPr lang="zh-CN" altLang="en-US" sz="28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506277"/>
            <a:ext cx="8501090" cy="120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Markov Decision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nan</a:t>
            </a:r>
            <a:r>
              <a:rPr lang="en-US" altLang="zh-CN" sz="2400" dirty="0" smtClean="0"/>
              <a:t>=np.nan </a:t>
            </a:r>
            <a:r>
              <a:rPr lang="en-US" altLang="zh-CN" sz="2400" i="1" dirty="0" smtClean="0"/>
              <a:t># represents impossible actions</a:t>
            </a:r>
          </a:p>
          <a:p>
            <a:pPr>
              <a:buNone/>
            </a:pPr>
            <a:r>
              <a:rPr lang="en-US" altLang="zh-CN" sz="2400" dirty="0" smtClean="0"/>
              <a:t>T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 </a:t>
            </a:r>
            <a:r>
              <a:rPr lang="en-US" altLang="zh-CN" sz="2400" i="1" dirty="0" smtClean="0"/>
              <a:t># shape=[s, a, s']</a:t>
            </a:r>
          </a:p>
          <a:p>
            <a:pPr>
              <a:buNone/>
            </a:pPr>
            <a:r>
              <a:rPr lang="en-US" altLang="zh-CN" sz="2400" dirty="0" smtClean="0"/>
              <a:t>[[0.7, 0.3, 0.0], [1.0, 0.0, 0.0], [0.8, 0.2, 0.0]],</a:t>
            </a:r>
          </a:p>
          <a:p>
            <a:pPr>
              <a:buNone/>
            </a:pPr>
            <a:r>
              <a:rPr lang="fi-FI" altLang="zh-CN" sz="2400" dirty="0" smtClean="0"/>
              <a:t>[[0.0, 1.0, 0.0], [nan, nan, nan], [0.0, 0.0, 1.0]],</a:t>
            </a:r>
          </a:p>
          <a:p>
            <a:pPr>
              <a:buNone/>
            </a:pPr>
            <a:r>
              <a:rPr lang="fi-FI" altLang="zh-CN" sz="2400" dirty="0" smtClean="0"/>
              <a:t>[[nan, nan, nan], [0.8, 0.1, 0.1], [nan, nan, nan]],</a:t>
            </a:r>
          </a:p>
          <a:p>
            <a:pPr>
              <a:buNone/>
            </a:pP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R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 </a:t>
            </a:r>
            <a:r>
              <a:rPr lang="en-US" altLang="zh-CN" sz="2400" i="1" dirty="0" smtClean="0"/>
              <a:t># shape=[s, a, s']</a:t>
            </a:r>
          </a:p>
          <a:p>
            <a:pPr>
              <a:buNone/>
            </a:pPr>
            <a:r>
              <a:rPr lang="en-US" altLang="zh-CN" sz="2400" dirty="0" smtClean="0"/>
              <a:t>[[10., 0.0, 0.0], [0.0, 0.0, 0.0], [0.0, 0.0, 0.0]],</a:t>
            </a:r>
          </a:p>
          <a:p>
            <a:pPr>
              <a:buNone/>
            </a:pPr>
            <a:r>
              <a:rPr lang="fi-FI" altLang="zh-CN" sz="2400" dirty="0" smtClean="0"/>
              <a:t>[[10., 0.0, 0.0], [nan, nan, nan], [0.0, 0.0, -50.]],</a:t>
            </a:r>
          </a:p>
          <a:p>
            <a:pPr>
              <a:buNone/>
            </a:pPr>
            <a:r>
              <a:rPr lang="fi-FI" altLang="zh-CN" sz="2400" dirty="0" smtClean="0"/>
              <a:t>[[nan, nan, nan], [40., 0.0, 0.0], [nan, nan, nan]],</a:t>
            </a:r>
          </a:p>
          <a:p>
            <a:pPr>
              <a:buNone/>
            </a:pP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fr-FR" altLang="zh-CN" sz="2400" dirty="0" smtClean="0"/>
              <a:t>possible_actions = [[0, 1, 2], [0, 2], [1]]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2852"/>
            <a:ext cx="9036496" cy="59269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Q = </a:t>
            </a:r>
            <a:r>
              <a:rPr lang="en-US" altLang="zh-CN" sz="2400" dirty="0" err="1" smtClean="0"/>
              <a:t>np.full</a:t>
            </a:r>
            <a:r>
              <a:rPr lang="en-US" altLang="zh-CN" sz="2400" dirty="0" smtClean="0"/>
              <a:t>((3, 3), -np.inf) </a:t>
            </a:r>
            <a:r>
              <a:rPr lang="en-US" altLang="zh-CN" sz="2400" i="1" dirty="0" smtClean="0"/>
              <a:t># -</a:t>
            </a:r>
            <a:r>
              <a:rPr lang="en-US" altLang="zh-CN" sz="2400" i="1" dirty="0" err="1" smtClean="0"/>
              <a:t>inf</a:t>
            </a:r>
            <a:r>
              <a:rPr lang="en-US" altLang="zh-CN" sz="2400" i="1" dirty="0" smtClean="0"/>
              <a:t> for impossible actions</a:t>
            </a:r>
          </a:p>
          <a:p>
            <a:pPr>
              <a:buNone/>
            </a:pPr>
            <a:r>
              <a:rPr lang="en-US" altLang="zh-CN" sz="2400" b="1" dirty="0" smtClean="0"/>
              <a:t>for state, actions in enumerate(</a:t>
            </a:r>
            <a:r>
              <a:rPr lang="en-US" altLang="zh-CN" sz="2400" b="1" dirty="0" err="1" smtClean="0"/>
              <a:t>possible_actions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Q[state</a:t>
            </a:r>
            <a:r>
              <a:rPr lang="en-US" altLang="zh-CN" sz="2400" dirty="0" smtClean="0"/>
              <a:t>, actions] = 0.0 </a:t>
            </a:r>
            <a:r>
              <a:rPr lang="en-US" altLang="zh-CN" sz="2400" i="1" dirty="0" smtClean="0"/>
              <a:t># Initial value = 0.0, for all possible actions</a:t>
            </a:r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0.01</a:t>
            </a:r>
          </a:p>
          <a:p>
            <a:pPr>
              <a:buNone/>
            </a:pP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= 0.95</a:t>
            </a:r>
          </a:p>
          <a:p>
            <a:pPr>
              <a:buNone/>
            </a:pPr>
            <a:r>
              <a:rPr lang="en-US" altLang="zh-CN" sz="2400" dirty="0" err="1" smtClean="0"/>
              <a:t>n_iterations</a:t>
            </a:r>
            <a:r>
              <a:rPr lang="en-US" altLang="zh-CN" sz="2400" dirty="0" smtClean="0"/>
              <a:t> = 100</a:t>
            </a:r>
          </a:p>
          <a:p>
            <a:pPr>
              <a:buNone/>
            </a:pPr>
            <a:r>
              <a:rPr lang="en-US" altLang="zh-CN" sz="2400" b="1" dirty="0" smtClean="0"/>
              <a:t>for iteration in range(</a:t>
            </a:r>
            <a:r>
              <a:rPr lang="en-US" altLang="zh-CN" sz="2400" b="1" dirty="0" err="1" smtClean="0"/>
              <a:t>n_iterations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Q_prev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Q.copy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s in range(3):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smtClean="0"/>
              <a:t>a in </a:t>
            </a:r>
            <a:r>
              <a:rPr lang="en-US" altLang="zh-CN" sz="2400" b="1" dirty="0" err="1" smtClean="0"/>
              <a:t>possible_actions</a:t>
            </a:r>
            <a:r>
              <a:rPr lang="en-US" altLang="zh-CN" sz="2400" b="1" dirty="0" smtClean="0"/>
              <a:t>[s]:</a:t>
            </a:r>
          </a:p>
          <a:p>
            <a:pPr>
              <a:buNone/>
            </a:pPr>
            <a:r>
              <a:rPr lang="en-US" altLang="zh-CN" sz="2400" dirty="0" smtClean="0"/>
              <a:t>            Q[s</a:t>
            </a:r>
            <a:r>
              <a:rPr lang="en-US" altLang="zh-CN" sz="2400" dirty="0" smtClean="0"/>
              <a:t>, a] = np.sum([</a:t>
            </a:r>
          </a:p>
          <a:p>
            <a:pPr>
              <a:buNone/>
            </a:pPr>
            <a:r>
              <a:rPr lang="en-US" altLang="zh-CN" sz="2400" dirty="0" smtClean="0"/>
              <a:t>                T[s</a:t>
            </a:r>
            <a:r>
              <a:rPr lang="en-US" altLang="zh-CN" sz="2400" dirty="0" smtClean="0"/>
              <a:t>, a, sp] * (R[s, a, sp] + </a:t>
            </a: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* np.max(</a:t>
            </a:r>
            <a:r>
              <a:rPr lang="en-US" altLang="zh-CN" sz="2400" dirty="0" err="1" smtClean="0"/>
              <a:t>Q_prev</a:t>
            </a:r>
            <a:r>
              <a:rPr lang="en-US" altLang="zh-CN" sz="2400" dirty="0" smtClean="0"/>
              <a:t>[sp]))</a:t>
            </a:r>
          </a:p>
          <a:p>
            <a:pPr>
              <a:buNone/>
            </a:pPr>
            <a:r>
              <a:rPr lang="en-US" altLang="zh-CN" sz="2400" b="1" dirty="0" smtClean="0"/>
              <a:t>                for </a:t>
            </a:r>
            <a:r>
              <a:rPr lang="en-US" altLang="zh-CN" sz="2400" b="1" dirty="0" smtClean="0"/>
              <a:t>sp in range(3)</a:t>
            </a:r>
          </a:p>
          <a:p>
            <a:pPr>
              <a:buNone/>
            </a:pPr>
            <a:r>
              <a:rPr lang="en-US" altLang="zh-CN" sz="2400" dirty="0" smtClean="0"/>
              <a:t>            ])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algorithm used by the software agent to determine its actions is called its </a:t>
            </a:r>
            <a:r>
              <a:rPr lang="en-US" altLang="zh-CN" i="1" dirty="0" smtClean="0"/>
              <a:t>policy.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example, the policy could be a neural network taking observations as inputs </a:t>
            </a:r>
            <a:r>
              <a:rPr lang="en-US" altLang="zh-CN" dirty="0" smtClean="0"/>
              <a:t>and outputting </a:t>
            </a:r>
            <a:r>
              <a:rPr lang="en-US" altLang="zh-CN" dirty="0" smtClean="0"/>
              <a:t>the action to </a:t>
            </a:r>
            <a:r>
              <a:rPr lang="en-US" altLang="zh-CN" dirty="0" smtClean="0"/>
              <a:t>take</a:t>
            </a:r>
            <a:r>
              <a:rPr lang="en-US" altLang="zh-CN" dirty="0" smtClean="0"/>
              <a:t>.</a:t>
            </a:r>
            <a:endParaRPr lang="zh-CN" altLang="en-US" sz="2800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8660798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2852"/>
            <a:ext cx="9036496" cy="59269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Q</a:t>
            </a:r>
          </a:p>
          <a:p>
            <a:pPr>
              <a:buNone/>
            </a:pPr>
            <a:r>
              <a:rPr lang="en-US" altLang="zh-CN" sz="2400" dirty="0" smtClean="0"/>
              <a:t>array([[ 21.89498982, 20.80024033, 16.86353093],</a:t>
            </a:r>
          </a:p>
          <a:p>
            <a:pPr>
              <a:buNone/>
            </a:pPr>
            <a:r>
              <a:rPr lang="en-US" altLang="zh-CN" sz="2400" dirty="0" smtClean="0"/>
              <a:t>[ 1.11669335, -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, 1.17573546],</a:t>
            </a:r>
          </a:p>
          <a:p>
            <a:pPr>
              <a:buNone/>
            </a:pPr>
            <a:r>
              <a:rPr lang="en-US" altLang="zh-CN" sz="2400" dirty="0" smtClean="0"/>
              <a:t>[ -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, 53.86946068, -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]])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np.argmax</a:t>
            </a:r>
            <a:r>
              <a:rPr lang="en-US" altLang="zh-CN" sz="2400" b="1" dirty="0" smtClean="0"/>
              <a:t>(Q, axis=1) </a:t>
            </a:r>
            <a:r>
              <a:rPr lang="en-US" altLang="zh-CN" sz="2400" b="1" i="1" dirty="0" smtClean="0"/>
              <a:t># optimal action for each state</a:t>
            </a:r>
          </a:p>
          <a:p>
            <a:pPr>
              <a:buNone/>
            </a:pPr>
            <a:r>
              <a:rPr lang="en-US" altLang="zh-CN" sz="2400" dirty="0" smtClean="0"/>
              <a:t>array([0, 2, 1])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Temporal Difference Learning and Q-Learning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Reinforcement Learning problems with discrete actions can often be modeled </a:t>
            </a:r>
            <a:r>
              <a:rPr lang="en-US" altLang="zh-CN" dirty="0" smtClean="0"/>
              <a:t>as Markov </a:t>
            </a:r>
            <a:r>
              <a:rPr lang="en-US" altLang="zh-CN" dirty="0" smtClean="0"/>
              <a:t>decision processes, but the agent initially has no idea what the </a:t>
            </a:r>
            <a:r>
              <a:rPr lang="en-US" altLang="zh-CN" dirty="0" smtClean="0"/>
              <a:t>transition probabilities </a:t>
            </a:r>
            <a:r>
              <a:rPr lang="en-US" altLang="zh-CN" dirty="0" smtClean="0"/>
              <a:t>are (it does not know </a:t>
            </a:r>
            <a:r>
              <a:rPr lang="en-US" altLang="zh-CN" i="1" dirty="0" smtClean="0"/>
              <a:t>T(s, a, s′)), and it does not know what the </a:t>
            </a:r>
            <a:r>
              <a:rPr lang="en-US" altLang="zh-CN" i="1" dirty="0" smtClean="0"/>
              <a:t>rewards </a:t>
            </a:r>
            <a:r>
              <a:rPr lang="en-US" altLang="zh-CN" dirty="0" smtClean="0"/>
              <a:t>are </a:t>
            </a:r>
            <a:r>
              <a:rPr lang="en-US" altLang="zh-CN" dirty="0" smtClean="0"/>
              <a:t>going to be either (it does not know </a:t>
            </a:r>
            <a:r>
              <a:rPr lang="en-US" altLang="zh-CN" i="1" dirty="0" smtClean="0"/>
              <a:t>R(s, a, s′)). It must experience each state </a:t>
            </a:r>
            <a:r>
              <a:rPr lang="en-US" altLang="zh-CN" i="1" dirty="0" smtClean="0"/>
              <a:t>and </a:t>
            </a:r>
            <a:r>
              <a:rPr lang="en-US" altLang="zh-CN" dirty="0" smtClean="0"/>
              <a:t>each </a:t>
            </a:r>
            <a:r>
              <a:rPr lang="en-US" altLang="zh-CN" dirty="0" smtClean="0"/>
              <a:t>transition at least once to know the rewards, and it must </a:t>
            </a:r>
            <a:r>
              <a:rPr lang="en-US" altLang="zh-CN" dirty="0" smtClean="0"/>
              <a:t>experience </a:t>
            </a:r>
            <a:r>
              <a:rPr lang="en-US" altLang="zh-CN" dirty="0" smtClean="0"/>
              <a:t>them </a:t>
            </a:r>
            <a:r>
              <a:rPr lang="en-US" altLang="zh-CN" dirty="0" smtClean="0"/>
              <a:t>multiple times </a:t>
            </a:r>
            <a:r>
              <a:rPr lang="en-US" altLang="zh-CN" dirty="0" smtClean="0"/>
              <a:t>if it is to have a reasonable estimate of the transition probabilities.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Temporal Difference Learning and Q-Learning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Temporal Difference Learning (TD Learning) algorithm is very similar to </a:t>
            </a:r>
            <a:r>
              <a:rPr lang="en-US" altLang="zh-CN" i="1" dirty="0" smtClean="0"/>
              <a:t>the </a:t>
            </a:r>
            <a:r>
              <a:rPr lang="en-US" altLang="zh-CN" dirty="0" smtClean="0"/>
              <a:t>Value </a:t>
            </a:r>
            <a:r>
              <a:rPr lang="en-US" altLang="zh-CN" dirty="0" smtClean="0"/>
              <a:t>Iteration algorithm, but tweaked to take into account the fact that the agent </a:t>
            </a:r>
            <a:r>
              <a:rPr lang="en-US" altLang="zh-CN" dirty="0" smtClean="0"/>
              <a:t>has only </a:t>
            </a:r>
            <a:r>
              <a:rPr lang="en-US" altLang="zh-CN" dirty="0" smtClean="0"/>
              <a:t>partial knowledge of the MDP. In general we assume that the agent </a:t>
            </a:r>
            <a:r>
              <a:rPr lang="en-US" altLang="zh-CN" dirty="0" smtClean="0"/>
              <a:t>initially knows </a:t>
            </a:r>
            <a:r>
              <a:rPr lang="en-US" altLang="zh-CN" dirty="0" smtClean="0"/>
              <a:t>only the possible states and actions, and nothing more. The agent uses </a:t>
            </a:r>
            <a:r>
              <a:rPr lang="en-US" altLang="zh-CN" dirty="0" smtClean="0"/>
              <a:t>an </a:t>
            </a:r>
            <a:r>
              <a:rPr lang="en-US" altLang="zh-CN" i="1" dirty="0" smtClean="0"/>
              <a:t>exploration </a:t>
            </a:r>
            <a:r>
              <a:rPr lang="en-US" altLang="zh-CN" i="1" dirty="0" smtClean="0"/>
              <a:t>policy—for example, a purely random policy—to explore the MDP, and </a:t>
            </a:r>
            <a:r>
              <a:rPr lang="en-US" altLang="zh-CN" i="1" dirty="0" smtClean="0"/>
              <a:t>as </a:t>
            </a:r>
            <a:r>
              <a:rPr lang="en-US" altLang="zh-CN" dirty="0" smtClean="0"/>
              <a:t>it </a:t>
            </a:r>
            <a:r>
              <a:rPr lang="en-US" altLang="zh-CN" dirty="0" smtClean="0"/>
              <a:t>progresses the TD Learning algorithm updates the estimates of the state </a:t>
            </a:r>
            <a:r>
              <a:rPr lang="en-US" altLang="zh-CN" dirty="0" smtClean="0"/>
              <a:t>values based </a:t>
            </a:r>
            <a:r>
              <a:rPr lang="en-US" altLang="zh-CN" dirty="0" smtClean="0"/>
              <a:t>on the transitions and rewards that are actually </a:t>
            </a:r>
            <a:r>
              <a:rPr lang="en-US" altLang="zh-CN" dirty="0" smtClean="0"/>
              <a:t>observed.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Temporal Difference Learning and Q-Learning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For each state </a:t>
            </a:r>
            <a:r>
              <a:rPr lang="en-US" altLang="zh-CN" i="1" dirty="0" smtClean="0"/>
              <a:t>s, this algorithm simply keeps track of a running average of the </a:t>
            </a:r>
            <a:r>
              <a:rPr lang="en-US" altLang="zh-CN" i="1" dirty="0" smtClean="0"/>
              <a:t>immediate </a:t>
            </a:r>
            <a:r>
              <a:rPr lang="en-US" altLang="zh-CN" dirty="0" smtClean="0"/>
              <a:t>rewards </a:t>
            </a:r>
            <a:r>
              <a:rPr lang="en-US" altLang="zh-CN" dirty="0" smtClean="0"/>
              <a:t>the agent gets upon leaving that state, plus the rewards it expects to </a:t>
            </a:r>
            <a:r>
              <a:rPr lang="en-US" altLang="zh-CN" dirty="0" smtClean="0"/>
              <a:t>get later </a:t>
            </a:r>
            <a:r>
              <a:rPr lang="en-US" altLang="zh-CN" dirty="0" smtClean="0"/>
              <a:t>(assuming it acts optimally).</a:t>
            </a:r>
            <a:endParaRPr lang="zh-CN" altLang="en-US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14752"/>
            <a:ext cx="6572296" cy="165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Temporal Difference Learning and Q-Learning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Similarly, the Q-Learning algorithm is an adaptation of the Q-Value Iteration </a:t>
            </a:r>
            <a:r>
              <a:rPr lang="en-US" altLang="zh-CN" dirty="0" smtClean="0"/>
              <a:t>algorithm to </a:t>
            </a:r>
            <a:r>
              <a:rPr lang="en-US" altLang="zh-CN" dirty="0" smtClean="0"/>
              <a:t>the situation where the transition probabilities and the rewards are </a:t>
            </a:r>
            <a:r>
              <a:rPr lang="en-US" altLang="zh-CN" dirty="0" smtClean="0"/>
              <a:t>initially unknown </a:t>
            </a:r>
            <a:r>
              <a:rPr lang="en-US" altLang="zh-CN" dirty="0" smtClean="0"/>
              <a:t>(see Equation 16-5).</a:t>
            </a:r>
            <a:endParaRPr lang="zh-CN" altLang="en-US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3714752"/>
            <a:ext cx="695792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38"/>
            <a:ext cx="9036496" cy="69294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numpy.random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rnd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learning_rate0 = 0.05</a:t>
            </a:r>
          </a:p>
          <a:p>
            <a:pPr>
              <a:buNone/>
            </a:pPr>
            <a:r>
              <a:rPr lang="en-US" altLang="zh-CN" sz="2400" dirty="0" err="1" smtClean="0"/>
              <a:t>learning_rate_decay</a:t>
            </a:r>
            <a:r>
              <a:rPr lang="en-US" altLang="zh-CN" sz="2400" dirty="0" smtClean="0"/>
              <a:t> = 0.1</a:t>
            </a:r>
          </a:p>
          <a:p>
            <a:pPr>
              <a:buNone/>
            </a:pPr>
            <a:r>
              <a:rPr lang="en-US" altLang="zh-CN" sz="2400" dirty="0" err="1" smtClean="0"/>
              <a:t>n_iterations</a:t>
            </a:r>
            <a:r>
              <a:rPr lang="en-US" altLang="zh-CN" sz="2400" dirty="0" smtClean="0"/>
              <a:t> = 20000</a:t>
            </a:r>
          </a:p>
          <a:p>
            <a:pPr>
              <a:buNone/>
            </a:pPr>
            <a:r>
              <a:rPr lang="en-US" altLang="zh-CN" sz="2400" dirty="0" smtClean="0"/>
              <a:t>s = 0 </a:t>
            </a:r>
            <a:r>
              <a:rPr lang="en-US" altLang="zh-CN" sz="2400" i="1" dirty="0" smtClean="0"/>
              <a:t># start in state 0</a:t>
            </a:r>
          </a:p>
          <a:p>
            <a:pPr>
              <a:buNone/>
            </a:pPr>
            <a:r>
              <a:rPr lang="en-US" altLang="zh-CN" sz="2400" dirty="0" smtClean="0"/>
              <a:t>Q = </a:t>
            </a:r>
            <a:r>
              <a:rPr lang="en-US" altLang="zh-CN" sz="2400" dirty="0" err="1" smtClean="0"/>
              <a:t>np.full</a:t>
            </a:r>
            <a:r>
              <a:rPr lang="en-US" altLang="zh-CN" sz="2400" dirty="0" smtClean="0"/>
              <a:t>((3, 3), -np.inf) </a:t>
            </a:r>
            <a:r>
              <a:rPr lang="en-US" altLang="zh-CN" sz="2400" i="1" dirty="0" smtClean="0"/>
              <a:t># -</a:t>
            </a:r>
            <a:r>
              <a:rPr lang="en-US" altLang="zh-CN" sz="2400" i="1" dirty="0" err="1" smtClean="0"/>
              <a:t>inf</a:t>
            </a:r>
            <a:r>
              <a:rPr lang="en-US" altLang="zh-CN" sz="2400" i="1" dirty="0" smtClean="0"/>
              <a:t> for impossible actions</a:t>
            </a:r>
          </a:p>
          <a:p>
            <a:pPr>
              <a:buNone/>
            </a:pPr>
            <a:r>
              <a:rPr lang="en-US" altLang="zh-CN" sz="2400" b="1" dirty="0" smtClean="0"/>
              <a:t>for state, actions in enumerate(</a:t>
            </a:r>
            <a:r>
              <a:rPr lang="en-US" altLang="zh-CN" sz="2400" b="1" dirty="0" err="1" smtClean="0"/>
              <a:t>possible_actions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Q[state</a:t>
            </a:r>
            <a:r>
              <a:rPr lang="en-US" altLang="zh-CN" sz="2400" dirty="0" smtClean="0"/>
              <a:t>, actions] = 0.0 </a:t>
            </a:r>
            <a:r>
              <a:rPr lang="en-US" altLang="zh-CN" sz="2400" i="1" dirty="0" smtClean="0"/>
              <a:t># Initial value = 0.0, for all possible actions</a:t>
            </a:r>
          </a:p>
          <a:p>
            <a:pPr>
              <a:buNone/>
            </a:pPr>
            <a:r>
              <a:rPr lang="en-US" altLang="zh-CN" sz="2400" b="1" dirty="0" smtClean="0"/>
              <a:t>for iteration in range(</a:t>
            </a:r>
            <a:r>
              <a:rPr lang="en-US" altLang="zh-CN" sz="2400" b="1" dirty="0" err="1" smtClean="0"/>
              <a:t>n_iterations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a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rnd.choice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possible_actions</a:t>
            </a:r>
            <a:r>
              <a:rPr lang="en-US" altLang="zh-CN" sz="2400" dirty="0" smtClean="0"/>
              <a:t>[s]) </a:t>
            </a:r>
            <a:r>
              <a:rPr lang="en-US" altLang="zh-CN" sz="2400" i="1" dirty="0" smtClean="0"/>
              <a:t># choose an action (randomly)</a:t>
            </a:r>
          </a:p>
          <a:p>
            <a:pPr>
              <a:buNone/>
            </a:pPr>
            <a:r>
              <a:rPr lang="en-US" altLang="zh-CN" sz="2400" dirty="0" smtClean="0"/>
              <a:t>    sp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rnd.choice</a:t>
            </a:r>
            <a:r>
              <a:rPr lang="en-US" altLang="zh-CN" sz="2400" dirty="0" smtClean="0"/>
              <a:t>(range(3), p=T[s, a]) </a:t>
            </a:r>
            <a:r>
              <a:rPr lang="en-US" altLang="zh-CN" sz="2400" i="1" dirty="0" smtClean="0"/>
              <a:t># pick next state using T[s, a]</a:t>
            </a:r>
          </a:p>
          <a:p>
            <a:pPr>
              <a:buNone/>
            </a:pPr>
            <a:r>
              <a:rPr lang="en-US" altLang="zh-CN" sz="2400" dirty="0" smtClean="0"/>
              <a:t>    reward </a:t>
            </a:r>
            <a:r>
              <a:rPr lang="en-US" altLang="zh-CN" sz="2400" dirty="0" smtClean="0"/>
              <a:t>= R[s, a, sp]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learning_rate0 / (1 + iteration * </a:t>
            </a:r>
            <a:r>
              <a:rPr lang="en-US" altLang="zh-CN" sz="2400" dirty="0" err="1" smtClean="0"/>
              <a:t>learning_rate_decay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Q[s</a:t>
            </a:r>
            <a:r>
              <a:rPr lang="en-US" altLang="zh-CN" sz="2400" dirty="0" smtClean="0"/>
              <a:t>, a] = 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* Q[s, a] + (1 - 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 * (</a:t>
            </a:r>
          </a:p>
          <a:p>
            <a:pPr>
              <a:buNone/>
            </a:pPr>
            <a:r>
              <a:rPr lang="en-US" altLang="zh-CN" sz="2400" dirty="0" smtClean="0"/>
              <a:t>            reward </a:t>
            </a:r>
            <a:r>
              <a:rPr lang="en-US" altLang="zh-CN" sz="2400" dirty="0" smtClean="0"/>
              <a:t>+ </a:t>
            </a: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* np.max(Q[sp</a:t>
            </a:r>
            <a:r>
              <a:rPr lang="en-US" altLang="zh-CN" sz="2400" dirty="0" smtClean="0"/>
              <a:t>]))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s </a:t>
            </a:r>
            <a:r>
              <a:rPr lang="en-US" altLang="zh-CN" sz="2400" dirty="0" smtClean="0"/>
              <a:t>= sp </a:t>
            </a:r>
            <a:r>
              <a:rPr lang="en-US" altLang="zh-CN" sz="2400" i="1" dirty="0" smtClean="0"/>
              <a:t># move to next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Exploration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Of course Q-Learning can work only if the exploration policy explores the </a:t>
            </a:r>
            <a:r>
              <a:rPr lang="en-US" altLang="zh-CN" sz="2800" dirty="0" smtClean="0"/>
              <a:t>MDP thoroughly </a:t>
            </a:r>
            <a:r>
              <a:rPr lang="en-US" altLang="zh-CN" sz="2800" dirty="0" smtClean="0"/>
              <a:t>enough. Although a purely random policy is guaranteed to </a:t>
            </a:r>
            <a:r>
              <a:rPr lang="en-US" altLang="zh-CN" sz="2800" dirty="0" smtClean="0"/>
              <a:t>eventually visit </a:t>
            </a:r>
            <a:r>
              <a:rPr lang="en-US" altLang="zh-CN" sz="2800" dirty="0" smtClean="0"/>
              <a:t>every state and every transition many times, it may take an extremely long </a:t>
            </a:r>
            <a:r>
              <a:rPr lang="en-US" altLang="zh-CN" sz="2800" dirty="0" smtClean="0"/>
              <a:t>time to </a:t>
            </a:r>
            <a:r>
              <a:rPr lang="en-US" altLang="zh-CN" sz="2800" dirty="0" smtClean="0"/>
              <a:t>do so. Therefore, a better option is to use the </a:t>
            </a:r>
            <a:r>
              <a:rPr lang="en-US" altLang="zh-CN" sz="2800" i="1" dirty="0" smtClean="0"/>
              <a:t>ε-greedy policy: at each step it </a:t>
            </a:r>
            <a:r>
              <a:rPr lang="en-US" altLang="zh-CN" sz="2800" i="1" dirty="0" smtClean="0"/>
              <a:t>acts </a:t>
            </a:r>
            <a:r>
              <a:rPr lang="en-US" altLang="zh-CN" sz="2800" dirty="0" smtClean="0"/>
              <a:t>randomly </a:t>
            </a:r>
            <a:r>
              <a:rPr lang="en-US" altLang="zh-CN" sz="2800" dirty="0" smtClean="0"/>
              <a:t>with probability ε, or greedily </a:t>
            </a:r>
            <a:r>
              <a:rPr lang="en-US" altLang="zh-CN" sz="2800" dirty="0" smtClean="0"/>
              <a:t>with </a:t>
            </a:r>
            <a:r>
              <a:rPr lang="en-US" altLang="zh-CN" sz="2800" dirty="0" smtClean="0"/>
              <a:t>probability 1-ε. The advantage of the ε-greedy policy </a:t>
            </a:r>
            <a:r>
              <a:rPr lang="en-US" altLang="zh-CN" sz="2800" dirty="0" smtClean="0"/>
              <a:t>is </a:t>
            </a:r>
            <a:r>
              <a:rPr lang="en-US" altLang="zh-CN" sz="2800" dirty="0" smtClean="0"/>
              <a:t>that it will spend more and more time exploring </a:t>
            </a:r>
            <a:r>
              <a:rPr lang="en-US" altLang="zh-CN" sz="2800" dirty="0" smtClean="0"/>
              <a:t>the interesting </a:t>
            </a:r>
            <a:r>
              <a:rPr lang="en-US" altLang="zh-CN" sz="2800" dirty="0" smtClean="0"/>
              <a:t>parts of the environment, as the Q-Value estimates get better and </a:t>
            </a:r>
            <a:r>
              <a:rPr lang="en-US" altLang="zh-CN" sz="2800" dirty="0" smtClean="0"/>
              <a:t>better, while </a:t>
            </a:r>
            <a:r>
              <a:rPr lang="en-US" altLang="zh-CN" sz="2800" dirty="0" smtClean="0"/>
              <a:t>still spending some time visiting unknown regions of the MDP. It is quite </a:t>
            </a:r>
            <a:r>
              <a:rPr lang="en-US" altLang="zh-CN" sz="2800" dirty="0" smtClean="0"/>
              <a:t>common to </a:t>
            </a:r>
            <a:r>
              <a:rPr lang="en-US" altLang="zh-CN" sz="2800" dirty="0" smtClean="0"/>
              <a:t>start with a high value for ε (e.g., 1.0) and then gradually reduce it (e.g., </a:t>
            </a:r>
            <a:r>
              <a:rPr lang="en-US" altLang="zh-CN" sz="2800" dirty="0" smtClean="0"/>
              <a:t>down to </a:t>
            </a:r>
            <a:r>
              <a:rPr lang="en-US" altLang="zh-CN" sz="2800" dirty="0" smtClean="0"/>
              <a:t>0.05).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mtClean="0"/>
              <a:t>Exploration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Alternatively, rather than relying on chance for exploration, another approach is </a:t>
            </a:r>
            <a:r>
              <a:rPr lang="en-US" altLang="zh-CN" sz="2800" dirty="0" smtClean="0"/>
              <a:t>to encourage </a:t>
            </a:r>
            <a:r>
              <a:rPr lang="en-US" altLang="zh-CN" sz="2800" dirty="0" smtClean="0"/>
              <a:t>the exploration policy to try actions that it has not tried much before. </a:t>
            </a:r>
            <a:r>
              <a:rPr lang="en-US" altLang="zh-CN" sz="2800" dirty="0" smtClean="0"/>
              <a:t>This can </a:t>
            </a:r>
            <a:r>
              <a:rPr lang="en-US" altLang="zh-CN" sz="2800" dirty="0" smtClean="0"/>
              <a:t>be implemented as a bonus added to the Q-Value estimates, as shown in </a:t>
            </a:r>
            <a:r>
              <a:rPr lang="en-US" altLang="zh-CN" sz="2800" dirty="0" smtClean="0"/>
              <a:t>Equation 16-6.</a:t>
            </a: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i="1" dirty="0" smtClean="0"/>
              <a:t>f(q, n) is an exploration function, such as f(q, n) = q + K/(1 + n), where K is </a:t>
            </a:r>
            <a:r>
              <a:rPr lang="en-US" altLang="zh-CN" sz="2800" i="1" dirty="0" smtClean="0"/>
              <a:t>a </a:t>
            </a:r>
            <a:r>
              <a:rPr lang="en-US" altLang="zh-CN" sz="2800" dirty="0" smtClean="0"/>
              <a:t>curiosity </a:t>
            </a:r>
            <a:r>
              <a:rPr lang="en-US" altLang="zh-CN" sz="2800" dirty="0" err="1" smtClean="0"/>
              <a:t>hyperparameter</a:t>
            </a:r>
            <a:r>
              <a:rPr lang="en-US" altLang="zh-CN" sz="2800" dirty="0" smtClean="0"/>
              <a:t> that measures how much the agent is attracted to </a:t>
            </a:r>
            <a:r>
              <a:rPr lang="en-US" altLang="zh-CN" sz="2800" dirty="0" err="1" smtClean="0"/>
              <a:t>to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the unknown</a:t>
            </a:r>
            <a:r>
              <a:rPr lang="en-US" altLang="zh-CN" sz="2800" dirty="0" smtClean="0"/>
              <a:t>.</a:t>
            </a:r>
            <a:endParaRPr lang="zh-CN" altLang="en-US" sz="2800" b="1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876"/>
            <a:ext cx="7286676" cy="130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Approximate Q-Learning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main problem with Q-Learning is that it does not scale well to large (or </a:t>
            </a:r>
            <a:r>
              <a:rPr lang="en-US" altLang="zh-CN" sz="2800" dirty="0" smtClean="0"/>
              <a:t>even medium</a:t>
            </a:r>
            <a:r>
              <a:rPr lang="en-US" altLang="zh-CN" sz="2800" dirty="0" smtClean="0"/>
              <a:t>) MDPs with many states and actions. Consider trying to use Q-Learning </a:t>
            </a:r>
            <a:r>
              <a:rPr lang="en-US" altLang="zh-CN" sz="2800" dirty="0" smtClean="0"/>
              <a:t>to train </a:t>
            </a:r>
            <a:r>
              <a:rPr lang="en-US" altLang="zh-CN" sz="2800" dirty="0" smtClean="0"/>
              <a:t>an agent to play Ms. Pac-Man. There are over 250 pellets that Ms. Pac-Man </a:t>
            </a:r>
            <a:r>
              <a:rPr lang="en-US" altLang="zh-CN" sz="2800" dirty="0" smtClean="0"/>
              <a:t>can eat</a:t>
            </a:r>
            <a:r>
              <a:rPr lang="en-US" altLang="zh-CN" sz="2800" dirty="0" smtClean="0"/>
              <a:t>, each of which can be present or absent (i.e., already eaten). So the number of </a:t>
            </a:r>
            <a:r>
              <a:rPr lang="en-US" altLang="zh-CN" sz="2800" dirty="0" smtClean="0"/>
              <a:t>possible states </a:t>
            </a:r>
            <a:r>
              <a:rPr lang="en-US" altLang="zh-CN" sz="2800" dirty="0" smtClean="0"/>
              <a:t>is greater than 2</a:t>
            </a:r>
            <a:r>
              <a:rPr lang="en-US" altLang="zh-CN" sz="2800" baseline="30000" dirty="0" smtClean="0"/>
              <a:t>250</a:t>
            </a:r>
            <a:r>
              <a:rPr lang="en-US" altLang="zh-CN" sz="2800" dirty="0" smtClean="0"/>
              <a:t> ≈ 10</a:t>
            </a:r>
            <a:r>
              <a:rPr lang="en-US" altLang="zh-CN" sz="2800" baseline="30000" dirty="0" smtClean="0"/>
              <a:t>75</a:t>
            </a:r>
            <a:r>
              <a:rPr lang="en-US" altLang="zh-CN" sz="2800" dirty="0" smtClean="0"/>
              <a:t> (and that’s considering the possible states only </a:t>
            </a:r>
            <a:r>
              <a:rPr lang="en-US" altLang="zh-CN" sz="2800" dirty="0" smtClean="0"/>
              <a:t>of the </a:t>
            </a:r>
            <a:r>
              <a:rPr lang="en-US" altLang="zh-CN" sz="2800" dirty="0" smtClean="0"/>
              <a:t>pellets). This is way more than atoms in the observable universe, so there’s </a:t>
            </a:r>
            <a:r>
              <a:rPr lang="en-US" altLang="zh-CN" sz="2800" dirty="0" smtClean="0"/>
              <a:t>absolutely no </a:t>
            </a:r>
            <a:r>
              <a:rPr lang="en-US" altLang="zh-CN" sz="2800" dirty="0" smtClean="0"/>
              <a:t>way you can keep track of an estimate for every single Q-Value.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Approximate Q-Learning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solution is to find a function that approximates the Q-Values using a </a:t>
            </a:r>
            <a:r>
              <a:rPr lang="en-US" altLang="zh-CN" sz="2800" dirty="0" smtClean="0"/>
              <a:t>manageable number </a:t>
            </a:r>
            <a:r>
              <a:rPr lang="en-US" altLang="zh-CN" sz="2800" dirty="0" smtClean="0"/>
              <a:t>of parameters. This is called </a:t>
            </a:r>
            <a:r>
              <a:rPr lang="en-US" altLang="zh-CN" sz="2800" i="1" dirty="0" smtClean="0"/>
              <a:t>Approximate Q-Learning. For years it was </a:t>
            </a:r>
            <a:r>
              <a:rPr lang="en-US" altLang="zh-CN" sz="2800" i="1" dirty="0" smtClean="0"/>
              <a:t>recommended </a:t>
            </a:r>
            <a:r>
              <a:rPr lang="en-US" altLang="zh-CN" sz="2800" dirty="0" smtClean="0"/>
              <a:t>to </a:t>
            </a:r>
            <a:r>
              <a:rPr lang="en-US" altLang="zh-CN" sz="2800" dirty="0" smtClean="0"/>
              <a:t>use linear combinations of hand-crafted features extracted from </a:t>
            </a:r>
            <a:r>
              <a:rPr lang="en-US" altLang="zh-CN" sz="2800" dirty="0" smtClean="0"/>
              <a:t>the state </a:t>
            </a:r>
            <a:r>
              <a:rPr lang="en-US" altLang="zh-CN" sz="2800" dirty="0" smtClean="0"/>
              <a:t>(e.g., distance of the closest ghosts, their directions, and so on) to estimate </a:t>
            </a:r>
            <a:r>
              <a:rPr lang="en-US" altLang="zh-CN" sz="2800" dirty="0" err="1" smtClean="0"/>
              <a:t>Qvalues</a:t>
            </a:r>
            <a:r>
              <a:rPr lang="en-US" altLang="zh-CN" sz="2800" dirty="0" smtClean="0"/>
              <a:t>, but </a:t>
            </a:r>
            <a:r>
              <a:rPr lang="en-US" altLang="zh-CN" sz="2800" dirty="0" err="1" smtClean="0"/>
              <a:t>DeepMind</a:t>
            </a:r>
            <a:r>
              <a:rPr lang="en-US" altLang="zh-CN" sz="2800" dirty="0" smtClean="0"/>
              <a:t> showed that using deep neural networks can work much </a:t>
            </a:r>
            <a:r>
              <a:rPr lang="en-US" altLang="zh-CN" sz="2800" dirty="0" smtClean="0"/>
              <a:t>better, especially </a:t>
            </a:r>
            <a:r>
              <a:rPr lang="en-US" altLang="zh-CN" sz="2800" dirty="0" smtClean="0"/>
              <a:t>for complex problems, and it does not require any feature </a:t>
            </a:r>
            <a:r>
              <a:rPr lang="en-US" altLang="zh-CN" sz="2800" dirty="0" smtClean="0"/>
              <a:t>engineering. A </a:t>
            </a:r>
            <a:r>
              <a:rPr lang="en-US" altLang="zh-CN" sz="2800" dirty="0" smtClean="0"/>
              <a:t>DNN used to estimate Q-Values is called a </a:t>
            </a:r>
            <a:r>
              <a:rPr lang="en-US" altLang="zh-CN" sz="2800" i="1" dirty="0" smtClean="0"/>
              <a:t>deep Q-network (DQN), and using </a:t>
            </a:r>
            <a:r>
              <a:rPr lang="en-US" altLang="zh-CN" sz="2800" i="1" dirty="0" smtClean="0"/>
              <a:t>a </a:t>
            </a:r>
            <a:r>
              <a:rPr lang="en-US" altLang="zh-CN" sz="2800" dirty="0" smtClean="0"/>
              <a:t>DQN </a:t>
            </a:r>
            <a:r>
              <a:rPr lang="en-US" altLang="zh-CN" sz="2800" dirty="0" smtClean="0"/>
              <a:t>for Approximate Q-Learning is called </a:t>
            </a:r>
            <a:r>
              <a:rPr lang="en-US" altLang="zh-CN" sz="2800" i="1" dirty="0" smtClean="0"/>
              <a:t>Deep Q-Learning.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policy can be any algorithm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it does not even have to </a:t>
            </a:r>
            <a:r>
              <a:rPr lang="en-US" altLang="zh-CN" dirty="0" smtClean="0"/>
              <a:t>be deterministic</a:t>
            </a:r>
            <a:r>
              <a:rPr lang="en-US" altLang="zh-CN" dirty="0" smtClean="0"/>
              <a:t>. For example, consider a robotic vacuum cleaner whose reward is </a:t>
            </a:r>
            <a:r>
              <a:rPr lang="en-US" altLang="zh-CN" dirty="0" smtClean="0"/>
              <a:t>the amount </a:t>
            </a:r>
            <a:r>
              <a:rPr lang="en-US" altLang="zh-CN" dirty="0" smtClean="0"/>
              <a:t>of dust it picks up in 30 minutes. Its policy could be to move forward </a:t>
            </a:r>
            <a:r>
              <a:rPr lang="en-US" altLang="zh-CN" dirty="0" smtClean="0"/>
              <a:t>with some </a:t>
            </a:r>
            <a:r>
              <a:rPr lang="en-US" altLang="zh-CN" dirty="0" smtClean="0"/>
              <a:t>probability </a:t>
            </a:r>
            <a:r>
              <a:rPr lang="en-US" altLang="zh-CN" i="1" dirty="0" smtClean="0"/>
              <a:t>p every second, or randomly rotate left or right with probability 1 </a:t>
            </a:r>
            <a:r>
              <a:rPr lang="en-US" altLang="zh-CN" i="1" dirty="0" smtClean="0"/>
              <a:t>– p</a:t>
            </a:r>
            <a:r>
              <a:rPr lang="en-US" altLang="zh-CN" i="1" dirty="0" smtClean="0"/>
              <a:t>. The rotation angle would be a random angle between –r and +r. Since this </a:t>
            </a:r>
            <a:r>
              <a:rPr lang="en-US" altLang="zh-CN" i="1" dirty="0" smtClean="0"/>
              <a:t>policy </a:t>
            </a:r>
            <a:r>
              <a:rPr lang="en-US" altLang="zh-CN" dirty="0" smtClean="0"/>
              <a:t>involves </a:t>
            </a:r>
            <a:r>
              <a:rPr lang="en-US" altLang="zh-CN" dirty="0" smtClean="0"/>
              <a:t>some randomness, it is called a </a:t>
            </a:r>
            <a:r>
              <a:rPr lang="en-US" altLang="zh-CN" i="1" dirty="0" smtClean="0"/>
              <a:t>stochastic policy.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Learning to Play Ms. Pac-Man Using Deep Q-Learning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Since we will be using an Atari environment, we must first install </a:t>
            </a:r>
            <a:r>
              <a:rPr lang="en-US" altLang="zh-CN" sz="2800" dirty="0" err="1" smtClean="0"/>
              <a:t>OpenAI</a:t>
            </a:r>
            <a:r>
              <a:rPr lang="en-US" altLang="zh-CN" sz="2800" dirty="0" smtClean="0"/>
              <a:t> gym’s </a:t>
            </a:r>
            <a:r>
              <a:rPr lang="en-US" altLang="zh-CN" sz="2800" dirty="0" smtClean="0"/>
              <a:t>Atari dependencies</a:t>
            </a:r>
            <a:r>
              <a:rPr lang="en-US" altLang="zh-CN" sz="2800" dirty="0" smtClean="0"/>
              <a:t>. While we’re at it, we will also install dependencies for other </a:t>
            </a:r>
            <a:r>
              <a:rPr lang="en-US" altLang="zh-CN" sz="2800" dirty="0" err="1" smtClean="0"/>
              <a:t>OpenAI</a:t>
            </a:r>
            <a:r>
              <a:rPr lang="en-US" altLang="zh-CN" sz="2800" dirty="0" smtClean="0"/>
              <a:t> gym </a:t>
            </a:r>
            <a:r>
              <a:rPr lang="en-US" altLang="zh-CN" sz="2800" dirty="0" smtClean="0"/>
              <a:t>environments that you may want to play with. On </a:t>
            </a:r>
            <a:r>
              <a:rPr lang="en-US" altLang="zh-CN" sz="2800" dirty="0" err="1" smtClean="0"/>
              <a:t>macOS</a:t>
            </a:r>
            <a:r>
              <a:rPr lang="en-US" altLang="zh-CN" sz="2800" dirty="0" smtClean="0"/>
              <a:t>, assuming you </a:t>
            </a:r>
            <a:r>
              <a:rPr lang="en-US" altLang="zh-CN" sz="2800" dirty="0" smtClean="0"/>
              <a:t>have installed </a:t>
            </a:r>
            <a:r>
              <a:rPr lang="en-US" altLang="zh-CN" sz="2800" dirty="0" smtClean="0"/>
              <a:t>Homebrew, you need to run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$ brew install </a:t>
            </a:r>
            <a:r>
              <a:rPr lang="en-US" altLang="zh-CN" sz="2800" dirty="0" err="1" smtClean="0"/>
              <a:t>cmake</a:t>
            </a:r>
            <a:r>
              <a:rPr lang="en-US" altLang="zh-CN" sz="2800" dirty="0" smtClean="0"/>
              <a:t> boost </a:t>
            </a:r>
            <a:r>
              <a:rPr lang="en-US" altLang="zh-CN" sz="2800" dirty="0" err="1" smtClean="0"/>
              <a:t>boost</a:t>
            </a:r>
            <a:r>
              <a:rPr lang="en-US" altLang="zh-CN" sz="2800" dirty="0" smtClean="0"/>
              <a:t>-python sdl2 swig </a:t>
            </a:r>
            <a:r>
              <a:rPr lang="en-US" altLang="zh-CN" sz="2800" dirty="0" err="1" smtClean="0"/>
              <a:t>wget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$ apt-get install -y python3-numpy python3-dev </a:t>
            </a:r>
            <a:r>
              <a:rPr lang="en-US" altLang="zh-CN" sz="2800" dirty="0" err="1" smtClean="0"/>
              <a:t>cmake</a:t>
            </a:r>
            <a:r>
              <a:rPr lang="en-US" altLang="zh-CN" sz="2800" dirty="0" smtClean="0"/>
              <a:t> zlib1g-dev </a:t>
            </a:r>
            <a:r>
              <a:rPr lang="en-US" altLang="zh-CN" sz="2800" dirty="0" err="1" smtClean="0"/>
              <a:t>libjpeg</a:t>
            </a:r>
            <a:r>
              <a:rPr lang="en-US" altLang="zh-CN" sz="2800" dirty="0" smtClean="0"/>
              <a:t>-dev </a:t>
            </a:r>
            <a:r>
              <a:rPr lang="en-US" altLang="zh-CN" sz="2800" dirty="0" err="1" smtClean="0"/>
              <a:t>xvfb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libav</a:t>
            </a:r>
            <a:r>
              <a:rPr lang="en-US" altLang="zh-CN" sz="2800" dirty="0" smtClean="0"/>
              <a:t>-tools </a:t>
            </a:r>
            <a:r>
              <a:rPr lang="en-US" altLang="zh-CN" sz="2800" dirty="0" err="1" smtClean="0"/>
              <a:t>xorg</a:t>
            </a:r>
            <a:r>
              <a:rPr lang="en-US" altLang="zh-CN" sz="2800" dirty="0" smtClean="0"/>
              <a:t>-dev python3-opengl </a:t>
            </a:r>
            <a:r>
              <a:rPr lang="en-US" altLang="zh-CN" sz="2800" dirty="0" err="1" smtClean="0"/>
              <a:t>libboost</a:t>
            </a:r>
            <a:r>
              <a:rPr lang="en-US" altLang="zh-CN" sz="2800" dirty="0" smtClean="0"/>
              <a:t>-all-dev libsdl2-dev </a:t>
            </a:r>
            <a:r>
              <a:rPr lang="en-US" altLang="zh-CN" sz="2800" dirty="0" smtClean="0"/>
              <a:t>swig</a:t>
            </a:r>
          </a:p>
          <a:p>
            <a:pPr>
              <a:buNone/>
            </a:pPr>
            <a:r>
              <a:rPr lang="en-US" altLang="zh-CN" sz="2800" dirty="0" smtClean="0"/>
              <a:t>$ pip3 install --upgrade 'gym[all]'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Learning to Play Ms. Pac-Man Using Deep Q-Learning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env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gym.make</a:t>
            </a:r>
            <a:r>
              <a:rPr lang="en-US" altLang="zh-CN" sz="2400" b="1" dirty="0" smtClean="0"/>
              <a:t>("MsPacman-v0")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env.reset</a:t>
            </a:r>
            <a:r>
              <a:rPr lang="en-US" altLang="zh-CN" sz="2400" b="1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obs.shape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# [height, width, channels]</a:t>
            </a:r>
          </a:p>
          <a:p>
            <a:pPr>
              <a:buNone/>
            </a:pPr>
            <a:r>
              <a:rPr lang="en-US" altLang="zh-CN" sz="2400" dirty="0" smtClean="0"/>
              <a:t>(210, 160, 3)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env.action_space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Discrete(9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1050" b="1" dirty="0" smtClean="0"/>
          </a:p>
          <a:p>
            <a:pPr>
              <a:buNone/>
            </a:pPr>
            <a:r>
              <a:rPr lang="en-US" altLang="zh-CN" sz="2400" dirty="0" err="1" smtClean="0"/>
              <a:t>mspacman_color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([210, 164, 74]).mean()</a:t>
            </a:r>
          </a:p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preprocess_observation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[1:176:2, ::2] </a:t>
            </a:r>
            <a:r>
              <a:rPr lang="en-US" altLang="zh-CN" sz="2400" i="1" dirty="0" smtClean="0"/>
              <a:t># crop and downsize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img.mean</a:t>
            </a:r>
            <a:r>
              <a:rPr lang="en-US" altLang="zh-CN" sz="2400" dirty="0" smtClean="0"/>
              <a:t>(axis=2) </a:t>
            </a:r>
            <a:r>
              <a:rPr lang="en-US" altLang="zh-CN" sz="2400" i="1" dirty="0" smtClean="0"/>
              <a:t># to </a:t>
            </a:r>
            <a:r>
              <a:rPr lang="en-US" altLang="zh-CN" sz="2400" i="1" dirty="0" err="1" smtClean="0"/>
              <a:t>greyscale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==</a:t>
            </a:r>
            <a:r>
              <a:rPr lang="en-US" altLang="zh-CN" sz="2400" dirty="0" err="1" smtClean="0"/>
              <a:t>mspacman_color</a:t>
            </a:r>
            <a:r>
              <a:rPr lang="en-US" altLang="zh-CN" sz="2400" dirty="0" smtClean="0"/>
              <a:t>] = 0 </a:t>
            </a:r>
            <a:r>
              <a:rPr lang="en-US" altLang="zh-CN" sz="2400" i="1" dirty="0" smtClean="0"/>
              <a:t># improve contrast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(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- 128) / 128 - 1 </a:t>
            </a:r>
            <a:r>
              <a:rPr lang="en-US" altLang="zh-CN" sz="2400" i="1" dirty="0" smtClean="0"/>
              <a:t># normalize from -1. to 1.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img.reshape</a:t>
            </a:r>
            <a:r>
              <a:rPr lang="en-US" altLang="zh-CN" sz="2400" b="1" dirty="0" smtClean="0"/>
              <a:t>(88, 80, 1)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Learning to Play Ms. Pac-Man Using Deep Q-Learning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env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gym.make</a:t>
            </a:r>
            <a:r>
              <a:rPr lang="en-US" altLang="zh-CN" sz="2400" b="1" dirty="0" smtClean="0"/>
              <a:t>("MsPacman-v0")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env.reset</a:t>
            </a:r>
            <a:r>
              <a:rPr lang="en-US" altLang="zh-CN" sz="2400" b="1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obs.shape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# [height, width, channels]</a:t>
            </a:r>
          </a:p>
          <a:p>
            <a:pPr>
              <a:buNone/>
            </a:pPr>
            <a:r>
              <a:rPr lang="en-US" altLang="zh-CN" sz="2400" dirty="0" smtClean="0"/>
              <a:t>(210, 160, 3)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env.action_space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Discrete(9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1050" b="1" dirty="0" smtClean="0"/>
          </a:p>
          <a:p>
            <a:pPr>
              <a:buNone/>
            </a:pPr>
            <a:r>
              <a:rPr lang="en-US" altLang="zh-CN" sz="2400" dirty="0" err="1" smtClean="0"/>
              <a:t>mspacman_color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([210, 164, 74]).mean()</a:t>
            </a:r>
          </a:p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preprocess_observation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obs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[1:176:2, ::2] </a:t>
            </a:r>
            <a:r>
              <a:rPr lang="en-US" altLang="zh-CN" sz="2400" i="1" dirty="0" smtClean="0"/>
              <a:t># crop and downsize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img.mean</a:t>
            </a:r>
            <a:r>
              <a:rPr lang="en-US" altLang="zh-CN" sz="2400" dirty="0" smtClean="0"/>
              <a:t>(axis=2) </a:t>
            </a:r>
            <a:r>
              <a:rPr lang="en-US" altLang="zh-CN" sz="2400" i="1" dirty="0" smtClean="0"/>
              <a:t># to </a:t>
            </a:r>
            <a:r>
              <a:rPr lang="en-US" altLang="zh-CN" sz="2400" i="1" dirty="0" err="1" smtClean="0"/>
              <a:t>greyscale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==</a:t>
            </a:r>
            <a:r>
              <a:rPr lang="en-US" altLang="zh-CN" sz="2400" dirty="0" err="1" smtClean="0"/>
              <a:t>mspacman_color</a:t>
            </a:r>
            <a:r>
              <a:rPr lang="en-US" altLang="zh-CN" sz="2400" dirty="0" smtClean="0"/>
              <a:t>] = 0 </a:t>
            </a:r>
            <a:r>
              <a:rPr lang="en-US" altLang="zh-CN" sz="2400" i="1" dirty="0" smtClean="0"/>
              <a:t># improve contrast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(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- 128) / 128 - 1 </a:t>
            </a:r>
            <a:r>
              <a:rPr lang="en-US" altLang="zh-CN" sz="2400" i="1" dirty="0" smtClean="0"/>
              <a:t># normalize from -1. to 1.</a:t>
            </a:r>
          </a:p>
          <a:p>
            <a:pPr>
              <a:buNone/>
            </a:pPr>
            <a:r>
              <a:rPr lang="en-US" altLang="zh-CN" sz="2400" b="1" smtClean="0"/>
              <a:t>    return </a:t>
            </a:r>
            <a:r>
              <a:rPr lang="en-US" altLang="zh-CN" sz="2400" b="1" dirty="0" err="1" smtClean="0"/>
              <a:t>img.reshape</a:t>
            </a:r>
            <a:r>
              <a:rPr lang="en-US" altLang="zh-CN" sz="2400" b="1" dirty="0" smtClean="0"/>
              <a:t>(88, 80, 1)</a:t>
            </a:r>
            <a:endParaRPr lang="zh-CN" altLang="en-US" sz="2400" b="1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86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Learning to Play Ms. Pac-Man Using Deep Q-Learning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Next, let’s create the DQN. It could just take a state-action pair (</a:t>
            </a:r>
            <a:r>
              <a:rPr lang="en-US" altLang="zh-CN" i="1" dirty="0" err="1" smtClean="0"/>
              <a:t>s,a</a:t>
            </a:r>
            <a:r>
              <a:rPr lang="en-US" altLang="zh-CN" i="1" dirty="0" smtClean="0"/>
              <a:t>) as input, and </a:t>
            </a:r>
            <a:r>
              <a:rPr lang="en-US" altLang="zh-CN" i="1" dirty="0" smtClean="0"/>
              <a:t>output </a:t>
            </a:r>
            <a:r>
              <a:rPr lang="en-US" altLang="zh-CN" dirty="0" smtClean="0"/>
              <a:t>an </a:t>
            </a:r>
            <a:r>
              <a:rPr lang="en-US" altLang="zh-CN" dirty="0" smtClean="0"/>
              <a:t>estimate of the corresponding Q-Value </a:t>
            </a:r>
            <a:r>
              <a:rPr lang="en-US" altLang="zh-CN" i="1" dirty="0" smtClean="0"/>
              <a:t>Q(</a:t>
            </a:r>
            <a:r>
              <a:rPr lang="en-US" altLang="zh-CN" i="1" dirty="0" err="1" smtClean="0"/>
              <a:t>s,a</a:t>
            </a:r>
            <a:r>
              <a:rPr lang="en-US" altLang="zh-CN" i="1" dirty="0" smtClean="0"/>
              <a:t>), but since the actions are </a:t>
            </a:r>
            <a:r>
              <a:rPr lang="en-US" altLang="zh-CN" i="1" dirty="0" smtClean="0"/>
              <a:t>discrete </a:t>
            </a:r>
            <a:r>
              <a:rPr lang="en-US" altLang="zh-CN" dirty="0" smtClean="0"/>
              <a:t>it </a:t>
            </a:r>
            <a:r>
              <a:rPr lang="en-US" altLang="zh-CN" dirty="0" smtClean="0"/>
              <a:t>is more convenient to use a neural network that takes only a state </a:t>
            </a:r>
            <a:r>
              <a:rPr lang="en-US" altLang="zh-CN" i="1" dirty="0" smtClean="0"/>
              <a:t>s as </a:t>
            </a:r>
            <a:r>
              <a:rPr lang="en-US" altLang="zh-CN" i="1" dirty="0" smtClean="0"/>
              <a:t>input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outputs one Q-Value estimate per action. The DQN will be composed of </a:t>
            </a:r>
            <a:r>
              <a:rPr lang="en-US" altLang="zh-CN" dirty="0" smtClean="0"/>
              <a:t>three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</a:t>
            </a:r>
            <a:r>
              <a:rPr lang="en-US" altLang="zh-CN" dirty="0" smtClean="0"/>
              <a:t>layers, followed by two fully connected layers, including the </a:t>
            </a:r>
            <a:r>
              <a:rPr lang="en-US" altLang="zh-CN" dirty="0" smtClean="0"/>
              <a:t>output layer </a:t>
            </a:r>
            <a:r>
              <a:rPr lang="en-US" altLang="zh-CN" dirty="0" smtClean="0"/>
              <a:t>(see Figure 16-10).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0"/>
            <a:ext cx="62566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tensorflow.contrib.layers</a:t>
            </a:r>
            <a:r>
              <a:rPr lang="en-US" altLang="zh-CN" sz="2400" b="1" dirty="0" smtClean="0"/>
              <a:t> import convolution2d, </a:t>
            </a:r>
            <a:r>
              <a:rPr lang="en-US" altLang="zh-CN" sz="2400" b="1" dirty="0" err="1" smtClean="0"/>
              <a:t>fully_connected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input_height</a:t>
            </a:r>
            <a:r>
              <a:rPr lang="en-US" altLang="zh-CN" sz="2400" dirty="0" smtClean="0"/>
              <a:t> = 88</a:t>
            </a:r>
          </a:p>
          <a:p>
            <a:pPr>
              <a:buNone/>
            </a:pPr>
            <a:r>
              <a:rPr lang="en-US" altLang="zh-CN" sz="2400" dirty="0" err="1" smtClean="0"/>
              <a:t>input_width</a:t>
            </a:r>
            <a:r>
              <a:rPr lang="en-US" altLang="zh-CN" sz="2400" dirty="0" smtClean="0"/>
              <a:t> = 80</a:t>
            </a:r>
          </a:p>
          <a:p>
            <a:pPr>
              <a:buNone/>
            </a:pPr>
            <a:r>
              <a:rPr lang="en-US" altLang="zh-CN" sz="2400" dirty="0" err="1" smtClean="0"/>
              <a:t>input_channels</a:t>
            </a:r>
            <a:r>
              <a:rPr lang="en-US" altLang="zh-CN" sz="2400" dirty="0" smtClean="0"/>
              <a:t> = 1</a:t>
            </a:r>
          </a:p>
          <a:p>
            <a:pPr>
              <a:buNone/>
            </a:pPr>
            <a:r>
              <a:rPr lang="en-US" altLang="zh-CN" sz="2400" dirty="0" err="1" smtClean="0"/>
              <a:t>conv_n_maps</a:t>
            </a:r>
            <a:r>
              <a:rPr lang="en-US" altLang="zh-CN" sz="2400" dirty="0" smtClean="0"/>
              <a:t> = [32, 64, 64]</a:t>
            </a:r>
          </a:p>
          <a:p>
            <a:pPr>
              <a:buNone/>
            </a:pPr>
            <a:r>
              <a:rPr lang="en-US" altLang="zh-CN" sz="2400" dirty="0" err="1" smtClean="0"/>
              <a:t>conv_kernel_sizes</a:t>
            </a:r>
            <a:r>
              <a:rPr lang="en-US" altLang="zh-CN" sz="2400" dirty="0" smtClean="0"/>
              <a:t> = [(8,8), (4,4), (3,3)]</a:t>
            </a:r>
          </a:p>
          <a:p>
            <a:pPr>
              <a:buNone/>
            </a:pPr>
            <a:r>
              <a:rPr lang="en-US" altLang="zh-CN" sz="2400" dirty="0" err="1" smtClean="0"/>
              <a:t>conv_strides</a:t>
            </a:r>
            <a:r>
              <a:rPr lang="en-US" altLang="zh-CN" sz="2400" dirty="0" smtClean="0"/>
              <a:t> = [4, 2, 1]</a:t>
            </a:r>
          </a:p>
          <a:p>
            <a:pPr>
              <a:buNone/>
            </a:pPr>
            <a:r>
              <a:rPr lang="en-US" altLang="zh-CN" sz="2400" dirty="0" err="1" smtClean="0"/>
              <a:t>conv_paddings</a:t>
            </a:r>
            <a:r>
              <a:rPr lang="en-US" altLang="zh-CN" sz="2400" dirty="0" smtClean="0"/>
              <a:t> = ["SAME"]*3</a:t>
            </a:r>
          </a:p>
          <a:p>
            <a:pPr>
              <a:buNone/>
            </a:pPr>
            <a:r>
              <a:rPr lang="en-US" altLang="zh-CN" sz="2400" dirty="0" err="1" smtClean="0"/>
              <a:t>conv_activation</a:t>
            </a:r>
            <a:r>
              <a:rPr lang="en-US" altLang="zh-CN" sz="2400" dirty="0" smtClean="0"/>
              <a:t> = [</a:t>
            </a:r>
            <a:r>
              <a:rPr lang="en-US" altLang="zh-CN" sz="2400" dirty="0" err="1" smtClean="0"/>
              <a:t>tf.nn.relu</a:t>
            </a:r>
            <a:r>
              <a:rPr lang="en-US" altLang="zh-CN" sz="2400" dirty="0" smtClean="0"/>
              <a:t>]*3</a:t>
            </a:r>
          </a:p>
          <a:p>
            <a:pPr>
              <a:buNone/>
            </a:pPr>
            <a:r>
              <a:rPr lang="en-US" altLang="zh-CN" sz="2400" dirty="0" err="1" smtClean="0"/>
              <a:t>n_hidden_in</a:t>
            </a:r>
            <a:r>
              <a:rPr lang="en-US" altLang="zh-CN" sz="2400" dirty="0" smtClean="0"/>
              <a:t> = 64 * 11 * 10 </a:t>
            </a:r>
            <a:r>
              <a:rPr lang="en-US" altLang="zh-CN" sz="2400" i="1" dirty="0" smtClean="0"/>
              <a:t># conv3 has 64 maps of 11x10 each</a:t>
            </a:r>
          </a:p>
          <a:p>
            <a:pPr>
              <a:buNone/>
            </a:pPr>
            <a:r>
              <a:rPr lang="en-US" altLang="zh-CN" sz="2400" dirty="0" err="1" smtClean="0"/>
              <a:t>n_hidden</a:t>
            </a:r>
            <a:r>
              <a:rPr lang="en-US" altLang="zh-CN" sz="2400" dirty="0" smtClean="0"/>
              <a:t> = 512</a:t>
            </a:r>
          </a:p>
          <a:p>
            <a:pPr>
              <a:buNone/>
            </a:pPr>
            <a:r>
              <a:rPr lang="en-US" altLang="zh-CN" sz="2400" dirty="0" err="1" smtClean="0"/>
              <a:t>hidden_activation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tf.nn.relu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env.action_space.n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# 9 discrete actions are available</a:t>
            </a:r>
          </a:p>
          <a:p>
            <a:pPr>
              <a:buNone/>
            </a:pPr>
            <a:r>
              <a:rPr lang="en-US" altLang="zh-CN" sz="2400" dirty="0" err="1" smtClean="0"/>
              <a:t>initializer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tf.contrib.layers.variance_scaling_initializer</a:t>
            </a:r>
            <a:r>
              <a:rPr lang="en-US" altLang="zh-CN" sz="2400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def </a:t>
            </a:r>
            <a:r>
              <a:rPr lang="en-US" altLang="zh-CN" sz="2000" dirty="0" err="1" smtClean="0"/>
              <a:t>q_network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X_state</a:t>
            </a:r>
            <a:r>
              <a:rPr lang="en-US" altLang="zh-CN" sz="2000" dirty="0" smtClean="0"/>
              <a:t>, scope):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prev_layer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X_state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conv_layers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[]</a:t>
            </a:r>
          </a:p>
          <a:p>
            <a:pPr>
              <a:buNone/>
            </a:pPr>
            <a:r>
              <a:rPr lang="en-US" altLang="zh-CN" sz="2000" dirty="0" smtClean="0"/>
              <a:t>    with </a:t>
            </a:r>
            <a:r>
              <a:rPr lang="en-US" altLang="zh-CN" sz="2000" dirty="0" err="1" smtClean="0"/>
              <a:t>tf.variable_scope</a:t>
            </a:r>
            <a:r>
              <a:rPr lang="en-US" altLang="zh-CN" sz="2000" dirty="0" smtClean="0"/>
              <a:t>(scope) as scope:</a:t>
            </a:r>
          </a:p>
          <a:p>
            <a:pPr>
              <a:buNone/>
            </a:pPr>
            <a:r>
              <a:rPr lang="en-US" altLang="zh-CN" sz="2000" dirty="0" smtClean="0"/>
              <a:t>        for </a:t>
            </a:r>
            <a:r>
              <a:rPr lang="en-US" altLang="zh-CN" sz="2000" dirty="0" err="1" smtClean="0"/>
              <a:t>n_maps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kernel_size</a:t>
            </a:r>
            <a:r>
              <a:rPr lang="en-US" altLang="zh-CN" sz="2000" dirty="0" smtClean="0"/>
              <a:t>, stride, padding, activation in </a:t>
            </a:r>
            <a:r>
              <a:rPr lang="en-US" altLang="zh-CN" sz="2000" dirty="0" smtClean="0"/>
              <a:t>zip( </a:t>
            </a:r>
            <a:r>
              <a:rPr lang="en-US" altLang="zh-CN" sz="2000" dirty="0" err="1" smtClean="0"/>
              <a:t>conv_n_maps</a:t>
            </a:r>
            <a:r>
              <a:rPr lang="en-US" altLang="zh-CN" sz="2000" dirty="0" smtClean="0"/>
              <a:t>,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</a:t>
            </a:r>
            <a:r>
              <a:rPr lang="en-US" altLang="zh-CN" sz="2000" dirty="0" err="1" smtClean="0"/>
              <a:t>conv_kernel_sizes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conv_strides,conv_paddings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conv_activation</a:t>
            </a:r>
            <a:r>
              <a:rPr lang="en-US" altLang="zh-CN" sz="2000" dirty="0" smtClean="0"/>
              <a:t>):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prev_layer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smtClean="0"/>
              <a:t>convolution2d( </a:t>
            </a:r>
            <a:r>
              <a:rPr lang="en-US" altLang="zh-CN" sz="2000" dirty="0" err="1" smtClean="0"/>
              <a:t>prev_layer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num_outputs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n_maps</a:t>
            </a:r>
            <a:r>
              <a:rPr lang="en-US" altLang="zh-CN" sz="2000" dirty="0" smtClean="0"/>
              <a:t>, </a:t>
            </a:r>
            <a:r>
              <a:rPr lang="en-US" altLang="zh-CN" sz="2000" dirty="0" smtClean="0"/>
              <a:t> 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</a:t>
            </a:r>
            <a:r>
              <a:rPr lang="en-US" altLang="zh-CN" sz="2000" dirty="0" err="1" smtClean="0"/>
              <a:t>kernel_size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kernel_size</a:t>
            </a:r>
            <a:r>
              <a:rPr lang="en-US" altLang="zh-CN" sz="2000" dirty="0" smtClean="0"/>
              <a:t>, stride=stride</a:t>
            </a:r>
            <a:r>
              <a:rPr lang="en-US" altLang="zh-CN" sz="2000" dirty="0" smtClean="0"/>
              <a:t>, padding=padding, 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activation,weights_initializer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conv_layers.append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prev_layer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last_conv_layer_flat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tf.reshape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prev_layer</a:t>
            </a:r>
            <a:r>
              <a:rPr lang="en-US" altLang="zh-CN" sz="2000" dirty="0" smtClean="0"/>
              <a:t>, shape=[-1, </a:t>
            </a:r>
            <a:r>
              <a:rPr lang="en-US" altLang="zh-CN" sz="2000" dirty="0" err="1" smtClean="0"/>
              <a:t>n_hidden_in</a:t>
            </a:r>
            <a:r>
              <a:rPr lang="en-US" altLang="zh-CN" sz="2000" dirty="0" smtClean="0"/>
              <a:t>])</a:t>
            </a:r>
          </a:p>
          <a:p>
            <a:pPr>
              <a:buNone/>
            </a:pPr>
            <a:r>
              <a:rPr lang="en-US" altLang="zh-CN" sz="2000" dirty="0" smtClean="0"/>
              <a:t>        hidden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last_conv_layer_flat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n_hidden</a:t>
            </a:r>
            <a:r>
              <a:rPr lang="en-US" altLang="zh-CN" sz="2000" dirty="0" smtClean="0"/>
              <a:t>,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hidden_activation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    outputs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 hidden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=None,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  </a:t>
            </a:r>
            <a:r>
              <a:rPr lang="en-US" altLang="zh-CN" sz="2000" dirty="0" err="1" smtClean="0"/>
              <a:t>weights_initializer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initializer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trainable_vars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tf.get_collection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tf.GraphKeys.TRAINABLE_VARIABLES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scope=scope.name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trainable_vars_by_name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{var.name[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(scope.name):]: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for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in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</a:t>
            </a:r>
            <a:r>
              <a:rPr lang="en-US" altLang="zh-CN" sz="2000" dirty="0" err="1" smtClean="0"/>
              <a:t>trainable_vars</a:t>
            </a: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    return </a:t>
            </a:r>
            <a:r>
              <a:rPr lang="en-US" altLang="zh-CN" sz="2000" dirty="0" smtClean="0"/>
              <a:t>outputs, </a:t>
            </a:r>
            <a:r>
              <a:rPr lang="en-US" altLang="zh-CN" sz="2000" dirty="0" err="1" smtClean="0"/>
              <a:t>trainable_vars_by_name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71462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 err="1" smtClean="0"/>
              <a:t>trainable_vars_by_name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{'/</a:t>
            </a:r>
            <a:r>
              <a:rPr lang="en-US" altLang="zh-CN" sz="2000" dirty="0" err="1" smtClean="0"/>
              <a:t>Conv</a:t>
            </a:r>
            <a:r>
              <a:rPr lang="en-US" altLang="zh-CN" sz="2000" dirty="0" smtClean="0"/>
              <a:t>/biases:0':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 at 0x121cf7b50&gt;,</a:t>
            </a:r>
          </a:p>
          <a:p>
            <a:pPr>
              <a:buNone/>
            </a:pPr>
            <a:r>
              <a:rPr lang="en-US" altLang="zh-CN" sz="2000" dirty="0" smtClean="0"/>
              <a:t>'/</a:t>
            </a:r>
            <a:r>
              <a:rPr lang="en-US" altLang="zh-CN" sz="2000" dirty="0" err="1" smtClean="0"/>
              <a:t>Conv</a:t>
            </a:r>
            <a:r>
              <a:rPr lang="en-US" altLang="zh-CN" sz="2000" dirty="0" smtClean="0"/>
              <a:t>/weights:0':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'/Conv_1/biases:0':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'/Conv_1/weights:0':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'/Conv_2/biases:0':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'/Conv_2/weights:0':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/biases:0':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/weights:0':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'/fully_connected_1/biases:0':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...&gt;,</a:t>
            </a:r>
          </a:p>
          <a:p>
            <a:pPr>
              <a:buNone/>
            </a:pPr>
            <a:r>
              <a:rPr lang="en-US" altLang="zh-CN" sz="2000" dirty="0" smtClean="0"/>
              <a:t>'/fully_connected_1/weights:0': &lt;</a:t>
            </a:r>
            <a:r>
              <a:rPr lang="en-US" altLang="zh-CN" sz="2000" dirty="0" err="1" smtClean="0"/>
              <a:t>tensorflow.python.ops.variables.Variable</a:t>
            </a:r>
            <a:r>
              <a:rPr lang="en-US" altLang="zh-CN" sz="2000" dirty="0" smtClean="0"/>
              <a:t>...&gt;}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57166"/>
            <a:ext cx="9036496" cy="64293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X_state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</a:t>
            </a:r>
            <a:r>
              <a:rPr lang="en-US" altLang="zh-CN" sz="2400" dirty="0" err="1" smtClean="0"/>
              <a:t>input_height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</a:t>
            </a:r>
            <a:r>
              <a:rPr lang="en-US" altLang="zh-CN" sz="2400" dirty="0" err="1" smtClean="0"/>
              <a:t>input_width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input_channels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000" b="1" dirty="0" err="1" smtClean="0"/>
              <a:t>actor_q_values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actor_vars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q_network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X_state</a:t>
            </a:r>
            <a:r>
              <a:rPr lang="en-US" altLang="zh-CN" sz="2000" b="1" dirty="0" smtClean="0"/>
              <a:t>, scope</a:t>
            </a:r>
            <a:r>
              <a:rPr lang="en-US" altLang="zh-CN" sz="2000" b="1" dirty="0" smtClean="0"/>
              <a:t>="</a:t>
            </a:r>
            <a:r>
              <a:rPr lang="en-US" altLang="zh-CN" sz="2000" b="1" dirty="0" err="1" smtClean="0"/>
              <a:t>q_networks</a:t>
            </a:r>
            <a:r>
              <a:rPr lang="en-US" altLang="zh-CN" sz="2000" b="1" dirty="0" smtClean="0"/>
              <a:t>/actor")</a:t>
            </a:r>
          </a:p>
          <a:p>
            <a:pPr>
              <a:buNone/>
            </a:pPr>
            <a:r>
              <a:rPr lang="en-US" altLang="zh-CN" sz="2000" b="1" dirty="0" err="1" smtClean="0"/>
              <a:t>critic_q_values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critic_vars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q_network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X_state</a:t>
            </a:r>
            <a:r>
              <a:rPr lang="en-US" altLang="zh-CN" sz="2000" b="1" dirty="0" smtClean="0"/>
              <a:t>, scope="</a:t>
            </a:r>
            <a:r>
              <a:rPr lang="en-US" altLang="zh-CN" sz="2000" b="1" dirty="0" err="1" smtClean="0"/>
              <a:t>q_networks</a:t>
            </a:r>
            <a:r>
              <a:rPr lang="en-US" altLang="zh-CN" sz="2000" b="1" dirty="0" smtClean="0"/>
              <a:t>/critic")</a:t>
            </a:r>
          </a:p>
          <a:p>
            <a:pPr>
              <a:buNone/>
            </a:pPr>
            <a:r>
              <a:rPr lang="en-US" altLang="zh-CN" sz="2400" dirty="0" err="1" smtClean="0"/>
              <a:t>copy_ops</a:t>
            </a:r>
            <a:r>
              <a:rPr lang="en-US" altLang="zh-CN" sz="2400" dirty="0" smtClean="0"/>
              <a:t> = [</a:t>
            </a:r>
            <a:r>
              <a:rPr lang="en-US" altLang="zh-CN" sz="2400" dirty="0" err="1" smtClean="0"/>
              <a:t>actor_var.assign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critic_vars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var_name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b="1" dirty="0" smtClean="0"/>
              <a:t>                       for </a:t>
            </a:r>
            <a:r>
              <a:rPr lang="en-US" altLang="zh-CN" sz="2400" b="1" dirty="0" err="1" smtClean="0"/>
              <a:t>var_name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actor_var</a:t>
            </a:r>
            <a:r>
              <a:rPr lang="en-US" altLang="zh-CN" sz="2400" b="1" dirty="0" smtClean="0"/>
              <a:t> in </a:t>
            </a:r>
            <a:r>
              <a:rPr lang="en-US" altLang="zh-CN" sz="2400" b="1" dirty="0" err="1" smtClean="0"/>
              <a:t>actor_vars.items</a:t>
            </a:r>
            <a:r>
              <a:rPr lang="en-US" altLang="zh-CN" sz="2400" b="1" dirty="0" smtClean="0"/>
              <a:t>()]</a:t>
            </a:r>
          </a:p>
          <a:p>
            <a:pPr>
              <a:buNone/>
            </a:pPr>
            <a:r>
              <a:rPr lang="en-US" altLang="zh-CN" sz="2400" dirty="0" err="1" smtClean="0"/>
              <a:t>copy_critic_to_actor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tf.group</a:t>
            </a:r>
            <a:r>
              <a:rPr lang="en-US" altLang="zh-CN" sz="2400" dirty="0" smtClean="0"/>
              <a:t>(*</a:t>
            </a:r>
            <a:r>
              <a:rPr lang="en-US" altLang="zh-CN" sz="2400" dirty="0" err="1" smtClean="0"/>
              <a:t>copy_ops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876"/>
            <a:ext cx="6429420" cy="254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57166"/>
            <a:ext cx="9036496" cy="64293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X_action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(tf.int32, shape=[None])</a:t>
            </a:r>
          </a:p>
          <a:p>
            <a:pPr>
              <a:buNone/>
            </a:pPr>
            <a:r>
              <a:rPr lang="en-US" altLang="zh-CN" sz="2400" dirty="0" err="1" smtClean="0"/>
              <a:t>q_value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tf.reduce_sum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critic_q_values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tf.one_hot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X_action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), axis=1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keep_dims</a:t>
            </a:r>
            <a:r>
              <a:rPr lang="en-US" altLang="zh-CN" sz="2400" dirty="0" smtClean="0"/>
              <a:t>=True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y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shape=[None, 1])</a:t>
            </a:r>
          </a:p>
          <a:p>
            <a:pPr>
              <a:buNone/>
            </a:pPr>
            <a:r>
              <a:rPr lang="en-US" altLang="zh-CN" sz="2400" dirty="0" smtClean="0"/>
              <a:t>cost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(y - </a:t>
            </a:r>
            <a:r>
              <a:rPr lang="en-US" altLang="zh-CN" sz="2400" dirty="0" err="1" smtClean="0"/>
              <a:t>q_value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r>
              <a:rPr lang="en-US" altLang="zh-CN" sz="2400" dirty="0" err="1" smtClean="0"/>
              <a:t>global_step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(0, trainable=False, name='</a:t>
            </a:r>
            <a:r>
              <a:rPr lang="en-US" altLang="zh-CN" sz="2400" dirty="0" err="1" smtClean="0"/>
              <a:t>global_step</a:t>
            </a:r>
            <a:r>
              <a:rPr lang="en-US" altLang="zh-CN" sz="2400" dirty="0" smtClean="0"/>
              <a:t>')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(cost, </a:t>
            </a:r>
            <a:r>
              <a:rPr lang="en-US" altLang="zh-CN" sz="2400" dirty="0" err="1" smtClean="0"/>
              <a:t>global_step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global_step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saver = </a:t>
            </a:r>
            <a:r>
              <a:rPr lang="en-US" altLang="zh-CN" sz="2400" dirty="0" err="1" smtClean="0"/>
              <a:t>tf.train.Saver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How would you train such a robot? There are just two </a:t>
            </a:r>
            <a:r>
              <a:rPr lang="en-US" altLang="zh-CN" i="1" dirty="0" smtClean="0"/>
              <a:t>policy parameters you </a:t>
            </a:r>
            <a:r>
              <a:rPr lang="en-US" altLang="zh-CN" i="1" dirty="0" smtClean="0"/>
              <a:t>can </a:t>
            </a:r>
            <a:r>
              <a:rPr lang="en-US" altLang="zh-CN" dirty="0" smtClean="0"/>
              <a:t>tweak</a:t>
            </a:r>
            <a:r>
              <a:rPr lang="en-US" altLang="zh-CN" dirty="0" smtClean="0"/>
              <a:t>: the probability </a:t>
            </a:r>
            <a:r>
              <a:rPr lang="en-US" altLang="zh-CN" b="1" i="1" dirty="0" smtClean="0"/>
              <a:t>p</a:t>
            </a:r>
            <a:r>
              <a:rPr lang="en-US" altLang="zh-CN" i="1" dirty="0" smtClean="0"/>
              <a:t> and the angle range </a:t>
            </a:r>
            <a:r>
              <a:rPr lang="en-US" altLang="zh-CN" b="1" i="1" dirty="0" smtClean="0"/>
              <a:t>r</a:t>
            </a:r>
            <a:r>
              <a:rPr lang="en-US" altLang="zh-CN" i="1" dirty="0" smtClean="0"/>
              <a:t>. One possible learning algorithm </a:t>
            </a:r>
            <a:r>
              <a:rPr lang="en-US" altLang="zh-CN" i="1" dirty="0" smtClean="0"/>
              <a:t>could </a:t>
            </a:r>
            <a:r>
              <a:rPr lang="en-US" altLang="zh-CN" dirty="0" smtClean="0"/>
              <a:t>be </a:t>
            </a:r>
            <a:r>
              <a:rPr lang="en-US" altLang="zh-CN" dirty="0" smtClean="0"/>
              <a:t>to try out many different values for these parameters, and pick the </a:t>
            </a:r>
            <a:r>
              <a:rPr lang="en-US" altLang="zh-CN" dirty="0" smtClean="0"/>
              <a:t>combination that </a:t>
            </a:r>
            <a:r>
              <a:rPr lang="en-US" altLang="zh-CN" dirty="0" smtClean="0"/>
              <a:t>performs </a:t>
            </a:r>
            <a:r>
              <a:rPr lang="en-US" altLang="zh-CN" dirty="0" smtClean="0"/>
              <a:t>best. </a:t>
            </a:r>
            <a:r>
              <a:rPr lang="en-US" altLang="zh-CN" dirty="0" smtClean="0"/>
              <a:t>This is an example of </a:t>
            </a:r>
            <a:r>
              <a:rPr lang="en-US" altLang="zh-CN" i="1" dirty="0" smtClean="0"/>
              <a:t>policy search, in this </a:t>
            </a:r>
            <a:r>
              <a:rPr lang="en-US" altLang="zh-CN" i="1" dirty="0" smtClean="0"/>
              <a:t>case </a:t>
            </a:r>
            <a:r>
              <a:rPr lang="en-US" altLang="zh-CN" dirty="0" smtClean="0"/>
              <a:t>using </a:t>
            </a:r>
            <a:r>
              <a:rPr lang="en-US" altLang="zh-CN" dirty="0" smtClean="0"/>
              <a:t>a brute force approach. However, when the </a:t>
            </a:r>
            <a:r>
              <a:rPr lang="en-US" altLang="zh-CN" i="1" dirty="0" smtClean="0"/>
              <a:t>policy space is too large (which </a:t>
            </a:r>
            <a:r>
              <a:rPr lang="en-US" altLang="zh-CN" i="1" dirty="0" smtClean="0"/>
              <a:t>is </a:t>
            </a:r>
            <a:r>
              <a:rPr lang="en-US" altLang="zh-CN" dirty="0" smtClean="0"/>
              <a:t>generally </a:t>
            </a:r>
            <a:r>
              <a:rPr lang="en-US" altLang="zh-CN" dirty="0" smtClean="0"/>
              <a:t>the case), finding a good set of parameters this way is like searching for </a:t>
            </a:r>
            <a:r>
              <a:rPr lang="en-US" altLang="zh-CN" dirty="0" smtClean="0"/>
              <a:t>a needle </a:t>
            </a:r>
            <a:r>
              <a:rPr lang="en-US" altLang="zh-CN" dirty="0" smtClean="0"/>
              <a:t>in a gigantic haystack.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57166"/>
            <a:ext cx="9036496" cy="64293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from collections import </a:t>
            </a:r>
            <a:r>
              <a:rPr lang="en-US" altLang="zh-CN" sz="2400" b="1" dirty="0" err="1" smtClean="0"/>
              <a:t>deque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replay_memory_size</a:t>
            </a:r>
            <a:r>
              <a:rPr lang="en-US" altLang="zh-CN" sz="2400" dirty="0" smtClean="0"/>
              <a:t> = 10000</a:t>
            </a:r>
          </a:p>
          <a:p>
            <a:pPr>
              <a:buNone/>
            </a:pPr>
            <a:r>
              <a:rPr lang="en-US" altLang="zh-CN" sz="2400" dirty="0" err="1" smtClean="0"/>
              <a:t>replay_memory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deque</a:t>
            </a:r>
            <a:r>
              <a:rPr lang="en-US" altLang="zh-CN" sz="2400" dirty="0" smtClean="0"/>
              <a:t>([], </a:t>
            </a:r>
            <a:r>
              <a:rPr lang="en-US" altLang="zh-CN" sz="2400" dirty="0" err="1" smtClean="0"/>
              <a:t>maxlen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replay_memory_size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sample_memories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batch_size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indices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rnd.permutation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replay_memory</a:t>
            </a:r>
            <a:r>
              <a:rPr lang="en-US" altLang="zh-CN" sz="2400" dirty="0" smtClean="0"/>
              <a:t>))[: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]</a:t>
            </a:r>
          </a:p>
          <a:p>
            <a:pPr>
              <a:buNone/>
            </a:pPr>
            <a:r>
              <a:rPr lang="en-US" altLang="zh-CN" sz="2400" dirty="0" smtClean="0"/>
              <a:t>    cols </a:t>
            </a:r>
            <a:r>
              <a:rPr lang="en-US" altLang="zh-CN" sz="2400" dirty="0" smtClean="0"/>
              <a:t>= [[], [], [], [], []] </a:t>
            </a:r>
            <a:r>
              <a:rPr lang="en-US" altLang="zh-CN" sz="2400" i="1" dirty="0" smtClean="0"/>
              <a:t># state, action, reward, </a:t>
            </a:r>
            <a:r>
              <a:rPr lang="en-US" altLang="zh-CN" sz="2400" i="1" dirty="0" err="1" smtClean="0"/>
              <a:t>next_state</a:t>
            </a:r>
            <a:r>
              <a:rPr lang="en-US" altLang="zh-CN" sz="2400" i="1" dirty="0" smtClean="0"/>
              <a:t>, continue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err="1" smtClean="0"/>
              <a:t>idx</a:t>
            </a:r>
            <a:r>
              <a:rPr lang="en-US" altLang="zh-CN" sz="2400" b="1" dirty="0" smtClean="0"/>
              <a:t> in indices:</a:t>
            </a:r>
          </a:p>
          <a:p>
            <a:pPr>
              <a:buNone/>
            </a:pPr>
            <a:r>
              <a:rPr lang="en-US" altLang="zh-CN" sz="2400" dirty="0" smtClean="0"/>
              <a:t>        memory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replay_memory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idx</a:t>
            </a:r>
            <a:r>
              <a:rPr lang="en-US" altLang="zh-CN" sz="2400" dirty="0" smtClean="0"/>
              <a:t>]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err="1" smtClean="0"/>
              <a:t>col</a:t>
            </a:r>
            <a:r>
              <a:rPr lang="en-US" altLang="zh-CN" sz="2400" b="1" dirty="0" smtClean="0"/>
              <a:t>, value in zip(cols, memory):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col.append</a:t>
            </a:r>
            <a:r>
              <a:rPr lang="en-US" altLang="zh-CN" sz="2400" dirty="0" smtClean="0"/>
              <a:t>(value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cols </a:t>
            </a:r>
            <a:r>
              <a:rPr lang="en-US" altLang="zh-CN" sz="2400" dirty="0" smtClean="0"/>
              <a:t>= [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col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/>
              <a:t>for </a:t>
            </a:r>
            <a:r>
              <a:rPr lang="en-US" altLang="zh-CN" sz="2400" b="1" dirty="0" err="1" smtClean="0"/>
              <a:t>col</a:t>
            </a:r>
            <a:r>
              <a:rPr lang="en-US" altLang="zh-CN" sz="2400" b="1" dirty="0" smtClean="0"/>
              <a:t> in cols]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smtClean="0"/>
              <a:t>(cols[0], cols[1], cols[2].reshape(-1, 1), cols[3</a:t>
            </a:r>
            <a:r>
              <a:rPr lang="en-US" altLang="zh-CN" sz="2400" b="1" dirty="0" smtClean="0"/>
              <a:t>],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cols[4</a:t>
            </a:r>
            <a:r>
              <a:rPr lang="en-US" altLang="zh-CN" sz="2400" b="1" dirty="0" smtClean="0"/>
              <a:t>].reshape(-1, 1))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57166"/>
            <a:ext cx="9036496" cy="64293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eps_min</a:t>
            </a:r>
            <a:r>
              <a:rPr lang="en-US" altLang="zh-CN" sz="2400" dirty="0" smtClean="0"/>
              <a:t> = 0.05</a:t>
            </a:r>
          </a:p>
          <a:p>
            <a:pPr>
              <a:buNone/>
            </a:pPr>
            <a:r>
              <a:rPr lang="en-US" altLang="zh-CN" sz="2400" dirty="0" err="1" smtClean="0"/>
              <a:t>eps_max</a:t>
            </a:r>
            <a:r>
              <a:rPr lang="en-US" altLang="zh-CN" sz="2400" dirty="0" smtClean="0"/>
              <a:t> = 1.0</a:t>
            </a:r>
          </a:p>
          <a:p>
            <a:pPr>
              <a:buNone/>
            </a:pPr>
            <a:r>
              <a:rPr lang="en-US" altLang="zh-CN" sz="2400" dirty="0" err="1" smtClean="0"/>
              <a:t>eps_decay_steps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50000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epsilon_greedy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q_values</a:t>
            </a:r>
            <a:r>
              <a:rPr lang="en-US" altLang="zh-CN" sz="2400" b="1" dirty="0" smtClean="0"/>
              <a:t>, step):</a:t>
            </a:r>
          </a:p>
          <a:p>
            <a:pPr>
              <a:buNone/>
            </a:pPr>
            <a:r>
              <a:rPr lang="en-US" altLang="zh-CN" sz="2400" dirty="0" smtClean="0"/>
              <a:t>    epsilon </a:t>
            </a:r>
            <a:r>
              <a:rPr lang="en-US" altLang="zh-CN" sz="2400" dirty="0" smtClean="0"/>
              <a:t>= max(</a:t>
            </a:r>
            <a:r>
              <a:rPr lang="en-US" altLang="zh-CN" sz="2400" dirty="0" err="1" smtClean="0"/>
              <a:t>eps_min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eps_max</a:t>
            </a:r>
            <a:r>
              <a:rPr lang="en-US" altLang="zh-CN" sz="2400" dirty="0" smtClean="0"/>
              <a:t> - (</a:t>
            </a:r>
            <a:r>
              <a:rPr lang="en-US" altLang="zh-CN" sz="2400" dirty="0" err="1" smtClean="0"/>
              <a:t>eps_max-eps_min</a:t>
            </a:r>
            <a:r>
              <a:rPr lang="en-US" altLang="zh-CN" sz="2400" dirty="0" smtClean="0"/>
              <a:t>) *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step/</a:t>
            </a:r>
            <a:r>
              <a:rPr lang="en-US" altLang="zh-CN" sz="2400" dirty="0" err="1" smtClean="0"/>
              <a:t>eps_decay_steps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    if </a:t>
            </a:r>
            <a:r>
              <a:rPr lang="en-US" altLang="zh-CN" sz="2400" b="1" dirty="0" err="1" smtClean="0"/>
              <a:t>rnd.rand</a:t>
            </a:r>
            <a:r>
              <a:rPr lang="en-US" altLang="zh-CN" sz="2400" b="1" dirty="0" smtClean="0"/>
              <a:t>() &lt; epsilon:</a:t>
            </a:r>
          </a:p>
          <a:p>
            <a:pPr>
              <a:buNone/>
            </a:pPr>
            <a:r>
              <a:rPr lang="en-US" altLang="zh-CN" sz="2400" b="1" dirty="0" smtClean="0"/>
              <a:t>        return </a:t>
            </a:r>
            <a:r>
              <a:rPr lang="en-US" altLang="zh-CN" sz="2400" b="1" dirty="0" err="1" smtClean="0"/>
              <a:t>rnd.randint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n_outputs</a:t>
            </a:r>
            <a:r>
              <a:rPr lang="en-US" altLang="zh-CN" sz="2400" b="1" dirty="0" smtClean="0"/>
              <a:t>) </a:t>
            </a:r>
            <a:r>
              <a:rPr lang="en-US" altLang="zh-CN" sz="2400" b="1" i="1" dirty="0" smtClean="0"/>
              <a:t># random action</a:t>
            </a:r>
          </a:p>
          <a:p>
            <a:pPr>
              <a:buNone/>
            </a:pPr>
            <a:r>
              <a:rPr lang="en-US" altLang="zh-CN" sz="2400" b="1" dirty="0" smtClean="0"/>
              <a:t>    else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b="1" dirty="0" smtClean="0"/>
              <a:t>        return </a:t>
            </a:r>
            <a:r>
              <a:rPr lang="en-US" altLang="zh-CN" sz="2400" b="1" dirty="0" err="1" smtClean="0"/>
              <a:t>np.argmax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q_values</a:t>
            </a:r>
            <a:r>
              <a:rPr lang="en-US" altLang="zh-CN" sz="2400" b="1" dirty="0" smtClean="0"/>
              <a:t>) </a:t>
            </a:r>
            <a:r>
              <a:rPr lang="en-US" altLang="zh-CN" sz="2400" b="1" i="1" dirty="0" smtClean="0"/>
              <a:t># optimal </a:t>
            </a:r>
            <a:r>
              <a:rPr lang="en-US" altLang="zh-CN" sz="2400" b="1" i="1" dirty="0" smtClean="0"/>
              <a:t>action</a:t>
            </a:r>
          </a:p>
          <a:p>
            <a:pPr>
              <a:buNone/>
            </a:pPr>
            <a:endParaRPr lang="en-US" altLang="zh-CN" sz="2400" b="1" i="1" dirty="0" smtClean="0"/>
          </a:p>
          <a:p>
            <a:pPr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57166"/>
            <a:ext cx="9036496" cy="64293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 = 100000 </a:t>
            </a:r>
            <a:r>
              <a:rPr lang="en-US" altLang="zh-CN" sz="2400" i="1" dirty="0" smtClean="0"/>
              <a:t># total number of training steps</a:t>
            </a:r>
          </a:p>
          <a:p>
            <a:pPr>
              <a:buNone/>
            </a:pPr>
            <a:r>
              <a:rPr lang="en-US" altLang="zh-CN" sz="2400" dirty="0" err="1" smtClean="0"/>
              <a:t>training_start</a:t>
            </a:r>
            <a:r>
              <a:rPr lang="en-US" altLang="zh-CN" sz="2400" dirty="0" smtClean="0"/>
              <a:t> = 1000 </a:t>
            </a:r>
            <a:r>
              <a:rPr lang="en-US" altLang="zh-CN" sz="2400" i="1" dirty="0" smtClean="0"/>
              <a:t># start training after 1,000 game iterations</a:t>
            </a:r>
          </a:p>
          <a:p>
            <a:pPr>
              <a:buNone/>
            </a:pPr>
            <a:r>
              <a:rPr lang="en-US" altLang="zh-CN" sz="2400" dirty="0" err="1" smtClean="0"/>
              <a:t>training_interval</a:t>
            </a:r>
            <a:r>
              <a:rPr lang="en-US" altLang="zh-CN" sz="2400" dirty="0" smtClean="0"/>
              <a:t> = 3 </a:t>
            </a:r>
            <a:r>
              <a:rPr lang="en-US" altLang="zh-CN" sz="2400" i="1" dirty="0" smtClean="0"/>
              <a:t># run a training step every 3 game iterations</a:t>
            </a:r>
          </a:p>
          <a:p>
            <a:pPr>
              <a:buNone/>
            </a:pPr>
            <a:r>
              <a:rPr lang="en-US" altLang="zh-CN" sz="2400" dirty="0" err="1" smtClean="0"/>
              <a:t>save_steps</a:t>
            </a:r>
            <a:r>
              <a:rPr lang="en-US" altLang="zh-CN" sz="2400" dirty="0" smtClean="0"/>
              <a:t> = 50 </a:t>
            </a:r>
            <a:r>
              <a:rPr lang="en-US" altLang="zh-CN" sz="2400" i="1" dirty="0" smtClean="0"/>
              <a:t># save the model every 50 training steps</a:t>
            </a:r>
          </a:p>
          <a:p>
            <a:pPr>
              <a:buNone/>
            </a:pPr>
            <a:r>
              <a:rPr lang="en-US" altLang="zh-CN" sz="2400" dirty="0" err="1" smtClean="0"/>
              <a:t>copy_steps</a:t>
            </a:r>
            <a:r>
              <a:rPr lang="en-US" altLang="zh-CN" sz="2400" dirty="0" smtClean="0"/>
              <a:t> = 25 </a:t>
            </a:r>
            <a:r>
              <a:rPr lang="en-US" altLang="zh-CN" sz="2400" i="1" dirty="0" smtClean="0"/>
              <a:t># copy the critic to the actor every 25 training steps</a:t>
            </a:r>
          </a:p>
          <a:p>
            <a:pPr>
              <a:buNone/>
            </a:pP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= 0.95</a:t>
            </a:r>
          </a:p>
          <a:p>
            <a:pPr>
              <a:buNone/>
            </a:pPr>
            <a:r>
              <a:rPr lang="en-US" altLang="zh-CN" sz="2400" dirty="0" err="1" smtClean="0"/>
              <a:t>skip_start</a:t>
            </a:r>
            <a:r>
              <a:rPr lang="en-US" altLang="zh-CN" sz="2400" dirty="0" smtClean="0"/>
              <a:t> = 90 </a:t>
            </a:r>
            <a:r>
              <a:rPr lang="en-US" altLang="zh-CN" sz="2400" i="1" dirty="0" smtClean="0"/>
              <a:t># skip the start of every game (it's just waiting time)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 = 50</a:t>
            </a:r>
          </a:p>
          <a:p>
            <a:pPr>
              <a:buNone/>
            </a:pPr>
            <a:r>
              <a:rPr lang="en-US" altLang="zh-CN" sz="2400" dirty="0" smtClean="0"/>
              <a:t>iteration = 0 </a:t>
            </a:r>
            <a:r>
              <a:rPr lang="en-US" altLang="zh-CN" sz="2400" i="1" dirty="0" smtClean="0"/>
              <a:t># game iterations</a:t>
            </a:r>
          </a:p>
          <a:p>
            <a:pPr>
              <a:buNone/>
            </a:pPr>
            <a:r>
              <a:rPr lang="en-US" altLang="zh-CN" sz="2400" dirty="0" err="1" smtClean="0"/>
              <a:t>checkpoint_path</a:t>
            </a:r>
            <a:r>
              <a:rPr lang="en-US" altLang="zh-CN" sz="2400" dirty="0" smtClean="0"/>
              <a:t> = "./</a:t>
            </a:r>
            <a:r>
              <a:rPr lang="en-US" altLang="zh-CN" sz="2400" dirty="0" err="1" smtClean="0"/>
              <a:t>my_dqn.ckpt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smtClean="0"/>
              <a:t>done = True </a:t>
            </a:r>
            <a:r>
              <a:rPr lang="en-US" altLang="zh-CN" sz="2400" i="1" dirty="0" smtClean="0"/>
              <a:t># </a:t>
            </a:r>
            <a:r>
              <a:rPr lang="en-US" altLang="zh-CN" sz="2400" i="1" dirty="0" err="1" smtClean="0"/>
              <a:t>env</a:t>
            </a:r>
            <a:r>
              <a:rPr lang="en-US" altLang="zh-CN" sz="2400" i="1" dirty="0" smtClean="0"/>
              <a:t> needs to be reset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865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Actor plays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, reward, done, info = </a:t>
            </a:r>
            <a:r>
              <a:rPr lang="en-US" altLang="zh-CN" sz="2400" dirty="0" err="1" smtClean="0"/>
              <a:t>env.step</a:t>
            </a:r>
            <a:r>
              <a:rPr lang="en-US" altLang="zh-CN" sz="2400" dirty="0" smtClean="0"/>
              <a:t>(action)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next_state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preprocess_observation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obs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Let's memorize what just happened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replay_memory.append</a:t>
            </a:r>
            <a:r>
              <a:rPr lang="en-US" altLang="zh-CN" sz="2400" dirty="0" smtClean="0"/>
              <a:t>((state, action, reward, </a:t>
            </a:r>
            <a:r>
              <a:rPr lang="en-US" altLang="zh-CN" sz="2400" dirty="0" err="1" smtClean="0"/>
              <a:t>next_state</a:t>
            </a:r>
            <a:r>
              <a:rPr lang="en-US" altLang="zh-CN" sz="2400" dirty="0" smtClean="0"/>
              <a:t>, 1.0 </a:t>
            </a:r>
            <a:r>
              <a:rPr lang="en-US" altLang="zh-CN" sz="2400" dirty="0" smtClean="0"/>
              <a:t>–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done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r>
              <a:rPr lang="en-US" altLang="zh-CN" sz="2400" dirty="0" smtClean="0"/>
              <a:t>        state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next_state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if </a:t>
            </a:r>
            <a:r>
              <a:rPr lang="en-US" altLang="zh-CN" sz="2400" dirty="0" smtClean="0"/>
              <a:t>iteration &lt; </a:t>
            </a:r>
            <a:r>
              <a:rPr lang="en-US" altLang="zh-CN" sz="2400" dirty="0" err="1" smtClean="0"/>
              <a:t>training_start</a:t>
            </a:r>
            <a:r>
              <a:rPr lang="en-US" altLang="zh-CN" sz="2400" dirty="0" smtClean="0"/>
              <a:t> or iteration % </a:t>
            </a:r>
            <a:r>
              <a:rPr lang="en-US" altLang="zh-CN" sz="2400" dirty="0" err="1" smtClean="0"/>
              <a:t>training_interval</a:t>
            </a:r>
            <a:r>
              <a:rPr lang="en-US" altLang="zh-CN" sz="2400" dirty="0" smtClean="0"/>
              <a:t> != 0:</a:t>
            </a:r>
          </a:p>
          <a:p>
            <a:pPr>
              <a:buNone/>
            </a:pPr>
            <a:r>
              <a:rPr lang="en-US" altLang="zh-CN" sz="2400" dirty="0" smtClean="0"/>
              <a:t>            continue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865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Critic learns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X_state_val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X_action_val</a:t>
            </a:r>
            <a:r>
              <a:rPr lang="en-US" altLang="zh-CN" sz="2400" dirty="0" smtClean="0"/>
              <a:t>, rewards, </a:t>
            </a:r>
            <a:r>
              <a:rPr lang="en-US" altLang="zh-CN" sz="2400" dirty="0" err="1" smtClean="0"/>
              <a:t>X_next_state_val</a:t>
            </a:r>
            <a:r>
              <a:rPr lang="en-US" altLang="zh-CN" sz="2400" dirty="0" smtClean="0"/>
              <a:t>, continues = (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</a:t>
            </a:r>
            <a:r>
              <a:rPr lang="en-US" altLang="zh-CN" sz="2400" dirty="0" err="1" smtClean="0"/>
              <a:t>sample_memories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next_q_values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actor_q_values.eval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X_state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             </a:t>
            </a:r>
            <a:r>
              <a:rPr lang="en-US" altLang="zh-CN" sz="2400" dirty="0" err="1" smtClean="0"/>
              <a:t>X_next_state_val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max_next_q_values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np.max(</a:t>
            </a:r>
            <a:r>
              <a:rPr lang="en-US" altLang="zh-CN" sz="2400" dirty="0" err="1" smtClean="0"/>
              <a:t>next_q_values</a:t>
            </a:r>
            <a:r>
              <a:rPr lang="en-US" altLang="zh-CN" sz="2400" dirty="0" smtClean="0"/>
              <a:t>, axis=1,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</a:t>
            </a:r>
            <a:r>
              <a:rPr lang="en-US" altLang="zh-CN" sz="2400" dirty="0" err="1" smtClean="0"/>
              <a:t>keepdims</a:t>
            </a:r>
            <a:r>
              <a:rPr lang="en-US" altLang="zh-CN" sz="2400" dirty="0" smtClean="0"/>
              <a:t>=True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y_val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rewards + continues * </a:t>
            </a:r>
            <a:r>
              <a:rPr lang="en-US" altLang="zh-CN" sz="2400" dirty="0" err="1" smtClean="0"/>
              <a:t>discount_rate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max_next_q_values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training_op.run(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X_state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X_state_val</a:t>
            </a:r>
            <a:r>
              <a:rPr lang="en-US" altLang="zh-CN" sz="2400" dirty="0" smtClean="0"/>
              <a:t>,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</a:t>
            </a:r>
            <a:r>
              <a:rPr lang="en-US" altLang="zh-CN" sz="2400" dirty="0" err="1" smtClean="0"/>
              <a:t>X_action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X_action_val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y_val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Regularly copy critic to actor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step % </a:t>
            </a:r>
            <a:r>
              <a:rPr lang="en-US" altLang="zh-CN" sz="2400" b="1" dirty="0" err="1" smtClean="0"/>
              <a:t>copy_steps</a:t>
            </a:r>
            <a:r>
              <a:rPr lang="en-US" altLang="zh-CN" sz="2400" b="1" dirty="0" smtClean="0"/>
              <a:t> == 0:</a:t>
            </a:r>
          </a:p>
          <a:p>
            <a:pPr>
              <a:buNone/>
            </a:pPr>
            <a:r>
              <a:rPr lang="en-US" altLang="zh-CN" sz="2400" dirty="0" smtClean="0"/>
              <a:t>            copy_critic_to_actor.run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i="1" dirty="0" smtClean="0"/>
              <a:t>        # </a:t>
            </a:r>
            <a:r>
              <a:rPr lang="en-US" altLang="zh-CN" sz="2400" i="1" dirty="0" smtClean="0"/>
              <a:t>And save regularly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step % </a:t>
            </a:r>
            <a:r>
              <a:rPr lang="en-US" altLang="zh-CN" sz="2400" b="1" dirty="0" err="1" smtClean="0"/>
              <a:t>save_steps</a:t>
            </a:r>
            <a:r>
              <a:rPr lang="en-US" altLang="zh-CN" sz="2400" b="1" dirty="0" smtClean="0"/>
              <a:t> == 0: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saver.save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checkpoint_path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endParaRPr lang="zh-CN" altLang="en-US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3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another approach is to use optimization techniques, by evaluating the gradients </a:t>
            </a:r>
            <a:r>
              <a:rPr lang="en-US" altLang="zh-CN" dirty="0" smtClean="0"/>
              <a:t>of the </a:t>
            </a:r>
            <a:r>
              <a:rPr lang="en-US" altLang="zh-CN" dirty="0" smtClean="0"/>
              <a:t>rewards with regards to the policy parameters, then tweaking these parameters </a:t>
            </a:r>
            <a:r>
              <a:rPr lang="en-US" altLang="zh-CN" dirty="0" smtClean="0"/>
              <a:t>by following </a:t>
            </a:r>
            <a:r>
              <a:rPr lang="en-US" altLang="zh-CN" dirty="0" smtClean="0"/>
              <a:t>the gradient toward higher rewards (</a:t>
            </a:r>
            <a:r>
              <a:rPr lang="en-US" altLang="zh-CN" i="1" dirty="0" smtClean="0"/>
              <a:t>gradient ascent). This approach </a:t>
            </a:r>
            <a:r>
              <a:rPr lang="en-US" altLang="zh-CN" i="1" dirty="0" smtClean="0"/>
              <a:t>is </a:t>
            </a:r>
            <a:r>
              <a:rPr lang="en-US" altLang="zh-CN" dirty="0" smtClean="0"/>
              <a:t>called </a:t>
            </a:r>
            <a:r>
              <a:rPr lang="en-US" altLang="zh-CN" i="1" dirty="0" smtClean="0"/>
              <a:t>policy gradients (PG</a:t>
            </a:r>
            <a:r>
              <a:rPr lang="en-US" altLang="zh-CN" i="1" dirty="0" smtClean="0"/>
              <a:t>).</a:t>
            </a:r>
          </a:p>
          <a:p>
            <a:r>
              <a:rPr lang="en-US" altLang="zh-CN" dirty="0" smtClean="0"/>
              <a:t>We will implement </a:t>
            </a:r>
            <a:r>
              <a:rPr lang="en-US" altLang="zh-CN" dirty="0" smtClean="0"/>
              <a:t>a popular </a:t>
            </a:r>
            <a:r>
              <a:rPr lang="en-US" altLang="zh-CN" dirty="0" smtClean="0"/>
              <a:t>PG algorithm using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, but before we do we need to create an </a:t>
            </a:r>
            <a:r>
              <a:rPr lang="en-US" altLang="zh-CN" dirty="0" smtClean="0"/>
              <a:t>environment for </a:t>
            </a:r>
            <a:r>
              <a:rPr lang="en-US" altLang="zh-CN" dirty="0" smtClean="0"/>
              <a:t>the agent to live in, so it’s time to introduce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One of the challenges of Reinforcement Learning is that in order to train an </a:t>
            </a:r>
            <a:r>
              <a:rPr lang="en-US" altLang="zh-CN" dirty="0" smtClean="0"/>
              <a:t>agent, you </a:t>
            </a:r>
            <a:r>
              <a:rPr lang="en-US" altLang="zh-CN" dirty="0" smtClean="0"/>
              <a:t>first need to have a working environment. If you want to program an agent </a:t>
            </a:r>
            <a:r>
              <a:rPr lang="en-US" altLang="zh-CN" dirty="0" smtClean="0"/>
              <a:t>that will </a:t>
            </a:r>
            <a:r>
              <a:rPr lang="en-US" altLang="zh-CN" dirty="0" smtClean="0"/>
              <a:t>learn to play an Atari game, you will need an Atari game simulator. If you want </a:t>
            </a:r>
            <a:r>
              <a:rPr lang="en-US" altLang="zh-CN" dirty="0" smtClean="0"/>
              <a:t>to program </a:t>
            </a:r>
            <a:r>
              <a:rPr lang="en-US" altLang="zh-CN" dirty="0" smtClean="0"/>
              <a:t>a walking robot, then the environment is the real world and you can </a:t>
            </a:r>
            <a:r>
              <a:rPr lang="en-US" altLang="zh-CN" dirty="0" smtClean="0"/>
              <a:t>directly train </a:t>
            </a:r>
            <a:r>
              <a:rPr lang="en-US" altLang="zh-CN" dirty="0" smtClean="0"/>
              <a:t>your robot in that environment, but this has its </a:t>
            </a:r>
            <a:r>
              <a:rPr lang="en-US" altLang="zh-CN" dirty="0" smtClean="0"/>
              <a:t>limits. </a:t>
            </a:r>
            <a:r>
              <a:rPr lang="en-US" altLang="zh-CN" dirty="0" smtClean="0"/>
              <a:t>In short, training is hard and slow in the real world, so </a:t>
            </a:r>
            <a:r>
              <a:rPr lang="en-US" altLang="zh-CN" dirty="0" smtClean="0"/>
              <a:t>you generally </a:t>
            </a:r>
            <a:r>
              <a:rPr lang="en-US" altLang="zh-CN" dirty="0" smtClean="0"/>
              <a:t>need a </a:t>
            </a:r>
            <a:r>
              <a:rPr lang="en-US" altLang="zh-CN" i="1" dirty="0" smtClean="0"/>
              <a:t>simulated environment at least to bootstrap training.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5172</Words>
  <Application>Microsoft Office PowerPoint</Application>
  <PresentationFormat>全屏显示(4:3)</PresentationFormat>
  <Paragraphs>410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Hands-On Machine Learning with Scikit-Learn and TensorFlow </vt:lpstr>
      <vt:lpstr>CHAPTER 16</vt:lpstr>
      <vt:lpstr>Learning to Optimize Rewards</vt:lpstr>
      <vt:lpstr>Policy Search</vt:lpstr>
      <vt:lpstr>Policy Search</vt:lpstr>
      <vt:lpstr>Policy Search</vt:lpstr>
      <vt:lpstr>Policy Search</vt:lpstr>
      <vt:lpstr>Policy Search</vt:lpstr>
      <vt:lpstr>Introduction to OpenAI Gym</vt:lpstr>
      <vt:lpstr>Introduction to OpenAI Gym</vt:lpstr>
      <vt:lpstr>Introduction to OpenAI Gym</vt:lpstr>
      <vt:lpstr>Introduction to OpenAI Gym</vt:lpstr>
      <vt:lpstr>Introduction to OpenAI Gym</vt:lpstr>
      <vt:lpstr>幻灯片 14</vt:lpstr>
      <vt:lpstr>Neural Network Policies</vt:lpstr>
      <vt:lpstr>Neural Network Policies</vt:lpstr>
      <vt:lpstr>幻灯片 17</vt:lpstr>
      <vt:lpstr>Evaluating Actions: The Credit Assignment Problem</vt:lpstr>
      <vt:lpstr>Evaluating Actions: The Credit Assignment Problem</vt:lpstr>
      <vt:lpstr>Evaluating Actions: The Credit Assignment Problem</vt:lpstr>
      <vt:lpstr>Policy Gradients</vt:lpstr>
      <vt:lpstr>Policy Gradients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Policy Gradients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幻灯片 39</vt:lpstr>
      <vt:lpstr>幻灯片 40</vt:lpstr>
      <vt:lpstr>Temporal Difference Learning and Q-Learning</vt:lpstr>
      <vt:lpstr>Temporal Difference Learning and Q-Learning</vt:lpstr>
      <vt:lpstr>Temporal Difference Learning and Q-Learning</vt:lpstr>
      <vt:lpstr>Temporal Difference Learning and Q-Learning</vt:lpstr>
      <vt:lpstr>幻灯片 45</vt:lpstr>
      <vt:lpstr>Exploration Policies</vt:lpstr>
      <vt:lpstr>Exploration Policies</vt:lpstr>
      <vt:lpstr>Approximate Q-Learning</vt:lpstr>
      <vt:lpstr>Approximate Q-Learning</vt:lpstr>
      <vt:lpstr>Learning to Play Ms. Pac-Man Using Deep Q-Learning</vt:lpstr>
      <vt:lpstr>Learning to Play Ms. Pac-Man Using Deep Q-Learning</vt:lpstr>
      <vt:lpstr>Learning to Play Ms. Pac-Man Using Deep Q-Learning</vt:lpstr>
      <vt:lpstr>Learning to Play Ms. Pac-Man Using Deep Q-Learning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357</cp:revision>
  <dcterms:created xsi:type="dcterms:W3CDTF">2017-08-17T13:43:52Z</dcterms:created>
  <dcterms:modified xsi:type="dcterms:W3CDTF">2017-08-25T14:30:16Z</dcterms:modified>
</cp:coreProperties>
</file>