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5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Hands-On Machine Learning with</a:t>
            </a:r>
            <a:r>
              <a:rPr lang="en-US" altLang="zh-CN" dirty="0"/>
              <a:t>	</a:t>
            </a:r>
            <a:r>
              <a:rPr lang="en-US" altLang="zh-CN" dirty="0" err="1"/>
              <a:t>Scikit</a:t>
            </a:r>
            <a:r>
              <a:rPr lang="en-US" altLang="zh-CN" dirty="0"/>
              <a:t>-Learn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Concepts,	</a:t>
            </a:r>
            <a:r>
              <a:rPr lang="en-US" altLang="zh-CN" dirty="0" smtClean="0"/>
              <a:t>Tools, and Techniques to Build Intelligent Systems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14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Normal Equation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Now you can make predictions using </a:t>
            </a:r>
            <a:r>
              <a:rPr lang="en-US" altLang="zh-CN" sz="2400" i="1" dirty="0"/>
              <a:t>θ</a:t>
            </a:r>
            <a:r>
              <a:rPr lang="en-US" altLang="zh-CN" sz="2400" dirty="0"/>
              <a:t>: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X_new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np.array</a:t>
            </a:r>
            <a:r>
              <a:rPr lang="en-US" altLang="zh-CN" sz="2400" dirty="0"/>
              <a:t>([[0], [2]])</a:t>
            </a:r>
          </a:p>
          <a:p>
            <a:pPr marL="0" indent="0">
              <a:buNone/>
            </a:pPr>
            <a:r>
              <a:rPr lang="en-US" altLang="zh-CN" sz="2000" b="1" dirty="0"/>
              <a:t>&gt;&gt;&gt; </a:t>
            </a:r>
            <a:r>
              <a:rPr lang="en-US" altLang="zh-CN" sz="2000" dirty="0" err="1"/>
              <a:t>X_new_b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np.c</a:t>
            </a:r>
            <a:r>
              <a:rPr lang="en-US" altLang="zh-CN" sz="2000" dirty="0"/>
              <a:t>_[</a:t>
            </a:r>
            <a:r>
              <a:rPr lang="en-US" altLang="zh-CN" sz="2000" dirty="0" err="1"/>
              <a:t>np.ones</a:t>
            </a:r>
            <a:r>
              <a:rPr lang="en-US" altLang="zh-CN" sz="2000" dirty="0"/>
              <a:t>((2, 1)), </a:t>
            </a:r>
            <a:r>
              <a:rPr lang="en-US" altLang="zh-CN" sz="2000" dirty="0" err="1"/>
              <a:t>X_new</a:t>
            </a:r>
            <a:r>
              <a:rPr lang="en-US" altLang="zh-CN" sz="2000" dirty="0"/>
              <a:t>] </a:t>
            </a:r>
            <a:r>
              <a:rPr lang="en-US" altLang="zh-CN" sz="2000" i="1" dirty="0"/>
              <a:t># add x0 = 1 to each instance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y_predict</a:t>
            </a:r>
            <a:r>
              <a:rPr lang="en-US" altLang="zh-CN" sz="2400" dirty="0"/>
              <a:t> = X_new_b.dot(</a:t>
            </a:r>
            <a:r>
              <a:rPr lang="en-US" altLang="zh-CN" sz="2400" dirty="0" err="1"/>
              <a:t>theta_best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y_predict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array([[ 4.21509616],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[ </a:t>
            </a:r>
            <a:r>
              <a:rPr lang="en-US" altLang="zh-CN" sz="2400" dirty="0"/>
              <a:t>9.75532293</a:t>
            </a:r>
            <a:r>
              <a:rPr lang="en-US" altLang="zh-CN" sz="2400" dirty="0" smtClean="0"/>
              <a:t>]])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Let’s plot this model’s predictions (Figure 4-2):</a:t>
            </a:r>
          </a:p>
          <a:p>
            <a:pPr marL="0" indent="0">
              <a:buNone/>
            </a:pPr>
            <a:r>
              <a:rPr lang="en-US" altLang="zh-CN" sz="2400" dirty="0" err="1"/>
              <a:t>plt.plot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X_new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y_predict</a:t>
            </a:r>
            <a:r>
              <a:rPr lang="en-US" altLang="zh-CN" sz="2400" dirty="0"/>
              <a:t>, "r-")</a:t>
            </a:r>
          </a:p>
          <a:p>
            <a:pPr marL="0" indent="0">
              <a:buNone/>
            </a:pPr>
            <a:r>
              <a:rPr lang="en-US" altLang="zh-CN" sz="2400" dirty="0" err="1"/>
              <a:t>plt.plot</a:t>
            </a:r>
            <a:r>
              <a:rPr lang="en-US" altLang="zh-CN" sz="2400" dirty="0"/>
              <a:t>(X, y, "b.")</a:t>
            </a:r>
          </a:p>
          <a:p>
            <a:pPr marL="0" indent="0">
              <a:buNone/>
            </a:pPr>
            <a:r>
              <a:rPr lang="en-US" altLang="zh-CN" sz="2400" dirty="0" err="1"/>
              <a:t>plt.axis</a:t>
            </a:r>
            <a:r>
              <a:rPr lang="en-US" altLang="zh-CN" sz="2400" dirty="0"/>
              <a:t>([0, 2, 0, 15])</a:t>
            </a:r>
          </a:p>
          <a:p>
            <a:pPr marL="0" indent="0">
              <a:buNone/>
            </a:pPr>
            <a:r>
              <a:rPr lang="en-US" altLang="zh-CN" sz="2400" dirty="0" err="1"/>
              <a:t>plt.show</a:t>
            </a:r>
            <a:r>
              <a:rPr lang="en-US" altLang="zh-CN" sz="2400" dirty="0"/>
              <a:t>()</a:t>
            </a:r>
            <a:endParaRPr lang="en-US" altLang="zh-CN" sz="2400" i="1" dirty="0"/>
          </a:p>
        </p:txBody>
      </p:sp>
    </p:spTree>
    <p:extLst>
      <p:ext uri="{BB962C8B-B14F-4D97-AF65-F5344CB8AC3E}">
        <p14:creationId xmlns:p14="http://schemas.microsoft.com/office/powerpoint/2010/main" val="2478181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Normal Equation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Now you can make predictions using </a:t>
            </a:r>
            <a:r>
              <a:rPr lang="en-US" altLang="zh-CN" sz="2400" i="1" dirty="0"/>
              <a:t>θ</a:t>
            </a:r>
            <a:r>
              <a:rPr lang="en-US" altLang="zh-CN" sz="2400" dirty="0"/>
              <a:t>: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X_new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np.array</a:t>
            </a:r>
            <a:r>
              <a:rPr lang="en-US" altLang="zh-CN" sz="2400" dirty="0"/>
              <a:t>([[0], [2]])</a:t>
            </a:r>
          </a:p>
          <a:p>
            <a:pPr marL="0" indent="0">
              <a:buNone/>
            </a:pPr>
            <a:r>
              <a:rPr lang="en-US" altLang="zh-CN" sz="2000" b="1" dirty="0"/>
              <a:t>&gt;&gt;&gt; </a:t>
            </a:r>
            <a:r>
              <a:rPr lang="en-US" altLang="zh-CN" sz="2000" dirty="0" err="1"/>
              <a:t>X_new_b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np.c</a:t>
            </a:r>
            <a:r>
              <a:rPr lang="en-US" altLang="zh-CN" sz="2000" dirty="0"/>
              <a:t>_[</a:t>
            </a:r>
            <a:r>
              <a:rPr lang="en-US" altLang="zh-CN" sz="2000" dirty="0" err="1"/>
              <a:t>np.ones</a:t>
            </a:r>
            <a:r>
              <a:rPr lang="en-US" altLang="zh-CN" sz="2000" dirty="0"/>
              <a:t>((2, 1)), </a:t>
            </a:r>
            <a:r>
              <a:rPr lang="en-US" altLang="zh-CN" sz="2000" dirty="0" err="1"/>
              <a:t>X_new</a:t>
            </a:r>
            <a:r>
              <a:rPr lang="en-US" altLang="zh-CN" sz="2000" dirty="0"/>
              <a:t>] </a:t>
            </a:r>
            <a:r>
              <a:rPr lang="en-US" altLang="zh-CN" sz="2000" i="1" dirty="0"/>
              <a:t># add x0 = 1 to each instance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y_predict</a:t>
            </a:r>
            <a:r>
              <a:rPr lang="en-US" altLang="zh-CN" sz="2400" dirty="0"/>
              <a:t> = X_new_b.dot(</a:t>
            </a:r>
            <a:r>
              <a:rPr lang="en-US" altLang="zh-CN" sz="2400" dirty="0" err="1"/>
              <a:t>theta_best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y_predict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array([[ 4.21509616],</a:t>
            </a:r>
          </a:p>
          <a:p>
            <a:pPr marL="0" indent="0">
              <a:buNone/>
            </a:pPr>
            <a:r>
              <a:rPr lang="en-US" altLang="zh-CN" sz="2400" dirty="0"/>
              <a:t>[ 9.75532293</a:t>
            </a:r>
            <a:r>
              <a:rPr lang="en-US" altLang="zh-CN" sz="2400" dirty="0" smtClean="0"/>
              <a:t>]])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Let’s plot this model’s predictions (Figure 4-2):</a:t>
            </a:r>
          </a:p>
          <a:p>
            <a:pPr marL="0" indent="0">
              <a:buNone/>
            </a:pPr>
            <a:r>
              <a:rPr lang="en-US" altLang="zh-CN" sz="2400" dirty="0" err="1"/>
              <a:t>plt.plot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X_new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y_predict</a:t>
            </a:r>
            <a:r>
              <a:rPr lang="en-US" altLang="zh-CN" sz="2400" dirty="0"/>
              <a:t>, "r-")</a:t>
            </a:r>
          </a:p>
          <a:p>
            <a:pPr marL="0" indent="0">
              <a:buNone/>
            </a:pPr>
            <a:r>
              <a:rPr lang="en-US" altLang="zh-CN" sz="2400" dirty="0" err="1"/>
              <a:t>plt.plot</a:t>
            </a:r>
            <a:r>
              <a:rPr lang="en-US" altLang="zh-CN" sz="2400" dirty="0"/>
              <a:t>(X, y, "b.")</a:t>
            </a:r>
          </a:p>
          <a:p>
            <a:pPr marL="0" indent="0">
              <a:buNone/>
            </a:pPr>
            <a:r>
              <a:rPr lang="en-US" altLang="zh-CN" sz="2400" dirty="0" err="1"/>
              <a:t>plt.axis</a:t>
            </a:r>
            <a:r>
              <a:rPr lang="en-US" altLang="zh-CN" sz="2400" dirty="0"/>
              <a:t>([0, 2, 0, 15])</a:t>
            </a:r>
          </a:p>
          <a:p>
            <a:pPr marL="0" indent="0">
              <a:buNone/>
            </a:pPr>
            <a:r>
              <a:rPr lang="en-US" altLang="zh-CN" sz="2400" dirty="0" err="1"/>
              <a:t>plt.show</a:t>
            </a:r>
            <a:r>
              <a:rPr lang="en-US" altLang="zh-CN" sz="2400" dirty="0"/>
              <a:t>()</a:t>
            </a:r>
            <a:endParaRPr lang="en-US" altLang="zh-CN" sz="2400" i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7"/>
            <a:ext cx="8676456" cy="5542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738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Normal Equation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The equivalent code using </a:t>
            </a:r>
            <a:r>
              <a:rPr lang="en-US" altLang="zh-CN" sz="2400" dirty="0" err="1"/>
              <a:t>Scikit</a:t>
            </a:r>
            <a:r>
              <a:rPr lang="en-US" altLang="zh-CN" sz="2400" dirty="0"/>
              <a:t>-Learn looks like this</a:t>
            </a:r>
            <a:r>
              <a:rPr lang="en-US" altLang="zh-CN" sz="2400" dirty="0" smtClean="0"/>
              <a:t>:</a:t>
            </a:r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&gt;&gt;&gt; from </a:t>
            </a:r>
            <a:r>
              <a:rPr lang="en-US" altLang="zh-CN" sz="2400" b="1" dirty="0" err="1"/>
              <a:t>sklearn.linear_model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LinearRegression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lin_reg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LinearRegression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lin_reg.fit</a:t>
            </a:r>
            <a:r>
              <a:rPr lang="en-US" altLang="zh-CN" sz="2400" dirty="0"/>
              <a:t>(X, y)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lin_reg.intercept</a:t>
            </a:r>
            <a:r>
              <a:rPr lang="en-US" altLang="zh-CN" sz="2400" dirty="0"/>
              <a:t>_, </a:t>
            </a:r>
            <a:r>
              <a:rPr lang="en-US" altLang="zh-CN" sz="2400" dirty="0" err="1"/>
              <a:t>lin_reg.coef</a:t>
            </a:r>
            <a:r>
              <a:rPr lang="en-US" altLang="zh-CN" sz="2400" dirty="0"/>
              <a:t>_</a:t>
            </a:r>
          </a:p>
          <a:p>
            <a:pPr marL="0" indent="0">
              <a:buNone/>
            </a:pPr>
            <a:r>
              <a:rPr lang="en-US" altLang="zh-CN" sz="2400" dirty="0"/>
              <a:t>(array([ 4.21509616]), array([[ 2.77011339]]))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lin_reg.predict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X_new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array([[ 4.21509616],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[ </a:t>
            </a:r>
            <a:r>
              <a:rPr lang="en-US" altLang="zh-CN" sz="2400" dirty="0"/>
              <a:t>9.75532293]])</a:t>
            </a:r>
            <a:endParaRPr lang="en-US" altLang="zh-CN" sz="2400" i="1" dirty="0"/>
          </a:p>
        </p:txBody>
      </p:sp>
    </p:spTree>
    <p:extLst>
      <p:ext uri="{BB962C8B-B14F-4D97-AF65-F5344CB8AC3E}">
        <p14:creationId xmlns:p14="http://schemas.microsoft.com/office/powerpoint/2010/main" val="165356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Computational Complexity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The Normal Equation computes the inverse of </a:t>
            </a:r>
            <a:r>
              <a:rPr lang="en-US" altLang="zh-CN" sz="2400" b="1" dirty="0"/>
              <a:t>X</a:t>
            </a:r>
            <a:r>
              <a:rPr lang="en-US" altLang="zh-CN" sz="2400" i="1" dirty="0"/>
              <a:t>T </a:t>
            </a:r>
            <a:r>
              <a:rPr lang="zh-CN" altLang="en-US" sz="2400" dirty="0"/>
              <a:t>・ </a:t>
            </a:r>
            <a:r>
              <a:rPr lang="en-US" altLang="zh-CN" sz="2400" b="1" dirty="0"/>
              <a:t>X</a:t>
            </a:r>
            <a:r>
              <a:rPr lang="en-US" altLang="zh-CN" sz="2400" dirty="0"/>
              <a:t>, which is an </a:t>
            </a:r>
            <a:r>
              <a:rPr lang="en-US" altLang="zh-CN" sz="2400" i="1" dirty="0"/>
              <a:t>n </a:t>
            </a:r>
            <a:r>
              <a:rPr lang="en-US" altLang="zh-CN" sz="2400" dirty="0"/>
              <a:t>× </a:t>
            </a:r>
            <a:r>
              <a:rPr lang="en-US" altLang="zh-CN" sz="2400" i="1" dirty="0"/>
              <a:t>n </a:t>
            </a:r>
            <a:r>
              <a:rPr lang="en-US" altLang="zh-CN" sz="2400" dirty="0" smtClean="0"/>
              <a:t>matrix (where </a:t>
            </a:r>
            <a:r>
              <a:rPr lang="en-US" altLang="zh-CN" sz="2400" i="1" dirty="0"/>
              <a:t>n </a:t>
            </a:r>
            <a:r>
              <a:rPr lang="en-US" altLang="zh-CN" sz="2400" dirty="0"/>
              <a:t>is the number of features). The </a:t>
            </a:r>
            <a:r>
              <a:rPr lang="en-US" altLang="zh-CN" sz="2400" i="1" dirty="0"/>
              <a:t>computational complexity </a:t>
            </a:r>
            <a:r>
              <a:rPr lang="en-US" altLang="zh-CN" sz="2400" dirty="0"/>
              <a:t>of inverting such </a:t>
            </a:r>
            <a:r>
              <a:rPr lang="en-US" altLang="zh-CN" sz="2400" dirty="0" smtClean="0"/>
              <a:t>a matrix </a:t>
            </a:r>
            <a:r>
              <a:rPr lang="en-US" altLang="zh-CN" sz="2400" dirty="0"/>
              <a:t>is typically about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2.4) to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3) (depending on the implementation). </a:t>
            </a:r>
            <a:r>
              <a:rPr lang="en-US" altLang="zh-CN" sz="2400" dirty="0" smtClean="0"/>
              <a:t>In other </a:t>
            </a:r>
            <a:r>
              <a:rPr lang="en-US" altLang="zh-CN" sz="2400" dirty="0"/>
              <a:t>words, if you double the number of features, you multiply the </a:t>
            </a:r>
            <a:r>
              <a:rPr lang="en-US" altLang="zh-CN" sz="2400" dirty="0" smtClean="0"/>
              <a:t>computation time </a:t>
            </a:r>
            <a:r>
              <a:rPr lang="en-US" altLang="zh-CN" sz="2400" dirty="0"/>
              <a:t>by roughly 22.4 = 5.3 to 23 = 8</a:t>
            </a:r>
            <a:r>
              <a:rPr lang="en-US" altLang="zh-CN" sz="2400" dirty="0" smtClean="0"/>
              <a:t>.</a:t>
            </a:r>
          </a:p>
          <a:p>
            <a:endParaRPr lang="en-US" altLang="zh-CN" sz="2400" i="1" dirty="0"/>
          </a:p>
          <a:p>
            <a:r>
              <a:rPr lang="en-US" altLang="zh-CN" sz="2400" dirty="0"/>
              <a:t>On the positive side, this equation is linear with regards to the number of instances </a:t>
            </a:r>
            <a:r>
              <a:rPr lang="en-US" altLang="zh-CN" sz="2400" dirty="0" smtClean="0"/>
              <a:t>in the </a:t>
            </a:r>
            <a:r>
              <a:rPr lang="en-US" altLang="zh-CN" sz="2400" dirty="0"/>
              <a:t>training set (it is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m</a:t>
            </a:r>
            <a:r>
              <a:rPr lang="en-US" altLang="zh-CN" sz="2400" dirty="0"/>
              <a:t>)), so it handles large training sets efficiently, provided </a:t>
            </a:r>
            <a:r>
              <a:rPr lang="en-US" altLang="zh-CN" sz="2400" dirty="0" smtClean="0"/>
              <a:t>they can </a:t>
            </a:r>
            <a:r>
              <a:rPr lang="en-US" altLang="zh-CN" sz="2400" dirty="0"/>
              <a:t>fit in memory.</a:t>
            </a:r>
            <a:endParaRPr lang="en-US" altLang="zh-CN" sz="2400" i="1" dirty="0"/>
          </a:p>
        </p:txBody>
      </p:sp>
    </p:spTree>
    <p:extLst>
      <p:ext uri="{BB962C8B-B14F-4D97-AF65-F5344CB8AC3E}">
        <p14:creationId xmlns:p14="http://schemas.microsoft.com/office/powerpoint/2010/main" val="320956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Computational Complexity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Also, once you have trained your Linear Regression model (using the Normal </a:t>
            </a:r>
            <a:r>
              <a:rPr lang="en-US" altLang="zh-CN" sz="2800" dirty="0" smtClean="0"/>
              <a:t>Equation or </a:t>
            </a:r>
            <a:r>
              <a:rPr lang="en-US" altLang="zh-CN" sz="2800" dirty="0"/>
              <a:t>any other algorithm), predictions are very fast: the computational </a:t>
            </a:r>
            <a:r>
              <a:rPr lang="en-US" altLang="zh-CN" sz="2800" dirty="0" smtClean="0"/>
              <a:t>complexity is </a:t>
            </a:r>
            <a:r>
              <a:rPr lang="en-US" altLang="zh-CN" sz="2800" dirty="0"/>
              <a:t>linear with regards to both the number of instances you want to make </a:t>
            </a:r>
            <a:r>
              <a:rPr lang="en-US" altLang="zh-CN" sz="2800" dirty="0" smtClean="0"/>
              <a:t>predictions on </a:t>
            </a:r>
            <a:r>
              <a:rPr lang="en-US" altLang="zh-CN" sz="2800" dirty="0"/>
              <a:t>and the number of features. In other words, making predictions on twice as </a:t>
            </a:r>
            <a:r>
              <a:rPr lang="en-US" altLang="zh-CN" sz="2800" dirty="0" smtClean="0"/>
              <a:t>many instances </a:t>
            </a:r>
            <a:r>
              <a:rPr lang="en-US" altLang="zh-CN" sz="2800" dirty="0"/>
              <a:t>(or twice as many features) will just take roughly twice as much time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/>
              <a:t>Now we will look at very different ways to train a Linear Regression model, </a:t>
            </a:r>
            <a:r>
              <a:rPr lang="en-US" altLang="zh-CN" sz="2800" dirty="0" smtClean="0"/>
              <a:t>better suited </a:t>
            </a:r>
            <a:r>
              <a:rPr lang="en-US" altLang="zh-CN" sz="2800" dirty="0"/>
              <a:t>for cases where there are a large number of features, or too many </a:t>
            </a:r>
            <a:r>
              <a:rPr lang="en-US" altLang="zh-CN" sz="2800" dirty="0" smtClean="0"/>
              <a:t>training instances </a:t>
            </a:r>
            <a:r>
              <a:rPr lang="en-US" altLang="zh-CN" sz="2800" dirty="0"/>
              <a:t>to fit in memory.</a:t>
            </a:r>
            <a:endParaRPr lang="en-US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val="4237084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i="1" dirty="0"/>
              <a:t>Gradient Descent </a:t>
            </a:r>
            <a:r>
              <a:rPr lang="en-US" altLang="zh-CN" sz="2800" dirty="0"/>
              <a:t>is a very generic optimization algorithm capable of finding </a:t>
            </a:r>
            <a:r>
              <a:rPr lang="en-US" altLang="zh-CN" sz="2800" dirty="0" smtClean="0"/>
              <a:t>optimal solutions </a:t>
            </a:r>
            <a:r>
              <a:rPr lang="en-US" altLang="zh-CN" sz="2800" dirty="0"/>
              <a:t>to a wide range of problems. The general idea of Gradient Descent is </a:t>
            </a:r>
            <a:r>
              <a:rPr lang="en-US" altLang="zh-CN" sz="2800" dirty="0" smtClean="0"/>
              <a:t>to tweak </a:t>
            </a:r>
            <a:r>
              <a:rPr lang="en-US" altLang="zh-CN" sz="2800" dirty="0"/>
              <a:t>parameters iteratively in order to minimize a cost function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/>
              <a:t>Suppose you are lost in the mountains in a dense fog; you can only feel the slope </a:t>
            </a:r>
            <a:r>
              <a:rPr lang="en-US" altLang="zh-CN" sz="2800" dirty="0" smtClean="0"/>
              <a:t>of the ground. </a:t>
            </a:r>
            <a:r>
              <a:rPr lang="en-US" altLang="zh-CN" sz="2800" dirty="0"/>
              <a:t>A good strategy to get to the bottom of the valley </a:t>
            </a:r>
            <a:r>
              <a:rPr lang="en-US" altLang="zh-CN" sz="2800" dirty="0" smtClean="0"/>
              <a:t>quickly is </a:t>
            </a:r>
            <a:r>
              <a:rPr lang="en-US" altLang="zh-CN" sz="2800" dirty="0"/>
              <a:t>to go downhill in the direction of the steepest slope. This is exactly what </a:t>
            </a:r>
            <a:r>
              <a:rPr lang="en-US" altLang="zh-CN" sz="2800" dirty="0" smtClean="0"/>
              <a:t>Gradient Descent </a:t>
            </a:r>
            <a:r>
              <a:rPr lang="en-US" altLang="zh-CN" sz="2800" dirty="0"/>
              <a:t>does: it measures the local gradient of the error function with regards to </a:t>
            </a:r>
            <a:r>
              <a:rPr lang="en-US" altLang="zh-CN" sz="2800" dirty="0" smtClean="0"/>
              <a:t>the parameter </a:t>
            </a:r>
            <a:r>
              <a:rPr lang="en-US" altLang="zh-CN" sz="2800" dirty="0"/>
              <a:t>vector </a:t>
            </a:r>
            <a:r>
              <a:rPr lang="en-US" altLang="zh-CN" sz="2800" i="1" dirty="0"/>
              <a:t>θ</a:t>
            </a:r>
            <a:r>
              <a:rPr lang="en-US" altLang="zh-CN" sz="2800" dirty="0"/>
              <a:t>, and it goes in the direction of descending gradient. Once the </a:t>
            </a:r>
            <a:r>
              <a:rPr lang="en-US" altLang="zh-CN" sz="2800" dirty="0" smtClean="0"/>
              <a:t>gradient is </a:t>
            </a:r>
            <a:r>
              <a:rPr lang="en-US" altLang="zh-CN" sz="2800" dirty="0"/>
              <a:t>zero, you have reached a minimum!</a:t>
            </a:r>
            <a:endParaRPr lang="en-US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val="3993233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Concretely, you start by filling </a:t>
            </a:r>
            <a:r>
              <a:rPr lang="en-US" altLang="zh-CN" sz="2800" i="1" dirty="0"/>
              <a:t>θ </a:t>
            </a:r>
            <a:r>
              <a:rPr lang="en-US" altLang="zh-CN" sz="2800" dirty="0"/>
              <a:t>with random values (this is called </a:t>
            </a:r>
            <a:r>
              <a:rPr lang="en-US" altLang="zh-CN" sz="2800" i="1" dirty="0"/>
              <a:t>random initialization</a:t>
            </a:r>
            <a:r>
              <a:rPr lang="en-US" altLang="zh-CN" sz="2800" dirty="0" smtClean="0"/>
              <a:t>), and </a:t>
            </a:r>
            <a:r>
              <a:rPr lang="en-US" altLang="zh-CN" sz="2800" dirty="0"/>
              <a:t>then you improve it gradually, taking one baby step at a time, </a:t>
            </a:r>
            <a:r>
              <a:rPr lang="en-US" altLang="zh-CN" sz="2800" dirty="0" smtClean="0"/>
              <a:t>attempting </a:t>
            </a:r>
            <a:r>
              <a:rPr lang="en-US" altLang="zh-CN" sz="2800" dirty="0"/>
              <a:t>to decrease the cost function (e.g., </a:t>
            </a:r>
            <a:r>
              <a:rPr lang="en-US" altLang="zh-CN" sz="2800" dirty="0" smtClean="0"/>
              <a:t>MSE</a:t>
            </a:r>
            <a:r>
              <a:rPr lang="en-US" altLang="zh-CN" sz="2800" dirty="0"/>
              <a:t>), until the algorithm </a:t>
            </a:r>
            <a:r>
              <a:rPr lang="en-US" altLang="zh-CN" sz="2800" i="1" dirty="0" smtClean="0"/>
              <a:t>converges.</a:t>
            </a:r>
            <a:endParaRPr lang="en-US" altLang="zh-CN" sz="2800" i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047" y="3095791"/>
            <a:ext cx="604837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316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An important parameter in Gradient Descent is the size of the steps, determined </a:t>
            </a:r>
            <a:r>
              <a:rPr lang="en-US" altLang="zh-CN" sz="2800" dirty="0" smtClean="0"/>
              <a:t>by the </a:t>
            </a:r>
            <a:r>
              <a:rPr lang="en-US" altLang="zh-CN" sz="2800" i="1" dirty="0"/>
              <a:t>learning rate </a:t>
            </a:r>
            <a:r>
              <a:rPr lang="en-US" altLang="zh-CN" sz="2800" dirty="0" err="1"/>
              <a:t>hyperparameter</a:t>
            </a:r>
            <a:r>
              <a:rPr lang="en-US" altLang="zh-CN" sz="2800" dirty="0"/>
              <a:t>. If the learning rate is too small, then the </a:t>
            </a:r>
            <a:r>
              <a:rPr lang="en-US" altLang="zh-CN" sz="2800" dirty="0" smtClean="0"/>
              <a:t>algorithm will </a:t>
            </a:r>
            <a:r>
              <a:rPr lang="en-US" altLang="zh-CN" sz="2800" dirty="0"/>
              <a:t>have to go through many iterations to converge, which will take a long </a:t>
            </a:r>
            <a:r>
              <a:rPr lang="en-US" altLang="zh-CN" sz="2800" dirty="0" smtClean="0"/>
              <a:t>time.</a:t>
            </a:r>
            <a:endParaRPr lang="en-US" altLang="zh-CN" sz="2800" i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3609975"/>
            <a:ext cx="60674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779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On the other hand, if the learning rate is too high, you might jump across the </a:t>
            </a:r>
            <a:r>
              <a:rPr lang="en-US" altLang="zh-CN" sz="2800" dirty="0" smtClean="0"/>
              <a:t>valley and </a:t>
            </a:r>
            <a:r>
              <a:rPr lang="en-US" altLang="zh-CN" sz="2800" dirty="0"/>
              <a:t>end up on the other side, possibly even higher up than you were before. </a:t>
            </a:r>
            <a:r>
              <a:rPr lang="en-US" altLang="zh-CN" sz="2800" dirty="0" smtClean="0"/>
              <a:t>This might </a:t>
            </a:r>
            <a:r>
              <a:rPr lang="en-US" altLang="zh-CN" sz="2800" dirty="0"/>
              <a:t>make the algorithm diverge, with larger and larger values, failing to find a </a:t>
            </a:r>
            <a:r>
              <a:rPr lang="en-US" altLang="zh-CN" sz="2800" dirty="0" smtClean="0"/>
              <a:t>good solution.</a:t>
            </a:r>
            <a:endParaRPr lang="en-US" altLang="zh-CN" sz="2800" i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46" y="3584947"/>
            <a:ext cx="62484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089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Finally, </a:t>
            </a:r>
            <a:r>
              <a:rPr lang="en-US" altLang="zh-CN" sz="2800" dirty="0" smtClean="0"/>
              <a:t>there </a:t>
            </a:r>
            <a:r>
              <a:rPr lang="en-US" altLang="zh-CN" sz="2800" dirty="0"/>
              <a:t>may be holes, </a:t>
            </a:r>
            <a:r>
              <a:rPr lang="en-US" altLang="zh-CN" sz="2800" dirty="0" smtClean="0"/>
              <a:t>ridges, making </a:t>
            </a:r>
            <a:r>
              <a:rPr lang="en-US" altLang="zh-CN" sz="2800" dirty="0"/>
              <a:t>convergence to the minimum </a:t>
            </a:r>
            <a:r>
              <a:rPr lang="en-US" altLang="zh-CN" sz="2800" dirty="0" smtClean="0"/>
              <a:t>very difficult</a:t>
            </a:r>
            <a:r>
              <a:rPr lang="en-US" altLang="zh-CN" sz="2800" dirty="0"/>
              <a:t>. </a:t>
            </a:r>
            <a:r>
              <a:rPr lang="en-US" altLang="zh-CN" sz="2800" dirty="0" smtClean="0"/>
              <a:t>If it starts on </a:t>
            </a:r>
            <a:r>
              <a:rPr lang="en-US" altLang="zh-CN" sz="2800" dirty="0"/>
              <a:t>the left, then it will converge to a </a:t>
            </a:r>
            <a:r>
              <a:rPr lang="en-US" altLang="zh-CN" sz="2800" i="1" dirty="0"/>
              <a:t>local </a:t>
            </a:r>
            <a:r>
              <a:rPr lang="en-US" altLang="zh-CN" sz="2800" i="1" dirty="0" smtClean="0"/>
              <a:t>minimum</a:t>
            </a:r>
            <a:r>
              <a:rPr lang="en-US" altLang="zh-CN" sz="2800" dirty="0" smtClean="0"/>
              <a:t>. </a:t>
            </a:r>
            <a:r>
              <a:rPr lang="en-US" altLang="zh-CN" sz="2800" dirty="0"/>
              <a:t>If it starts on the right, then it </a:t>
            </a:r>
            <a:r>
              <a:rPr lang="en-US" altLang="zh-CN" sz="2800" dirty="0" smtClean="0"/>
              <a:t>will take </a:t>
            </a:r>
            <a:r>
              <a:rPr lang="en-US" altLang="zh-CN" sz="2800" dirty="0"/>
              <a:t>a very long time to cross the plateau, and if you stop too early you will </a:t>
            </a:r>
            <a:r>
              <a:rPr lang="en-US" altLang="zh-CN" sz="2800" dirty="0" smtClean="0"/>
              <a:t>never reach </a:t>
            </a:r>
            <a:r>
              <a:rPr lang="en-US" altLang="zh-CN" sz="2800" dirty="0"/>
              <a:t>the global minimum.</a:t>
            </a:r>
            <a:endParaRPr lang="en-US" altLang="zh-CN" sz="2800" i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3342960"/>
            <a:ext cx="61245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5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Training </a:t>
            </a:r>
            <a:r>
              <a:rPr lang="en-US" altLang="zh-CN" sz="2800" dirty="0" smtClean="0"/>
              <a:t>Models</a:t>
            </a:r>
          </a:p>
          <a:p>
            <a:r>
              <a:rPr lang="en-US" altLang="zh-CN" sz="2400" dirty="0"/>
              <a:t>Understanding what’s under the hood will also </a:t>
            </a:r>
            <a:r>
              <a:rPr lang="en-US" altLang="zh-CN" sz="2400" dirty="0" smtClean="0"/>
              <a:t>help you </a:t>
            </a:r>
            <a:r>
              <a:rPr lang="en-US" altLang="zh-CN" sz="2400" dirty="0"/>
              <a:t>debug issues and perform error analysis more </a:t>
            </a:r>
            <a:r>
              <a:rPr lang="en-US" altLang="zh-CN" sz="2400" dirty="0" smtClean="0"/>
              <a:t>efficiently. </a:t>
            </a:r>
            <a:r>
              <a:rPr lang="en-US" altLang="zh-CN" sz="2400" dirty="0"/>
              <a:t>In this chapter, we will start by looking at the Linear Regression model, one of </a:t>
            </a:r>
            <a:r>
              <a:rPr lang="en-US" altLang="zh-CN" sz="2400" dirty="0" smtClean="0"/>
              <a:t>the simplest </a:t>
            </a:r>
            <a:r>
              <a:rPr lang="en-US" altLang="zh-CN" sz="2400" dirty="0"/>
              <a:t>models there is. We will discuss two very different ways to train it:</a:t>
            </a:r>
          </a:p>
          <a:p>
            <a:pPr lvl="1"/>
            <a:r>
              <a:rPr lang="en-US" altLang="zh-CN" sz="2400" dirty="0" smtClean="0"/>
              <a:t>Using </a:t>
            </a:r>
            <a:r>
              <a:rPr lang="en-US" altLang="zh-CN" sz="2400" dirty="0"/>
              <a:t>a direct “closed-form” equation that directly computes the model </a:t>
            </a:r>
            <a:r>
              <a:rPr lang="en-US" altLang="zh-CN" sz="2400" dirty="0" smtClean="0"/>
              <a:t>parameters that </a:t>
            </a:r>
            <a:r>
              <a:rPr lang="en-US" altLang="zh-CN" sz="2400" dirty="0"/>
              <a:t>best fit the model to the training </a:t>
            </a:r>
            <a:r>
              <a:rPr lang="en-US" altLang="zh-CN" sz="2400" dirty="0" smtClean="0"/>
              <a:t>set.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Using </a:t>
            </a:r>
            <a:r>
              <a:rPr lang="en-US" altLang="zh-CN" sz="2400" dirty="0"/>
              <a:t>an iterative optimization approach, called Gradient Descent (GD), </a:t>
            </a:r>
            <a:r>
              <a:rPr lang="en-US" altLang="zh-CN" sz="2400" dirty="0" smtClean="0"/>
              <a:t>that gradually </a:t>
            </a:r>
            <a:r>
              <a:rPr lang="en-US" altLang="zh-CN" sz="2400" dirty="0"/>
              <a:t>tweaks the model parameters to minimize the cost function over </a:t>
            </a:r>
            <a:r>
              <a:rPr lang="en-US" altLang="zh-CN" sz="2400" dirty="0" smtClean="0"/>
              <a:t>the training </a:t>
            </a:r>
            <a:r>
              <a:rPr lang="en-US" altLang="zh-CN" sz="2400" dirty="0"/>
              <a:t>set, eventually converging to the same set of parameters as the </a:t>
            </a:r>
            <a:r>
              <a:rPr lang="en-US" altLang="zh-CN" sz="2400" dirty="0" smtClean="0"/>
              <a:t>first method</a:t>
            </a:r>
            <a:r>
              <a:rPr lang="en-US" altLang="zh-CN" sz="2400" dirty="0"/>
              <a:t>. We will look at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Batch GD, Mini-batch </a:t>
            </a:r>
            <a:r>
              <a:rPr lang="en-US" altLang="zh-CN" sz="2400" dirty="0" smtClean="0"/>
              <a:t>GD, and </a:t>
            </a:r>
            <a:r>
              <a:rPr lang="en-US" altLang="zh-CN" sz="2400" dirty="0"/>
              <a:t>Stochastic GD.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6623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Fortunately, the MSE cost function for a Linear Regression model happens to be </a:t>
            </a:r>
            <a:r>
              <a:rPr lang="en-US" altLang="zh-CN" sz="2800" dirty="0" smtClean="0"/>
              <a:t>a </a:t>
            </a:r>
            <a:r>
              <a:rPr lang="en-US" altLang="zh-CN" sz="2800" i="1" dirty="0" smtClean="0"/>
              <a:t>convex </a:t>
            </a:r>
            <a:r>
              <a:rPr lang="en-US" altLang="zh-CN" sz="2800" i="1" dirty="0"/>
              <a:t>function</a:t>
            </a:r>
            <a:r>
              <a:rPr lang="en-US" altLang="zh-CN" sz="2800" dirty="0"/>
              <a:t>, which means that if you pick any two points on the curve, the </a:t>
            </a:r>
            <a:r>
              <a:rPr lang="en-US" altLang="zh-CN" sz="2800" dirty="0" smtClean="0"/>
              <a:t>line segment </a:t>
            </a:r>
            <a:r>
              <a:rPr lang="en-US" altLang="zh-CN" sz="2800" dirty="0"/>
              <a:t>joining them never crosses the curve. This implies that there are no </a:t>
            </a:r>
            <a:r>
              <a:rPr lang="en-US" altLang="zh-CN" sz="2800" dirty="0" smtClean="0"/>
              <a:t>local minima</a:t>
            </a:r>
            <a:r>
              <a:rPr lang="en-US" altLang="zh-CN" sz="2800" dirty="0"/>
              <a:t>, just one global minimum. It is also a continuous function with a slope </a:t>
            </a:r>
            <a:r>
              <a:rPr lang="en-US" altLang="zh-CN" sz="2800" dirty="0" smtClean="0"/>
              <a:t>that never </a:t>
            </a:r>
            <a:r>
              <a:rPr lang="en-US" altLang="zh-CN" sz="2800" dirty="0"/>
              <a:t>changes abruptly.4 These two facts have a great consequence: Gradient </a:t>
            </a:r>
            <a:r>
              <a:rPr lang="en-US" altLang="zh-CN" sz="2800" dirty="0" smtClean="0"/>
              <a:t>Descent is </a:t>
            </a:r>
            <a:r>
              <a:rPr lang="en-US" altLang="zh-CN" sz="2800" dirty="0"/>
              <a:t>guaranteed to approach arbitrarily close the global minimum (if you wait </a:t>
            </a:r>
            <a:r>
              <a:rPr lang="en-US" altLang="zh-CN" sz="2800" dirty="0" smtClean="0"/>
              <a:t>long enough </a:t>
            </a:r>
            <a:r>
              <a:rPr lang="en-US" altLang="zh-CN" sz="2800" dirty="0"/>
              <a:t>and if the learning rate is not too high).</a:t>
            </a:r>
            <a:endParaRPr lang="en-US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val="3714574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In fact, the cost function has the shape of a bowl, but it can be an elongated bowl </a:t>
            </a:r>
            <a:r>
              <a:rPr lang="en-US" altLang="zh-CN" sz="2800" dirty="0" smtClean="0"/>
              <a:t>if the </a:t>
            </a:r>
            <a:r>
              <a:rPr lang="en-US" altLang="zh-CN" sz="2800" dirty="0"/>
              <a:t>features have very different scales. Figure 4-7 shows Gradient Descent on a </a:t>
            </a:r>
            <a:r>
              <a:rPr lang="en-US" altLang="zh-CN" sz="2800" dirty="0" smtClean="0"/>
              <a:t>training set </a:t>
            </a:r>
            <a:r>
              <a:rPr lang="en-US" altLang="zh-CN" sz="2800" dirty="0"/>
              <a:t>where features 1 and 2 have the same scale (on the left), and on a training </a:t>
            </a:r>
            <a:r>
              <a:rPr lang="en-US" altLang="zh-CN" sz="2800" dirty="0" smtClean="0"/>
              <a:t>set where </a:t>
            </a:r>
            <a:r>
              <a:rPr lang="en-US" altLang="zh-CN" sz="2800" dirty="0"/>
              <a:t>feature 1 has much smaller values than feature 2 (on the right).</a:t>
            </a:r>
            <a:endParaRPr lang="en-US" altLang="zh-CN" sz="2800" i="1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040"/>
            <a:ext cx="8446087" cy="306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089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Training </a:t>
            </a:r>
            <a:r>
              <a:rPr lang="en-US" altLang="zh-CN" sz="2800" dirty="0"/>
              <a:t>a model means searching for </a:t>
            </a:r>
            <a:r>
              <a:rPr lang="en-US" altLang="zh-CN" sz="2800" dirty="0" smtClean="0"/>
              <a:t>a combination </a:t>
            </a:r>
            <a:r>
              <a:rPr lang="en-US" altLang="zh-CN" sz="2800" dirty="0"/>
              <a:t>of model parameters that minimizes a cost function (over the </a:t>
            </a:r>
            <a:r>
              <a:rPr lang="en-US" altLang="zh-CN" sz="2800" dirty="0" smtClean="0"/>
              <a:t>training set</a:t>
            </a:r>
            <a:r>
              <a:rPr lang="en-US" altLang="zh-CN" sz="2800" dirty="0"/>
              <a:t>). It is a search in the model’s </a:t>
            </a:r>
            <a:r>
              <a:rPr lang="en-US" altLang="zh-CN" sz="2800" i="1" dirty="0"/>
              <a:t>parameter space</a:t>
            </a:r>
            <a:r>
              <a:rPr lang="en-US" altLang="zh-CN" sz="2800" dirty="0"/>
              <a:t>: the more parameters a model </a:t>
            </a:r>
            <a:r>
              <a:rPr lang="en-US" altLang="zh-CN" sz="2800" dirty="0" smtClean="0"/>
              <a:t>has, the </a:t>
            </a:r>
            <a:r>
              <a:rPr lang="en-US" altLang="zh-CN" sz="2800" dirty="0"/>
              <a:t>more dimensions this space has, and the harder the search is: searching for a </a:t>
            </a:r>
            <a:r>
              <a:rPr lang="en-US" altLang="zh-CN" sz="2800" dirty="0" smtClean="0"/>
              <a:t>needle in </a:t>
            </a:r>
            <a:r>
              <a:rPr lang="en-US" altLang="zh-CN" sz="2800" dirty="0"/>
              <a:t>a 300-dimensional haystack is much trickier than in three dimensions. </a:t>
            </a:r>
            <a:r>
              <a:rPr lang="en-US" altLang="zh-CN" sz="2800" dirty="0" smtClean="0"/>
              <a:t>Fortunately, since </a:t>
            </a:r>
            <a:r>
              <a:rPr lang="en-US" altLang="zh-CN" sz="2800" dirty="0"/>
              <a:t>the cost function is convex in the case of Linear Regression, the needle </a:t>
            </a:r>
            <a:r>
              <a:rPr lang="en-US" altLang="zh-CN" sz="2800" dirty="0" smtClean="0"/>
              <a:t>is simply </a:t>
            </a:r>
            <a:r>
              <a:rPr lang="en-US" altLang="zh-CN" sz="2800" dirty="0"/>
              <a:t>at the bottom of the bowl.</a:t>
            </a:r>
            <a:endParaRPr lang="en-US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val="4082850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Batch 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To implement Gradient Descent, you need to compute the gradient of the cost </a:t>
            </a:r>
            <a:r>
              <a:rPr lang="en-US" altLang="zh-CN" sz="2800" dirty="0" smtClean="0"/>
              <a:t>function with </a:t>
            </a:r>
            <a:r>
              <a:rPr lang="en-US" altLang="zh-CN" sz="2800" dirty="0"/>
              <a:t>regards to each model parameter </a:t>
            </a:r>
            <a:r>
              <a:rPr lang="en-US" altLang="zh-CN" sz="2800" i="1" dirty="0" err="1"/>
              <a:t>θj</a:t>
            </a:r>
            <a:r>
              <a:rPr lang="en-US" altLang="zh-CN" sz="2800" dirty="0"/>
              <a:t>. In other words, you need to </a:t>
            </a:r>
            <a:r>
              <a:rPr lang="en-US" altLang="zh-CN" sz="2800" dirty="0" smtClean="0"/>
              <a:t>calculate how </a:t>
            </a:r>
            <a:r>
              <a:rPr lang="en-US" altLang="zh-CN" sz="2800" dirty="0"/>
              <a:t>much the cost function will change if you change </a:t>
            </a:r>
            <a:r>
              <a:rPr lang="en-US" altLang="zh-CN" sz="2800" i="1" dirty="0" err="1"/>
              <a:t>θj</a:t>
            </a:r>
            <a:r>
              <a:rPr lang="en-US" altLang="zh-CN" sz="2800" i="1" dirty="0"/>
              <a:t> </a:t>
            </a:r>
            <a:r>
              <a:rPr lang="en-US" altLang="zh-CN" sz="2800" dirty="0"/>
              <a:t>just a little bit. This is </a:t>
            </a:r>
            <a:r>
              <a:rPr lang="en-US" altLang="zh-CN" sz="2800" dirty="0" smtClean="0"/>
              <a:t>called a </a:t>
            </a:r>
            <a:r>
              <a:rPr lang="en-US" altLang="zh-CN" sz="2800" i="1" dirty="0"/>
              <a:t>partial derivative</a:t>
            </a:r>
            <a:r>
              <a:rPr lang="en-US" altLang="zh-CN" sz="2800" dirty="0"/>
              <a:t>. It is like asking “what is the slope of the mountain under my </a:t>
            </a:r>
            <a:r>
              <a:rPr lang="en-US" altLang="zh-CN" sz="2800" dirty="0" smtClean="0"/>
              <a:t>feet if </a:t>
            </a:r>
            <a:r>
              <a:rPr lang="en-US" altLang="zh-CN" sz="2800" dirty="0"/>
              <a:t>I face east?” and then asking the same question facing north (and so on for all </a:t>
            </a:r>
            <a:r>
              <a:rPr lang="en-US" altLang="zh-CN" sz="2800" dirty="0" smtClean="0"/>
              <a:t>other dimensions</a:t>
            </a:r>
            <a:r>
              <a:rPr lang="en-US" altLang="zh-CN" sz="2800" dirty="0"/>
              <a:t>, if you can imagine a universe with more than three dimensions).</a:t>
            </a:r>
            <a:endParaRPr lang="en-US" altLang="zh-CN" sz="2800" i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85184"/>
            <a:ext cx="6174290" cy="177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212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Batch 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Instead of computing these gradients individually, you can use Equation 4-6 to </a:t>
            </a:r>
            <a:r>
              <a:rPr lang="en-US" altLang="zh-CN" sz="2800" dirty="0" smtClean="0"/>
              <a:t>compute them </a:t>
            </a:r>
            <a:r>
              <a:rPr lang="en-US" altLang="zh-CN" sz="2800" dirty="0"/>
              <a:t>all in one go. The gradient vector, noted ∇</a:t>
            </a:r>
            <a:r>
              <a:rPr lang="en-US" altLang="zh-CN" sz="2800" i="1" baseline="-25000" dirty="0" err="1"/>
              <a:t>θ</a:t>
            </a:r>
            <a:r>
              <a:rPr lang="en-US" altLang="zh-CN" sz="2800" dirty="0" err="1"/>
              <a:t>MSE</a:t>
            </a:r>
            <a:r>
              <a:rPr lang="en-US" altLang="zh-CN" sz="2800" dirty="0"/>
              <a:t>(</a:t>
            </a:r>
            <a:r>
              <a:rPr lang="en-US" altLang="zh-CN" sz="2800" i="1" dirty="0"/>
              <a:t>θ</a:t>
            </a:r>
            <a:r>
              <a:rPr lang="en-US" altLang="zh-CN" sz="2800" dirty="0"/>
              <a:t>), contains all the partial</a:t>
            </a:r>
          </a:p>
          <a:p>
            <a:r>
              <a:rPr lang="en-US" altLang="zh-CN" sz="2800" dirty="0"/>
              <a:t>derivatives of the cost function (one for each model parameter).</a:t>
            </a:r>
            <a:endParaRPr lang="en-US" altLang="zh-CN" sz="2800" i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42634"/>
            <a:ext cx="5783510" cy="3415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826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Batch 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Notice that this formula involves calculations over the full </a:t>
            </a:r>
            <a:r>
              <a:rPr lang="en-US" altLang="zh-CN" sz="2800" dirty="0" smtClean="0"/>
              <a:t>training set </a:t>
            </a:r>
            <a:r>
              <a:rPr lang="en-US" altLang="zh-CN" sz="2800" b="1" dirty="0"/>
              <a:t>X</a:t>
            </a:r>
            <a:r>
              <a:rPr lang="en-US" altLang="zh-CN" sz="2800" dirty="0"/>
              <a:t>, at each Gradient Descent step! This is why the algorithm </a:t>
            </a:r>
            <a:r>
              <a:rPr lang="en-US" altLang="zh-CN" sz="2800" dirty="0" smtClean="0"/>
              <a:t>is called </a:t>
            </a:r>
            <a:r>
              <a:rPr lang="en-US" altLang="zh-CN" sz="2800" i="1" dirty="0"/>
              <a:t>Batch Gradient Descent</a:t>
            </a:r>
            <a:r>
              <a:rPr lang="en-US" altLang="zh-CN" sz="2800" dirty="0"/>
              <a:t>: it uses the whole batch of </a:t>
            </a:r>
            <a:r>
              <a:rPr lang="en-US" altLang="zh-CN" sz="2800" dirty="0" smtClean="0"/>
              <a:t>training data </a:t>
            </a:r>
            <a:r>
              <a:rPr lang="en-US" altLang="zh-CN" sz="2800" dirty="0"/>
              <a:t>at every step. As a result it is terribly slow on very large </a:t>
            </a:r>
            <a:r>
              <a:rPr lang="en-US" altLang="zh-CN" sz="2800" dirty="0" smtClean="0"/>
              <a:t>training sets. </a:t>
            </a:r>
            <a:r>
              <a:rPr lang="en-US" altLang="zh-CN" sz="2800" dirty="0"/>
              <a:t>However, Gradient Descent scales well with the number </a:t>
            </a:r>
            <a:r>
              <a:rPr lang="en-US" altLang="zh-CN" sz="2800" dirty="0" smtClean="0"/>
              <a:t>of features</a:t>
            </a:r>
            <a:r>
              <a:rPr lang="en-US" altLang="zh-CN" sz="2800" dirty="0"/>
              <a:t>; training a Linear Regression model when there are </a:t>
            </a:r>
            <a:r>
              <a:rPr lang="en-US" altLang="zh-CN" sz="2800" dirty="0" smtClean="0"/>
              <a:t>hundreds of </a:t>
            </a:r>
            <a:r>
              <a:rPr lang="en-US" altLang="zh-CN" sz="2800" dirty="0"/>
              <a:t>thousands of features is much faster using </a:t>
            </a:r>
            <a:r>
              <a:rPr lang="en-US" altLang="zh-CN" sz="2800" dirty="0" smtClean="0"/>
              <a:t>Gradient Descent </a:t>
            </a:r>
            <a:r>
              <a:rPr lang="en-US" altLang="zh-CN" sz="2800" dirty="0"/>
              <a:t>than using the Normal Equation.</a:t>
            </a:r>
            <a:endParaRPr lang="en-US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val="2240859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Batch 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Once you have the gradient vector, which points uphill, just go in the opposite </a:t>
            </a:r>
            <a:r>
              <a:rPr lang="en-US" altLang="zh-CN" sz="2800" dirty="0" smtClean="0"/>
              <a:t>direction to </a:t>
            </a:r>
            <a:r>
              <a:rPr lang="en-US" altLang="zh-CN" sz="2800" dirty="0"/>
              <a:t>go downhill. This means subtracting ∇</a:t>
            </a:r>
            <a:r>
              <a:rPr lang="en-US" altLang="zh-CN" sz="2800" i="1" baseline="-25000" dirty="0" err="1"/>
              <a:t>θ</a:t>
            </a:r>
            <a:r>
              <a:rPr lang="en-US" altLang="zh-CN" sz="2800" dirty="0" err="1"/>
              <a:t>MSE</a:t>
            </a:r>
            <a:r>
              <a:rPr lang="en-US" altLang="zh-CN" sz="2800" dirty="0"/>
              <a:t>(</a:t>
            </a:r>
            <a:r>
              <a:rPr lang="en-US" altLang="zh-CN" sz="2800" i="1" dirty="0"/>
              <a:t>θ</a:t>
            </a:r>
            <a:r>
              <a:rPr lang="en-US" altLang="zh-CN" sz="2800" dirty="0"/>
              <a:t>) from </a:t>
            </a:r>
            <a:r>
              <a:rPr lang="en-US" altLang="zh-CN" sz="2800" i="1" dirty="0"/>
              <a:t>θ</a:t>
            </a:r>
            <a:r>
              <a:rPr lang="en-US" altLang="zh-CN" sz="2800" dirty="0"/>
              <a:t>. This is where </a:t>
            </a:r>
            <a:r>
              <a:rPr lang="en-US" altLang="zh-CN" sz="2800" dirty="0" smtClean="0"/>
              <a:t>the learning </a:t>
            </a:r>
            <a:r>
              <a:rPr lang="en-US" altLang="zh-CN" sz="2800" dirty="0"/>
              <a:t>rate </a:t>
            </a:r>
            <a:r>
              <a:rPr lang="en-US" altLang="zh-CN" sz="2800" i="1" dirty="0"/>
              <a:t>η </a:t>
            </a:r>
            <a:r>
              <a:rPr lang="en-US" altLang="zh-CN" sz="2800" dirty="0"/>
              <a:t>comes into play:6 multiply the gradient vector by </a:t>
            </a:r>
            <a:r>
              <a:rPr lang="en-US" altLang="zh-CN" sz="2800" i="1" dirty="0"/>
              <a:t>η </a:t>
            </a:r>
            <a:r>
              <a:rPr lang="en-US" altLang="zh-CN" sz="2800" dirty="0"/>
              <a:t>to determine </a:t>
            </a:r>
            <a:r>
              <a:rPr lang="en-US" altLang="zh-CN" sz="2800" dirty="0" smtClean="0"/>
              <a:t>the size </a:t>
            </a:r>
            <a:r>
              <a:rPr lang="en-US" altLang="zh-CN" sz="2800" dirty="0"/>
              <a:t>of the downhill step (Equation 4-7).</a:t>
            </a:r>
            <a:endParaRPr lang="en-US" altLang="zh-CN" sz="2800" i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325" y="4149080"/>
            <a:ext cx="5315470" cy="1512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758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Batch 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eta = 0.1 </a:t>
            </a:r>
            <a:r>
              <a:rPr lang="en-US" altLang="zh-CN" sz="2800" i="1" dirty="0"/>
              <a:t># learning rate</a:t>
            </a:r>
          </a:p>
          <a:p>
            <a:pPr marL="0" indent="0">
              <a:buNone/>
            </a:pPr>
            <a:r>
              <a:rPr lang="en-US" altLang="zh-CN" sz="2800" dirty="0" err="1"/>
              <a:t>n_iterations</a:t>
            </a:r>
            <a:r>
              <a:rPr lang="en-US" altLang="zh-CN" sz="2800" dirty="0"/>
              <a:t> = 1000</a:t>
            </a:r>
          </a:p>
          <a:p>
            <a:pPr marL="0" indent="0">
              <a:buNone/>
            </a:pPr>
            <a:r>
              <a:rPr lang="en-US" altLang="zh-CN" sz="2800" dirty="0"/>
              <a:t>m = </a:t>
            </a:r>
            <a:r>
              <a:rPr lang="en-US" altLang="zh-CN" sz="2800" dirty="0" smtClean="0"/>
              <a:t>100</a:t>
            </a:r>
          </a:p>
          <a:p>
            <a:pPr marL="0" indent="0">
              <a:buNone/>
            </a:pPr>
            <a:r>
              <a:rPr lang="en-US" altLang="zh-CN" sz="2800" dirty="0" smtClean="0"/>
              <a:t>theta </a:t>
            </a:r>
            <a:r>
              <a:rPr lang="en-US" altLang="zh-CN" sz="2800" dirty="0"/>
              <a:t>= </a:t>
            </a:r>
            <a:r>
              <a:rPr lang="en-US" altLang="zh-CN" sz="2800" dirty="0" err="1"/>
              <a:t>np.random.randn</a:t>
            </a:r>
            <a:r>
              <a:rPr lang="en-US" altLang="zh-CN" sz="2800" dirty="0"/>
              <a:t>(2,1) </a:t>
            </a:r>
            <a:r>
              <a:rPr lang="en-US" altLang="zh-CN" sz="2800" i="1" dirty="0"/>
              <a:t># random initialization</a:t>
            </a:r>
          </a:p>
          <a:p>
            <a:pPr marL="0" indent="0">
              <a:buNone/>
            </a:pPr>
            <a:r>
              <a:rPr lang="en-US" altLang="zh-CN" sz="2800" b="1" dirty="0" smtClean="0"/>
              <a:t>for </a:t>
            </a:r>
            <a:r>
              <a:rPr lang="en-US" altLang="zh-CN" sz="2800" dirty="0"/>
              <a:t>iteration </a:t>
            </a:r>
            <a:r>
              <a:rPr lang="en-US" altLang="zh-CN" sz="2800" b="1" dirty="0"/>
              <a:t>in </a:t>
            </a:r>
            <a:r>
              <a:rPr lang="en-US" altLang="zh-CN" sz="2800" dirty="0"/>
              <a:t>range(</a:t>
            </a:r>
            <a:r>
              <a:rPr lang="en-US" altLang="zh-CN" sz="2800" dirty="0" err="1"/>
              <a:t>n_iterations</a:t>
            </a:r>
            <a:r>
              <a:rPr lang="en-US" altLang="zh-CN" sz="2800" dirty="0"/>
              <a:t>):</a:t>
            </a:r>
          </a:p>
          <a:p>
            <a:pPr marL="0" indent="0">
              <a:buNone/>
            </a:pPr>
            <a:r>
              <a:rPr lang="en-US" altLang="zh-CN" sz="2800" dirty="0" smtClean="0"/>
              <a:t>    gradients </a:t>
            </a:r>
            <a:r>
              <a:rPr lang="en-US" altLang="zh-CN" sz="2800" dirty="0"/>
              <a:t>= 2/m * X_b.T.dot(X_b.dot(theta) - y)</a:t>
            </a:r>
          </a:p>
          <a:p>
            <a:pPr marL="0" indent="0">
              <a:buNone/>
            </a:pPr>
            <a:r>
              <a:rPr lang="en-US" altLang="zh-CN" sz="2800" dirty="0" smtClean="0"/>
              <a:t>    theta </a:t>
            </a:r>
            <a:r>
              <a:rPr lang="en-US" altLang="zh-CN" sz="2800" dirty="0"/>
              <a:t>= theta - eta * </a:t>
            </a:r>
            <a:r>
              <a:rPr lang="en-US" altLang="zh-CN" sz="2800" dirty="0" smtClean="0"/>
              <a:t>gradients</a:t>
            </a:r>
          </a:p>
          <a:p>
            <a:pPr marL="0" indent="0">
              <a:buNone/>
            </a:pPr>
            <a:endParaRPr lang="en-US" altLang="zh-CN" sz="2800" i="1" dirty="0"/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/>
              <a:t>theta</a:t>
            </a:r>
          </a:p>
          <a:p>
            <a:pPr marL="0" indent="0">
              <a:buNone/>
            </a:pPr>
            <a:r>
              <a:rPr lang="en-US" altLang="zh-CN" sz="2800" dirty="0"/>
              <a:t>array([[ 4.21509616],</a:t>
            </a:r>
          </a:p>
          <a:p>
            <a:pPr marL="0" indent="0">
              <a:buNone/>
            </a:pPr>
            <a:r>
              <a:rPr lang="en-US" altLang="zh-CN" sz="2800" dirty="0"/>
              <a:t>[ 2.77011339]])</a:t>
            </a:r>
            <a:endParaRPr lang="en-US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val="784110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Batch 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what if you had used a different learning rate eta? Figure 4-8 shows </a:t>
            </a:r>
            <a:r>
              <a:rPr lang="en-US" altLang="zh-CN" sz="2800" dirty="0" smtClean="0"/>
              <a:t>the first </a:t>
            </a:r>
            <a:r>
              <a:rPr lang="en-US" altLang="zh-CN" sz="2800" dirty="0"/>
              <a:t>10 steps of Gradient Descent using three different learning rates (the dashed </a:t>
            </a:r>
            <a:r>
              <a:rPr lang="en-US" altLang="zh-CN" sz="2800" dirty="0" smtClean="0"/>
              <a:t>red line represents </a:t>
            </a:r>
            <a:r>
              <a:rPr lang="en-US" altLang="zh-CN" sz="2800" dirty="0"/>
              <a:t>the starting point).</a:t>
            </a:r>
            <a:endParaRPr lang="en-US" altLang="zh-CN" sz="2800" i="1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24944"/>
            <a:ext cx="8732008" cy="393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391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Convergence Rate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When the cost function is convex and its slope does not change abruptly (as is </a:t>
            </a:r>
            <a:r>
              <a:rPr lang="en-US" altLang="zh-CN" sz="2800" dirty="0" smtClean="0"/>
              <a:t>the case </a:t>
            </a:r>
            <a:r>
              <a:rPr lang="en-US" altLang="zh-CN" sz="2800" dirty="0"/>
              <a:t>for the MSE cost function), it can be shown that Batch Gradient Descent with </a:t>
            </a:r>
            <a:r>
              <a:rPr lang="en-US" altLang="zh-CN" sz="2800" dirty="0" smtClean="0"/>
              <a:t>a fixed </a:t>
            </a:r>
            <a:r>
              <a:rPr lang="en-US" altLang="zh-CN" sz="2800" dirty="0"/>
              <a:t>learning rate has a </a:t>
            </a:r>
            <a:r>
              <a:rPr lang="en-US" altLang="zh-CN" sz="2800" i="1" dirty="0"/>
              <a:t>convergence rate </a:t>
            </a:r>
            <a:r>
              <a:rPr lang="en-US" altLang="zh-CN" sz="2800" dirty="0"/>
              <a:t>of </a:t>
            </a:r>
            <a:r>
              <a:rPr lang="en-US" altLang="zh-CN" sz="2800" i="1" dirty="0"/>
              <a:t>O </a:t>
            </a:r>
            <a:r>
              <a:rPr lang="en-US" altLang="zh-CN" sz="2800" dirty="0" smtClean="0"/>
              <a:t>(1/#iterations) </a:t>
            </a:r>
            <a:r>
              <a:rPr lang="en-US" altLang="zh-CN" sz="2800" dirty="0"/>
              <a:t>. In other words, if you </a:t>
            </a:r>
            <a:r>
              <a:rPr lang="en-US" altLang="zh-CN" sz="2800" dirty="0" smtClean="0"/>
              <a:t>divide the </a:t>
            </a:r>
            <a:r>
              <a:rPr lang="en-US" altLang="zh-CN" sz="2800" dirty="0"/>
              <a:t>tolerance ϵ by 10 (to have a more precise solution), then the algorithm will </a:t>
            </a:r>
            <a:r>
              <a:rPr lang="en-US" altLang="zh-CN" sz="2800" dirty="0" smtClean="0"/>
              <a:t>have to </a:t>
            </a:r>
            <a:r>
              <a:rPr lang="en-US" altLang="zh-CN" sz="2800" dirty="0"/>
              <a:t>run about 10 times more iterations.</a:t>
            </a:r>
            <a:endParaRPr lang="en-US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val="52452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Training </a:t>
            </a:r>
            <a:r>
              <a:rPr lang="en-US" altLang="zh-CN" sz="2800" dirty="0" smtClean="0"/>
              <a:t>Models</a:t>
            </a:r>
          </a:p>
          <a:p>
            <a:r>
              <a:rPr lang="en-US" altLang="zh-CN" sz="2400" dirty="0"/>
              <a:t>Next we will look at Polynomial Regression, a more complex model that can fit </a:t>
            </a:r>
            <a:r>
              <a:rPr lang="en-US" altLang="zh-CN" sz="2400" dirty="0" smtClean="0"/>
              <a:t>nonlinear datasets</a:t>
            </a:r>
            <a:r>
              <a:rPr lang="en-US" altLang="zh-CN" sz="2400" dirty="0"/>
              <a:t>. Since this model has more parameters than Linear Regression, it </a:t>
            </a:r>
            <a:r>
              <a:rPr lang="en-US" altLang="zh-CN" sz="2400" dirty="0" smtClean="0"/>
              <a:t>is more </a:t>
            </a:r>
            <a:r>
              <a:rPr lang="en-US" altLang="zh-CN" sz="2400" dirty="0"/>
              <a:t>prone to </a:t>
            </a:r>
            <a:r>
              <a:rPr lang="en-US" altLang="zh-CN" sz="2400" dirty="0" err="1"/>
              <a:t>overfitting</a:t>
            </a:r>
            <a:r>
              <a:rPr lang="en-US" altLang="zh-CN" sz="2400" dirty="0"/>
              <a:t> the training data, so we will look at how to detect </a:t>
            </a:r>
            <a:r>
              <a:rPr lang="en-US" altLang="zh-CN" sz="2400" dirty="0" smtClean="0"/>
              <a:t>whether or </a:t>
            </a:r>
            <a:r>
              <a:rPr lang="en-US" altLang="zh-CN" sz="2400" dirty="0"/>
              <a:t>not this is the case, using learning curves, and then we will look at several </a:t>
            </a:r>
            <a:r>
              <a:rPr lang="en-US" altLang="zh-CN" sz="2400" dirty="0" smtClean="0"/>
              <a:t>regularization techniques </a:t>
            </a:r>
            <a:r>
              <a:rPr lang="en-US" altLang="zh-CN" sz="2400" dirty="0"/>
              <a:t>that can reduce the risk of </a:t>
            </a:r>
            <a:r>
              <a:rPr lang="en-US" altLang="zh-CN" sz="2400" dirty="0" err="1"/>
              <a:t>overfitting</a:t>
            </a:r>
            <a:r>
              <a:rPr lang="en-US" altLang="zh-CN" sz="2400" dirty="0"/>
              <a:t> the training set.</a:t>
            </a:r>
          </a:p>
          <a:p>
            <a:r>
              <a:rPr lang="en-US" altLang="zh-CN" sz="2400" dirty="0"/>
              <a:t>Finally, we will look at two more models that are commonly used for </a:t>
            </a:r>
            <a:r>
              <a:rPr lang="en-US" altLang="zh-CN" sz="2400" dirty="0" smtClean="0"/>
              <a:t>classification tasks</a:t>
            </a:r>
            <a:r>
              <a:rPr lang="en-US" altLang="zh-CN" sz="2400" dirty="0"/>
              <a:t>: Logistic Regression and </a:t>
            </a:r>
            <a:r>
              <a:rPr lang="en-US" altLang="zh-CN" sz="2400" dirty="0" err="1"/>
              <a:t>Softmax</a:t>
            </a:r>
            <a:r>
              <a:rPr lang="en-US" altLang="zh-CN" sz="2400" dirty="0"/>
              <a:t> Regression.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5265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Stochastic 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main problem with Batch Gradient Descent is the fact that it uses the </a:t>
            </a:r>
            <a:r>
              <a:rPr lang="en-US" altLang="zh-CN" sz="2800" dirty="0" smtClean="0"/>
              <a:t>whole training </a:t>
            </a:r>
            <a:r>
              <a:rPr lang="en-US" altLang="zh-CN" sz="2800" dirty="0"/>
              <a:t>set to compute the gradients at every step, which makes it very slow </a:t>
            </a:r>
            <a:r>
              <a:rPr lang="en-US" altLang="zh-CN" sz="2800" dirty="0" smtClean="0"/>
              <a:t>when the </a:t>
            </a:r>
            <a:r>
              <a:rPr lang="en-US" altLang="zh-CN" sz="2800" dirty="0"/>
              <a:t>training set is large. At the opposite extreme, </a:t>
            </a:r>
            <a:r>
              <a:rPr lang="en-US" altLang="zh-CN" sz="2800" i="1" dirty="0"/>
              <a:t>Stochastic Gradient Descent </a:t>
            </a:r>
            <a:r>
              <a:rPr lang="en-US" altLang="zh-CN" sz="2800" dirty="0" smtClean="0"/>
              <a:t>just picks </a:t>
            </a:r>
            <a:r>
              <a:rPr lang="en-US" altLang="zh-CN" sz="2800" dirty="0"/>
              <a:t>a random instance in the training set at every step and computes the </a:t>
            </a:r>
            <a:r>
              <a:rPr lang="en-US" altLang="zh-CN" sz="2800" dirty="0" smtClean="0"/>
              <a:t>gradients based </a:t>
            </a:r>
            <a:r>
              <a:rPr lang="en-US" altLang="zh-CN" sz="2800" dirty="0"/>
              <a:t>only on that single instance.</a:t>
            </a:r>
            <a:endParaRPr lang="en-US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val="2029708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Stochastic 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On the other hand, due to its stochastic (i.e., random) nature, this algorithm is </a:t>
            </a:r>
            <a:r>
              <a:rPr lang="en-US" altLang="zh-CN" sz="2800" dirty="0" smtClean="0"/>
              <a:t>much less </a:t>
            </a:r>
            <a:r>
              <a:rPr lang="en-US" altLang="zh-CN" sz="2800" dirty="0"/>
              <a:t>regular than Batch Gradient Descent: instead of gently decreasing until it </a:t>
            </a:r>
            <a:r>
              <a:rPr lang="en-US" altLang="zh-CN" sz="2800" dirty="0" smtClean="0"/>
              <a:t>reaches the </a:t>
            </a:r>
            <a:r>
              <a:rPr lang="en-US" altLang="zh-CN" sz="2800" dirty="0"/>
              <a:t>minimum, the cost function will bounce up and down, decreasing only on </a:t>
            </a:r>
            <a:r>
              <a:rPr lang="en-US" altLang="zh-CN" sz="2800" dirty="0" smtClean="0"/>
              <a:t>average. Over </a:t>
            </a:r>
            <a:r>
              <a:rPr lang="en-US" altLang="zh-CN" sz="2800" dirty="0"/>
              <a:t>time it will end up very close to the minimum, but once it gets there it </a:t>
            </a:r>
            <a:r>
              <a:rPr lang="en-US" altLang="zh-CN" sz="2800" dirty="0" smtClean="0"/>
              <a:t>will continue </a:t>
            </a:r>
            <a:r>
              <a:rPr lang="en-US" altLang="zh-CN" sz="2800" dirty="0"/>
              <a:t>to bounce around, never settling </a:t>
            </a:r>
            <a:r>
              <a:rPr lang="en-US" altLang="zh-CN" sz="2800" dirty="0" smtClean="0"/>
              <a:t>down.</a:t>
            </a:r>
            <a:endParaRPr lang="en-US" altLang="zh-CN" sz="2800" i="1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338779"/>
            <a:ext cx="3614882" cy="251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071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Stochastic 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Therefore randomness is good to escape from local optima, but bad because it </a:t>
            </a:r>
            <a:r>
              <a:rPr lang="en-US" altLang="zh-CN" sz="2800" dirty="0" smtClean="0"/>
              <a:t>means that </a:t>
            </a:r>
            <a:r>
              <a:rPr lang="en-US" altLang="zh-CN" sz="2800" dirty="0"/>
              <a:t>the algorithm can never settle at the minimum. One solution to this dilemma </a:t>
            </a:r>
            <a:r>
              <a:rPr lang="en-US" altLang="zh-CN" sz="2800" dirty="0" smtClean="0"/>
              <a:t>is to </a:t>
            </a:r>
            <a:r>
              <a:rPr lang="en-US" altLang="zh-CN" sz="2800" dirty="0"/>
              <a:t>gradually reduce the learning rate. The steps start out large (which helps </a:t>
            </a:r>
            <a:r>
              <a:rPr lang="en-US" altLang="zh-CN" sz="2800" dirty="0" smtClean="0"/>
              <a:t>make quick </a:t>
            </a:r>
            <a:r>
              <a:rPr lang="en-US" altLang="zh-CN" sz="2800" dirty="0"/>
              <a:t>progress and escape local minima), then get smaller and smaller, allowing </a:t>
            </a:r>
            <a:r>
              <a:rPr lang="en-US" altLang="zh-CN" sz="2800" dirty="0" smtClean="0"/>
              <a:t>the algorithm </a:t>
            </a:r>
            <a:r>
              <a:rPr lang="en-US" altLang="zh-CN" sz="2800" dirty="0"/>
              <a:t>to settle at the global minimum. This process is called </a:t>
            </a:r>
            <a:r>
              <a:rPr lang="en-US" altLang="zh-CN" sz="2800" b="1" i="1" dirty="0"/>
              <a:t>simulated </a:t>
            </a:r>
            <a:r>
              <a:rPr lang="en-US" altLang="zh-CN" sz="2800" b="1" i="1" dirty="0" smtClean="0"/>
              <a:t>annealing</a:t>
            </a:r>
            <a:r>
              <a:rPr lang="en-US" altLang="zh-CN" sz="2800" dirty="0" smtClean="0"/>
              <a:t>, because </a:t>
            </a:r>
            <a:r>
              <a:rPr lang="en-US" altLang="zh-CN" sz="2800" dirty="0"/>
              <a:t>it resembles the process of annealing in metallurgy where molten metal </a:t>
            </a:r>
            <a:r>
              <a:rPr lang="en-US" altLang="zh-CN" sz="2800" dirty="0" smtClean="0"/>
              <a:t>is slowly </a:t>
            </a:r>
            <a:r>
              <a:rPr lang="en-US" altLang="zh-CN" sz="2800" dirty="0"/>
              <a:t>cooled down. The function that determines the learning rate at each </a:t>
            </a:r>
            <a:r>
              <a:rPr lang="en-US" altLang="zh-CN" sz="2800" dirty="0" smtClean="0"/>
              <a:t>iteration is </a:t>
            </a:r>
            <a:r>
              <a:rPr lang="en-US" altLang="zh-CN" sz="2800" dirty="0"/>
              <a:t>called the </a:t>
            </a:r>
            <a:r>
              <a:rPr lang="en-US" altLang="zh-CN" sz="2800" b="1" i="1" dirty="0"/>
              <a:t>learning schedule</a:t>
            </a:r>
            <a:r>
              <a:rPr lang="en-US" altLang="zh-CN" sz="2800" dirty="0"/>
              <a:t>.</a:t>
            </a:r>
            <a:endParaRPr lang="en-US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val="1165024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-72008"/>
            <a:ext cx="9036496" cy="69300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err="1"/>
              <a:t>n_epochs</a:t>
            </a:r>
            <a:r>
              <a:rPr lang="en-US" altLang="zh-CN" sz="2400" dirty="0"/>
              <a:t> = 50</a:t>
            </a:r>
          </a:p>
          <a:p>
            <a:pPr marL="0" indent="0">
              <a:buNone/>
            </a:pPr>
            <a:r>
              <a:rPr lang="en-US" altLang="zh-CN" sz="2400" dirty="0"/>
              <a:t>t0, t1 = 5, 50 </a:t>
            </a:r>
            <a:r>
              <a:rPr lang="en-US" altLang="zh-CN" sz="2400" i="1" dirty="0"/>
              <a:t># learning schedule </a:t>
            </a:r>
            <a:r>
              <a:rPr lang="en-US" altLang="zh-CN" sz="2400" i="1" dirty="0" err="1"/>
              <a:t>hyperparameters</a:t>
            </a:r>
            <a:endParaRPr lang="en-US" altLang="zh-CN" sz="2400" i="1" dirty="0"/>
          </a:p>
          <a:p>
            <a:pPr marL="0" indent="0">
              <a:buNone/>
            </a:pPr>
            <a:r>
              <a:rPr lang="en-US" altLang="zh-CN" sz="2400" b="1" dirty="0" err="1"/>
              <a:t>def</a:t>
            </a:r>
            <a:r>
              <a:rPr lang="en-US" altLang="zh-CN" sz="2400" b="1" dirty="0"/>
              <a:t> </a:t>
            </a:r>
            <a:r>
              <a:rPr lang="en-US" altLang="zh-CN" sz="2400" dirty="0" err="1"/>
              <a:t>learning_schedule</a:t>
            </a:r>
            <a:r>
              <a:rPr lang="en-US" altLang="zh-CN" sz="2400" dirty="0"/>
              <a:t>(t):</a:t>
            </a:r>
          </a:p>
          <a:p>
            <a:pPr marL="0" indent="0">
              <a:buNone/>
            </a:pPr>
            <a:r>
              <a:rPr lang="en-US" altLang="zh-CN" sz="2400" b="1" dirty="0" smtClean="0"/>
              <a:t>    return </a:t>
            </a:r>
            <a:r>
              <a:rPr lang="en-US" altLang="zh-CN" sz="2400" dirty="0"/>
              <a:t>t0 / (t + t1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theta = </a:t>
            </a:r>
            <a:r>
              <a:rPr lang="en-US" altLang="zh-CN" sz="2400" dirty="0" err="1"/>
              <a:t>np.random.randn</a:t>
            </a:r>
            <a:r>
              <a:rPr lang="en-US" altLang="zh-CN" sz="2400" dirty="0"/>
              <a:t>(2,1) </a:t>
            </a:r>
            <a:r>
              <a:rPr lang="en-US" altLang="zh-CN" sz="2400" i="1" dirty="0"/>
              <a:t># random initialization</a:t>
            </a:r>
          </a:p>
          <a:p>
            <a:pPr marL="0" indent="0">
              <a:buNone/>
            </a:pPr>
            <a:r>
              <a:rPr lang="en-US" altLang="zh-CN" sz="2400" b="1" dirty="0"/>
              <a:t>for </a:t>
            </a:r>
            <a:r>
              <a:rPr lang="en-US" altLang="zh-CN" sz="2400" dirty="0"/>
              <a:t>epoch </a:t>
            </a:r>
            <a:r>
              <a:rPr lang="en-US" altLang="zh-CN" sz="2400" b="1" dirty="0"/>
              <a:t>in </a:t>
            </a:r>
            <a:r>
              <a:rPr lang="en-US" altLang="zh-CN" sz="2400" dirty="0"/>
              <a:t>range(</a:t>
            </a:r>
            <a:r>
              <a:rPr lang="en-US" altLang="zh-CN" sz="2400" dirty="0" err="1"/>
              <a:t>n_epochs</a:t>
            </a:r>
            <a:r>
              <a:rPr lang="en-US" altLang="zh-CN" sz="2400" dirty="0"/>
              <a:t>):</a:t>
            </a:r>
          </a:p>
          <a:p>
            <a:pPr marL="0" indent="0">
              <a:buNone/>
            </a:pPr>
            <a:r>
              <a:rPr lang="en-US" altLang="zh-CN" sz="2400" b="1" dirty="0" smtClean="0"/>
              <a:t>    for </a:t>
            </a:r>
            <a:r>
              <a:rPr lang="en-US" altLang="zh-CN" sz="2400" dirty="0"/>
              <a:t>i </a:t>
            </a:r>
            <a:r>
              <a:rPr lang="en-US" altLang="zh-CN" sz="2400" b="1" dirty="0"/>
              <a:t>in </a:t>
            </a:r>
            <a:r>
              <a:rPr lang="en-US" altLang="zh-CN" sz="2400" dirty="0"/>
              <a:t>range(m):</a:t>
            </a:r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random_index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np.random.randint</a:t>
            </a:r>
            <a:r>
              <a:rPr lang="en-US" altLang="zh-CN" sz="2400" dirty="0"/>
              <a:t>(m)</a:t>
            </a:r>
          </a:p>
          <a:p>
            <a:pPr marL="0" indent="0">
              <a:buNone/>
            </a:pPr>
            <a:r>
              <a:rPr lang="en-US" altLang="zh-CN" sz="2400" dirty="0" smtClean="0"/>
              <a:t>        xi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X_b</a:t>
            </a:r>
            <a:r>
              <a:rPr lang="en-US" altLang="zh-CN" sz="2400" dirty="0"/>
              <a:t>[random_index:random_index+1]</a:t>
            </a:r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yi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y[random_index:random_index+1]</a:t>
            </a:r>
          </a:p>
          <a:p>
            <a:pPr marL="0" indent="0">
              <a:buNone/>
            </a:pPr>
            <a:r>
              <a:rPr lang="en-US" altLang="zh-CN" sz="2400" dirty="0" smtClean="0"/>
              <a:t>        gradients </a:t>
            </a:r>
            <a:r>
              <a:rPr lang="en-US" altLang="zh-CN" sz="2400" dirty="0"/>
              <a:t>= 2 * xi.T.dot(xi.dot(theta) - </a:t>
            </a:r>
            <a:r>
              <a:rPr lang="en-US" altLang="zh-CN" sz="2400" dirty="0" err="1"/>
              <a:t>yi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 smtClean="0"/>
              <a:t>        eta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learning_schedule</a:t>
            </a:r>
            <a:r>
              <a:rPr lang="en-US" altLang="zh-CN" sz="2400" dirty="0"/>
              <a:t>(epoch * m + i)</a:t>
            </a:r>
          </a:p>
          <a:p>
            <a:pPr marL="0" indent="0">
              <a:buNone/>
            </a:pPr>
            <a:r>
              <a:rPr lang="en-US" altLang="zh-CN" sz="2400" dirty="0" smtClean="0"/>
              <a:t>        theta </a:t>
            </a:r>
            <a:r>
              <a:rPr lang="en-US" altLang="zh-CN" sz="2400" dirty="0"/>
              <a:t>= theta - eta * </a:t>
            </a:r>
            <a:r>
              <a:rPr lang="en-US" altLang="zh-CN" sz="2400" dirty="0" smtClean="0"/>
              <a:t>gradients</a:t>
            </a:r>
          </a:p>
          <a:p>
            <a:pPr marL="0" indent="0">
              <a:buNone/>
            </a:pPr>
            <a:endParaRPr lang="en-US" altLang="zh-CN" sz="2400" i="1" dirty="0"/>
          </a:p>
          <a:p>
            <a:pPr marL="0" indent="0">
              <a:buNone/>
            </a:pPr>
            <a:endParaRPr lang="en-US" altLang="zh-CN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5685055"/>
            <a:ext cx="2843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&gt;&gt;&gt; </a:t>
            </a:r>
            <a:r>
              <a:rPr lang="en-US" altLang="zh-CN" sz="2400" dirty="0"/>
              <a:t>theta</a:t>
            </a:r>
          </a:p>
          <a:p>
            <a:r>
              <a:rPr lang="en-US" altLang="zh-CN" sz="2400" dirty="0"/>
              <a:t>array([[ 4.21076011],</a:t>
            </a:r>
          </a:p>
          <a:p>
            <a:r>
              <a:rPr lang="en-US" altLang="zh-CN" sz="2400" dirty="0" smtClean="0"/>
              <a:t>            [ </a:t>
            </a:r>
            <a:r>
              <a:rPr lang="en-US" altLang="zh-CN" sz="2400" dirty="0"/>
              <a:t>2.74856079]])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2318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44000" cy="577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005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Stochastic 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To perform Linear Regression using SGD with </a:t>
            </a:r>
            <a:r>
              <a:rPr lang="en-US" altLang="zh-CN" sz="2800" dirty="0" err="1"/>
              <a:t>Scikit</a:t>
            </a:r>
            <a:r>
              <a:rPr lang="en-US" altLang="zh-CN" sz="2800" dirty="0"/>
              <a:t>-Learn, you can use the </a:t>
            </a:r>
            <a:r>
              <a:rPr lang="en-US" altLang="zh-CN" sz="2800" dirty="0" err="1" smtClean="0"/>
              <a:t>SGDRegressor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class, which defaults to optimizing the squared error cost function.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400" b="1" dirty="0" smtClean="0"/>
              <a:t>from </a:t>
            </a:r>
            <a:r>
              <a:rPr lang="en-US" altLang="zh-CN" sz="2400" b="1" dirty="0" err="1"/>
              <a:t>sklearn.linear_model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SGDRegressor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sgd_reg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SGDRegressor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n_iter</a:t>
            </a:r>
            <a:r>
              <a:rPr lang="en-US" altLang="zh-CN" sz="2400" dirty="0"/>
              <a:t>=50, penalty=None, eta0=0.1)</a:t>
            </a:r>
          </a:p>
          <a:p>
            <a:pPr marL="0" indent="0">
              <a:buNone/>
            </a:pPr>
            <a:r>
              <a:rPr lang="en-US" altLang="zh-CN" sz="2400" dirty="0" err="1"/>
              <a:t>sgd_reg.fit</a:t>
            </a:r>
            <a:r>
              <a:rPr lang="en-US" altLang="zh-CN" sz="2400" dirty="0"/>
              <a:t>(X, </a:t>
            </a:r>
            <a:r>
              <a:rPr lang="en-US" altLang="zh-CN" sz="2400" dirty="0" err="1"/>
              <a:t>y.ravel</a:t>
            </a:r>
            <a:r>
              <a:rPr lang="en-US" altLang="zh-CN" sz="2400" dirty="0" smtClean="0"/>
              <a:t>())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800" dirty="0"/>
              <a:t>Once again, you find a solution very close to the one returned by the Normal Equation: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sgd_reg.intercept</a:t>
            </a:r>
            <a:r>
              <a:rPr lang="en-US" altLang="zh-CN" sz="2800" dirty="0"/>
              <a:t>_, </a:t>
            </a:r>
            <a:r>
              <a:rPr lang="en-US" altLang="zh-CN" sz="2800" dirty="0" err="1"/>
              <a:t>sgd_reg.coef</a:t>
            </a:r>
            <a:r>
              <a:rPr lang="en-US" altLang="zh-CN" sz="2800" dirty="0"/>
              <a:t>_</a:t>
            </a:r>
          </a:p>
          <a:p>
            <a:pPr marL="0" indent="0">
              <a:buNone/>
            </a:pPr>
            <a:r>
              <a:rPr lang="en-US" altLang="zh-CN" sz="2800" dirty="0"/>
              <a:t>(array([ 4.18380366]), array([ 2.74205299]))</a:t>
            </a:r>
            <a:endParaRPr lang="en-US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val="467832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Mini-batch 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last Gradient Descent algorithm we will look at is called </a:t>
            </a:r>
            <a:r>
              <a:rPr lang="en-US" altLang="zh-CN" sz="2800" i="1" dirty="0"/>
              <a:t>Mini-batch </a:t>
            </a:r>
            <a:r>
              <a:rPr lang="en-US" altLang="zh-CN" sz="2800" i="1" dirty="0" smtClean="0"/>
              <a:t>Gradient Descent</a:t>
            </a:r>
            <a:r>
              <a:rPr lang="en-US" altLang="zh-CN" sz="2800" dirty="0"/>
              <a:t>. It is quite simple to understand once you know Batch and Stochastic </a:t>
            </a:r>
            <a:r>
              <a:rPr lang="en-US" altLang="zh-CN" sz="2800" dirty="0" smtClean="0"/>
              <a:t>Gradient Descent</a:t>
            </a:r>
            <a:r>
              <a:rPr lang="en-US" altLang="zh-CN" sz="2800" dirty="0"/>
              <a:t>: at each step, instead of computing the gradients based on the full </a:t>
            </a:r>
            <a:r>
              <a:rPr lang="en-US" altLang="zh-CN" sz="2800" dirty="0" smtClean="0"/>
              <a:t>training set </a:t>
            </a:r>
            <a:r>
              <a:rPr lang="en-US" altLang="zh-CN" sz="2800" dirty="0"/>
              <a:t>(as in Batch GD) or based on just one instance (as in Stochastic GD), </a:t>
            </a:r>
            <a:r>
              <a:rPr lang="en-US" altLang="zh-CN" sz="2800" dirty="0" smtClean="0"/>
              <a:t>Mini-batch </a:t>
            </a:r>
            <a:r>
              <a:rPr lang="en-US" altLang="zh-CN" sz="2800" dirty="0"/>
              <a:t>GD computes the gradients on small random sets of instances called </a:t>
            </a:r>
            <a:r>
              <a:rPr lang="en-US" altLang="zh-CN" sz="2800" b="1" i="1" dirty="0" smtClean="0"/>
              <a:t>mini-batches</a:t>
            </a:r>
            <a:r>
              <a:rPr lang="en-US" altLang="zh-CN" sz="2800" dirty="0" smtClean="0"/>
              <a:t>. The </a:t>
            </a:r>
            <a:r>
              <a:rPr lang="en-US" altLang="zh-CN" sz="2800" dirty="0"/>
              <a:t>main advantage of Mini-batch GD over Stochastic GD is that you </a:t>
            </a:r>
            <a:r>
              <a:rPr lang="en-US" altLang="zh-CN" sz="2800" dirty="0" smtClean="0"/>
              <a:t>can get </a:t>
            </a:r>
            <a:r>
              <a:rPr lang="en-US" altLang="zh-CN" sz="2800" dirty="0"/>
              <a:t>a performance boost from hardware optimization of matrix operations, </a:t>
            </a:r>
            <a:r>
              <a:rPr lang="en-US" altLang="zh-CN" sz="2800" dirty="0" smtClean="0"/>
              <a:t>especially when </a:t>
            </a:r>
            <a:r>
              <a:rPr lang="en-US" altLang="zh-CN" sz="2800" dirty="0"/>
              <a:t>using GPUs.</a:t>
            </a:r>
            <a:endParaRPr lang="en-US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val="265493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Mini-batch 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algorithm’s progress in parameter space is less erratic than with SGD, </a:t>
            </a:r>
            <a:r>
              <a:rPr lang="en-US" altLang="zh-CN" sz="2800" dirty="0" smtClean="0"/>
              <a:t>especially with </a:t>
            </a:r>
            <a:r>
              <a:rPr lang="en-US" altLang="zh-CN" sz="2800" dirty="0"/>
              <a:t>fairly large mini-batches. As a result, Mini-batch GD will end up </a:t>
            </a:r>
            <a:r>
              <a:rPr lang="en-US" altLang="zh-CN" sz="2800" dirty="0" smtClean="0"/>
              <a:t>walking around </a:t>
            </a:r>
            <a:r>
              <a:rPr lang="en-US" altLang="zh-CN" sz="2800" dirty="0"/>
              <a:t>a bit closer to the minimum than SGD. But, on the other hand, it may </a:t>
            </a:r>
            <a:r>
              <a:rPr lang="en-US" altLang="zh-CN" sz="2800" dirty="0" smtClean="0"/>
              <a:t>be harder </a:t>
            </a:r>
            <a:r>
              <a:rPr lang="en-US" altLang="zh-CN" sz="2800" dirty="0"/>
              <a:t>for it to escape from local </a:t>
            </a:r>
            <a:r>
              <a:rPr lang="en-US" altLang="zh-CN" sz="2800" dirty="0" smtClean="0"/>
              <a:t>minima.</a:t>
            </a:r>
            <a:endParaRPr lang="en-US" altLang="zh-CN" sz="2800" i="1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70594"/>
            <a:ext cx="625792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581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Mini-batch 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i="1" dirty="0"/>
              <a:t>Table 4-1. Comparison of algorithms for Linear Regression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0" y="1998293"/>
            <a:ext cx="9151190" cy="1935054"/>
            <a:chOff x="-7190" y="1124744"/>
            <a:chExt cx="9151190" cy="1935054"/>
          </a:xfrm>
        </p:grpSpPr>
        <p:pic>
          <p:nvPicPr>
            <p:cNvPr id="317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190" y="1124744"/>
              <a:ext cx="9151190" cy="158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7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7" y="2230892"/>
              <a:ext cx="9139493" cy="828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08203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Polynomial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dirty="0"/>
              <a:t>What if your data is actually more complex than a simple straight line? </a:t>
            </a:r>
            <a:r>
              <a:rPr lang="en-US" altLang="zh-CN" dirty="0" smtClean="0"/>
              <a:t>Surprisingly, you </a:t>
            </a:r>
            <a:r>
              <a:rPr lang="en-US" altLang="zh-CN" dirty="0"/>
              <a:t>can actually use a linear model to fit nonlinear data. A simple way to do this is </a:t>
            </a:r>
            <a:r>
              <a:rPr lang="en-US" altLang="zh-CN" dirty="0" smtClean="0"/>
              <a:t>to add </a:t>
            </a:r>
            <a:r>
              <a:rPr lang="en-US" altLang="zh-CN" dirty="0"/>
              <a:t>powers of each feature as new features, then train a linear model on this </a:t>
            </a:r>
            <a:r>
              <a:rPr lang="en-US" altLang="zh-CN" dirty="0" smtClean="0"/>
              <a:t>extended set </a:t>
            </a:r>
            <a:r>
              <a:rPr lang="en-US" altLang="zh-CN" dirty="0"/>
              <a:t>of features. This technique is called </a:t>
            </a:r>
            <a:r>
              <a:rPr lang="en-US" altLang="zh-CN" b="1" i="1" dirty="0"/>
              <a:t>Polynomial Regression</a:t>
            </a:r>
            <a:r>
              <a:rPr lang="en-US" altLang="zh-CN" dirty="0"/>
              <a:t>.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404093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a linear model makes a prediction by simply computing a </a:t>
            </a:r>
            <a:r>
              <a:rPr lang="en-US" altLang="zh-CN" sz="2800" dirty="0" smtClean="0"/>
              <a:t>weighted sum </a:t>
            </a:r>
            <a:r>
              <a:rPr lang="en-US" altLang="zh-CN" sz="2800" dirty="0"/>
              <a:t>of the input features, plus a constant called the </a:t>
            </a:r>
            <a:r>
              <a:rPr lang="en-US" altLang="zh-CN" sz="2800" i="1" dirty="0"/>
              <a:t>bias term </a:t>
            </a:r>
            <a:r>
              <a:rPr lang="en-US" altLang="zh-CN" sz="2800" dirty="0"/>
              <a:t>(also called the </a:t>
            </a:r>
            <a:r>
              <a:rPr lang="en-US" altLang="zh-CN" sz="2800" i="1" dirty="0" smtClean="0"/>
              <a:t>intercept term</a:t>
            </a:r>
            <a:r>
              <a:rPr lang="en-US" altLang="zh-CN" sz="2800" dirty="0"/>
              <a:t>), as shown in Equation 4-1</a:t>
            </a:r>
            <a:r>
              <a:rPr lang="en-US" altLang="zh-CN" sz="2800" dirty="0" smtClean="0"/>
              <a:t>.</a:t>
            </a:r>
          </a:p>
          <a:p>
            <a:pPr marL="0" indent="0" algn="ctr">
              <a:buNone/>
            </a:pPr>
            <a:r>
              <a:rPr lang="en-US" altLang="zh-CN" sz="2400" i="1" dirty="0"/>
              <a:t>Equation 4-1. Linear Regression model prediction</a:t>
            </a:r>
          </a:p>
          <a:p>
            <a:pPr marL="0" indent="0" algn="ctr">
              <a:buNone/>
            </a:pPr>
            <a:r>
              <a:rPr lang="en-US" altLang="zh-CN" sz="2400" i="1" dirty="0"/>
              <a:t>ŷ</a:t>
            </a:r>
            <a:r>
              <a:rPr lang="es-ES" altLang="zh-CN" sz="2400" i="1" dirty="0" smtClean="0"/>
              <a:t> </a:t>
            </a:r>
            <a:r>
              <a:rPr lang="es-ES" altLang="zh-CN" sz="2400" dirty="0"/>
              <a:t>= </a:t>
            </a:r>
            <a:r>
              <a:rPr lang="es-ES" altLang="zh-CN" sz="2400" i="1" dirty="0"/>
              <a:t>θ</a:t>
            </a:r>
            <a:r>
              <a:rPr lang="es-ES" altLang="zh-CN" sz="2400" dirty="0"/>
              <a:t>0 + </a:t>
            </a:r>
            <a:r>
              <a:rPr lang="es-ES" altLang="zh-CN" sz="2400" i="1" dirty="0"/>
              <a:t>θ</a:t>
            </a:r>
            <a:r>
              <a:rPr lang="es-ES" altLang="zh-CN" sz="2400" dirty="0"/>
              <a:t>1</a:t>
            </a:r>
            <a:r>
              <a:rPr lang="es-ES" altLang="zh-CN" sz="2400" i="1" dirty="0"/>
              <a:t>x</a:t>
            </a:r>
            <a:r>
              <a:rPr lang="es-ES" altLang="zh-CN" sz="2400" dirty="0"/>
              <a:t>1 + </a:t>
            </a:r>
            <a:r>
              <a:rPr lang="es-ES" altLang="zh-CN" sz="2400" i="1" dirty="0"/>
              <a:t>θ</a:t>
            </a:r>
            <a:r>
              <a:rPr lang="es-ES" altLang="zh-CN" sz="2400" dirty="0"/>
              <a:t>2</a:t>
            </a:r>
            <a:r>
              <a:rPr lang="es-ES" altLang="zh-CN" sz="2400" i="1" dirty="0"/>
              <a:t>x</a:t>
            </a:r>
            <a:r>
              <a:rPr lang="es-ES" altLang="zh-CN" sz="2400" dirty="0"/>
              <a:t>2 + ⋯ + </a:t>
            </a:r>
            <a:r>
              <a:rPr lang="es-ES" altLang="zh-CN" sz="2400" i="1" dirty="0" smtClean="0"/>
              <a:t>θnxn</a:t>
            </a:r>
          </a:p>
          <a:p>
            <a:r>
              <a:rPr lang="en-US" altLang="zh-CN" sz="2400" i="1" dirty="0"/>
              <a:t>ŷ </a:t>
            </a:r>
            <a:r>
              <a:rPr lang="en-US" altLang="zh-CN" sz="2400" dirty="0"/>
              <a:t>is the predicted value.</a:t>
            </a:r>
          </a:p>
          <a:p>
            <a:r>
              <a:rPr lang="en-US" altLang="zh-CN" sz="2400" i="1" dirty="0" smtClean="0"/>
              <a:t>n </a:t>
            </a:r>
            <a:r>
              <a:rPr lang="en-US" altLang="zh-CN" sz="2400" dirty="0"/>
              <a:t>is the number of features.</a:t>
            </a:r>
          </a:p>
          <a:p>
            <a:r>
              <a:rPr lang="en-US" altLang="zh-CN" sz="2400" i="1" dirty="0" smtClean="0"/>
              <a:t>x</a:t>
            </a:r>
            <a:r>
              <a:rPr lang="en-US" altLang="zh-CN" sz="2400" dirty="0" smtClean="0"/>
              <a:t>i </a:t>
            </a:r>
            <a:r>
              <a:rPr lang="en-US" altLang="zh-CN" sz="2400" dirty="0"/>
              <a:t>is the </a:t>
            </a:r>
            <a:r>
              <a:rPr lang="en-US" altLang="zh-CN" sz="2400" dirty="0" err="1"/>
              <a:t>ith</a:t>
            </a:r>
            <a:r>
              <a:rPr lang="en-US" altLang="zh-CN" sz="2400" dirty="0"/>
              <a:t> feature value.</a:t>
            </a:r>
          </a:p>
          <a:p>
            <a:r>
              <a:rPr lang="en-US" altLang="zh-CN" sz="2400" i="1" dirty="0" err="1" smtClean="0"/>
              <a:t>θj</a:t>
            </a:r>
            <a:r>
              <a:rPr lang="en-US" altLang="zh-CN" sz="2400" i="1" dirty="0" smtClean="0"/>
              <a:t> </a:t>
            </a:r>
            <a:r>
              <a:rPr lang="en-US" altLang="zh-CN" sz="2400" dirty="0"/>
              <a:t>is the </a:t>
            </a:r>
            <a:r>
              <a:rPr lang="en-US" altLang="zh-CN" sz="2400" dirty="0" err="1"/>
              <a:t>jth</a:t>
            </a:r>
            <a:r>
              <a:rPr lang="en-US" altLang="zh-CN" sz="2400" dirty="0"/>
              <a:t> model parameter (including the bias term </a:t>
            </a:r>
            <a:r>
              <a:rPr lang="en-US" altLang="zh-CN" sz="2400" i="1" dirty="0"/>
              <a:t>θ</a:t>
            </a:r>
            <a:r>
              <a:rPr lang="en-US" altLang="zh-CN" sz="2400" dirty="0"/>
              <a:t>0 and the feature </a:t>
            </a:r>
            <a:r>
              <a:rPr lang="en-US" altLang="zh-CN" sz="2400" dirty="0" smtClean="0"/>
              <a:t>weights </a:t>
            </a:r>
            <a:r>
              <a:rPr lang="el-GR" altLang="zh-CN" sz="2400" i="1" dirty="0" smtClean="0"/>
              <a:t>θ</a:t>
            </a:r>
            <a:r>
              <a:rPr lang="el-GR" altLang="zh-CN" sz="2400" dirty="0" smtClean="0"/>
              <a:t>1</a:t>
            </a:r>
            <a:r>
              <a:rPr lang="el-GR" altLang="zh-CN" sz="2400" dirty="0"/>
              <a:t>, </a:t>
            </a:r>
            <a:r>
              <a:rPr lang="el-GR" altLang="zh-CN" sz="2400" i="1" dirty="0"/>
              <a:t>θ</a:t>
            </a:r>
            <a:r>
              <a:rPr lang="el-GR" altLang="zh-CN" sz="2400" dirty="0"/>
              <a:t>2, ⋯, </a:t>
            </a:r>
            <a:r>
              <a:rPr lang="el-GR" altLang="zh-CN" sz="2400" i="1" dirty="0"/>
              <a:t>θ</a:t>
            </a:r>
            <a:r>
              <a:rPr lang="en-US" altLang="zh-CN" sz="2400" i="1" dirty="0"/>
              <a:t>n</a:t>
            </a:r>
            <a:r>
              <a:rPr lang="en-US" altLang="zh-CN" sz="2400" dirty="0"/>
              <a:t>).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4364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Polynomial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m = 100</a:t>
            </a:r>
          </a:p>
          <a:p>
            <a:pPr marL="0" indent="0">
              <a:buNone/>
            </a:pPr>
            <a:r>
              <a:rPr lang="en-US" altLang="zh-CN" dirty="0"/>
              <a:t>X = 6 * </a:t>
            </a:r>
            <a:r>
              <a:rPr lang="en-US" altLang="zh-CN" dirty="0" err="1"/>
              <a:t>np.random.rand</a:t>
            </a:r>
            <a:r>
              <a:rPr lang="en-US" altLang="zh-CN" dirty="0"/>
              <a:t>(m, 1) - 3</a:t>
            </a:r>
          </a:p>
          <a:p>
            <a:pPr marL="0" indent="0">
              <a:buNone/>
            </a:pPr>
            <a:r>
              <a:rPr lang="es-ES" altLang="zh-CN" dirty="0"/>
              <a:t>y = 0.5 * X**2 + X + 2 + np.random.randn(m, 1)</a:t>
            </a:r>
            <a:endParaRPr lang="en-US" altLang="zh-CN" i="1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33700"/>
            <a:ext cx="61722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4620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Polynomial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dirty="0"/>
              <a:t>So let’s use </a:t>
            </a:r>
            <a:r>
              <a:rPr lang="en-US" altLang="zh-CN" dirty="0" err="1"/>
              <a:t>Scikit-Learn’s</a:t>
            </a:r>
            <a:r>
              <a:rPr lang="en-US" altLang="zh-CN" dirty="0"/>
              <a:t> </a:t>
            </a:r>
            <a:r>
              <a:rPr lang="en-US" altLang="zh-CN" dirty="0" smtClean="0"/>
              <a:t>Poly </a:t>
            </a:r>
            <a:r>
              <a:rPr lang="en-US" altLang="zh-CN" dirty="0" err="1" smtClean="0"/>
              <a:t>nomialFeatures</a:t>
            </a:r>
            <a:r>
              <a:rPr lang="en-US" altLang="zh-CN" dirty="0" smtClean="0"/>
              <a:t> </a:t>
            </a:r>
            <a:r>
              <a:rPr lang="en-US" altLang="zh-CN" dirty="0"/>
              <a:t>class to transform our training data, adding the square (</a:t>
            </a:r>
            <a:r>
              <a:rPr lang="en-US" altLang="zh-CN" dirty="0" smtClean="0"/>
              <a:t>2nd-degree polynomial</a:t>
            </a:r>
            <a:r>
              <a:rPr lang="en-US" altLang="zh-CN" dirty="0"/>
              <a:t>) of each feature in the training set as new features (in this case there </a:t>
            </a:r>
            <a:r>
              <a:rPr lang="en-US" altLang="zh-CN" dirty="0" smtClean="0"/>
              <a:t>is just </a:t>
            </a:r>
            <a:r>
              <a:rPr lang="en-US" altLang="zh-CN" dirty="0"/>
              <a:t>one feature):</a:t>
            </a:r>
          </a:p>
          <a:p>
            <a:pPr marL="0" indent="0">
              <a:buNone/>
            </a:pPr>
            <a:r>
              <a:rPr lang="en-US" altLang="zh-CN" sz="2400" b="1" dirty="0"/>
              <a:t>&gt;&gt;&gt; from </a:t>
            </a:r>
            <a:r>
              <a:rPr lang="en-US" altLang="zh-CN" sz="2400" b="1" dirty="0" err="1"/>
              <a:t>sklearn.preprocessing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PolynomialFeatures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poly_features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PolynomialFeatures</a:t>
            </a:r>
            <a:r>
              <a:rPr lang="en-US" altLang="zh-CN" sz="2400" dirty="0"/>
              <a:t>(degree=2, </a:t>
            </a:r>
            <a:r>
              <a:rPr lang="en-US" altLang="zh-CN" sz="2400" dirty="0" err="1"/>
              <a:t>include_bias</a:t>
            </a:r>
            <a:r>
              <a:rPr lang="en-US" altLang="zh-CN" sz="2400" dirty="0"/>
              <a:t>=False)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X_poly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poly_features.fit_transform</a:t>
            </a:r>
            <a:r>
              <a:rPr lang="en-US" altLang="zh-CN" sz="2400" dirty="0"/>
              <a:t>(X)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/>
              <a:t>X[0]</a:t>
            </a:r>
          </a:p>
          <a:p>
            <a:pPr marL="0" indent="0">
              <a:buNone/>
            </a:pPr>
            <a:r>
              <a:rPr lang="en-US" altLang="zh-CN" sz="2400" dirty="0"/>
              <a:t>array([-0.75275929])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X_poly</a:t>
            </a:r>
            <a:r>
              <a:rPr lang="en-US" altLang="zh-CN" sz="2400" dirty="0"/>
              <a:t>[0]</a:t>
            </a:r>
          </a:p>
          <a:p>
            <a:pPr marL="0" indent="0">
              <a:buNone/>
            </a:pPr>
            <a:r>
              <a:rPr lang="en-US" altLang="zh-CN" sz="2400" dirty="0"/>
              <a:t>array([-0.75275929, 0.56664654])</a:t>
            </a:r>
            <a:endParaRPr lang="en-US" altLang="zh-CN" sz="2400" i="1" dirty="0"/>
          </a:p>
        </p:txBody>
      </p:sp>
    </p:spTree>
    <p:extLst>
      <p:ext uri="{BB962C8B-B14F-4D97-AF65-F5344CB8AC3E}">
        <p14:creationId xmlns:p14="http://schemas.microsoft.com/office/powerpoint/2010/main" val="31014138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Polynomial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lin_reg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LinearRegression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lin_reg.fit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X_poly</a:t>
            </a:r>
            <a:r>
              <a:rPr lang="en-US" altLang="zh-CN" sz="2400" dirty="0"/>
              <a:t>, y)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lin_reg.intercept</a:t>
            </a:r>
            <a:r>
              <a:rPr lang="en-US" altLang="zh-CN" sz="2400" dirty="0"/>
              <a:t>_, </a:t>
            </a:r>
            <a:r>
              <a:rPr lang="en-US" altLang="zh-CN" sz="2400" dirty="0" err="1"/>
              <a:t>lin_reg.coef</a:t>
            </a:r>
            <a:r>
              <a:rPr lang="en-US" altLang="zh-CN" sz="2400" dirty="0"/>
              <a:t>_</a:t>
            </a:r>
          </a:p>
          <a:p>
            <a:pPr marL="0" indent="0">
              <a:buNone/>
            </a:pPr>
            <a:r>
              <a:rPr lang="en-US" altLang="zh-CN" sz="2400" dirty="0"/>
              <a:t>(array([ 1.78134581]), array([[ 0.93366893, 0.56456263]]))</a:t>
            </a:r>
            <a:endParaRPr lang="en-US" altLang="zh-CN" sz="1800" i="1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930" y="2933700"/>
            <a:ext cx="66294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338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Curves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lin_reg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LinearRegression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lin_reg.fit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X_poly</a:t>
            </a:r>
            <a:r>
              <a:rPr lang="en-US" altLang="zh-CN" sz="2400" dirty="0"/>
              <a:t>, y)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lin_reg.intercept</a:t>
            </a:r>
            <a:r>
              <a:rPr lang="en-US" altLang="zh-CN" sz="2400" dirty="0"/>
              <a:t>_, </a:t>
            </a:r>
            <a:r>
              <a:rPr lang="en-US" altLang="zh-CN" sz="2400" dirty="0" err="1"/>
              <a:t>lin_reg.coef</a:t>
            </a:r>
            <a:r>
              <a:rPr lang="en-US" altLang="zh-CN" sz="2400" dirty="0"/>
              <a:t>_</a:t>
            </a:r>
          </a:p>
          <a:p>
            <a:pPr marL="0" indent="0">
              <a:buNone/>
            </a:pPr>
            <a:r>
              <a:rPr lang="en-US" altLang="zh-CN" sz="2400" dirty="0"/>
              <a:t>(array([ 1.78134581]), array([[ 0.93366893, 0.56456263]]))</a:t>
            </a:r>
            <a:endParaRPr lang="en-US" altLang="zh-CN" sz="1800" i="1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268760"/>
            <a:ext cx="8892480" cy="5554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515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Curves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If a model performs well on the training data but generalizes </a:t>
            </a:r>
            <a:r>
              <a:rPr lang="en-US" altLang="zh-CN" sz="2800" dirty="0" smtClean="0"/>
              <a:t>poorly according </a:t>
            </a:r>
            <a:r>
              <a:rPr lang="en-US" altLang="zh-CN" sz="2800" dirty="0"/>
              <a:t>to the cross-validation metrics, then your model is </a:t>
            </a:r>
            <a:r>
              <a:rPr lang="en-US" altLang="zh-CN" sz="2800" dirty="0" err="1"/>
              <a:t>overfitting</a:t>
            </a:r>
            <a:r>
              <a:rPr lang="en-US" altLang="zh-CN" sz="2800" dirty="0"/>
              <a:t>. If it </a:t>
            </a:r>
            <a:r>
              <a:rPr lang="en-US" altLang="zh-CN" sz="2800" dirty="0" smtClean="0"/>
              <a:t>performs poorly </a:t>
            </a:r>
            <a:r>
              <a:rPr lang="en-US" altLang="zh-CN" sz="2800" dirty="0"/>
              <a:t>on both, then it is </a:t>
            </a:r>
            <a:r>
              <a:rPr lang="en-US" altLang="zh-CN" sz="2800" dirty="0" err="1"/>
              <a:t>underfitting</a:t>
            </a:r>
            <a:r>
              <a:rPr lang="en-US" altLang="zh-CN" sz="2800" dirty="0"/>
              <a:t>. This is one way to tell when a model </a:t>
            </a:r>
            <a:r>
              <a:rPr lang="en-US" altLang="zh-CN" sz="2800" dirty="0" smtClean="0"/>
              <a:t>is too </a:t>
            </a:r>
            <a:r>
              <a:rPr lang="en-US" altLang="zh-CN" sz="2800" dirty="0"/>
              <a:t>simple or too complex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/>
              <a:t>Another way is to look at the learning curves: these are plots of the model’s performance on the training set and the validation set as a function of the training set size. To generate the plots, simply train the model several times on different sized subsets of the training set. The following code defines a function that plots the learning curves of a model given some training data:</a:t>
            </a:r>
          </a:p>
        </p:txBody>
      </p:sp>
    </p:spTree>
    <p:extLst>
      <p:ext uri="{BB962C8B-B14F-4D97-AF65-F5344CB8AC3E}">
        <p14:creationId xmlns:p14="http://schemas.microsoft.com/office/powerpoint/2010/main" val="20760888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Curves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sklearn.metrics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mean_squared_error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sklearn.model_selection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train_test_split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 err="1"/>
              <a:t>def</a:t>
            </a:r>
            <a:r>
              <a:rPr lang="en-US" altLang="zh-CN" sz="2400" b="1" dirty="0"/>
              <a:t> </a:t>
            </a:r>
            <a:r>
              <a:rPr lang="en-US" altLang="zh-CN" sz="2400" dirty="0" err="1"/>
              <a:t>plot_learning_curves</a:t>
            </a:r>
            <a:r>
              <a:rPr lang="en-US" altLang="zh-CN" sz="2400" dirty="0"/>
              <a:t>(model, X, y):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X_train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X_val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y_train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y_val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train_test_split</a:t>
            </a:r>
            <a:r>
              <a:rPr lang="en-US" altLang="zh-CN" sz="2400" dirty="0"/>
              <a:t>(X, y, </a:t>
            </a:r>
            <a:r>
              <a:rPr lang="en-US" altLang="zh-CN" sz="2400" dirty="0" err="1"/>
              <a:t>test_size</a:t>
            </a:r>
            <a:r>
              <a:rPr lang="en-US" altLang="zh-CN" sz="2400" dirty="0"/>
              <a:t>=0.2)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train_errors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val_errors</a:t>
            </a:r>
            <a:r>
              <a:rPr lang="en-US" altLang="zh-CN" sz="2400" dirty="0"/>
              <a:t> = [], []</a:t>
            </a:r>
          </a:p>
          <a:p>
            <a:pPr marL="0" indent="0">
              <a:buNone/>
            </a:pPr>
            <a:r>
              <a:rPr lang="en-US" altLang="zh-CN" sz="2400" b="1" dirty="0" smtClean="0"/>
              <a:t>    for </a:t>
            </a:r>
            <a:r>
              <a:rPr lang="en-US" altLang="zh-CN" sz="2400" dirty="0"/>
              <a:t>m </a:t>
            </a:r>
            <a:r>
              <a:rPr lang="en-US" altLang="zh-CN" sz="2400" b="1" dirty="0"/>
              <a:t>in </a:t>
            </a:r>
            <a:r>
              <a:rPr lang="en-US" altLang="zh-CN" sz="2400" dirty="0"/>
              <a:t>range(1,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X_train</a:t>
            </a:r>
            <a:r>
              <a:rPr lang="en-US" altLang="zh-CN" sz="2400" dirty="0"/>
              <a:t>)):</a:t>
            </a:r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model.fit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X_train</a:t>
            </a:r>
            <a:r>
              <a:rPr lang="en-US" altLang="zh-CN" sz="2400" dirty="0"/>
              <a:t>[:m], </a:t>
            </a:r>
            <a:r>
              <a:rPr lang="en-US" altLang="zh-CN" sz="2400" dirty="0" err="1"/>
              <a:t>y_train</a:t>
            </a:r>
            <a:r>
              <a:rPr lang="en-US" altLang="zh-CN" sz="2400" dirty="0"/>
              <a:t>[:m])</a:t>
            </a:r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y_train_predict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model.predict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X_train</a:t>
            </a:r>
            <a:r>
              <a:rPr lang="en-US" altLang="zh-CN" sz="2400" dirty="0"/>
              <a:t>[:m])</a:t>
            </a:r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y_val_predict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model.predict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X_val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000" dirty="0" err="1" smtClean="0"/>
              <a:t>train_errors.append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mean_squared_error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y_train_predict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y_train</a:t>
            </a:r>
            <a:r>
              <a:rPr lang="en-US" altLang="zh-CN" sz="2000" dirty="0"/>
              <a:t>[:m]))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val_errors.append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mean_squared_error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y_val_predict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y_val</a:t>
            </a:r>
            <a:r>
              <a:rPr lang="en-US" altLang="zh-CN" sz="2400" dirty="0"/>
              <a:t>))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plt.plot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np.sqrt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train_errors</a:t>
            </a:r>
            <a:r>
              <a:rPr lang="en-US" altLang="zh-CN" sz="2400" dirty="0"/>
              <a:t>), "r-+", </a:t>
            </a:r>
            <a:r>
              <a:rPr lang="en-US" altLang="zh-CN" sz="2400" dirty="0" err="1"/>
              <a:t>linewidth</a:t>
            </a:r>
            <a:r>
              <a:rPr lang="en-US" altLang="zh-CN" sz="2400" dirty="0"/>
              <a:t>=2, label="train")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plt.plot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np.sqrt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val_errors</a:t>
            </a:r>
            <a:r>
              <a:rPr lang="en-US" altLang="zh-CN" sz="2400" dirty="0"/>
              <a:t>), "b-", </a:t>
            </a:r>
            <a:r>
              <a:rPr lang="en-US" altLang="zh-CN" sz="2400" dirty="0" err="1"/>
              <a:t>linewidth</a:t>
            </a:r>
            <a:r>
              <a:rPr lang="en-US" altLang="zh-CN" sz="2400" dirty="0"/>
              <a:t>=3, label="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1721372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Curves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err="1"/>
              <a:t>lin_reg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LinearRegression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r>
              <a:rPr lang="en-US" altLang="zh-CN" sz="2400" dirty="0" err="1"/>
              <a:t>plot_learning_curves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lin_reg</a:t>
            </a:r>
            <a:r>
              <a:rPr lang="en-US" altLang="zh-CN" sz="2400" dirty="0"/>
              <a:t>, X, y)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7727316" cy="4653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461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Learning Curves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sklearn.pipeline</a:t>
            </a:r>
            <a:r>
              <a:rPr lang="en-US" altLang="zh-CN" sz="2400" b="1" dirty="0"/>
              <a:t> import </a:t>
            </a:r>
            <a:r>
              <a:rPr lang="en-US" altLang="zh-CN" sz="2400" dirty="0"/>
              <a:t>Pipeline</a:t>
            </a:r>
          </a:p>
          <a:p>
            <a:pPr marL="0" indent="0">
              <a:buNone/>
            </a:pPr>
            <a:r>
              <a:rPr lang="en-US" altLang="zh-CN" sz="2400" dirty="0" err="1"/>
              <a:t>polynomial_regression</a:t>
            </a:r>
            <a:r>
              <a:rPr lang="en-US" altLang="zh-CN" sz="2400" dirty="0"/>
              <a:t> = Pipeline((</a:t>
            </a:r>
          </a:p>
          <a:p>
            <a:pPr marL="0" indent="0">
              <a:buNone/>
            </a:pPr>
            <a:r>
              <a:rPr lang="en-US" altLang="zh-CN" sz="2000" dirty="0" smtClean="0"/>
              <a:t>        ("</a:t>
            </a:r>
            <a:r>
              <a:rPr lang="en-US" altLang="zh-CN" sz="2000" dirty="0" err="1"/>
              <a:t>poly_features</a:t>
            </a:r>
            <a:r>
              <a:rPr lang="en-US" altLang="zh-CN" sz="2000" dirty="0"/>
              <a:t>", </a:t>
            </a:r>
            <a:r>
              <a:rPr lang="en-US" altLang="zh-CN" sz="2000" dirty="0" err="1"/>
              <a:t>PolynomialFeatures</a:t>
            </a:r>
            <a:r>
              <a:rPr lang="en-US" altLang="zh-CN" sz="2000" dirty="0"/>
              <a:t>(degree=10, </a:t>
            </a:r>
            <a:r>
              <a:rPr lang="en-US" altLang="zh-CN" sz="2000" dirty="0" err="1"/>
              <a:t>include_bias</a:t>
            </a:r>
            <a:r>
              <a:rPr lang="en-US" altLang="zh-CN" sz="2000" dirty="0"/>
              <a:t>=False)),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  ("</a:t>
            </a:r>
            <a:r>
              <a:rPr lang="en-US" altLang="zh-CN" sz="2400" dirty="0" err="1"/>
              <a:t>sgd_reg</a:t>
            </a:r>
            <a:r>
              <a:rPr lang="en-US" altLang="zh-CN" sz="2400" dirty="0"/>
              <a:t>", </a:t>
            </a:r>
            <a:r>
              <a:rPr lang="en-US" altLang="zh-CN" sz="2400" dirty="0" err="1"/>
              <a:t>LinearRegression</a:t>
            </a:r>
            <a:r>
              <a:rPr lang="en-US" altLang="zh-CN" sz="2400" dirty="0" smtClean="0"/>
              <a:t>()), ))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plot_learning_curves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polynomial_regression</a:t>
            </a:r>
            <a:r>
              <a:rPr lang="en-US" altLang="zh-CN" sz="2400" dirty="0"/>
              <a:t>, X, y)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18017"/>
            <a:ext cx="58483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5466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The Bias/Variance Tradeoff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An important theoretical result of statistics and Machine Learning is the fact that </a:t>
            </a:r>
            <a:r>
              <a:rPr lang="en-US" altLang="zh-CN" sz="2400" dirty="0" smtClean="0"/>
              <a:t>a model’s </a:t>
            </a:r>
            <a:r>
              <a:rPr lang="en-US" altLang="zh-CN" sz="2400" dirty="0"/>
              <a:t>generalization error can be expressed as the sum of three very </a:t>
            </a:r>
            <a:r>
              <a:rPr lang="en-US" altLang="zh-CN" sz="2400" dirty="0" smtClean="0"/>
              <a:t>different errors</a:t>
            </a:r>
            <a:r>
              <a:rPr lang="en-US" altLang="zh-CN" sz="2400" dirty="0"/>
              <a:t>:</a:t>
            </a:r>
          </a:p>
          <a:p>
            <a:r>
              <a:rPr lang="en-US" altLang="zh-CN" sz="2400" b="1" i="1" dirty="0" smtClean="0"/>
              <a:t>Bias</a:t>
            </a:r>
            <a:r>
              <a:rPr lang="en-US" altLang="zh-CN" sz="2400" i="1" dirty="0" smtClean="0"/>
              <a:t>:   </a:t>
            </a:r>
            <a:r>
              <a:rPr lang="en-US" altLang="zh-CN" sz="2400" dirty="0" smtClean="0"/>
              <a:t>This </a:t>
            </a:r>
            <a:r>
              <a:rPr lang="en-US" altLang="zh-CN" sz="2400" dirty="0"/>
              <a:t>part of the generalization error is due to wrong assumptions, such as </a:t>
            </a:r>
            <a:r>
              <a:rPr lang="en-US" altLang="zh-CN" sz="2400" dirty="0" smtClean="0"/>
              <a:t>assuming that </a:t>
            </a:r>
            <a:r>
              <a:rPr lang="en-US" altLang="zh-CN" sz="2400" dirty="0"/>
              <a:t>the data is linear when it is actually quadratic. A high-bias model is </a:t>
            </a:r>
            <a:r>
              <a:rPr lang="en-US" altLang="zh-CN" sz="2400" dirty="0" smtClean="0"/>
              <a:t>most likely </a:t>
            </a:r>
            <a:r>
              <a:rPr lang="en-US" altLang="zh-CN" sz="2400" dirty="0"/>
              <a:t>to </a:t>
            </a:r>
            <a:r>
              <a:rPr lang="en-US" altLang="zh-CN" sz="2400" dirty="0" err="1"/>
              <a:t>underfit</a:t>
            </a:r>
            <a:r>
              <a:rPr lang="en-US" altLang="zh-CN" sz="2400" dirty="0"/>
              <a:t> the training </a:t>
            </a:r>
            <a:r>
              <a:rPr lang="en-US" altLang="zh-CN" sz="2400" dirty="0" smtClean="0"/>
              <a:t>data.</a:t>
            </a:r>
            <a:endParaRPr lang="en-US" altLang="zh-CN" sz="2400" dirty="0"/>
          </a:p>
          <a:p>
            <a:r>
              <a:rPr lang="en-US" altLang="zh-CN" sz="2400" b="1" i="1" dirty="0" smtClean="0"/>
              <a:t>Variance</a:t>
            </a:r>
            <a:r>
              <a:rPr lang="en-US" altLang="zh-CN" sz="2400" i="1" dirty="0" smtClean="0"/>
              <a:t>:   </a:t>
            </a:r>
            <a:r>
              <a:rPr lang="en-US" altLang="zh-CN" sz="2400" dirty="0" smtClean="0"/>
              <a:t>This </a:t>
            </a:r>
            <a:r>
              <a:rPr lang="en-US" altLang="zh-CN" sz="2400" dirty="0"/>
              <a:t>part is due to the model’s excessive sensitivity to small variations in </a:t>
            </a:r>
            <a:r>
              <a:rPr lang="en-US" altLang="zh-CN" sz="2400" dirty="0" smtClean="0"/>
              <a:t>the training </a:t>
            </a:r>
            <a:r>
              <a:rPr lang="en-US" altLang="zh-CN" sz="2400" dirty="0"/>
              <a:t>data. A model with many degrees of freedom (such as a high-degree </a:t>
            </a:r>
            <a:r>
              <a:rPr lang="en-US" altLang="zh-CN" sz="2400" dirty="0" smtClean="0"/>
              <a:t>polynomial model</a:t>
            </a:r>
            <a:r>
              <a:rPr lang="en-US" altLang="zh-CN" sz="2400" dirty="0"/>
              <a:t>) is likely to have high variance, and thus to </a:t>
            </a:r>
            <a:r>
              <a:rPr lang="en-US" altLang="zh-CN" sz="2400" dirty="0" err="1"/>
              <a:t>overfit</a:t>
            </a:r>
            <a:r>
              <a:rPr lang="en-US" altLang="zh-CN" sz="2400" dirty="0"/>
              <a:t> the </a:t>
            </a:r>
            <a:r>
              <a:rPr lang="en-US" altLang="zh-CN" sz="2400" dirty="0" smtClean="0"/>
              <a:t>training data.</a:t>
            </a:r>
          </a:p>
          <a:p>
            <a:r>
              <a:rPr lang="en-US" altLang="zh-CN" sz="2400" b="1" i="1" dirty="0"/>
              <a:t>Irreducible </a:t>
            </a:r>
            <a:r>
              <a:rPr lang="en-US" altLang="zh-CN" sz="2400" b="1" i="1" dirty="0" smtClean="0"/>
              <a:t>error</a:t>
            </a:r>
            <a:r>
              <a:rPr lang="en-US" altLang="zh-CN" sz="2400" i="1" dirty="0" smtClean="0"/>
              <a:t>:   </a:t>
            </a:r>
            <a:r>
              <a:rPr lang="en-US" altLang="zh-CN" sz="2400" dirty="0" smtClean="0"/>
              <a:t>This </a:t>
            </a:r>
            <a:r>
              <a:rPr lang="en-US" altLang="zh-CN" sz="2400" dirty="0"/>
              <a:t>part is due to the noisiness of the data itself. The only way to reduce </a:t>
            </a:r>
            <a:r>
              <a:rPr lang="en-US" altLang="zh-CN" sz="2400" dirty="0" smtClean="0"/>
              <a:t>this part </a:t>
            </a:r>
            <a:r>
              <a:rPr lang="en-US" altLang="zh-CN" sz="2400" dirty="0"/>
              <a:t>of the error is to clean up the data (e.g., fix the data sources, such as </a:t>
            </a:r>
            <a:r>
              <a:rPr lang="en-US" altLang="zh-CN" sz="2400" dirty="0" smtClean="0"/>
              <a:t>broken sensors</a:t>
            </a:r>
            <a:r>
              <a:rPr lang="en-US" altLang="zh-CN" sz="2400" dirty="0"/>
              <a:t>, or detect and remove outliers).</a:t>
            </a:r>
          </a:p>
        </p:txBody>
      </p:sp>
    </p:spTree>
    <p:extLst>
      <p:ext uri="{BB962C8B-B14F-4D97-AF65-F5344CB8AC3E}">
        <p14:creationId xmlns:p14="http://schemas.microsoft.com/office/powerpoint/2010/main" val="15844601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Regularized Linear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dirty="0"/>
              <a:t>a good way to reduce </a:t>
            </a:r>
            <a:r>
              <a:rPr lang="en-US" altLang="zh-CN" dirty="0" err="1"/>
              <a:t>overfitting</a:t>
            </a:r>
            <a:r>
              <a:rPr lang="en-US" altLang="zh-CN" dirty="0"/>
              <a:t> is to regularize </a:t>
            </a:r>
            <a:r>
              <a:rPr lang="en-US" altLang="zh-CN" dirty="0" smtClean="0"/>
              <a:t>the model </a:t>
            </a:r>
            <a:r>
              <a:rPr lang="en-US" altLang="zh-CN" dirty="0"/>
              <a:t>(i.e., to constrain it): the fewer degrees of freedom it has, the harder it will </a:t>
            </a:r>
            <a:r>
              <a:rPr lang="en-US" altLang="zh-CN" dirty="0" smtClean="0"/>
              <a:t>be for </a:t>
            </a:r>
            <a:r>
              <a:rPr lang="en-US" altLang="zh-CN" dirty="0"/>
              <a:t>it to </a:t>
            </a:r>
            <a:r>
              <a:rPr lang="en-US" altLang="zh-CN" dirty="0" err="1"/>
              <a:t>overfit</a:t>
            </a:r>
            <a:r>
              <a:rPr lang="en-US" altLang="zh-CN" dirty="0"/>
              <a:t> the data. For example, a simple way to regularize a polynomial </a:t>
            </a:r>
            <a:r>
              <a:rPr lang="en-US" altLang="zh-CN" dirty="0" smtClean="0"/>
              <a:t>model is </a:t>
            </a:r>
            <a:r>
              <a:rPr lang="en-US" altLang="zh-CN" dirty="0"/>
              <a:t>to reduce the number of polynomial degrees.</a:t>
            </a:r>
          </a:p>
          <a:p>
            <a:r>
              <a:rPr lang="en-US" altLang="zh-CN" dirty="0"/>
              <a:t>For a linear model, regularization is typically achieved by </a:t>
            </a:r>
            <a:r>
              <a:rPr lang="en-US" altLang="zh-CN" dirty="0" smtClean="0"/>
              <a:t>constraining </a:t>
            </a:r>
            <a:r>
              <a:rPr lang="en-US" altLang="zh-CN" dirty="0"/>
              <a:t>the weights </a:t>
            </a:r>
            <a:r>
              <a:rPr lang="en-US" altLang="zh-CN" dirty="0" smtClean="0"/>
              <a:t>of the </a:t>
            </a:r>
            <a:r>
              <a:rPr lang="en-US" altLang="zh-CN" dirty="0"/>
              <a:t>model. We will now look at Ridge Regression, Lasso Regression, and Elastic </a:t>
            </a:r>
            <a:r>
              <a:rPr lang="en-US" altLang="zh-CN" dirty="0" smtClean="0"/>
              <a:t>Net, which </a:t>
            </a:r>
            <a:r>
              <a:rPr lang="en-US" altLang="zh-CN" dirty="0"/>
              <a:t>implement three different ways to constrain the weights.</a:t>
            </a:r>
          </a:p>
        </p:txBody>
      </p:sp>
    </p:spTree>
    <p:extLst>
      <p:ext uri="{BB962C8B-B14F-4D97-AF65-F5344CB8AC3E}">
        <p14:creationId xmlns:p14="http://schemas.microsoft.com/office/powerpoint/2010/main" val="322833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This can be written much more concisely using a </a:t>
            </a:r>
            <a:r>
              <a:rPr lang="en-US" altLang="zh-CN" sz="2800" dirty="0" err="1"/>
              <a:t>vectorized</a:t>
            </a:r>
            <a:r>
              <a:rPr lang="en-US" altLang="zh-CN" sz="2800" dirty="0"/>
              <a:t> form, as shown in </a:t>
            </a:r>
            <a:r>
              <a:rPr lang="en-US" altLang="zh-CN" sz="2800" dirty="0" smtClean="0"/>
              <a:t>Equation 4-2.</a:t>
            </a:r>
          </a:p>
          <a:p>
            <a:endParaRPr lang="en-US" altLang="zh-CN" sz="2800" dirty="0"/>
          </a:p>
          <a:p>
            <a:pPr marL="0" indent="0" algn="ctr">
              <a:buNone/>
            </a:pPr>
            <a:r>
              <a:rPr lang="en-US" altLang="zh-CN" sz="2800" i="1" dirty="0"/>
              <a:t>Equation 4-2. Linear Regression model </a:t>
            </a:r>
            <a:r>
              <a:rPr lang="en-US" altLang="zh-CN" sz="2800" i="1" dirty="0" smtClean="0"/>
              <a:t>(</a:t>
            </a:r>
            <a:r>
              <a:rPr lang="en-US" altLang="zh-CN" sz="2800" i="1" dirty="0" err="1"/>
              <a:t>vectorized</a:t>
            </a:r>
            <a:r>
              <a:rPr lang="en-US" altLang="zh-CN" sz="2800" i="1" dirty="0"/>
              <a:t> form)</a:t>
            </a:r>
          </a:p>
          <a:p>
            <a:pPr marL="0" indent="0" algn="ctr">
              <a:buNone/>
            </a:pPr>
            <a:r>
              <a:rPr lang="cy-GB" altLang="zh-CN" sz="2800" i="1" dirty="0"/>
              <a:t>ŷ</a:t>
            </a:r>
            <a:r>
              <a:rPr lang="en-US" altLang="zh-CN" sz="2800" i="1" dirty="0" smtClean="0"/>
              <a:t> </a:t>
            </a:r>
            <a:r>
              <a:rPr lang="en-US" altLang="zh-CN" sz="2800" dirty="0"/>
              <a:t>= </a:t>
            </a:r>
            <a:r>
              <a:rPr lang="en-US" altLang="zh-CN" sz="2800" i="1" dirty="0"/>
              <a:t>h</a:t>
            </a:r>
            <a:r>
              <a:rPr lang="el-GR" altLang="zh-CN" sz="2800" i="1" baseline="-25000" dirty="0" smtClean="0"/>
              <a:t>θ</a:t>
            </a:r>
            <a:r>
              <a:rPr lang="en-US" altLang="zh-CN" sz="2800" i="1" dirty="0" smtClean="0"/>
              <a:t>(x)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= </a:t>
            </a:r>
            <a:r>
              <a:rPr lang="el-GR" altLang="zh-CN" sz="2800" i="1" dirty="0"/>
              <a:t>θ</a:t>
            </a:r>
            <a:r>
              <a:rPr lang="en-US" altLang="zh-CN" sz="2800" i="1" baseline="30000" dirty="0"/>
              <a:t>T</a:t>
            </a:r>
            <a:r>
              <a:rPr lang="en-US" altLang="zh-CN" sz="2800" i="1" dirty="0"/>
              <a:t> </a:t>
            </a:r>
            <a:r>
              <a:rPr lang="zh-CN" altLang="en-US" sz="2800" dirty="0"/>
              <a:t>・ </a:t>
            </a:r>
            <a:r>
              <a:rPr lang="en-US" altLang="zh-CN" sz="2800" dirty="0" smtClean="0"/>
              <a:t>x</a:t>
            </a:r>
          </a:p>
          <a:p>
            <a:pPr marL="0" indent="0">
              <a:buNone/>
            </a:pPr>
            <a:r>
              <a:rPr lang="en-US" altLang="zh-CN" sz="2400" dirty="0"/>
              <a:t>• </a:t>
            </a:r>
            <a:r>
              <a:rPr lang="en-US" altLang="zh-CN" sz="2400" i="1" dirty="0"/>
              <a:t>θ </a:t>
            </a:r>
            <a:r>
              <a:rPr lang="en-US" altLang="zh-CN" sz="2400" dirty="0"/>
              <a:t>is the model’s </a:t>
            </a:r>
            <a:r>
              <a:rPr lang="en-US" altLang="zh-CN" sz="2400" i="1" dirty="0"/>
              <a:t>parameter vector</a:t>
            </a:r>
            <a:r>
              <a:rPr lang="en-US" altLang="zh-CN" sz="2400" dirty="0"/>
              <a:t>, containing the bias term </a:t>
            </a:r>
            <a:r>
              <a:rPr lang="en-US" altLang="zh-CN" sz="2400" i="1" dirty="0"/>
              <a:t>θ</a:t>
            </a:r>
            <a:r>
              <a:rPr lang="en-US" altLang="zh-CN" sz="2400" dirty="0"/>
              <a:t>0 and the </a:t>
            </a:r>
            <a:r>
              <a:rPr lang="en-US" altLang="zh-CN" sz="2400" dirty="0" smtClean="0"/>
              <a:t>feature weights </a:t>
            </a:r>
            <a:r>
              <a:rPr lang="el-GR" altLang="zh-CN" sz="2400" i="1" dirty="0"/>
              <a:t>θ</a:t>
            </a:r>
            <a:r>
              <a:rPr lang="el-GR" altLang="zh-CN" sz="2400" dirty="0"/>
              <a:t>1 </a:t>
            </a:r>
            <a:r>
              <a:rPr lang="en-US" altLang="zh-CN" sz="2400" dirty="0"/>
              <a:t>to </a:t>
            </a:r>
            <a:r>
              <a:rPr lang="el-GR" altLang="zh-CN" sz="2400" i="1" dirty="0"/>
              <a:t>θ</a:t>
            </a:r>
            <a:r>
              <a:rPr lang="en-US" altLang="zh-CN" sz="2400" dirty="0"/>
              <a:t>n.</a:t>
            </a:r>
          </a:p>
          <a:p>
            <a:pPr marL="0" indent="0">
              <a:buNone/>
            </a:pPr>
            <a:r>
              <a:rPr lang="en-US" altLang="zh-CN" sz="2400" dirty="0"/>
              <a:t>• </a:t>
            </a:r>
            <a:r>
              <a:rPr lang="en-US" altLang="zh-CN" sz="2400" i="1" dirty="0" err="1"/>
              <a:t>θ</a:t>
            </a:r>
            <a:r>
              <a:rPr lang="en-US" altLang="zh-CN" sz="2400" i="1" baseline="30000" dirty="0" err="1"/>
              <a:t>T</a:t>
            </a:r>
            <a:r>
              <a:rPr lang="en-US" altLang="zh-CN" sz="2400" i="1" dirty="0"/>
              <a:t> </a:t>
            </a:r>
            <a:r>
              <a:rPr lang="en-US" altLang="zh-CN" sz="2400" dirty="0"/>
              <a:t>is the transpose of </a:t>
            </a:r>
            <a:r>
              <a:rPr lang="en-US" altLang="zh-CN" sz="2400" i="1" dirty="0"/>
              <a:t>θ </a:t>
            </a:r>
            <a:r>
              <a:rPr lang="en-US" altLang="zh-CN" sz="2400" dirty="0"/>
              <a:t>(a row vector instead of a column vector).</a:t>
            </a:r>
          </a:p>
          <a:p>
            <a:pPr marL="0" indent="0">
              <a:buNone/>
            </a:pPr>
            <a:r>
              <a:rPr lang="en-US" altLang="zh-CN" sz="2400" dirty="0"/>
              <a:t>• </a:t>
            </a:r>
            <a:r>
              <a:rPr lang="en-US" altLang="zh-CN" sz="2400" b="1" dirty="0"/>
              <a:t>x </a:t>
            </a:r>
            <a:r>
              <a:rPr lang="en-US" altLang="zh-CN" sz="2400" dirty="0"/>
              <a:t>is the instance’s </a:t>
            </a:r>
            <a:r>
              <a:rPr lang="en-US" altLang="zh-CN" sz="2400" i="1" dirty="0"/>
              <a:t>feature vector</a:t>
            </a:r>
            <a:r>
              <a:rPr lang="en-US" altLang="zh-CN" sz="2400" dirty="0"/>
              <a:t>, containing </a:t>
            </a:r>
            <a:r>
              <a:rPr lang="en-US" altLang="zh-CN" sz="2400" i="1" dirty="0"/>
              <a:t>x</a:t>
            </a:r>
            <a:r>
              <a:rPr lang="en-US" altLang="zh-CN" sz="2400" dirty="0"/>
              <a:t>0 to </a:t>
            </a:r>
            <a:r>
              <a:rPr lang="en-US" altLang="zh-CN" sz="2400" i="1" dirty="0" err="1"/>
              <a:t>xn</a:t>
            </a:r>
            <a:r>
              <a:rPr lang="en-US" altLang="zh-CN" sz="2400" dirty="0"/>
              <a:t>, with </a:t>
            </a:r>
            <a:r>
              <a:rPr lang="en-US" altLang="zh-CN" sz="2400" i="1" dirty="0"/>
              <a:t>x</a:t>
            </a:r>
            <a:r>
              <a:rPr lang="en-US" altLang="zh-CN" sz="2400" dirty="0"/>
              <a:t>0 always equal to 1.</a:t>
            </a:r>
          </a:p>
          <a:p>
            <a:pPr marL="0" indent="0">
              <a:buNone/>
            </a:pPr>
            <a:r>
              <a:rPr lang="el-GR" altLang="zh-CN" sz="2400" dirty="0"/>
              <a:t>• </a:t>
            </a:r>
            <a:r>
              <a:rPr lang="el-GR" altLang="zh-CN" sz="2400" i="1" dirty="0"/>
              <a:t>θ</a:t>
            </a:r>
            <a:r>
              <a:rPr lang="en-US" altLang="zh-CN" sz="2400" i="1" baseline="30000" dirty="0"/>
              <a:t>T</a:t>
            </a:r>
            <a:r>
              <a:rPr lang="en-US" altLang="zh-CN" sz="2400" i="1" dirty="0"/>
              <a:t> </a:t>
            </a:r>
            <a:r>
              <a:rPr lang="zh-CN" altLang="en-US" sz="2400" dirty="0"/>
              <a:t>・ </a:t>
            </a:r>
            <a:r>
              <a:rPr lang="en-US" altLang="zh-CN" sz="2400" b="1" dirty="0"/>
              <a:t>x </a:t>
            </a:r>
            <a:r>
              <a:rPr lang="en-US" altLang="zh-CN" sz="2400" dirty="0"/>
              <a:t>is the dot product of </a:t>
            </a:r>
            <a:r>
              <a:rPr lang="el-GR" altLang="zh-CN" sz="2400" i="1" dirty="0"/>
              <a:t>θ</a:t>
            </a:r>
            <a:r>
              <a:rPr lang="en-US" altLang="zh-CN" sz="2400" i="1" baseline="30000" dirty="0"/>
              <a:t>T</a:t>
            </a:r>
            <a:r>
              <a:rPr lang="en-US" altLang="zh-CN" sz="2400" i="1" dirty="0"/>
              <a:t> </a:t>
            </a:r>
            <a:r>
              <a:rPr lang="en-US" altLang="zh-CN" sz="2400" dirty="0"/>
              <a:t>and </a:t>
            </a:r>
            <a:r>
              <a:rPr lang="en-US" altLang="zh-CN" sz="2400" b="1" dirty="0"/>
              <a:t>x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r>
              <a:rPr lang="en-US" altLang="zh-CN" sz="2400" dirty="0"/>
              <a:t>• </a:t>
            </a:r>
            <a:r>
              <a:rPr lang="en-US" altLang="zh-CN" sz="2400" i="1" dirty="0"/>
              <a:t>h</a:t>
            </a:r>
            <a:r>
              <a:rPr lang="el-GR" altLang="zh-CN" sz="2400" i="1" baseline="-25000" dirty="0"/>
              <a:t>θ </a:t>
            </a:r>
            <a:r>
              <a:rPr lang="en-US" altLang="zh-CN" sz="2400" i="1" baseline="-25000" dirty="0" smtClean="0"/>
              <a:t> </a:t>
            </a:r>
            <a:r>
              <a:rPr lang="en-US" altLang="zh-CN" sz="2400" dirty="0" smtClean="0"/>
              <a:t>is </a:t>
            </a:r>
            <a:r>
              <a:rPr lang="en-US" altLang="zh-CN" sz="2400" dirty="0"/>
              <a:t>the hypothesis function, using the model parameters </a:t>
            </a:r>
            <a:r>
              <a:rPr lang="en-US" altLang="zh-CN" sz="2400" i="1" dirty="0"/>
              <a:t>θ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4093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Ridge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i="1" dirty="0"/>
              <a:t>Ridge Regression </a:t>
            </a:r>
            <a:r>
              <a:rPr lang="en-US" altLang="zh-CN" dirty="0"/>
              <a:t>(also called </a:t>
            </a:r>
            <a:r>
              <a:rPr lang="en-US" altLang="zh-CN" i="1" dirty="0" err="1"/>
              <a:t>Tikhonov</a:t>
            </a:r>
            <a:r>
              <a:rPr lang="en-US" altLang="zh-CN" i="1" dirty="0"/>
              <a:t> regularization</a:t>
            </a:r>
            <a:r>
              <a:rPr lang="en-US" altLang="zh-CN" dirty="0"/>
              <a:t>) is a regularized version of </a:t>
            </a:r>
            <a:r>
              <a:rPr lang="en-US" altLang="zh-CN" dirty="0" smtClean="0"/>
              <a:t>Linear Regression</a:t>
            </a:r>
            <a:r>
              <a:rPr lang="en-US" altLang="zh-CN" dirty="0"/>
              <a:t>: a </a:t>
            </a:r>
            <a:r>
              <a:rPr lang="en-US" altLang="zh-CN" i="1" dirty="0"/>
              <a:t>regularization term </a:t>
            </a:r>
            <a:r>
              <a:rPr lang="en-US" altLang="zh-CN" dirty="0"/>
              <a:t>equal to </a:t>
            </a:r>
            <a:r>
              <a:rPr lang="en-US" altLang="zh-CN" dirty="0" smtClean="0"/>
              <a:t>             is </a:t>
            </a:r>
            <a:r>
              <a:rPr lang="en-US" altLang="zh-CN" dirty="0"/>
              <a:t>added to the cost </a:t>
            </a:r>
            <a:r>
              <a:rPr lang="en-US" altLang="zh-CN" dirty="0" smtClean="0"/>
              <a:t>function. This </a:t>
            </a:r>
            <a:r>
              <a:rPr lang="en-US" altLang="zh-CN" dirty="0"/>
              <a:t>forces the learning algorithm to not only fit the data but also keep the </a:t>
            </a:r>
            <a:r>
              <a:rPr lang="en-US" altLang="zh-CN" dirty="0" smtClean="0"/>
              <a:t>model weights </a:t>
            </a:r>
            <a:r>
              <a:rPr lang="en-US" altLang="zh-CN" dirty="0"/>
              <a:t>as small as possible. Note that the regularization term should only be </a:t>
            </a:r>
            <a:r>
              <a:rPr lang="en-US" altLang="zh-CN" dirty="0" smtClean="0"/>
              <a:t>added to </a:t>
            </a:r>
            <a:r>
              <a:rPr lang="en-US" altLang="zh-CN" dirty="0"/>
              <a:t>the cost function during training. Once the model is trained, you want to </a:t>
            </a:r>
            <a:r>
              <a:rPr lang="en-US" altLang="zh-CN" dirty="0" smtClean="0"/>
              <a:t>evaluate the </a:t>
            </a:r>
            <a:r>
              <a:rPr lang="en-US" altLang="zh-CN" dirty="0"/>
              <a:t>model’s performance using the </a:t>
            </a:r>
            <a:r>
              <a:rPr lang="en-US" altLang="zh-CN" dirty="0" err="1"/>
              <a:t>unregularized</a:t>
            </a:r>
            <a:r>
              <a:rPr lang="en-US" altLang="zh-CN" dirty="0"/>
              <a:t> performance measure.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533" y="2060848"/>
            <a:ext cx="110892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039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Ridge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hyperparameter</a:t>
            </a:r>
            <a:r>
              <a:rPr lang="en-US" altLang="zh-CN" dirty="0"/>
              <a:t> </a:t>
            </a:r>
            <a:r>
              <a:rPr lang="en-US" altLang="zh-CN" i="1" dirty="0"/>
              <a:t>α </a:t>
            </a:r>
            <a:r>
              <a:rPr lang="en-US" altLang="zh-CN" dirty="0"/>
              <a:t>controls how much you want to regularize the model. If </a:t>
            </a:r>
            <a:r>
              <a:rPr lang="en-US" altLang="zh-CN" i="1" dirty="0"/>
              <a:t>α </a:t>
            </a:r>
            <a:r>
              <a:rPr lang="en-US" altLang="zh-CN" dirty="0"/>
              <a:t>= </a:t>
            </a:r>
            <a:r>
              <a:rPr lang="en-US" altLang="zh-CN" dirty="0" smtClean="0"/>
              <a:t>0 then </a:t>
            </a:r>
            <a:r>
              <a:rPr lang="en-US" altLang="zh-CN" dirty="0"/>
              <a:t>Ridge Regression is just Linear Regression. If </a:t>
            </a:r>
            <a:r>
              <a:rPr lang="en-US" altLang="zh-CN" i="1" dirty="0"/>
              <a:t>α </a:t>
            </a:r>
            <a:r>
              <a:rPr lang="en-US" altLang="zh-CN" dirty="0"/>
              <a:t>is very large, then all weights </a:t>
            </a:r>
            <a:r>
              <a:rPr lang="en-US" altLang="zh-CN" dirty="0" smtClean="0"/>
              <a:t>end up </a:t>
            </a:r>
            <a:r>
              <a:rPr lang="en-US" altLang="zh-CN" dirty="0"/>
              <a:t>very close to zero and the result is a flat line going through the data’s mean. </a:t>
            </a:r>
            <a:r>
              <a:rPr lang="en-US" altLang="zh-CN" dirty="0" smtClean="0"/>
              <a:t>Equation 4-8 </a:t>
            </a:r>
            <a:r>
              <a:rPr lang="en-US" altLang="zh-CN" dirty="0"/>
              <a:t>presents the Ridge Regression cost </a:t>
            </a:r>
            <a:r>
              <a:rPr lang="en-US" altLang="zh-CN" dirty="0" smtClean="0"/>
              <a:t>function</a:t>
            </a:r>
            <a:r>
              <a:rPr lang="en-US" altLang="zh-CN" dirty="0"/>
              <a:t>.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533" y="2060848"/>
            <a:ext cx="110892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97152"/>
            <a:ext cx="6322400" cy="167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0881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Ridge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dirty="0"/>
              <a:t>It is important to scale the data (e.g., using a </a:t>
            </a:r>
            <a:r>
              <a:rPr lang="en-US" altLang="zh-CN" dirty="0" err="1" smtClean="0"/>
              <a:t>StandardScaler</a:t>
            </a:r>
            <a:r>
              <a:rPr lang="en-US" altLang="zh-CN" dirty="0" smtClean="0"/>
              <a:t>) before </a:t>
            </a:r>
            <a:r>
              <a:rPr lang="en-US" altLang="zh-CN" dirty="0"/>
              <a:t>performing Ridge Regression, as it is sensitive to the scale </a:t>
            </a:r>
            <a:r>
              <a:rPr lang="en-US" altLang="zh-CN" dirty="0" smtClean="0"/>
              <a:t>of the </a:t>
            </a:r>
            <a:r>
              <a:rPr lang="en-US" altLang="zh-CN" dirty="0"/>
              <a:t>input features. 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71" y="3095625"/>
            <a:ext cx="77343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9319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Ridge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dirty="0"/>
              <a:t>As with Linear Regression, we can perform Ridge Regression either by computing </a:t>
            </a:r>
            <a:r>
              <a:rPr lang="en-US" altLang="zh-CN" dirty="0" smtClean="0"/>
              <a:t>a closed-form </a:t>
            </a:r>
            <a:r>
              <a:rPr lang="en-US" altLang="zh-CN" dirty="0"/>
              <a:t>equation or by performing Gradient Descent. The pros and cons are </a:t>
            </a:r>
            <a:r>
              <a:rPr lang="en-US" altLang="zh-CN" dirty="0" smtClean="0"/>
              <a:t>the same</a:t>
            </a:r>
            <a:r>
              <a:rPr lang="en-US" altLang="zh-CN" dirty="0"/>
              <a:t>. Equation 4-9 shows the closed-form solution (where </a:t>
            </a:r>
            <a:r>
              <a:rPr lang="en-US" altLang="zh-CN" b="1" dirty="0"/>
              <a:t>A </a:t>
            </a:r>
            <a:r>
              <a:rPr lang="en-US" altLang="zh-CN" dirty="0"/>
              <a:t>is the </a:t>
            </a:r>
            <a:r>
              <a:rPr lang="en-US" altLang="zh-CN" i="1" dirty="0"/>
              <a:t>n </a:t>
            </a:r>
            <a:r>
              <a:rPr lang="en-US" altLang="zh-CN" dirty="0"/>
              <a:t>× </a:t>
            </a:r>
            <a:r>
              <a:rPr lang="en-US" altLang="zh-CN" i="1" dirty="0"/>
              <a:t>n </a:t>
            </a:r>
            <a:r>
              <a:rPr lang="en-US" altLang="zh-CN" i="1" dirty="0" smtClean="0"/>
              <a:t>identity matrix</a:t>
            </a:r>
            <a:r>
              <a:rPr lang="en-US" altLang="zh-CN" dirty="0" smtClean="0"/>
              <a:t>13 </a:t>
            </a:r>
            <a:r>
              <a:rPr lang="en-US" altLang="zh-CN" dirty="0"/>
              <a:t>except with a 0 in the top-left cell, corresponding to the bias term).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14" y="4869160"/>
            <a:ext cx="7022581" cy="143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61542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Ridge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dirty="0"/>
              <a:t>Here is how to perform Ridge Regression with </a:t>
            </a:r>
            <a:r>
              <a:rPr lang="en-US" altLang="zh-CN" dirty="0" err="1"/>
              <a:t>Scikit</a:t>
            </a:r>
            <a:r>
              <a:rPr lang="en-US" altLang="zh-CN" dirty="0"/>
              <a:t>-Learn using a closed-form </a:t>
            </a:r>
            <a:r>
              <a:rPr lang="en-US" altLang="zh-CN" dirty="0" smtClean="0"/>
              <a:t>solution (a </a:t>
            </a:r>
            <a:r>
              <a:rPr lang="en-US" altLang="zh-CN" dirty="0"/>
              <a:t>variant of Equation 4-9 using a matrix factorization technique by </a:t>
            </a:r>
            <a:r>
              <a:rPr lang="en-US" altLang="zh-CN" dirty="0" smtClean="0"/>
              <a:t>Andre-Louis </a:t>
            </a:r>
            <a:r>
              <a:rPr lang="en-US" altLang="zh-CN" dirty="0" err="1" smtClean="0"/>
              <a:t>Cholesky</a:t>
            </a:r>
            <a:r>
              <a:rPr lang="en-US" altLang="zh-CN" dirty="0"/>
              <a:t>):</a:t>
            </a:r>
          </a:p>
          <a:p>
            <a:pPr marL="0" indent="0">
              <a:buNone/>
            </a:pPr>
            <a:r>
              <a:rPr lang="en-US" altLang="zh-CN" b="1" dirty="0"/>
              <a:t>&gt;&gt;&gt; from </a:t>
            </a:r>
            <a:r>
              <a:rPr lang="en-US" altLang="zh-CN" b="1" dirty="0" err="1"/>
              <a:t>sklearn.linear_model</a:t>
            </a:r>
            <a:r>
              <a:rPr lang="en-US" altLang="zh-CN" b="1" dirty="0"/>
              <a:t> import </a:t>
            </a:r>
            <a:r>
              <a:rPr lang="en-US" altLang="zh-CN" dirty="0"/>
              <a:t>Ridge</a:t>
            </a:r>
          </a:p>
          <a:p>
            <a:pPr marL="0" indent="0">
              <a:buNone/>
            </a:pPr>
            <a:r>
              <a:rPr lang="en-US" altLang="zh-CN" b="1" dirty="0"/>
              <a:t>&gt;&gt;&gt; </a:t>
            </a:r>
            <a:r>
              <a:rPr lang="en-US" altLang="zh-CN" dirty="0" err="1"/>
              <a:t>ridge_reg</a:t>
            </a:r>
            <a:r>
              <a:rPr lang="en-US" altLang="zh-CN" dirty="0"/>
              <a:t> = Ridge(alpha=1, solver="</a:t>
            </a:r>
            <a:r>
              <a:rPr lang="en-US" altLang="zh-CN" dirty="0" err="1"/>
              <a:t>cholesky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b="1" dirty="0"/>
              <a:t>&gt;&gt;&gt; </a:t>
            </a:r>
            <a:r>
              <a:rPr lang="en-US" altLang="zh-CN" dirty="0" err="1"/>
              <a:t>ridge_reg.fit</a:t>
            </a:r>
            <a:r>
              <a:rPr lang="en-US" altLang="zh-CN" dirty="0"/>
              <a:t>(X, y)</a:t>
            </a:r>
          </a:p>
          <a:p>
            <a:pPr marL="0" indent="0">
              <a:buNone/>
            </a:pPr>
            <a:r>
              <a:rPr lang="en-US" altLang="zh-CN" b="1" dirty="0"/>
              <a:t>&gt;&gt;&gt; </a:t>
            </a:r>
            <a:r>
              <a:rPr lang="en-US" altLang="zh-CN" dirty="0" err="1"/>
              <a:t>ridge_reg.predict</a:t>
            </a:r>
            <a:r>
              <a:rPr lang="en-US" altLang="zh-CN" dirty="0"/>
              <a:t>([[1.5]])</a:t>
            </a:r>
          </a:p>
          <a:p>
            <a:pPr marL="0" indent="0">
              <a:buNone/>
            </a:pPr>
            <a:r>
              <a:rPr lang="en-US" altLang="zh-CN" dirty="0"/>
              <a:t>array([[ 1.55071465]])</a:t>
            </a:r>
          </a:p>
        </p:txBody>
      </p:sp>
    </p:spTree>
    <p:extLst>
      <p:ext uri="{BB962C8B-B14F-4D97-AF65-F5344CB8AC3E}">
        <p14:creationId xmlns:p14="http://schemas.microsoft.com/office/powerpoint/2010/main" val="35169003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Ridge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And using Stochastic Gradient </a:t>
            </a:r>
            <a:r>
              <a:rPr lang="en-US" altLang="zh-CN" sz="2800" dirty="0" smtClean="0"/>
              <a:t>Descent: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sgd_reg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SGDRegressor</a:t>
            </a:r>
            <a:r>
              <a:rPr lang="en-US" altLang="zh-CN" sz="2800" dirty="0"/>
              <a:t>(penalty="l2")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sgd_reg.fit</a:t>
            </a:r>
            <a:r>
              <a:rPr lang="en-US" altLang="zh-CN" sz="2800" dirty="0"/>
              <a:t>(X, </a:t>
            </a:r>
            <a:r>
              <a:rPr lang="en-US" altLang="zh-CN" sz="2800" dirty="0" err="1"/>
              <a:t>y.ravel</a:t>
            </a:r>
            <a:r>
              <a:rPr lang="en-US" altLang="zh-CN" sz="2800" dirty="0"/>
              <a:t>())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sgd_reg.predict</a:t>
            </a:r>
            <a:r>
              <a:rPr lang="en-US" altLang="zh-CN" sz="2800" dirty="0"/>
              <a:t>([[1.5]])</a:t>
            </a:r>
          </a:p>
          <a:p>
            <a:pPr marL="0" indent="0">
              <a:buNone/>
            </a:pPr>
            <a:r>
              <a:rPr lang="en-US" altLang="zh-CN" sz="2800" dirty="0"/>
              <a:t>array([[ 1.13500145</a:t>
            </a:r>
            <a:r>
              <a:rPr lang="en-US" altLang="zh-CN" sz="2800" dirty="0" smtClean="0"/>
              <a:t>]])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en-US" altLang="zh-CN" sz="2800" dirty="0"/>
              <a:t>The penalty </a:t>
            </a:r>
            <a:r>
              <a:rPr lang="en-US" altLang="zh-CN" sz="2800" dirty="0" err="1"/>
              <a:t>hyperparameter</a:t>
            </a:r>
            <a:r>
              <a:rPr lang="en-US" altLang="zh-CN" sz="2800" dirty="0"/>
              <a:t> sets the type of regularization term to use. </a:t>
            </a:r>
            <a:r>
              <a:rPr lang="en-US" altLang="zh-CN" sz="2800" dirty="0" smtClean="0"/>
              <a:t>Specifying "l2</a:t>
            </a:r>
            <a:r>
              <a:rPr lang="en-US" altLang="zh-CN" sz="2800" dirty="0"/>
              <a:t>" indicates that you want SGD to add a regularization term to the cost </a:t>
            </a:r>
            <a:r>
              <a:rPr lang="en-US" altLang="zh-CN" sz="2800" dirty="0" smtClean="0"/>
              <a:t>function equal </a:t>
            </a:r>
            <a:r>
              <a:rPr lang="en-US" altLang="zh-CN" sz="2800" dirty="0"/>
              <a:t>to half the square of the ℓ2 norm of the weight vector: this is simply </a:t>
            </a:r>
            <a:r>
              <a:rPr lang="en-US" altLang="zh-CN" sz="2800" dirty="0" smtClean="0"/>
              <a:t>Ridge Regression</a:t>
            </a:r>
            <a:r>
              <a:rPr lang="en-US" altLang="zh-C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49299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Lasso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i="1" dirty="0"/>
              <a:t>Least Absolute Shrinkage and Selection Operator Regression </a:t>
            </a:r>
            <a:r>
              <a:rPr lang="en-US" altLang="zh-CN" sz="2800" dirty="0"/>
              <a:t>(simply called </a:t>
            </a:r>
            <a:r>
              <a:rPr lang="en-US" altLang="zh-CN" sz="2800" i="1" dirty="0" smtClean="0"/>
              <a:t>Lasso Regression</a:t>
            </a:r>
            <a:r>
              <a:rPr lang="en-US" altLang="zh-CN" sz="2800" dirty="0"/>
              <a:t>) is another regularized version of Linear Regression: just like </a:t>
            </a:r>
            <a:r>
              <a:rPr lang="en-US" altLang="zh-CN" sz="2800" dirty="0" smtClean="0"/>
              <a:t>Ridge Regression</a:t>
            </a:r>
            <a:r>
              <a:rPr lang="en-US" altLang="zh-CN" sz="2800" dirty="0"/>
              <a:t>, it adds a regularization term to the cost function, but it uses the ℓ1 </a:t>
            </a:r>
            <a:r>
              <a:rPr lang="en-US" altLang="zh-CN" sz="2800" dirty="0" smtClean="0"/>
              <a:t>norm of </a:t>
            </a:r>
            <a:r>
              <a:rPr lang="en-US" altLang="zh-CN" sz="2800" dirty="0"/>
              <a:t>the weight vector instead of half the square of the ℓ2 norm (see Equation 4-10).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71910"/>
            <a:ext cx="6048672" cy="16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5633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Lasso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i="1" dirty="0"/>
              <a:t>Least Absolute Shrinkage and Selection Operator Regression </a:t>
            </a:r>
            <a:r>
              <a:rPr lang="en-US" altLang="zh-CN" sz="2800" dirty="0"/>
              <a:t>(simply called </a:t>
            </a:r>
            <a:r>
              <a:rPr lang="en-US" altLang="zh-CN" sz="2800" i="1" dirty="0" smtClean="0"/>
              <a:t>Lasso Regression</a:t>
            </a:r>
            <a:r>
              <a:rPr lang="en-US" altLang="zh-CN" sz="2800" dirty="0"/>
              <a:t>) is another regularized version of Linear Regression: just like </a:t>
            </a:r>
            <a:r>
              <a:rPr lang="en-US" altLang="zh-CN" sz="2800" dirty="0" smtClean="0"/>
              <a:t>Ridge Regression</a:t>
            </a:r>
            <a:r>
              <a:rPr lang="en-US" altLang="zh-CN" sz="2800" dirty="0"/>
              <a:t>, it adds a regularization term to the cost function, but it uses the ℓ1 </a:t>
            </a:r>
            <a:r>
              <a:rPr lang="en-US" altLang="zh-CN" sz="2800" dirty="0" smtClean="0"/>
              <a:t>norm of </a:t>
            </a:r>
            <a:r>
              <a:rPr lang="en-US" altLang="zh-CN" sz="2800" dirty="0"/>
              <a:t>the weight vector instead of half the square of the ℓ2 norm (see Equation 4-10).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4000" cy="444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9750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Lasso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An important characteristic of Lasso Regression is that it tends to completely </a:t>
            </a:r>
            <a:r>
              <a:rPr lang="en-US" altLang="zh-CN" sz="2800" dirty="0" smtClean="0"/>
              <a:t>eliminate the </a:t>
            </a:r>
            <a:r>
              <a:rPr lang="en-US" altLang="zh-CN" sz="2800" dirty="0"/>
              <a:t>weights of the least important features (i.e., set them to zero). For </a:t>
            </a:r>
            <a:r>
              <a:rPr lang="en-US" altLang="zh-CN" sz="2800" dirty="0" smtClean="0"/>
              <a:t>example, the </a:t>
            </a:r>
            <a:r>
              <a:rPr lang="en-US" altLang="zh-CN" sz="2800" dirty="0"/>
              <a:t>dashed line in the right plot on Figure 4-18 (with </a:t>
            </a:r>
            <a:r>
              <a:rPr lang="en-US" altLang="zh-CN" sz="2800" i="1" dirty="0"/>
              <a:t>α </a:t>
            </a:r>
            <a:r>
              <a:rPr lang="en-US" altLang="zh-CN" sz="2800" dirty="0"/>
              <a:t>= 10-7) looks quadratic, </a:t>
            </a:r>
            <a:r>
              <a:rPr lang="en-US" altLang="zh-CN" sz="2800" dirty="0" smtClean="0"/>
              <a:t>almost linear</a:t>
            </a:r>
            <a:r>
              <a:rPr lang="en-US" altLang="zh-CN" sz="2800" dirty="0"/>
              <a:t>: all the weights for the high-degree polynomial features are equal to zero. </a:t>
            </a:r>
            <a:r>
              <a:rPr lang="en-US" altLang="zh-CN" sz="2800" dirty="0" smtClean="0"/>
              <a:t>In other </a:t>
            </a:r>
            <a:r>
              <a:rPr lang="en-US" altLang="zh-CN" sz="2800" dirty="0"/>
              <a:t>words, Lasso Regression automatically performs feature selection and outputs </a:t>
            </a:r>
            <a:r>
              <a:rPr lang="en-US" altLang="zh-CN" sz="2800" dirty="0" smtClean="0"/>
              <a:t>a </a:t>
            </a:r>
            <a:r>
              <a:rPr lang="en-US" altLang="zh-CN" sz="2800" i="1" dirty="0" smtClean="0"/>
              <a:t>sparse </a:t>
            </a:r>
            <a:r>
              <a:rPr lang="en-US" altLang="zh-CN" sz="2800" i="1" dirty="0"/>
              <a:t>model </a:t>
            </a:r>
            <a:r>
              <a:rPr lang="en-US" altLang="zh-CN" sz="2800" dirty="0"/>
              <a:t>(i.e., with few nonzero feature weights).</a:t>
            </a:r>
          </a:p>
        </p:txBody>
      </p:sp>
    </p:spTree>
    <p:extLst>
      <p:ext uri="{BB962C8B-B14F-4D97-AF65-F5344CB8AC3E}">
        <p14:creationId xmlns:p14="http://schemas.microsoft.com/office/powerpoint/2010/main" val="22184372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Lasso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An important characteristic of Lasso Regression is that it tends to completely </a:t>
            </a:r>
            <a:r>
              <a:rPr lang="en-US" altLang="zh-CN" sz="2800" dirty="0" smtClean="0"/>
              <a:t>eliminate the </a:t>
            </a:r>
            <a:r>
              <a:rPr lang="en-US" altLang="zh-CN" sz="2800" dirty="0"/>
              <a:t>weights of the least important features (i.e., set them to zero). For </a:t>
            </a:r>
            <a:r>
              <a:rPr lang="en-US" altLang="zh-CN" sz="2800" dirty="0" smtClean="0"/>
              <a:t>example, the </a:t>
            </a:r>
            <a:r>
              <a:rPr lang="en-US" altLang="zh-CN" sz="2800" dirty="0"/>
              <a:t>dashed line in the right plot on Figure 4-18 (with </a:t>
            </a:r>
            <a:r>
              <a:rPr lang="en-US" altLang="zh-CN" sz="2800" i="1" dirty="0"/>
              <a:t>α </a:t>
            </a:r>
            <a:r>
              <a:rPr lang="en-US" altLang="zh-CN" sz="2800" dirty="0"/>
              <a:t>= 10-7) looks quadratic, </a:t>
            </a:r>
            <a:r>
              <a:rPr lang="en-US" altLang="zh-CN" sz="2800" dirty="0" smtClean="0"/>
              <a:t>almost linear</a:t>
            </a:r>
            <a:r>
              <a:rPr lang="en-US" altLang="zh-CN" sz="2800" dirty="0"/>
              <a:t>: all the weights for the high-degree polynomial features are equal to zero. </a:t>
            </a:r>
            <a:r>
              <a:rPr lang="en-US" altLang="zh-CN" sz="2800" smtClean="0"/>
              <a:t>In other </a:t>
            </a:r>
            <a:r>
              <a:rPr lang="en-US" altLang="zh-CN" sz="2800" dirty="0"/>
              <a:t>words, Lasso Regression automatically performs feature selection and </a:t>
            </a:r>
            <a:r>
              <a:rPr lang="en-US" altLang="zh-CN" sz="2800"/>
              <a:t>outputs </a:t>
            </a:r>
            <a:r>
              <a:rPr lang="en-US" altLang="zh-CN" sz="2800" smtClean="0"/>
              <a:t>a </a:t>
            </a:r>
            <a:r>
              <a:rPr lang="en-US" altLang="zh-CN" sz="2800" i="1" smtClean="0"/>
              <a:t>sparse </a:t>
            </a:r>
            <a:r>
              <a:rPr lang="en-US" altLang="zh-CN" sz="2800" i="1" dirty="0"/>
              <a:t>model </a:t>
            </a:r>
            <a:r>
              <a:rPr lang="en-US" altLang="zh-CN" sz="2800" dirty="0"/>
              <a:t>(i.e., with few nonzero feature weights).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3407"/>
            <a:ext cx="9144000" cy="5953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40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The MSE of a Linear Regression hypothesis </a:t>
            </a:r>
            <a:r>
              <a:rPr lang="en-US" altLang="zh-CN" sz="2400" i="1" dirty="0" err="1"/>
              <a:t>hθ</a:t>
            </a:r>
            <a:r>
              <a:rPr lang="en-US" altLang="zh-CN" sz="2400" i="1" dirty="0"/>
              <a:t> </a:t>
            </a:r>
            <a:r>
              <a:rPr lang="en-US" altLang="zh-CN" sz="2400" dirty="0"/>
              <a:t>on a training set </a:t>
            </a:r>
            <a:r>
              <a:rPr lang="en-US" altLang="zh-CN" sz="2400" b="1" dirty="0"/>
              <a:t>X </a:t>
            </a:r>
            <a:r>
              <a:rPr lang="en-US" altLang="zh-CN" sz="2400" dirty="0"/>
              <a:t>is calculated </a:t>
            </a:r>
            <a:r>
              <a:rPr lang="en-US" altLang="zh-CN" sz="2400" dirty="0" smtClean="0"/>
              <a:t>using Equation </a:t>
            </a:r>
            <a:r>
              <a:rPr lang="en-US" altLang="zh-CN" sz="2400" dirty="0"/>
              <a:t>4-3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/>
          </a:p>
          <a:p>
            <a:pPr marL="0" indent="0" algn="ctr">
              <a:buNone/>
            </a:pPr>
            <a:r>
              <a:rPr lang="en-US" altLang="zh-CN" sz="2400" i="1" dirty="0"/>
              <a:t>Equation 4-3. MSE cost function for a Linear Regression </a:t>
            </a:r>
            <a:r>
              <a:rPr lang="en-US" altLang="zh-CN" sz="2400" i="1" dirty="0" smtClean="0"/>
              <a:t>model</a:t>
            </a:r>
            <a:endParaRPr lang="en-US" altLang="zh-CN" sz="2400" i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78" y="3429000"/>
            <a:ext cx="5345631" cy="103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0069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Lasso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Lasso cost function is not differentiable at </a:t>
            </a:r>
            <a:r>
              <a:rPr lang="en-US" altLang="zh-CN" sz="2800" i="1" dirty="0" err="1"/>
              <a:t>θ</a:t>
            </a:r>
            <a:r>
              <a:rPr lang="en-US" altLang="zh-CN" sz="2800" i="1" baseline="-25000" dirty="0" err="1"/>
              <a:t>i</a:t>
            </a:r>
            <a:r>
              <a:rPr lang="en-US" altLang="zh-CN" sz="2800" i="1" dirty="0"/>
              <a:t> </a:t>
            </a:r>
            <a:r>
              <a:rPr lang="en-US" altLang="zh-CN" sz="2800" dirty="0"/>
              <a:t>= 0 (for </a:t>
            </a:r>
            <a:r>
              <a:rPr lang="en-US" altLang="zh-CN" sz="2800" i="1" dirty="0"/>
              <a:t>i </a:t>
            </a:r>
            <a:r>
              <a:rPr lang="en-US" altLang="zh-CN" sz="2800" dirty="0"/>
              <a:t>= 1, 2, ⋯, </a:t>
            </a:r>
            <a:r>
              <a:rPr lang="en-US" altLang="zh-CN" sz="2800" i="1" dirty="0"/>
              <a:t>n</a:t>
            </a:r>
            <a:r>
              <a:rPr lang="en-US" altLang="zh-CN" sz="2800" dirty="0"/>
              <a:t>), but </a:t>
            </a:r>
            <a:r>
              <a:rPr lang="en-US" altLang="zh-CN" sz="2800" dirty="0" smtClean="0"/>
              <a:t>Gradient Descent </a:t>
            </a:r>
            <a:r>
              <a:rPr lang="en-US" altLang="zh-CN" sz="2800" dirty="0"/>
              <a:t>still works fine if you use a </a:t>
            </a:r>
            <a:r>
              <a:rPr lang="en-US" altLang="zh-CN" sz="2800" i="1" dirty="0" err="1"/>
              <a:t>subgradient</a:t>
            </a:r>
            <a:r>
              <a:rPr lang="en-US" altLang="zh-CN" sz="2800" i="1" dirty="0"/>
              <a:t> vector </a:t>
            </a:r>
            <a:r>
              <a:rPr lang="en-US" altLang="zh-CN" sz="2800" b="1" dirty="0" smtClean="0"/>
              <a:t>g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instead when any </a:t>
            </a:r>
            <a:r>
              <a:rPr lang="en-US" altLang="zh-CN" sz="2800" i="1" dirty="0" err="1"/>
              <a:t>θ</a:t>
            </a:r>
            <a:r>
              <a:rPr lang="en-US" altLang="zh-CN" sz="2800" i="1" baseline="-25000" dirty="0" err="1"/>
              <a:t>i</a:t>
            </a:r>
            <a:r>
              <a:rPr lang="en-US" altLang="zh-CN" sz="2800" i="1" dirty="0"/>
              <a:t>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0. Equation </a:t>
            </a:r>
            <a:r>
              <a:rPr lang="en-US" altLang="zh-CN" sz="2800" dirty="0"/>
              <a:t>4-11 shows a </a:t>
            </a:r>
            <a:r>
              <a:rPr lang="en-US" altLang="zh-CN" sz="2800" dirty="0" err="1"/>
              <a:t>subgradient</a:t>
            </a:r>
            <a:r>
              <a:rPr lang="en-US" altLang="zh-CN" sz="2800" dirty="0"/>
              <a:t> vector equation you can use for Gradient </a:t>
            </a:r>
            <a:r>
              <a:rPr lang="en-US" altLang="zh-CN" sz="2800" dirty="0" smtClean="0"/>
              <a:t>Descent with </a:t>
            </a:r>
            <a:r>
              <a:rPr lang="en-US" altLang="zh-CN" sz="2800" dirty="0"/>
              <a:t>the Lasso cost function.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49620"/>
            <a:ext cx="8892480" cy="2866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2428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Lasso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Here is a small </a:t>
            </a:r>
            <a:r>
              <a:rPr lang="en-US" altLang="zh-CN" sz="2800" dirty="0" err="1"/>
              <a:t>Scikit</a:t>
            </a:r>
            <a:r>
              <a:rPr lang="en-US" altLang="zh-CN" sz="2800" dirty="0"/>
              <a:t>-Learn example using the Lasso class. Note that you </a:t>
            </a:r>
            <a:r>
              <a:rPr lang="en-US" altLang="zh-CN" sz="2800" dirty="0" smtClean="0"/>
              <a:t>could instead </a:t>
            </a:r>
            <a:r>
              <a:rPr lang="en-US" altLang="zh-CN" sz="2800" dirty="0"/>
              <a:t>use an </a:t>
            </a:r>
            <a:r>
              <a:rPr lang="en-US" altLang="zh-CN" sz="2800" dirty="0" err="1"/>
              <a:t>SGDRegressor</a:t>
            </a:r>
            <a:r>
              <a:rPr lang="en-US" altLang="zh-CN" sz="2800" dirty="0"/>
              <a:t>(penalty="l1</a:t>
            </a:r>
            <a:r>
              <a:rPr lang="en-US" altLang="zh-CN" sz="2800" dirty="0" smtClean="0"/>
              <a:t>").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/>
              <a:t>&gt;&gt;&gt; from </a:t>
            </a:r>
            <a:r>
              <a:rPr lang="en-US" altLang="zh-CN" sz="2800" b="1" dirty="0" err="1"/>
              <a:t>sklearn.linear_model</a:t>
            </a:r>
            <a:r>
              <a:rPr lang="en-US" altLang="zh-CN" sz="2800" b="1" dirty="0"/>
              <a:t> import </a:t>
            </a:r>
            <a:r>
              <a:rPr lang="en-US" altLang="zh-CN" sz="2800" dirty="0"/>
              <a:t>Lasso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lasso_reg</a:t>
            </a:r>
            <a:r>
              <a:rPr lang="en-US" altLang="zh-CN" sz="2800" dirty="0"/>
              <a:t> = Lasso(alpha=0.1)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lasso_reg.fit</a:t>
            </a:r>
            <a:r>
              <a:rPr lang="en-US" altLang="zh-CN" sz="2800" dirty="0"/>
              <a:t>(X, y)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lasso_reg.predict</a:t>
            </a:r>
            <a:r>
              <a:rPr lang="en-US" altLang="zh-CN" sz="2800" dirty="0"/>
              <a:t>([[1.5]])</a:t>
            </a:r>
          </a:p>
          <a:p>
            <a:pPr marL="0" indent="0">
              <a:buNone/>
            </a:pPr>
            <a:r>
              <a:rPr lang="en-US" altLang="zh-CN" sz="2800" dirty="0"/>
              <a:t>array([ 1.53788174])</a:t>
            </a:r>
          </a:p>
        </p:txBody>
      </p:sp>
    </p:spTree>
    <p:extLst>
      <p:ext uri="{BB962C8B-B14F-4D97-AF65-F5344CB8AC3E}">
        <p14:creationId xmlns:p14="http://schemas.microsoft.com/office/powerpoint/2010/main" val="37936642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Elastic 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Elastic Net is a middle ground between Ridge Regression and Lasso Regression. </a:t>
            </a:r>
            <a:r>
              <a:rPr lang="en-US" altLang="zh-CN" sz="2800" dirty="0" smtClean="0"/>
              <a:t>The regularization </a:t>
            </a:r>
            <a:r>
              <a:rPr lang="en-US" altLang="zh-CN" sz="2800" dirty="0"/>
              <a:t>term is a simple mix of both Ridge and Lasso’s regularization </a:t>
            </a:r>
            <a:r>
              <a:rPr lang="en-US" altLang="zh-CN" sz="2800" dirty="0" smtClean="0"/>
              <a:t>terms, and </a:t>
            </a:r>
            <a:r>
              <a:rPr lang="en-US" altLang="zh-CN" sz="2800" dirty="0"/>
              <a:t>you can control the mix ratio </a:t>
            </a:r>
            <a:r>
              <a:rPr lang="en-US" altLang="zh-CN" sz="2800" i="1" dirty="0"/>
              <a:t>r</a:t>
            </a:r>
            <a:r>
              <a:rPr lang="en-US" altLang="zh-CN" sz="2800" dirty="0"/>
              <a:t>. When </a:t>
            </a:r>
            <a:r>
              <a:rPr lang="en-US" altLang="zh-CN" sz="2800" i="1" dirty="0"/>
              <a:t>r </a:t>
            </a:r>
            <a:r>
              <a:rPr lang="en-US" altLang="zh-CN" sz="2800" dirty="0"/>
              <a:t>= 0, Elastic Net is equivalent to </a:t>
            </a:r>
            <a:r>
              <a:rPr lang="en-US" altLang="zh-CN" sz="2800" dirty="0" smtClean="0"/>
              <a:t>Ridge Regression</a:t>
            </a:r>
            <a:r>
              <a:rPr lang="en-US" altLang="zh-CN" sz="2800" dirty="0"/>
              <a:t>, and when </a:t>
            </a:r>
            <a:r>
              <a:rPr lang="en-US" altLang="zh-CN" sz="2800" i="1" dirty="0"/>
              <a:t>r </a:t>
            </a:r>
            <a:r>
              <a:rPr lang="en-US" altLang="zh-CN" sz="2800" dirty="0"/>
              <a:t>= 1, it is equivalent to Lasso Regression (see Equation 4-12).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95738"/>
            <a:ext cx="6268125" cy="178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7521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Elastic 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So when should you use Linear Regression, Ridge, Lasso, or Elastic Net? It is </a:t>
            </a:r>
            <a:r>
              <a:rPr lang="en-US" altLang="zh-CN" sz="2800" dirty="0" smtClean="0"/>
              <a:t>almost always </a:t>
            </a:r>
            <a:r>
              <a:rPr lang="en-US" altLang="zh-CN" sz="2800" dirty="0"/>
              <a:t>preferable to have at least a little bit of regularization, so generally you </a:t>
            </a:r>
            <a:r>
              <a:rPr lang="en-US" altLang="zh-CN" sz="2800" dirty="0" smtClean="0"/>
              <a:t>should avoid </a:t>
            </a:r>
            <a:r>
              <a:rPr lang="en-US" altLang="zh-CN" sz="2800" dirty="0"/>
              <a:t>plain Linear Regression. Ridge is a good default, but if you suspect that only </a:t>
            </a:r>
            <a:r>
              <a:rPr lang="en-US" altLang="zh-CN" sz="2800" dirty="0" smtClean="0"/>
              <a:t>a few </a:t>
            </a:r>
            <a:r>
              <a:rPr lang="en-US" altLang="zh-CN" sz="2800" dirty="0"/>
              <a:t>features are actually useful, you should prefer Lasso or Elastic Net since they </a:t>
            </a:r>
            <a:r>
              <a:rPr lang="en-US" altLang="zh-CN" sz="2800" dirty="0" smtClean="0"/>
              <a:t>tend to </a:t>
            </a:r>
            <a:r>
              <a:rPr lang="en-US" altLang="zh-CN" sz="2800" dirty="0"/>
              <a:t>reduce the useless features’ weights down to zero as we have discussed. In </a:t>
            </a:r>
            <a:r>
              <a:rPr lang="en-US" altLang="zh-CN" sz="2800" dirty="0" smtClean="0"/>
              <a:t>general, Elastic </a:t>
            </a:r>
            <a:r>
              <a:rPr lang="en-US" altLang="zh-CN" sz="2800" dirty="0"/>
              <a:t>Net is preferred over Lasso since Lasso may behave erratically when the </a:t>
            </a:r>
            <a:r>
              <a:rPr lang="en-US" altLang="zh-CN" sz="2800" dirty="0" smtClean="0"/>
              <a:t>number of </a:t>
            </a:r>
            <a:r>
              <a:rPr lang="en-US" altLang="zh-CN" sz="2800" dirty="0"/>
              <a:t>features is greater than the number of training instances or when several </a:t>
            </a:r>
            <a:r>
              <a:rPr lang="en-US" altLang="zh-CN" sz="2800" dirty="0" smtClean="0"/>
              <a:t>features are </a:t>
            </a:r>
            <a:r>
              <a:rPr lang="en-US" altLang="zh-CN" sz="2800" dirty="0"/>
              <a:t>strongly correlated.</a:t>
            </a:r>
          </a:p>
        </p:txBody>
      </p:sp>
    </p:spTree>
    <p:extLst>
      <p:ext uri="{BB962C8B-B14F-4D97-AF65-F5344CB8AC3E}">
        <p14:creationId xmlns:p14="http://schemas.microsoft.com/office/powerpoint/2010/main" val="15757316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Elastic 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Here is a short example using </a:t>
            </a:r>
            <a:r>
              <a:rPr lang="en-US" altLang="zh-CN" sz="2800" dirty="0" err="1"/>
              <a:t>Scikit-Learn’s</a:t>
            </a:r>
            <a:r>
              <a:rPr lang="en-US" altLang="zh-CN" sz="2800" dirty="0"/>
              <a:t> </a:t>
            </a:r>
            <a:r>
              <a:rPr lang="en-US" altLang="zh-CN" sz="2800" dirty="0" err="1"/>
              <a:t>ElasticNet</a:t>
            </a:r>
            <a:r>
              <a:rPr lang="en-US" altLang="zh-CN" sz="2800" dirty="0"/>
              <a:t> (l1_ratio corresponds </a:t>
            </a:r>
            <a:r>
              <a:rPr lang="en-US" altLang="zh-CN" sz="2800" dirty="0" smtClean="0"/>
              <a:t>to the </a:t>
            </a:r>
            <a:r>
              <a:rPr lang="en-US" altLang="zh-CN" sz="2800" dirty="0"/>
              <a:t>mix ratio </a:t>
            </a:r>
            <a:r>
              <a:rPr lang="en-US" altLang="zh-CN" sz="2800" i="1" dirty="0"/>
              <a:t>r</a:t>
            </a:r>
            <a:r>
              <a:rPr lang="en-US" altLang="zh-CN" sz="2800" dirty="0" smtClean="0"/>
              <a:t>):</a:t>
            </a:r>
          </a:p>
          <a:p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/>
              <a:t>&gt;&gt;&gt; from </a:t>
            </a:r>
            <a:r>
              <a:rPr lang="en-US" altLang="zh-CN" sz="2800" b="1" dirty="0" err="1"/>
              <a:t>sklearn.linear_model</a:t>
            </a:r>
            <a:r>
              <a:rPr lang="en-US" altLang="zh-CN" sz="2800" b="1" dirty="0"/>
              <a:t> import </a:t>
            </a:r>
            <a:r>
              <a:rPr lang="en-US" altLang="zh-CN" sz="2800" dirty="0" err="1"/>
              <a:t>ElasticNet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elastic_net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ElasticNet</a:t>
            </a:r>
            <a:r>
              <a:rPr lang="en-US" altLang="zh-CN" sz="2800" dirty="0"/>
              <a:t>(alpha=0.1, l1_ratio=0.5)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elastic_net.fit</a:t>
            </a:r>
            <a:r>
              <a:rPr lang="en-US" altLang="zh-CN" sz="2800" dirty="0"/>
              <a:t>(X, y)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elastic_net.predict</a:t>
            </a:r>
            <a:r>
              <a:rPr lang="en-US" altLang="zh-CN" sz="2800" dirty="0"/>
              <a:t>([[1.5]])</a:t>
            </a:r>
          </a:p>
          <a:p>
            <a:pPr marL="0" indent="0">
              <a:buNone/>
            </a:pPr>
            <a:r>
              <a:rPr lang="en-US" altLang="zh-CN" sz="2800" dirty="0"/>
              <a:t>array([ 1.54333232])</a:t>
            </a:r>
          </a:p>
        </p:txBody>
      </p:sp>
    </p:spTree>
    <p:extLst>
      <p:ext uri="{BB962C8B-B14F-4D97-AF65-F5344CB8AC3E}">
        <p14:creationId xmlns:p14="http://schemas.microsoft.com/office/powerpoint/2010/main" val="5212589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Early Stopping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A very different way to regularize iterative learning algorithms such as </a:t>
            </a:r>
            <a:r>
              <a:rPr lang="en-US" altLang="zh-CN" sz="2800" dirty="0" smtClean="0"/>
              <a:t>Gradient Descent </a:t>
            </a:r>
            <a:r>
              <a:rPr lang="en-US" altLang="zh-CN" sz="2800" dirty="0"/>
              <a:t>is to stop training as soon as the validation error reaches a minimum. This </a:t>
            </a:r>
            <a:r>
              <a:rPr lang="en-US" altLang="zh-CN" sz="2800" dirty="0" smtClean="0"/>
              <a:t>is called </a:t>
            </a:r>
            <a:r>
              <a:rPr lang="en-US" altLang="zh-CN" sz="2800" i="1" dirty="0"/>
              <a:t>early stopping</a:t>
            </a:r>
            <a:r>
              <a:rPr lang="en-US" altLang="zh-CN" sz="2800" dirty="0"/>
              <a:t>.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52517"/>
            <a:ext cx="6484243" cy="403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0045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US" altLang="zh-CN" dirty="0"/>
              <a:t>Early Stopping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20688"/>
            <a:ext cx="9036496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 smtClean="0"/>
              <a:t>from </a:t>
            </a:r>
            <a:r>
              <a:rPr lang="en-US" altLang="zh-CN" sz="2400" b="1" dirty="0" err="1"/>
              <a:t>sklearn.base</a:t>
            </a:r>
            <a:r>
              <a:rPr lang="en-US" altLang="zh-CN" sz="2400" b="1" dirty="0"/>
              <a:t> import </a:t>
            </a:r>
            <a:r>
              <a:rPr lang="en-US" altLang="zh-CN" sz="2400" dirty="0" smtClean="0"/>
              <a:t>clone</a:t>
            </a:r>
          </a:p>
          <a:p>
            <a:pPr marL="0" indent="0">
              <a:buNone/>
            </a:pPr>
            <a:r>
              <a:rPr lang="en-US" altLang="zh-CN" sz="2400" dirty="0" err="1"/>
              <a:t>sgd_reg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SGDRegressor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n_iter</a:t>
            </a:r>
            <a:r>
              <a:rPr lang="en-US" altLang="zh-CN" sz="2400" dirty="0"/>
              <a:t>=1, </a:t>
            </a:r>
            <a:r>
              <a:rPr lang="en-US" altLang="zh-CN" sz="2400" dirty="0" err="1"/>
              <a:t>warm_start</a:t>
            </a:r>
            <a:r>
              <a:rPr lang="en-US" altLang="zh-CN" sz="2400" dirty="0"/>
              <a:t>=True, penalty=None,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                                 </a:t>
            </a:r>
            <a:r>
              <a:rPr lang="en-US" altLang="zh-CN" sz="2400" dirty="0" err="1" smtClean="0"/>
              <a:t>learning_rate</a:t>
            </a:r>
            <a:r>
              <a:rPr lang="en-US" altLang="zh-CN" sz="2400" dirty="0"/>
              <a:t>="constant", eta0=0.0005)</a:t>
            </a:r>
          </a:p>
          <a:p>
            <a:pPr marL="0" indent="0">
              <a:buNone/>
            </a:pPr>
            <a:r>
              <a:rPr lang="en-US" altLang="zh-CN" sz="2400" dirty="0" err="1"/>
              <a:t>minimum_val_error</a:t>
            </a:r>
            <a:r>
              <a:rPr lang="en-US" altLang="zh-CN" sz="2400" dirty="0"/>
              <a:t> = float("</a:t>
            </a:r>
            <a:r>
              <a:rPr lang="en-US" altLang="zh-CN" sz="2400" dirty="0" err="1"/>
              <a:t>inf</a:t>
            </a:r>
            <a:r>
              <a:rPr lang="en-US" altLang="zh-CN" sz="2400" dirty="0"/>
              <a:t>")</a:t>
            </a:r>
          </a:p>
          <a:p>
            <a:pPr marL="0" indent="0">
              <a:buNone/>
            </a:pPr>
            <a:r>
              <a:rPr lang="en-US" altLang="zh-CN" sz="2400" dirty="0" err="1"/>
              <a:t>best_epoch</a:t>
            </a:r>
            <a:r>
              <a:rPr lang="en-US" altLang="zh-CN" sz="2400" dirty="0"/>
              <a:t> = None</a:t>
            </a:r>
          </a:p>
          <a:p>
            <a:pPr marL="0" indent="0">
              <a:buNone/>
            </a:pPr>
            <a:r>
              <a:rPr lang="en-US" altLang="zh-CN" sz="2400" dirty="0" err="1"/>
              <a:t>best_model</a:t>
            </a:r>
            <a:r>
              <a:rPr lang="en-US" altLang="zh-CN" sz="2400" dirty="0"/>
              <a:t> = None</a:t>
            </a:r>
          </a:p>
          <a:p>
            <a:pPr marL="0" indent="0">
              <a:buNone/>
            </a:pPr>
            <a:r>
              <a:rPr lang="en-US" altLang="zh-CN" sz="2400" b="1" dirty="0"/>
              <a:t>for </a:t>
            </a:r>
            <a:r>
              <a:rPr lang="en-US" altLang="zh-CN" sz="2400" dirty="0"/>
              <a:t>epoch </a:t>
            </a:r>
            <a:r>
              <a:rPr lang="en-US" altLang="zh-CN" sz="2400" b="1" dirty="0"/>
              <a:t>in </a:t>
            </a:r>
            <a:r>
              <a:rPr lang="en-US" altLang="zh-CN" sz="2400" dirty="0"/>
              <a:t>range(1000):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sgd_reg.fit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X_train_poly_scaled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y_train</a:t>
            </a:r>
            <a:r>
              <a:rPr lang="en-US" altLang="zh-CN" sz="2400" dirty="0"/>
              <a:t>) </a:t>
            </a:r>
            <a:r>
              <a:rPr lang="en-US" altLang="zh-CN" sz="2400" i="1" dirty="0"/>
              <a:t># continues where it left off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y_val_predict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sgd_reg.predict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X_val_poly_scaled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val_error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mean_squared_error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y_val_predict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y_val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b="1" dirty="0" smtClean="0"/>
              <a:t>    if </a:t>
            </a:r>
            <a:r>
              <a:rPr lang="en-US" altLang="zh-CN" sz="2400" dirty="0" err="1"/>
              <a:t>val_error</a:t>
            </a:r>
            <a:r>
              <a:rPr lang="en-US" altLang="zh-CN" sz="2400" dirty="0"/>
              <a:t> &lt; </a:t>
            </a:r>
            <a:r>
              <a:rPr lang="en-US" altLang="zh-CN" sz="2400" dirty="0" err="1"/>
              <a:t>minimum_val_error</a:t>
            </a:r>
            <a:r>
              <a:rPr lang="en-US" altLang="zh-CN" sz="2400" dirty="0"/>
              <a:t>:</a:t>
            </a:r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minimum_val_error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val_error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best_epoch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epoch</a:t>
            </a:r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best_model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clone(</a:t>
            </a:r>
            <a:r>
              <a:rPr lang="en-US" altLang="zh-CN" sz="2400" dirty="0" err="1"/>
              <a:t>sgd_reg</a:t>
            </a:r>
            <a:r>
              <a:rPr lang="en-US" altLang="zh-CN" sz="2400" dirty="0"/>
              <a:t>)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718428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/>
              <a:t>Logistic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6409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As we discussed in Chapter 1, some regression algorithms can be used for </a:t>
            </a:r>
            <a:r>
              <a:rPr lang="en-US" altLang="zh-CN" sz="2800" dirty="0" smtClean="0"/>
              <a:t>classification as </a:t>
            </a:r>
            <a:r>
              <a:rPr lang="en-US" altLang="zh-CN" sz="2800" dirty="0"/>
              <a:t>well (and vice versa). </a:t>
            </a:r>
            <a:r>
              <a:rPr lang="en-US" altLang="zh-CN" sz="2800" i="1" dirty="0"/>
              <a:t>Logistic Regression </a:t>
            </a:r>
            <a:r>
              <a:rPr lang="en-US" altLang="zh-CN" sz="2800" dirty="0"/>
              <a:t>(also called </a:t>
            </a:r>
            <a:r>
              <a:rPr lang="en-US" altLang="zh-CN" sz="2800" i="1" dirty="0" err="1"/>
              <a:t>Logit</a:t>
            </a:r>
            <a:r>
              <a:rPr lang="en-US" altLang="zh-CN" sz="2800" i="1" dirty="0"/>
              <a:t> Regression</a:t>
            </a:r>
            <a:r>
              <a:rPr lang="en-US" altLang="zh-CN" sz="2800" dirty="0"/>
              <a:t>) is </a:t>
            </a:r>
            <a:r>
              <a:rPr lang="en-US" altLang="zh-CN" sz="2800" dirty="0" smtClean="0"/>
              <a:t>commonly used </a:t>
            </a:r>
            <a:r>
              <a:rPr lang="en-US" altLang="zh-CN" sz="2800" dirty="0"/>
              <a:t>to estimate the probability that an instance belongs to a particular </a:t>
            </a:r>
            <a:r>
              <a:rPr lang="en-US" altLang="zh-CN" sz="2800" dirty="0" smtClean="0"/>
              <a:t>class (e.g</a:t>
            </a:r>
            <a:r>
              <a:rPr lang="en-US" altLang="zh-CN" sz="2800" dirty="0"/>
              <a:t>., what is the probability that this email is spam?). If the estimated probability </a:t>
            </a:r>
            <a:r>
              <a:rPr lang="en-US" altLang="zh-CN" sz="2800" dirty="0" smtClean="0"/>
              <a:t>is greater </a:t>
            </a:r>
            <a:r>
              <a:rPr lang="en-US" altLang="zh-CN" sz="2800" dirty="0"/>
              <a:t>than 50%, then the model predicts that the instance belongs to that </a:t>
            </a:r>
            <a:r>
              <a:rPr lang="en-US" altLang="zh-CN" sz="2800" dirty="0" smtClean="0"/>
              <a:t>class (called </a:t>
            </a:r>
            <a:r>
              <a:rPr lang="en-US" altLang="zh-CN" sz="2800" dirty="0"/>
              <a:t>the positive class, labeled “1”), or else it predicts that it does not (i.e., </a:t>
            </a:r>
            <a:r>
              <a:rPr lang="en-US" altLang="zh-CN" sz="2800" dirty="0" smtClean="0"/>
              <a:t>it belongs </a:t>
            </a:r>
            <a:r>
              <a:rPr lang="en-US" altLang="zh-CN" sz="2800" dirty="0"/>
              <a:t>to the negative class, labeled “0”). This makes it a binary classifier.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34261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/>
              <a:t>Estimating Probabilities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6409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So how does it work? Just like a Linear Regression model, a Logistic </a:t>
            </a:r>
            <a:r>
              <a:rPr lang="en-US" altLang="zh-CN" sz="2800" dirty="0" smtClean="0"/>
              <a:t>Regression model </a:t>
            </a:r>
            <a:r>
              <a:rPr lang="en-US" altLang="zh-CN" sz="2800" dirty="0"/>
              <a:t>computes a weighted sum of the input features (plus a bias term), but </a:t>
            </a:r>
            <a:r>
              <a:rPr lang="en-US" altLang="zh-CN" sz="2800" dirty="0" smtClean="0"/>
              <a:t>instead of </a:t>
            </a:r>
            <a:r>
              <a:rPr lang="en-US" altLang="zh-CN" sz="2800" dirty="0"/>
              <a:t>outputting the result directly like the Linear Regression model does, it outputs </a:t>
            </a:r>
            <a:r>
              <a:rPr lang="en-US" altLang="zh-CN" sz="2800" dirty="0" smtClean="0"/>
              <a:t>the </a:t>
            </a:r>
            <a:r>
              <a:rPr lang="en-US" altLang="zh-CN" sz="2800" i="1" dirty="0" smtClean="0"/>
              <a:t>logistic </a:t>
            </a:r>
            <a:r>
              <a:rPr lang="en-US" altLang="zh-CN" sz="2800" dirty="0"/>
              <a:t>of this result (see Equation 4-13</a:t>
            </a:r>
            <a:r>
              <a:rPr lang="en-US" altLang="zh-CN" sz="2800" dirty="0" smtClean="0"/>
              <a:t>).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/>
              <a:t>The logistic—also called the </a:t>
            </a:r>
            <a:r>
              <a:rPr lang="en-US" altLang="zh-CN" sz="2800" i="1" dirty="0" err="1"/>
              <a:t>logit</a:t>
            </a:r>
            <a:r>
              <a:rPr lang="en-US" altLang="zh-CN" sz="2800" dirty="0"/>
              <a:t>, noted </a:t>
            </a:r>
            <a:r>
              <a:rPr lang="el-GR" altLang="zh-CN" sz="2800" i="1" dirty="0"/>
              <a:t>σ</a:t>
            </a:r>
            <a:r>
              <a:rPr lang="el-GR" altLang="zh-CN" sz="2800" dirty="0"/>
              <a:t>(</a:t>
            </a:r>
            <a:r>
              <a:rPr lang="zh-CN" altLang="el-GR" sz="2800" dirty="0"/>
              <a:t>・</a:t>
            </a:r>
            <a:r>
              <a:rPr lang="el-GR" altLang="zh-CN" sz="2800" dirty="0"/>
              <a:t>)—</a:t>
            </a:r>
            <a:r>
              <a:rPr lang="en-US" altLang="zh-CN" sz="2800" dirty="0"/>
              <a:t>is a </a:t>
            </a:r>
            <a:r>
              <a:rPr lang="en-US" altLang="zh-CN" sz="2800" i="1" dirty="0"/>
              <a:t>sigmoid function </a:t>
            </a:r>
            <a:r>
              <a:rPr lang="en-US" altLang="zh-CN" sz="2800" dirty="0"/>
              <a:t>(i.e., </a:t>
            </a:r>
            <a:r>
              <a:rPr lang="en-US" altLang="zh-CN" sz="2800" i="1" dirty="0" smtClean="0"/>
              <a:t>S</a:t>
            </a:r>
            <a:r>
              <a:rPr lang="en-US" altLang="zh-CN" sz="2800" dirty="0" smtClean="0"/>
              <a:t>-shaped) that </a:t>
            </a:r>
            <a:r>
              <a:rPr lang="en-US" altLang="zh-CN" sz="2800" dirty="0"/>
              <a:t>outputs a number between 0 and 1. 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" y="3717032"/>
            <a:ext cx="9139196" cy="1186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7042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/>
              <a:t>Estimating Probabilities</a:t>
            </a:r>
            <a:endParaRPr lang="zh-CN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2735"/>
            <a:ext cx="4176464" cy="139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0" y="2770395"/>
            <a:ext cx="9148680" cy="296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05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Normal Equation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To find the value of </a:t>
            </a:r>
            <a:r>
              <a:rPr lang="en-US" altLang="zh-CN" sz="2400" i="1" dirty="0"/>
              <a:t>θ </a:t>
            </a:r>
            <a:r>
              <a:rPr lang="en-US" altLang="zh-CN" sz="2400" dirty="0"/>
              <a:t>that minimizes the cost function, there is a </a:t>
            </a:r>
            <a:r>
              <a:rPr lang="en-US" altLang="zh-CN" sz="2400" i="1" dirty="0"/>
              <a:t>closed-form </a:t>
            </a:r>
            <a:r>
              <a:rPr lang="en-US" altLang="zh-CN" sz="2400" i="1" dirty="0" smtClean="0"/>
              <a:t>solution </a:t>
            </a:r>
            <a:r>
              <a:rPr lang="en-US" altLang="zh-CN" sz="2400" dirty="0" smtClean="0"/>
              <a:t>—in </a:t>
            </a:r>
            <a:r>
              <a:rPr lang="en-US" altLang="zh-CN" sz="2400" dirty="0"/>
              <a:t>other words, a mathematical equation that gives the result </a:t>
            </a:r>
            <a:r>
              <a:rPr lang="en-US" altLang="zh-CN" sz="2400" dirty="0" smtClean="0"/>
              <a:t>directly</a:t>
            </a:r>
            <a:r>
              <a:rPr lang="en-US" altLang="zh-CN" sz="2400" dirty="0"/>
              <a:t>. This is </a:t>
            </a:r>
            <a:r>
              <a:rPr lang="en-US" altLang="zh-CN" sz="2400" dirty="0" smtClean="0"/>
              <a:t>called the </a:t>
            </a:r>
            <a:r>
              <a:rPr lang="en-US" altLang="zh-CN" sz="2400" i="1" dirty="0"/>
              <a:t>Normal Equation 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i="1" dirty="0" smtClean="0"/>
          </a:p>
          <a:p>
            <a:pPr marL="0" indent="0" algn="ctr">
              <a:buNone/>
            </a:pPr>
            <a:r>
              <a:rPr lang="en-US" altLang="zh-CN" sz="2400" i="1" dirty="0" smtClean="0"/>
              <a:t>Equation </a:t>
            </a:r>
            <a:r>
              <a:rPr lang="en-US" altLang="zh-CN" sz="2400" i="1" dirty="0"/>
              <a:t>4-4. Normal Equation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73014"/>
            <a:ext cx="3816424" cy="104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4773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/>
              <a:t>Estimating Probabilities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6409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Once the Logistic Regression model has estimated the probability </a:t>
            </a:r>
            <a:r>
              <a:rPr lang="en-US" altLang="zh-CN" sz="2800" i="1" dirty="0"/>
              <a:t>p </a:t>
            </a:r>
            <a:r>
              <a:rPr lang="en-US" altLang="zh-CN" sz="2800" dirty="0"/>
              <a:t>= </a:t>
            </a:r>
            <a:r>
              <a:rPr lang="en-US" altLang="zh-CN" sz="2800" i="1" dirty="0" err="1"/>
              <a:t>h</a:t>
            </a:r>
            <a:r>
              <a:rPr lang="en-US" altLang="zh-CN" sz="2800" i="1" baseline="-25000" dirty="0" err="1"/>
              <a:t>θ</a:t>
            </a:r>
            <a:r>
              <a:rPr lang="en-US" altLang="zh-CN" sz="2800" dirty="0"/>
              <a:t>(</a:t>
            </a:r>
            <a:r>
              <a:rPr lang="en-US" altLang="zh-CN" sz="2800" b="1" dirty="0"/>
              <a:t>x</a:t>
            </a:r>
            <a:r>
              <a:rPr lang="en-US" altLang="zh-CN" sz="2800" dirty="0"/>
              <a:t>) that </a:t>
            </a:r>
            <a:r>
              <a:rPr lang="en-US" altLang="zh-CN" sz="2800" dirty="0" smtClean="0"/>
              <a:t>an instance </a:t>
            </a:r>
            <a:r>
              <a:rPr lang="en-US" altLang="zh-CN" sz="2800" b="1" dirty="0"/>
              <a:t>x </a:t>
            </a:r>
            <a:r>
              <a:rPr lang="en-US" altLang="zh-CN" sz="2800" dirty="0"/>
              <a:t>belongs to the positive class, it can make its prediction </a:t>
            </a:r>
            <a:r>
              <a:rPr lang="en-US" altLang="zh-CN" sz="2800" i="1" dirty="0"/>
              <a:t>ŷ </a:t>
            </a:r>
            <a:r>
              <a:rPr lang="en-US" altLang="zh-CN" sz="2800" dirty="0"/>
              <a:t>easily (see </a:t>
            </a:r>
            <a:r>
              <a:rPr lang="en-US" altLang="zh-CN" sz="2800" dirty="0" smtClean="0"/>
              <a:t>Equation 4-15).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/>
              <a:t>Notice that </a:t>
            </a:r>
            <a:r>
              <a:rPr lang="en-US" altLang="zh-CN" sz="2800" i="1" dirty="0"/>
              <a:t>σ</a:t>
            </a:r>
            <a:r>
              <a:rPr lang="en-US" altLang="zh-CN" sz="2800" dirty="0"/>
              <a:t>(</a:t>
            </a:r>
            <a:r>
              <a:rPr lang="en-US" altLang="zh-CN" sz="2800" i="1" dirty="0"/>
              <a:t>t</a:t>
            </a:r>
            <a:r>
              <a:rPr lang="en-US" altLang="zh-CN" sz="2800" dirty="0"/>
              <a:t>) &lt; 0.5 when </a:t>
            </a:r>
            <a:r>
              <a:rPr lang="en-US" altLang="zh-CN" sz="2800" i="1" dirty="0"/>
              <a:t>t </a:t>
            </a:r>
            <a:r>
              <a:rPr lang="en-US" altLang="zh-CN" sz="2800" dirty="0"/>
              <a:t>&lt; 0, and </a:t>
            </a:r>
            <a:r>
              <a:rPr lang="en-US" altLang="zh-CN" sz="2800" i="1" dirty="0"/>
              <a:t>σ</a:t>
            </a:r>
            <a:r>
              <a:rPr lang="en-US" altLang="zh-CN" sz="2800" dirty="0"/>
              <a:t>(</a:t>
            </a:r>
            <a:r>
              <a:rPr lang="en-US" altLang="zh-CN" sz="2800" i="1" dirty="0"/>
              <a:t>t</a:t>
            </a:r>
            <a:r>
              <a:rPr lang="en-US" altLang="zh-CN" sz="2800" dirty="0"/>
              <a:t>) ≥ 0.5 when </a:t>
            </a:r>
            <a:r>
              <a:rPr lang="en-US" altLang="zh-CN" sz="2800" i="1" dirty="0"/>
              <a:t>t </a:t>
            </a:r>
            <a:r>
              <a:rPr lang="en-US" altLang="zh-CN" sz="2800" dirty="0"/>
              <a:t>≥ 0, so a Logistic </a:t>
            </a:r>
            <a:r>
              <a:rPr lang="en-US" altLang="zh-CN" sz="2800" dirty="0" smtClean="0"/>
              <a:t>Regression model </a:t>
            </a:r>
            <a:r>
              <a:rPr lang="en-US" altLang="zh-CN" sz="2800" dirty="0"/>
              <a:t>predicts 1 if </a:t>
            </a:r>
            <a:r>
              <a:rPr lang="el-GR" altLang="zh-CN" sz="2800" i="1" dirty="0"/>
              <a:t>θ</a:t>
            </a:r>
            <a:r>
              <a:rPr lang="en-US" altLang="zh-CN" sz="2800" i="1" baseline="30000" dirty="0" smtClean="0"/>
              <a:t>T</a:t>
            </a:r>
            <a:r>
              <a:rPr lang="zh-CN" altLang="en-US" sz="2800" dirty="0" smtClean="0"/>
              <a:t>・</a:t>
            </a:r>
            <a:r>
              <a:rPr lang="en-US" altLang="zh-CN" sz="2800" b="1" dirty="0" smtClean="0"/>
              <a:t>x </a:t>
            </a:r>
            <a:r>
              <a:rPr lang="en-US" altLang="zh-CN" sz="2800" dirty="0"/>
              <a:t>is positive, and 0 if it is negative.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24162"/>
            <a:ext cx="6840760" cy="170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04173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/>
              <a:t>Training and Cost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6409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Good, now you know how a Logistic Regression model estimates probabilities </a:t>
            </a:r>
            <a:r>
              <a:rPr lang="en-US" altLang="zh-CN" sz="2800" dirty="0" smtClean="0"/>
              <a:t>and makes </a:t>
            </a:r>
            <a:r>
              <a:rPr lang="en-US" altLang="zh-CN" sz="2800" dirty="0"/>
              <a:t>predictions. But how is it trained? The objective of training is to set the </a:t>
            </a:r>
            <a:r>
              <a:rPr lang="en-US" altLang="zh-CN" sz="2800" dirty="0" smtClean="0"/>
              <a:t>parameter vector </a:t>
            </a:r>
            <a:r>
              <a:rPr lang="en-US" altLang="zh-CN" sz="2800" i="1" dirty="0"/>
              <a:t>θ </a:t>
            </a:r>
            <a:r>
              <a:rPr lang="en-US" altLang="zh-CN" sz="2800" dirty="0"/>
              <a:t>so that the model estimates high probabilities for positive instances (</a:t>
            </a:r>
            <a:r>
              <a:rPr lang="en-US" altLang="zh-CN" sz="2800" i="1" dirty="0"/>
              <a:t>y </a:t>
            </a:r>
            <a:r>
              <a:rPr lang="en-US" altLang="zh-CN" sz="2800" dirty="0" smtClean="0"/>
              <a:t>= 1</a:t>
            </a:r>
            <a:r>
              <a:rPr lang="en-US" altLang="zh-CN" sz="2800" dirty="0"/>
              <a:t>) and low probabilities for negative instances (</a:t>
            </a:r>
            <a:r>
              <a:rPr lang="en-US" altLang="zh-CN" sz="2800" i="1" dirty="0"/>
              <a:t>y </a:t>
            </a:r>
            <a:r>
              <a:rPr lang="en-US" altLang="zh-CN" sz="2800" dirty="0"/>
              <a:t>= 0). This idea is captured by </a:t>
            </a:r>
            <a:r>
              <a:rPr lang="en-US" altLang="zh-CN" sz="2800" dirty="0" smtClean="0"/>
              <a:t>the cost </a:t>
            </a:r>
            <a:r>
              <a:rPr lang="en-US" altLang="zh-CN" sz="2800" dirty="0"/>
              <a:t>function shown in Equation 4-16 for a single training instance </a:t>
            </a:r>
            <a:r>
              <a:rPr lang="en-US" altLang="zh-CN" sz="2800" b="1" dirty="0"/>
              <a:t>x</a:t>
            </a:r>
            <a:r>
              <a:rPr lang="en-US" altLang="zh-CN" sz="2800" dirty="0"/>
              <a:t>.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62982"/>
            <a:ext cx="7704856" cy="1936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1191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/>
              <a:t>Training and Cost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6409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This cost function makes sense because – log(</a:t>
            </a:r>
            <a:r>
              <a:rPr lang="en-US" altLang="zh-CN" sz="2800" i="1" dirty="0"/>
              <a:t>t</a:t>
            </a:r>
            <a:r>
              <a:rPr lang="en-US" altLang="zh-CN" sz="2800" dirty="0"/>
              <a:t>) grows very large when </a:t>
            </a:r>
            <a:r>
              <a:rPr lang="en-US" altLang="zh-CN" sz="2800" i="1" dirty="0"/>
              <a:t>t </a:t>
            </a:r>
            <a:r>
              <a:rPr lang="en-US" altLang="zh-CN" sz="2800" dirty="0" smtClean="0"/>
              <a:t>approaches 0</a:t>
            </a:r>
            <a:r>
              <a:rPr lang="en-US" altLang="zh-CN" sz="2800" dirty="0"/>
              <a:t>, so the cost will be large if the model estimates a probability close to 0 for a </a:t>
            </a:r>
            <a:r>
              <a:rPr lang="en-US" altLang="zh-CN" sz="2800" dirty="0" smtClean="0"/>
              <a:t>positive </a:t>
            </a:r>
            <a:r>
              <a:rPr lang="en-US" altLang="zh-CN" sz="2800" dirty="0"/>
              <a:t>instance, and it will also be very large if the model estimates a probability close to </a:t>
            </a:r>
            <a:r>
              <a:rPr lang="en-US" altLang="zh-CN" sz="2800" dirty="0" smtClean="0"/>
              <a:t>1 for </a:t>
            </a:r>
            <a:r>
              <a:rPr lang="en-US" altLang="zh-CN" sz="2800" dirty="0"/>
              <a:t>a negative instance. On the other hand, – log(</a:t>
            </a:r>
            <a:r>
              <a:rPr lang="en-US" altLang="zh-CN" sz="2800" i="1" dirty="0"/>
              <a:t>t</a:t>
            </a:r>
            <a:r>
              <a:rPr lang="en-US" altLang="zh-CN" sz="2800" dirty="0"/>
              <a:t>) is close to 0 when </a:t>
            </a:r>
            <a:r>
              <a:rPr lang="en-US" altLang="zh-CN" sz="2800" i="1" dirty="0"/>
              <a:t>t </a:t>
            </a:r>
            <a:r>
              <a:rPr lang="en-US" altLang="zh-CN" sz="2800" dirty="0"/>
              <a:t>is close to 1, </a:t>
            </a:r>
            <a:r>
              <a:rPr lang="en-US" altLang="zh-CN" sz="2800" dirty="0" smtClean="0"/>
              <a:t>so the </a:t>
            </a:r>
            <a:r>
              <a:rPr lang="en-US" altLang="zh-CN" sz="2800" dirty="0"/>
              <a:t>cost will be close to 0 if the estimated probability is close to 0 for a </a:t>
            </a:r>
            <a:r>
              <a:rPr lang="en-US" altLang="zh-CN" sz="2800" dirty="0" smtClean="0"/>
              <a:t>negative instance </a:t>
            </a:r>
            <a:r>
              <a:rPr lang="en-US" altLang="zh-CN" sz="2800" dirty="0"/>
              <a:t>or close to 1 for a positive instance, which is precisely what we want.</a:t>
            </a:r>
          </a:p>
        </p:txBody>
      </p:sp>
    </p:spTree>
    <p:extLst>
      <p:ext uri="{BB962C8B-B14F-4D97-AF65-F5344CB8AC3E}">
        <p14:creationId xmlns:p14="http://schemas.microsoft.com/office/powerpoint/2010/main" val="30075750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/>
              <a:t>Training and Cost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6409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cost function over the whole training set is simply the average cost over all </a:t>
            </a:r>
            <a:r>
              <a:rPr lang="en-US" altLang="zh-CN" sz="2800" dirty="0" smtClean="0"/>
              <a:t>training instances</a:t>
            </a:r>
            <a:r>
              <a:rPr lang="en-US" altLang="zh-CN" sz="2800" dirty="0"/>
              <a:t>. It can be written in a single expression (as you can verify easily), </a:t>
            </a:r>
            <a:r>
              <a:rPr lang="en-US" altLang="zh-CN" sz="2800" dirty="0" smtClean="0"/>
              <a:t>called the </a:t>
            </a:r>
            <a:r>
              <a:rPr lang="en-US" altLang="zh-CN" sz="2800" i="1" dirty="0"/>
              <a:t>log loss</a:t>
            </a:r>
            <a:r>
              <a:rPr lang="en-US" altLang="zh-CN" sz="2800" dirty="0"/>
              <a:t>, shown in Equation 4-17.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96952"/>
            <a:ext cx="7920880" cy="16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4305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/>
              <a:t>Training and Cost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6409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bad news is that there is no known closed-form equation to compute the value </a:t>
            </a:r>
            <a:r>
              <a:rPr lang="en-US" altLang="zh-CN" sz="2800" dirty="0" smtClean="0"/>
              <a:t>of </a:t>
            </a:r>
            <a:r>
              <a:rPr lang="en-US" altLang="zh-CN" sz="2800" i="1" dirty="0" smtClean="0"/>
              <a:t>θ </a:t>
            </a:r>
            <a:r>
              <a:rPr lang="en-US" altLang="zh-CN" sz="2800" dirty="0"/>
              <a:t>that minimizes this cost function (there is no equivalent of the Normal Equation</a:t>
            </a:r>
            <a:r>
              <a:rPr lang="en-US" altLang="zh-CN" sz="2800" dirty="0" smtClean="0"/>
              <a:t>). But </a:t>
            </a:r>
            <a:r>
              <a:rPr lang="en-US" altLang="zh-CN" sz="2800" dirty="0"/>
              <a:t>the good news is that this cost function is convex, so Gradient Descent (or </a:t>
            </a:r>
            <a:r>
              <a:rPr lang="en-US" altLang="zh-CN" sz="2800" dirty="0" smtClean="0"/>
              <a:t>any other </a:t>
            </a:r>
            <a:r>
              <a:rPr lang="en-US" altLang="zh-CN" sz="2800" dirty="0"/>
              <a:t>optimization algorithm) is guaranteed to find the global minimum (if the </a:t>
            </a:r>
            <a:r>
              <a:rPr lang="en-US" altLang="zh-CN" sz="2800" dirty="0" smtClean="0"/>
              <a:t>learning rate </a:t>
            </a:r>
            <a:r>
              <a:rPr lang="en-US" altLang="zh-CN" sz="2800" dirty="0"/>
              <a:t>is not too large and you wait long enough). The partial derivatives of the </a:t>
            </a:r>
            <a:r>
              <a:rPr lang="en-US" altLang="zh-CN" sz="2800" dirty="0" smtClean="0"/>
              <a:t>cost function </a:t>
            </a:r>
            <a:r>
              <a:rPr lang="en-US" altLang="zh-CN" sz="2800" dirty="0"/>
              <a:t>with regards to the </a:t>
            </a:r>
            <a:r>
              <a:rPr lang="en-US" altLang="zh-CN" sz="2800" dirty="0" err="1"/>
              <a:t>jth</a:t>
            </a:r>
            <a:r>
              <a:rPr lang="en-US" altLang="zh-CN" sz="2800" dirty="0"/>
              <a:t> model parameter </a:t>
            </a:r>
            <a:r>
              <a:rPr lang="en-US" altLang="zh-CN" sz="2800" i="1" dirty="0" err="1"/>
              <a:t>θj</a:t>
            </a:r>
            <a:r>
              <a:rPr lang="en-US" altLang="zh-CN" sz="2800" i="1" dirty="0"/>
              <a:t> </a:t>
            </a:r>
            <a:r>
              <a:rPr lang="en-US" altLang="zh-CN" sz="2800" dirty="0"/>
              <a:t>is given by Equation 4-18.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02258"/>
            <a:ext cx="7488832" cy="1595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1541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/>
              <a:t>Decision Boundaries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6409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Let’s use the iris dataset to illustrate Logistic Regression. This is a famous dataset </a:t>
            </a:r>
            <a:r>
              <a:rPr lang="en-US" altLang="zh-CN" sz="2800" dirty="0" smtClean="0"/>
              <a:t>that contains </a:t>
            </a:r>
            <a:r>
              <a:rPr lang="en-US" altLang="zh-CN" sz="2800" dirty="0"/>
              <a:t>the sepal and petal length and width of 150 iris flowers of three </a:t>
            </a:r>
            <a:r>
              <a:rPr lang="en-US" altLang="zh-CN" sz="2800" dirty="0" smtClean="0"/>
              <a:t>different </a:t>
            </a:r>
            <a:r>
              <a:rPr lang="pt-BR" altLang="zh-CN" sz="2800" dirty="0" smtClean="0"/>
              <a:t>species</a:t>
            </a:r>
            <a:r>
              <a:rPr lang="pt-BR" altLang="zh-CN" sz="2800" dirty="0"/>
              <a:t>: Iris-Setosa, Iris-Versicolor, and </a:t>
            </a:r>
            <a:r>
              <a:rPr lang="pt-BR" altLang="zh-CN" sz="2800" dirty="0" smtClean="0"/>
              <a:t>Iris-Virginica.</a:t>
            </a:r>
            <a:endParaRPr lang="en-US" altLang="zh-CN" sz="2800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70345"/>
            <a:ext cx="7299721" cy="4061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7221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/>
              <a:t>Decision Boundaries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6409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Let’s try to build a classifier to detect the Iris-</a:t>
            </a:r>
            <a:r>
              <a:rPr lang="en-US" altLang="zh-CN" sz="2800" dirty="0" err="1"/>
              <a:t>Virginica</a:t>
            </a:r>
            <a:r>
              <a:rPr lang="en-US" altLang="zh-CN" sz="2800" dirty="0"/>
              <a:t> type based only on the </a:t>
            </a:r>
            <a:r>
              <a:rPr lang="en-US" altLang="zh-CN" sz="2800" dirty="0" smtClean="0"/>
              <a:t>petal width </a:t>
            </a:r>
            <a:r>
              <a:rPr lang="en-US" altLang="zh-CN" sz="2800" dirty="0"/>
              <a:t>feature. First let’s load the data:</a:t>
            </a:r>
          </a:p>
          <a:p>
            <a:pPr marL="0" indent="0">
              <a:buNone/>
            </a:pPr>
            <a:r>
              <a:rPr lang="en-US" altLang="zh-CN" sz="2800" b="1" dirty="0"/>
              <a:t>&gt;&gt;&gt; from </a:t>
            </a:r>
            <a:r>
              <a:rPr lang="en-US" altLang="zh-CN" sz="2800" b="1" dirty="0" err="1"/>
              <a:t>sklearn</a:t>
            </a:r>
            <a:r>
              <a:rPr lang="en-US" altLang="zh-CN" sz="2800" b="1" dirty="0"/>
              <a:t> import </a:t>
            </a:r>
            <a:r>
              <a:rPr lang="en-US" altLang="zh-CN" sz="2800" dirty="0"/>
              <a:t>datasets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/>
              <a:t>iris = </a:t>
            </a:r>
            <a:r>
              <a:rPr lang="en-US" altLang="zh-CN" sz="2800" dirty="0" err="1"/>
              <a:t>datasets.load_iris</a:t>
            </a:r>
            <a:r>
              <a:rPr lang="en-US" altLang="zh-CN" sz="2800" dirty="0"/>
              <a:t>()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/>
              <a:t>list(</a:t>
            </a:r>
            <a:r>
              <a:rPr lang="en-US" altLang="zh-CN" sz="2800" dirty="0" err="1"/>
              <a:t>iris.keys</a:t>
            </a:r>
            <a:r>
              <a:rPr lang="en-US" altLang="zh-CN" sz="2800" dirty="0"/>
              <a:t>())</a:t>
            </a:r>
          </a:p>
          <a:p>
            <a:pPr marL="0" indent="0">
              <a:buNone/>
            </a:pPr>
            <a:r>
              <a:rPr lang="en-US" altLang="zh-CN" sz="2800" dirty="0"/>
              <a:t>['data', '</a:t>
            </a:r>
            <a:r>
              <a:rPr lang="en-US" altLang="zh-CN" sz="2800" dirty="0" err="1"/>
              <a:t>target_names</a:t>
            </a:r>
            <a:r>
              <a:rPr lang="en-US" altLang="zh-CN" sz="2800" dirty="0"/>
              <a:t>', '</a:t>
            </a:r>
            <a:r>
              <a:rPr lang="en-US" altLang="zh-CN" sz="2800" dirty="0" err="1"/>
              <a:t>feature_names</a:t>
            </a:r>
            <a:r>
              <a:rPr lang="en-US" altLang="zh-CN" sz="2800" dirty="0"/>
              <a:t>', 'target', 'DESCR']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/>
              <a:t>X = iris["data"][:, 3:] </a:t>
            </a:r>
            <a:r>
              <a:rPr lang="en-US" altLang="zh-CN" sz="2800" i="1" dirty="0"/>
              <a:t># petal width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/>
              <a:t>y = (iris["target"] == 2).</a:t>
            </a:r>
            <a:r>
              <a:rPr lang="en-US" altLang="zh-CN" sz="2800" dirty="0" err="1"/>
              <a:t>astype</a:t>
            </a:r>
            <a:r>
              <a:rPr lang="en-US" altLang="zh-CN" sz="2800" dirty="0"/>
              <a:t>(np.int) </a:t>
            </a:r>
            <a:r>
              <a:rPr lang="en-US" altLang="zh-CN" sz="2800" i="1" dirty="0"/>
              <a:t># 1 if Iris-</a:t>
            </a:r>
            <a:r>
              <a:rPr lang="en-US" altLang="zh-CN" sz="2800" i="1" dirty="0" err="1"/>
              <a:t>Virginica</a:t>
            </a:r>
            <a:r>
              <a:rPr lang="en-US" altLang="zh-CN" sz="2800" i="1" dirty="0"/>
              <a:t>, else 0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964481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/>
              <a:t>Decision Boundaries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6409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Now let’s train a Logistic Regression model:</a:t>
            </a:r>
          </a:p>
          <a:p>
            <a:pPr marL="0" indent="0">
              <a:buNone/>
            </a:pPr>
            <a:r>
              <a:rPr lang="en-US" altLang="zh-CN" sz="2800" b="1" dirty="0"/>
              <a:t>from </a:t>
            </a:r>
            <a:r>
              <a:rPr lang="en-US" altLang="zh-CN" sz="2800" b="1" dirty="0" err="1"/>
              <a:t>sklearn.linear_model</a:t>
            </a:r>
            <a:r>
              <a:rPr lang="en-US" altLang="zh-CN" sz="2800" b="1" dirty="0"/>
              <a:t> import </a:t>
            </a:r>
            <a:r>
              <a:rPr lang="en-US" altLang="zh-CN" sz="2800" dirty="0" err="1"/>
              <a:t>LogisticRegression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log_reg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LogisticRegression</a:t>
            </a:r>
            <a:r>
              <a:rPr lang="en-US" altLang="zh-CN" sz="2800" dirty="0"/>
              <a:t>()</a:t>
            </a:r>
          </a:p>
          <a:p>
            <a:pPr marL="0" indent="0">
              <a:buNone/>
            </a:pPr>
            <a:r>
              <a:rPr lang="en-US" altLang="zh-CN" sz="2800" dirty="0" err="1"/>
              <a:t>log_reg.fit</a:t>
            </a:r>
            <a:r>
              <a:rPr lang="en-US" altLang="zh-CN" sz="2800" dirty="0"/>
              <a:t>(X, y)</a:t>
            </a:r>
          </a:p>
          <a:p>
            <a:r>
              <a:rPr lang="en-US" altLang="zh-CN" sz="2800" dirty="0"/>
              <a:t>Let’s look at the model’s estimated probabilities for flowers with petal widths </a:t>
            </a:r>
            <a:r>
              <a:rPr lang="en-US" altLang="zh-CN" sz="2800" dirty="0" smtClean="0"/>
              <a:t>varying from </a:t>
            </a:r>
            <a:r>
              <a:rPr lang="en-US" altLang="zh-CN" sz="2800" dirty="0"/>
              <a:t>0 to 3 </a:t>
            </a:r>
            <a:r>
              <a:rPr lang="en-US" altLang="zh-CN" sz="2800" dirty="0" smtClean="0"/>
              <a:t>cm: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X_new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np.linspace</a:t>
            </a:r>
            <a:r>
              <a:rPr lang="en-US" altLang="zh-CN" sz="2800" dirty="0"/>
              <a:t>(0, 3, 1000).reshape(-1, 1)</a:t>
            </a:r>
          </a:p>
          <a:p>
            <a:pPr marL="0" indent="0">
              <a:buNone/>
            </a:pPr>
            <a:r>
              <a:rPr lang="en-US" altLang="zh-CN" sz="2800" dirty="0" err="1"/>
              <a:t>y_proba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log_reg.predict_proba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X_new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 err="1"/>
              <a:t>plt.plot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X_new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y_proba</a:t>
            </a:r>
            <a:r>
              <a:rPr lang="en-US" altLang="zh-CN" sz="2800" dirty="0"/>
              <a:t>[:, 1], "g-", label="Iris-</a:t>
            </a:r>
            <a:r>
              <a:rPr lang="en-US" altLang="zh-CN" sz="2800" dirty="0" err="1"/>
              <a:t>Virginica</a:t>
            </a:r>
            <a:r>
              <a:rPr lang="en-US" altLang="zh-CN" sz="2800" dirty="0"/>
              <a:t>")</a:t>
            </a:r>
          </a:p>
          <a:p>
            <a:pPr marL="0" indent="0">
              <a:buNone/>
            </a:pPr>
            <a:r>
              <a:rPr lang="en-US" altLang="zh-CN" sz="2800" dirty="0" err="1"/>
              <a:t>plt.plot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X_new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y_proba</a:t>
            </a:r>
            <a:r>
              <a:rPr lang="en-US" altLang="zh-CN" sz="2800" dirty="0"/>
              <a:t>[:, 0], "b--", label="Not Iris-</a:t>
            </a:r>
            <a:r>
              <a:rPr lang="en-US" altLang="zh-CN" sz="2800" dirty="0" err="1"/>
              <a:t>Virginica</a:t>
            </a:r>
            <a:r>
              <a:rPr lang="en-US" altLang="zh-CN" sz="2800" dirty="0"/>
              <a:t>")</a:t>
            </a:r>
          </a:p>
          <a:p>
            <a:pPr marL="0" indent="0">
              <a:buNone/>
            </a:pPr>
            <a:r>
              <a:rPr lang="en-US" altLang="zh-CN" sz="2800" i="1" dirty="0"/>
              <a:t># + more </a:t>
            </a:r>
            <a:r>
              <a:rPr lang="en-US" altLang="zh-CN" sz="2800" i="1" dirty="0" err="1"/>
              <a:t>Matplotlib</a:t>
            </a:r>
            <a:r>
              <a:rPr lang="en-US" altLang="zh-CN" sz="2800" i="1" dirty="0"/>
              <a:t> code to make the image look pretty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230055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/>
              <a:t>Decision Boundaries</a:t>
            </a:r>
            <a:endParaRPr lang="zh-CN" alt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20" y="0"/>
            <a:ext cx="9144000" cy="324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40" y="3271893"/>
            <a:ext cx="9163240" cy="3586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7374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6409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dirty="0"/>
              <a:t>The Logistic Regression model can be generalized to support multiple classes </a:t>
            </a:r>
            <a:r>
              <a:rPr lang="en-US" altLang="zh-CN" dirty="0" smtClean="0"/>
              <a:t>directly, without </a:t>
            </a:r>
            <a:r>
              <a:rPr lang="en-US" altLang="zh-CN" dirty="0"/>
              <a:t>having to train and combine multiple binary classifiers (as discussed </a:t>
            </a:r>
            <a:r>
              <a:rPr lang="en-US" altLang="zh-CN" dirty="0" smtClean="0"/>
              <a:t>in Chapter </a:t>
            </a:r>
            <a:r>
              <a:rPr lang="en-US" altLang="zh-CN" dirty="0"/>
              <a:t>3). This is called </a:t>
            </a:r>
            <a:r>
              <a:rPr lang="en-US" altLang="zh-CN" i="1" dirty="0" err="1"/>
              <a:t>Softmax</a:t>
            </a:r>
            <a:r>
              <a:rPr lang="en-US" altLang="zh-CN" i="1" dirty="0"/>
              <a:t> Regression</a:t>
            </a:r>
            <a:r>
              <a:rPr lang="en-US" altLang="zh-CN" dirty="0"/>
              <a:t>, or </a:t>
            </a:r>
            <a:r>
              <a:rPr lang="en-US" altLang="zh-CN" i="1" dirty="0"/>
              <a:t>Multinomial Logistic Regression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57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Normal Equation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9036496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import </a:t>
            </a:r>
            <a:r>
              <a:rPr lang="en-US" altLang="zh-CN" sz="2400" b="1" dirty="0" err="1"/>
              <a:t>numpy</a:t>
            </a:r>
            <a:r>
              <a:rPr lang="en-US" altLang="zh-CN" sz="2400" b="1" dirty="0"/>
              <a:t> as </a:t>
            </a:r>
            <a:r>
              <a:rPr lang="en-US" altLang="zh-CN" sz="2400" b="1" dirty="0" err="1"/>
              <a:t>np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dirty="0"/>
              <a:t>X = 2 * </a:t>
            </a:r>
            <a:r>
              <a:rPr lang="en-US" altLang="zh-CN" sz="2400" dirty="0" err="1"/>
              <a:t>np.random.rand</a:t>
            </a:r>
            <a:r>
              <a:rPr lang="en-US" altLang="zh-CN" sz="2400" dirty="0"/>
              <a:t>(100, 1)</a:t>
            </a:r>
          </a:p>
          <a:p>
            <a:pPr marL="0" indent="0">
              <a:buNone/>
            </a:pPr>
            <a:r>
              <a:rPr lang="es-ES" altLang="zh-CN" sz="2400" dirty="0"/>
              <a:t>y = 4 + 3 * X + np.random.randn(100, 1)</a:t>
            </a:r>
            <a:endParaRPr lang="en-US" altLang="zh-CN" sz="2400" i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80097"/>
            <a:ext cx="610552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5096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dirty="0"/>
              <a:t>The idea is quite simple: when given an instance </a:t>
            </a:r>
            <a:r>
              <a:rPr lang="en-US" altLang="zh-CN" b="1" dirty="0"/>
              <a:t>x</a:t>
            </a:r>
            <a:r>
              <a:rPr lang="en-US" altLang="zh-CN" dirty="0"/>
              <a:t>, the </a:t>
            </a:r>
            <a:r>
              <a:rPr lang="en-US" altLang="zh-CN" dirty="0" err="1"/>
              <a:t>Softmax</a:t>
            </a:r>
            <a:r>
              <a:rPr lang="en-US" altLang="zh-CN" dirty="0"/>
              <a:t> Regression </a:t>
            </a:r>
            <a:r>
              <a:rPr lang="en-US" altLang="zh-CN" dirty="0" smtClean="0"/>
              <a:t>model first </a:t>
            </a:r>
            <a:r>
              <a:rPr lang="en-US" altLang="zh-CN" dirty="0"/>
              <a:t>computes a score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(</a:t>
            </a:r>
            <a:r>
              <a:rPr lang="en-US" altLang="zh-CN" b="1" dirty="0"/>
              <a:t>x</a:t>
            </a:r>
            <a:r>
              <a:rPr lang="en-US" altLang="zh-CN" dirty="0"/>
              <a:t>) for each class </a:t>
            </a:r>
            <a:r>
              <a:rPr lang="en-US" altLang="zh-CN" i="1" dirty="0"/>
              <a:t>k</a:t>
            </a:r>
            <a:r>
              <a:rPr lang="en-US" altLang="zh-CN" dirty="0"/>
              <a:t>, then estimates the probability of </a:t>
            </a:r>
            <a:r>
              <a:rPr lang="en-US" altLang="zh-CN" dirty="0" smtClean="0"/>
              <a:t>each class </a:t>
            </a:r>
            <a:r>
              <a:rPr lang="en-US" altLang="zh-CN" dirty="0"/>
              <a:t>by applying the </a:t>
            </a:r>
            <a:r>
              <a:rPr lang="en-US" altLang="zh-CN" i="1" dirty="0" err="1"/>
              <a:t>softmax</a:t>
            </a:r>
            <a:r>
              <a:rPr lang="en-US" altLang="zh-CN" i="1" dirty="0"/>
              <a:t> function </a:t>
            </a:r>
            <a:r>
              <a:rPr lang="en-US" altLang="zh-CN" dirty="0"/>
              <a:t>(also called the </a:t>
            </a:r>
            <a:r>
              <a:rPr lang="en-US" altLang="zh-CN" i="1" dirty="0"/>
              <a:t>normalized exponential</a:t>
            </a:r>
            <a:r>
              <a:rPr lang="en-US" altLang="zh-CN" dirty="0"/>
              <a:t>) to </a:t>
            </a:r>
            <a:r>
              <a:rPr lang="en-US" altLang="zh-CN" dirty="0" smtClean="0"/>
              <a:t>the scores</a:t>
            </a:r>
            <a:r>
              <a:rPr lang="en-US" altLang="zh-CN" dirty="0"/>
              <a:t>. The equation to compute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(</a:t>
            </a:r>
            <a:r>
              <a:rPr lang="en-US" altLang="zh-CN" b="1" dirty="0"/>
              <a:t>x</a:t>
            </a:r>
            <a:r>
              <a:rPr lang="en-US" altLang="zh-CN" dirty="0"/>
              <a:t>) should look familiar, as it is just like the </a:t>
            </a:r>
            <a:r>
              <a:rPr lang="en-US" altLang="zh-CN" dirty="0" smtClean="0"/>
              <a:t>equation for </a:t>
            </a:r>
            <a:r>
              <a:rPr lang="en-US" altLang="zh-CN" dirty="0"/>
              <a:t>Linear Regression prediction (see Equation 4-19).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17176"/>
            <a:ext cx="6552728" cy="1508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59219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dirty="0"/>
              <a:t>Once you have computed the score of every class for the instance </a:t>
            </a:r>
            <a:r>
              <a:rPr lang="en-US" altLang="zh-CN" b="1" dirty="0"/>
              <a:t>x</a:t>
            </a:r>
            <a:r>
              <a:rPr lang="en-US" altLang="zh-CN" dirty="0"/>
              <a:t>, you can </a:t>
            </a:r>
            <a:r>
              <a:rPr lang="en-US" altLang="zh-CN" dirty="0" smtClean="0"/>
              <a:t>estimate the </a:t>
            </a:r>
            <a:r>
              <a:rPr lang="en-US" altLang="zh-CN" dirty="0"/>
              <a:t>probability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k</a:t>
            </a:r>
            <a:r>
              <a:rPr lang="en-US" altLang="zh-CN" i="1" dirty="0"/>
              <a:t> </a:t>
            </a:r>
            <a:r>
              <a:rPr lang="en-US" altLang="zh-CN" dirty="0"/>
              <a:t>that the instance belongs to class </a:t>
            </a:r>
            <a:r>
              <a:rPr lang="en-US" altLang="zh-CN" i="1" dirty="0"/>
              <a:t>k </a:t>
            </a:r>
            <a:r>
              <a:rPr lang="en-US" altLang="zh-CN" dirty="0"/>
              <a:t>by running the scores </a:t>
            </a:r>
            <a:r>
              <a:rPr lang="en-US" altLang="zh-CN" dirty="0" smtClean="0"/>
              <a:t>through </a:t>
            </a:r>
            <a:r>
              <a:rPr lang="en-US" altLang="zh-CN" dirty="0"/>
              <a:t>the </a:t>
            </a:r>
            <a:r>
              <a:rPr lang="en-US" altLang="zh-CN" dirty="0" err="1"/>
              <a:t>softmax</a:t>
            </a:r>
            <a:r>
              <a:rPr lang="en-US" altLang="zh-CN" dirty="0"/>
              <a:t> function (Equation 4-20): it computes the exponential of every </a:t>
            </a:r>
            <a:r>
              <a:rPr lang="en-US" altLang="zh-CN" dirty="0" smtClean="0"/>
              <a:t>score, then </a:t>
            </a:r>
            <a:r>
              <a:rPr lang="en-US" altLang="zh-CN" dirty="0"/>
              <a:t>normalizes them (dividing by the sum of all the exponentials).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359486"/>
            <a:ext cx="5400600" cy="228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7468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dirty="0"/>
              <a:t>Just like the Logistic Regression classifier, the </a:t>
            </a:r>
            <a:r>
              <a:rPr lang="en-US" altLang="zh-CN" dirty="0" err="1"/>
              <a:t>Softmax</a:t>
            </a:r>
            <a:r>
              <a:rPr lang="en-US" altLang="zh-CN" dirty="0"/>
              <a:t> Regression classifier </a:t>
            </a:r>
            <a:r>
              <a:rPr lang="en-US" altLang="zh-CN" dirty="0" smtClean="0"/>
              <a:t>predicts the </a:t>
            </a:r>
            <a:r>
              <a:rPr lang="en-US" altLang="zh-CN" dirty="0"/>
              <a:t>class with the highest estimated probability (which is simply the class with </a:t>
            </a:r>
            <a:r>
              <a:rPr lang="en-US" altLang="zh-CN" dirty="0" smtClean="0"/>
              <a:t>the highest </a:t>
            </a:r>
            <a:r>
              <a:rPr lang="en-US" altLang="zh-CN" dirty="0"/>
              <a:t>score), as shown in Equation 4-21.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61048"/>
            <a:ext cx="8136904" cy="1570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5591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dirty="0"/>
              <a:t>Now that you know how the model estimates probabilities and makes </a:t>
            </a:r>
            <a:r>
              <a:rPr lang="en-US" altLang="zh-CN" dirty="0" smtClean="0"/>
              <a:t>predictions, let’s </a:t>
            </a:r>
            <a:r>
              <a:rPr lang="en-US" altLang="zh-CN" dirty="0"/>
              <a:t>take a look at training. The objective is to have a model that estimates a </a:t>
            </a:r>
            <a:r>
              <a:rPr lang="en-US" altLang="zh-CN" dirty="0" smtClean="0"/>
              <a:t>high probability </a:t>
            </a:r>
            <a:r>
              <a:rPr lang="en-US" altLang="zh-CN" dirty="0"/>
              <a:t>for the target class (and consequently a low probability for the </a:t>
            </a:r>
            <a:r>
              <a:rPr lang="en-US" altLang="zh-CN" dirty="0" smtClean="0"/>
              <a:t>other classes</a:t>
            </a:r>
            <a:r>
              <a:rPr lang="en-US" altLang="zh-CN" dirty="0"/>
              <a:t>). Minimizing the cost function shown in Equation 4-22, called the </a:t>
            </a:r>
            <a:r>
              <a:rPr lang="en-US" altLang="zh-CN" i="1" dirty="0" smtClean="0"/>
              <a:t>cross entropy</a:t>
            </a:r>
            <a:r>
              <a:rPr lang="en-US" altLang="zh-CN" dirty="0"/>
              <a:t>, should lead to this objective because it penalizes the model when it </a:t>
            </a:r>
            <a:r>
              <a:rPr lang="en-US" altLang="zh-CN" dirty="0" smtClean="0"/>
              <a:t>estimates a </a:t>
            </a:r>
            <a:r>
              <a:rPr lang="en-US" altLang="zh-CN" dirty="0"/>
              <a:t>low probability for a target class. Cross entropy is frequently used to measure </a:t>
            </a:r>
            <a:r>
              <a:rPr lang="en-US" altLang="zh-CN" dirty="0" smtClean="0"/>
              <a:t>how well </a:t>
            </a:r>
            <a:r>
              <a:rPr lang="en-US" altLang="zh-CN" dirty="0"/>
              <a:t>a set of estimated class probabilities match the target </a:t>
            </a:r>
            <a:r>
              <a:rPr lang="en-US" altLang="zh-CN" dirty="0" smtClean="0"/>
              <a:t>classes.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10290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9036496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gradient vector of this cost function with regards to </a:t>
            </a:r>
            <a:r>
              <a:rPr lang="en-US" altLang="zh-CN" i="1" dirty="0" err="1"/>
              <a:t>θ</a:t>
            </a:r>
            <a:r>
              <a:rPr lang="en-US" altLang="zh-CN" i="1" baseline="-25000" dirty="0" err="1"/>
              <a:t>k</a:t>
            </a:r>
            <a:r>
              <a:rPr lang="en-US" altLang="zh-CN" i="1" dirty="0"/>
              <a:t> </a:t>
            </a:r>
            <a:r>
              <a:rPr lang="en-US" altLang="zh-CN" dirty="0"/>
              <a:t>is given by Equation 4-23:</a:t>
            </a: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43866"/>
            <a:ext cx="6192688" cy="1841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65103"/>
            <a:ext cx="8028384" cy="1746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2092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9036496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X = iris["data"][:, (2, 3)] </a:t>
            </a:r>
            <a:r>
              <a:rPr lang="en-US" altLang="zh-CN" sz="2400" i="1" dirty="0"/>
              <a:t># petal length, petal width</a:t>
            </a:r>
          </a:p>
          <a:p>
            <a:pPr marL="0" indent="0">
              <a:buNone/>
            </a:pPr>
            <a:r>
              <a:rPr lang="en-US" altLang="zh-CN" sz="2400" dirty="0"/>
              <a:t>y = iris["target"]</a:t>
            </a:r>
          </a:p>
          <a:p>
            <a:pPr marL="0" indent="0">
              <a:buNone/>
            </a:pPr>
            <a:r>
              <a:rPr lang="en-US" altLang="zh-CN" sz="2000" dirty="0" err="1"/>
              <a:t>softmax_reg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LogisticRegression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multi_class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multinomial",solver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lbfgs</a:t>
            </a:r>
            <a:r>
              <a:rPr lang="en-US" altLang="zh-CN" sz="2000" dirty="0"/>
              <a:t>", C=10)</a:t>
            </a:r>
          </a:p>
          <a:p>
            <a:pPr marL="0" indent="0">
              <a:buNone/>
            </a:pPr>
            <a:r>
              <a:rPr lang="en-US" altLang="zh-CN" sz="2400" dirty="0" err="1"/>
              <a:t>softmax_reg.fit</a:t>
            </a:r>
            <a:r>
              <a:rPr lang="en-US" altLang="zh-CN" sz="2400" dirty="0"/>
              <a:t>(X, y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softmax_reg.predict</a:t>
            </a:r>
            <a:r>
              <a:rPr lang="en-US" altLang="zh-CN" sz="2400" dirty="0"/>
              <a:t>([[5, 2]])</a:t>
            </a:r>
          </a:p>
          <a:p>
            <a:pPr marL="0" indent="0">
              <a:buNone/>
            </a:pPr>
            <a:r>
              <a:rPr lang="en-US" altLang="zh-CN" sz="2400" dirty="0"/>
              <a:t>array([2])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softmax_reg.predict_proba</a:t>
            </a:r>
            <a:r>
              <a:rPr lang="en-US" altLang="zh-CN" sz="2400" dirty="0"/>
              <a:t>([[5, 2]])</a:t>
            </a:r>
          </a:p>
          <a:p>
            <a:pPr marL="0" indent="0">
              <a:buNone/>
            </a:pPr>
            <a:r>
              <a:rPr lang="en-US" altLang="zh-CN" sz="2400" dirty="0"/>
              <a:t>array([[ 6.33134078e-07, 5.75276067e-02, 9.42471760e-01]])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555485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9036496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X = iris["data"][:, (2, 3)] </a:t>
            </a:r>
            <a:r>
              <a:rPr lang="en-US" altLang="zh-CN" sz="2400" i="1" dirty="0"/>
              <a:t># petal length, petal width</a:t>
            </a:r>
          </a:p>
          <a:p>
            <a:pPr marL="0" indent="0">
              <a:buNone/>
            </a:pPr>
            <a:r>
              <a:rPr lang="en-US" altLang="zh-CN" sz="2400" dirty="0"/>
              <a:t>y = iris["target"]</a:t>
            </a:r>
          </a:p>
          <a:p>
            <a:pPr marL="0" indent="0">
              <a:buNone/>
            </a:pPr>
            <a:r>
              <a:rPr lang="en-US" altLang="zh-CN" sz="2000" dirty="0" err="1"/>
              <a:t>softmax_reg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LogisticRegression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multi_class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multinomial",solver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lbfgs</a:t>
            </a:r>
            <a:r>
              <a:rPr lang="en-US" altLang="zh-CN" sz="2000" dirty="0"/>
              <a:t>", C=10)</a:t>
            </a:r>
          </a:p>
          <a:p>
            <a:pPr marL="0" indent="0">
              <a:buNone/>
            </a:pPr>
            <a:r>
              <a:rPr lang="en-US" altLang="zh-CN" sz="2400" dirty="0" err="1"/>
              <a:t>softmax_reg.fit</a:t>
            </a:r>
            <a:r>
              <a:rPr lang="en-US" altLang="zh-CN" sz="2400" dirty="0"/>
              <a:t>(X, y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softmax_reg.predict</a:t>
            </a:r>
            <a:r>
              <a:rPr lang="en-US" altLang="zh-CN" sz="2400" dirty="0"/>
              <a:t>([[5, 2]])</a:t>
            </a:r>
          </a:p>
          <a:p>
            <a:pPr marL="0" indent="0">
              <a:buNone/>
            </a:pPr>
            <a:r>
              <a:rPr lang="en-US" altLang="zh-CN" sz="2400" dirty="0"/>
              <a:t>array([2])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softmax_reg.predict_proba</a:t>
            </a:r>
            <a:r>
              <a:rPr lang="en-US" altLang="zh-CN" sz="2400" dirty="0"/>
              <a:t>([[5, 2]])</a:t>
            </a:r>
          </a:p>
          <a:p>
            <a:pPr marL="0" indent="0">
              <a:buNone/>
            </a:pPr>
            <a:r>
              <a:rPr lang="en-US" altLang="zh-CN" sz="2400" dirty="0"/>
              <a:t>array([[ 6.33134078e-07, 5.75276067e-02, 9.42471760e-01]])</a:t>
            </a:r>
            <a:endParaRPr lang="en-US" altLang="zh-CN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921"/>
            <a:ext cx="9144000" cy="363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23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Normal Equation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9036496" cy="544522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Now let’s compute </a:t>
            </a:r>
            <a:r>
              <a:rPr lang="en-US" altLang="zh-CN" sz="2400" i="1" dirty="0"/>
              <a:t>θ </a:t>
            </a:r>
            <a:r>
              <a:rPr lang="en-US" altLang="zh-CN" sz="2400" dirty="0"/>
              <a:t>using the Normal Equation. We will use the </a:t>
            </a:r>
            <a:r>
              <a:rPr lang="en-US" altLang="zh-CN" sz="2400" dirty="0" err="1"/>
              <a:t>inv</a:t>
            </a:r>
            <a:r>
              <a:rPr lang="en-US" altLang="zh-CN" sz="2400" dirty="0"/>
              <a:t>() function </a:t>
            </a:r>
            <a:r>
              <a:rPr lang="en-US" altLang="zh-CN" sz="2400" dirty="0" smtClean="0"/>
              <a:t>from </a:t>
            </a:r>
            <a:r>
              <a:rPr lang="en-US" altLang="zh-CN" sz="2400" dirty="0" err="1" smtClean="0"/>
              <a:t>NumPy’s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Linear Algebra module (</a:t>
            </a:r>
            <a:r>
              <a:rPr lang="en-US" altLang="zh-CN" sz="2400" dirty="0" err="1"/>
              <a:t>np.linalg</a:t>
            </a:r>
            <a:r>
              <a:rPr lang="en-US" altLang="zh-CN" sz="2400" dirty="0"/>
              <a:t>) to compute the inverse of a matrix, </a:t>
            </a:r>
            <a:r>
              <a:rPr lang="en-US" altLang="zh-CN" sz="2400" dirty="0" smtClean="0"/>
              <a:t>and the </a:t>
            </a:r>
            <a:r>
              <a:rPr lang="en-US" altLang="zh-CN" sz="2400" dirty="0"/>
              <a:t>dot() method for matrix multiplication:</a:t>
            </a:r>
          </a:p>
          <a:p>
            <a:pPr marL="0" indent="0">
              <a:buNone/>
            </a:pPr>
            <a:r>
              <a:rPr lang="en-US" altLang="zh-CN" sz="2400" dirty="0" err="1"/>
              <a:t>X_b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np.c</a:t>
            </a:r>
            <a:r>
              <a:rPr lang="en-US" altLang="zh-CN" sz="2400" dirty="0"/>
              <a:t>_[</a:t>
            </a:r>
            <a:r>
              <a:rPr lang="en-US" altLang="zh-CN" sz="2400" dirty="0" err="1"/>
              <a:t>np.ones</a:t>
            </a:r>
            <a:r>
              <a:rPr lang="en-US" altLang="zh-CN" sz="2400" dirty="0"/>
              <a:t>((100, 1)), X] </a:t>
            </a:r>
            <a:r>
              <a:rPr lang="en-US" altLang="zh-CN" sz="2400" i="1" dirty="0"/>
              <a:t># add x0 = 1 to each instance</a:t>
            </a:r>
          </a:p>
          <a:p>
            <a:pPr marL="0" indent="0">
              <a:buNone/>
            </a:pPr>
            <a:r>
              <a:rPr lang="en-US" altLang="zh-CN" sz="2400" dirty="0" err="1"/>
              <a:t>theta_best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np.linalg.inv</a:t>
            </a:r>
            <a:r>
              <a:rPr lang="en-US" altLang="zh-CN" sz="2400" dirty="0"/>
              <a:t>(X_b.T.dot(</a:t>
            </a:r>
            <a:r>
              <a:rPr lang="en-US" altLang="zh-CN" sz="2400" dirty="0" err="1"/>
              <a:t>X_b</a:t>
            </a:r>
            <a:r>
              <a:rPr lang="en-US" altLang="zh-CN" sz="2400" dirty="0"/>
              <a:t>)).dot(</a:t>
            </a:r>
            <a:r>
              <a:rPr lang="en-US" altLang="zh-CN" sz="2400" dirty="0" err="1"/>
              <a:t>X_b.T</a:t>
            </a:r>
            <a:r>
              <a:rPr lang="en-US" altLang="zh-CN" sz="2400" dirty="0"/>
              <a:t>).dot(y)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The </a:t>
            </a:r>
            <a:r>
              <a:rPr lang="en-US" altLang="zh-CN" sz="2400" dirty="0"/>
              <a:t>actual function that we used to generate the data is </a:t>
            </a:r>
            <a:r>
              <a:rPr lang="en-US" altLang="zh-CN" sz="2400" i="1" dirty="0"/>
              <a:t>y </a:t>
            </a:r>
            <a:r>
              <a:rPr lang="en-US" altLang="zh-CN" sz="2400" dirty="0"/>
              <a:t>= 4 + 3</a:t>
            </a:r>
            <a:r>
              <a:rPr lang="en-US" altLang="zh-CN" sz="2400" i="1" dirty="0"/>
              <a:t>x</a:t>
            </a:r>
            <a:r>
              <a:rPr lang="en-US" altLang="zh-CN" sz="2400" dirty="0"/>
              <a:t>0 + Gaussian </a:t>
            </a:r>
            <a:r>
              <a:rPr lang="en-US" altLang="zh-CN" sz="2400" dirty="0" smtClean="0"/>
              <a:t>noise. Let’s </a:t>
            </a:r>
            <a:r>
              <a:rPr lang="en-US" altLang="zh-CN" sz="2400" dirty="0"/>
              <a:t>see what the equation found</a:t>
            </a:r>
            <a:r>
              <a:rPr lang="en-US" altLang="zh-CN" sz="2400" dirty="0" smtClean="0"/>
              <a:t>:</a:t>
            </a:r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theta_best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array([[ 4.21509616],</a:t>
            </a:r>
          </a:p>
          <a:p>
            <a:pPr marL="0" indent="0">
              <a:buNone/>
            </a:pPr>
            <a:r>
              <a:rPr lang="en-US" altLang="zh-CN" sz="2400" dirty="0"/>
              <a:t>[ 2.77011339]])</a:t>
            </a:r>
            <a:endParaRPr lang="en-US" altLang="zh-CN" sz="2400" i="1" dirty="0"/>
          </a:p>
        </p:txBody>
      </p:sp>
    </p:spTree>
    <p:extLst>
      <p:ext uri="{BB962C8B-B14F-4D97-AF65-F5344CB8AC3E}">
        <p14:creationId xmlns:p14="http://schemas.microsoft.com/office/powerpoint/2010/main" val="142078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6169</Words>
  <Application>Microsoft Office PowerPoint</Application>
  <PresentationFormat>全屏显示(4:3)</PresentationFormat>
  <Paragraphs>388</Paragraphs>
  <Slides>86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87" baseType="lpstr">
      <vt:lpstr>Office 主题</vt:lpstr>
      <vt:lpstr>Hands-On Machine Learning with Scikit-Learn and TensorFlow </vt:lpstr>
      <vt:lpstr>CHAPTER 4</vt:lpstr>
      <vt:lpstr>CHAPTER 4</vt:lpstr>
      <vt:lpstr>Linear Regression</vt:lpstr>
      <vt:lpstr>Linear Regression</vt:lpstr>
      <vt:lpstr>Linear Regression</vt:lpstr>
      <vt:lpstr>The Normal Equation</vt:lpstr>
      <vt:lpstr>The Normal Equation</vt:lpstr>
      <vt:lpstr>The Normal Equation</vt:lpstr>
      <vt:lpstr>The Normal Equation</vt:lpstr>
      <vt:lpstr>The Normal Equation</vt:lpstr>
      <vt:lpstr>The Normal Equation</vt:lpstr>
      <vt:lpstr>Computational Complexity</vt:lpstr>
      <vt:lpstr>Computational Complexity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Batch Gradient Descent</vt:lpstr>
      <vt:lpstr>Batch Gradient Descent</vt:lpstr>
      <vt:lpstr>Batch Gradient Descent</vt:lpstr>
      <vt:lpstr>Batch Gradient Descent</vt:lpstr>
      <vt:lpstr>Batch Gradient Descent</vt:lpstr>
      <vt:lpstr>Batch Gradient Descent</vt:lpstr>
      <vt:lpstr>Convergence Rate</vt:lpstr>
      <vt:lpstr>Stochastic Gradient Descent</vt:lpstr>
      <vt:lpstr>Stochastic Gradient Descent</vt:lpstr>
      <vt:lpstr>Stochastic Gradient Descent</vt:lpstr>
      <vt:lpstr>PowerPoint 演示文稿</vt:lpstr>
      <vt:lpstr>PowerPoint 演示文稿</vt:lpstr>
      <vt:lpstr>Stochastic Gradient Descent</vt:lpstr>
      <vt:lpstr>Mini-batch Gradient Descent</vt:lpstr>
      <vt:lpstr>Mini-batch Gradient Descent</vt:lpstr>
      <vt:lpstr>Mini-batch Gradient Descent</vt:lpstr>
      <vt:lpstr>Polynomial Regression</vt:lpstr>
      <vt:lpstr>Polynomial Regression</vt:lpstr>
      <vt:lpstr>Polynomial Regression</vt:lpstr>
      <vt:lpstr>Polynomial Regression</vt:lpstr>
      <vt:lpstr>Learning Curves</vt:lpstr>
      <vt:lpstr>Learning Curves</vt:lpstr>
      <vt:lpstr>Learning Curves</vt:lpstr>
      <vt:lpstr>Learning Curves</vt:lpstr>
      <vt:lpstr>Learning Curves</vt:lpstr>
      <vt:lpstr>The Bias/Variance Tradeoff</vt:lpstr>
      <vt:lpstr>Regularized Linear Models</vt:lpstr>
      <vt:lpstr>Ridge Regression</vt:lpstr>
      <vt:lpstr>Ridge Regression</vt:lpstr>
      <vt:lpstr>Ridge Regression</vt:lpstr>
      <vt:lpstr>Ridge Regression</vt:lpstr>
      <vt:lpstr>Ridge Regression</vt:lpstr>
      <vt:lpstr>Ridge Regression</vt:lpstr>
      <vt:lpstr>Lasso Regression</vt:lpstr>
      <vt:lpstr>Lasso Regression</vt:lpstr>
      <vt:lpstr>Lasso Regression</vt:lpstr>
      <vt:lpstr>Lasso Regression</vt:lpstr>
      <vt:lpstr>Lasso Regression</vt:lpstr>
      <vt:lpstr>Lasso Regression</vt:lpstr>
      <vt:lpstr>Elastic Net</vt:lpstr>
      <vt:lpstr>Elastic Net</vt:lpstr>
      <vt:lpstr>Elastic Net</vt:lpstr>
      <vt:lpstr>Early Stopping</vt:lpstr>
      <vt:lpstr>Early Stopping</vt:lpstr>
      <vt:lpstr>Logistic Regression</vt:lpstr>
      <vt:lpstr>Estimating Probabilities</vt:lpstr>
      <vt:lpstr>Estimating Probabilities</vt:lpstr>
      <vt:lpstr>Estimating Probabilities</vt:lpstr>
      <vt:lpstr>Training and Cost Function</vt:lpstr>
      <vt:lpstr>Training and Cost Function</vt:lpstr>
      <vt:lpstr>Training and Cost Function</vt:lpstr>
      <vt:lpstr>Training and Cost Function</vt:lpstr>
      <vt:lpstr>Decision Boundaries</vt:lpstr>
      <vt:lpstr>Decision Boundaries</vt:lpstr>
      <vt:lpstr>Decision Boundaries</vt:lpstr>
      <vt:lpstr>Decision Boundaries</vt:lpstr>
      <vt:lpstr>Softmax Regression</vt:lpstr>
      <vt:lpstr>Softmax Regression</vt:lpstr>
      <vt:lpstr>Softmax Regression</vt:lpstr>
      <vt:lpstr>Softmax Regression</vt:lpstr>
      <vt:lpstr>Softmax Regression</vt:lpstr>
      <vt:lpstr>Softmax Regression</vt:lpstr>
      <vt:lpstr>Softmax Regression</vt:lpstr>
      <vt:lpstr>Softmax Regression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Machine Learning with Scikit-Learn and TensorFlow</dc:title>
  <dc:creator>David Wang</dc:creator>
  <cp:lastModifiedBy>user</cp:lastModifiedBy>
  <cp:revision>95</cp:revision>
  <dcterms:created xsi:type="dcterms:W3CDTF">2017-08-17T13:43:52Z</dcterms:created>
  <dcterms:modified xsi:type="dcterms:W3CDTF">2017-08-21T00:31:44Z</dcterms:modified>
</cp:coreProperties>
</file>