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37" r:id="rId2"/>
    <p:sldId id="336" r:id="rId3"/>
    <p:sldId id="329" r:id="rId4"/>
    <p:sldId id="330" r:id="rId5"/>
    <p:sldId id="332" r:id="rId6"/>
    <p:sldId id="333" r:id="rId7"/>
    <p:sldId id="334" r:id="rId8"/>
    <p:sldId id="335" r:id="rId9"/>
    <p:sldId id="256" r:id="rId10"/>
    <p:sldId id="328"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5" r:id="rId38"/>
    <p:sldId id="286" r:id="rId39"/>
    <p:sldId id="287" r:id="rId40"/>
    <p:sldId id="288" r:id="rId41"/>
    <p:sldId id="290" r:id="rId42"/>
    <p:sldId id="289"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DBC94-657A-46C7-A39A-29625466896C}" type="datetimeFigureOut">
              <a:rPr lang="zh-CN" altLang="en-US" smtClean="0"/>
              <a:pPr/>
              <a:t>2017/9/8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D3261-B2B5-4A28-99C7-D46FFDF41851}" type="slidenum">
              <a:rPr lang="zh-CN" altLang="en-US" smtClean="0"/>
              <a:pPr/>
              <a:t>‹#›</a:t>
            </a:fld>
            <a:endParaRPr lang="zh-CN" altLang="en-US"/>
          </a:p>
        </p:txBody>
      </p:sp>
    </p:spTree>
    <p:extLst>
      <p:ext uri="{BB962C8B-B14F-4D97-AF65-F5344CB8AC3E}">
        <p14:creationId xmlns:p14="http://schemas.microsoft.com/office/powerpoint/2010/main" xmlns="" val="1233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BD3261-B2B5-4A28-99C7-D46FFDF41851}" type="slidenum">
              <a:rPr lang="zh-CN" altLang="en-US" smtClean="0"/>
              <a:pPr/>
              <a:t>69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DA128-4C56-4B43-B02A-FA864DEBB4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Artificial Intelligence</a:t>
            </a:r>
            <a:endParaRPr lang="zh-CN" altLang="en-US" b="1" dirty="0"/>
          </a:p>
        </p:txBody>
      </p:sp>
      <p:sp>
        <p:nvSpPr>
          <p:cNvPr id="3" name="副标题 2"/>
          <p:cNvSpPr>
            <a:spLocks noGrp="1"/>
          </p:cNvSpPr>
          <p:nvPr>
            <p:ph type="subTitle" idx="1"/>
          </p:nvPr>
        </p:nvSpPr>
        <p:spPr/>
        <p:txBody>
          <a:bodyPr/>
          <a:lstStyle/>
          <a:p>
            <a:r>
              <a:rPr lang="en-US" altLang="zh-CN" dirty="0" err="1" smtClean="0"/>
              <a:t>Huhe</a:t>
            </a:r>
            <a:endParaRPr lang="en-US" altLang="zh-CN" dirty="0" smtClean="0"/>
          </a:p>
          <a:p>
            <a:r>
              <a:rPr lang="en-US" altLang="zh-CN" dirty="0" err="1" smtClean="0"/>
              <a:t>Renmin</a:t>
            </a:r>
            <a:r>
              <a:rPr lang="en-US" altLang="zh-CN" dirty="0" smtClean="0"/>
              <a:t> University of China</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About AI</a:t>
            </a:r>
          </a:p>
          <a:p>
            <a:r>
              <a:rPr lang="en-US" altLang="zh-CN" dirty="0" smtClean="0"/>
              <a:t>History</a:t>
            </a:r>
          </a:p>
          <a:p>
            <a:r>
              <a:rPr lang="en-US" altLang="zh-CN" dirty="0" smtClean="0"/>
              <a:t>Goals</a:t>
            </a:r>
          </a:p>
          <a:p>
            <a:r>
              <a:rPr lang="en-US" altLang="zh-CN" dirty="0" smtClean="0"/>
              <a:t>Approaches</a:t>
            </a:r>
          </a:p>
          <a:p>
            <a:r>
              <a:rPr lang="en-US" altLang="zh-CN" dirty="0" smtClean="0"/>
              <a:t>Tools</a:t>
            </a:r>
          </a:p>
          <a:p>
            <a:r>
              <a:rPr lang="en-US" altLang="zh-CN" dirty="0" smtClean="0"/>
              <a:t>Applications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b="1" dirty="0"/>
              <a:t>Artificial intelligence</a:t>
            </a:r>
            <a:r>
              <a:rPr lang="en-US" sz="2400" dirty="0"/>
              <a:t> (</a:t>
            </a:r>
            <a:r>
              <a:rPr lang="en-US" sz="2400" b="1" dirty="0"/>
              <a:t>AI</a:t>
            </a:r>
            <a:r>
              <a:rPr lang="en-US" sz="2400" dirty="0"/>
              <a:t>, also </a:t>
            </a:r>
            <a:r>
              <a:rPr lang="en-US" sz="2400" b="1" dirty="0"/>
              <a:t>machine intelligence</a:t>
            </a:r>
            <a:r>
              <a:rPr lang="en-US" sz="2400" dirty="0"/>
              <a:t>, </a:t>
            </a:r>
            <a:r>
              <a:rPr lang="en-US" sz="2400" b="1" dirty="0"/>
              <a:t>MI</a:t>
            </a:r>
            <a:r>
              <a:rPr lang="en-US" sz="2400" dirty="0"/>
              <a:t>) is intelligence exhibited by machines, rather than humans or other animals (</a:t>
            </a:r>
            <a:r>
              <a:rPr lang="en-US" sz="2400" i="1" dirty="0"/>
              <a:t>natural intelligence</a:t>
            </a:r>
            <a:r>
              <a:rPr lang="en-US" sz="2400" dirty="0"/>
              <a:t>, </a:t>
            </a:r>
            <a:r>
              <a:rPr lang="en-US" sz="2400" i="1" dirty="0"/>
              <a:t>NI</a:t>
            </a:r>
            <a:r>
              <a:rPr lang="en-US" sz="2400" dirty="0"/>
              <a:t>). In computer science, the field of AI research defines itself as the study of "intelligent agents": any device that perceives its environment and takes actions that maximize its chance of success at some </a:t>
            </a:r>
            <a:r>
              <a:rPr lang="en-US" sz="2400" dirty="0" smtClean="0"/>
              <a:t>goal.</a:t>
            </a:r>
            <a:r>
              <a:rPr lang="en-US" sz="2400" dirty="0"/>
              <a:t> Colloquially, the term "artificial intelligence" is applied when a machine mimics "cognitive" functions that humans associate with other human minds, such as "learning" and "problem solving</a:t>
            </a:r>
            <a:r>
              <a:rPr lang="en-US" sz="2400" dirty="0" smtClean="0"/>
              <a:t>".</a:t>
            </a:r>
            <a:endParaRPr lang="zh-CN" altLang="en-US" sz="2400" dirty="0"/>
          </a:p>
        </p:txBody>
      </p:sp>
      <p:pic>
        <p:nvPicPr>
          <p:cNvPr id="1026" name="Picture 2" descr="artificial intelligence  的图像结果"/>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86500" y="4953000"/>
            <a:ext cx="2857500" cy="1905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dirty="0"/>
              <a:t>The scope of AI is disputed: as machines become increasingly capable, task considered as requiring "intelligence" are often removed from the definition, a phenomenon known as the AI effect, leading to the quip "AI is whatever hasn't been done yet</a:t>
            </a:r>
            <a:r>
              <a:rPr lang="en-US" sz="2400" dirty="0" smtClean="0"/>
              <a:t>. " </a:t>
            </a:r>
            <a:r>
              <a:rPr lang="en-US" sz="2400" dirty="0"/>
              <a:t> For instance, optical character recognition is frequently excluded from "artificial intelligence", having become a routine technology</a:t>
            </a:r>
            <a:r>
              <a:rPr lang="en-US" sz="2400" dirty="0" smtClean="0"/>
              <a:t>.</a:t>
            </a:r>
            <a:r>
              <a:rPr lang="en-US" sz="2400" baseline="30000" dirty="0" smtClean="0"/>
              <a:t> </a:t>
            </a:r>
            <a:r>
              <a:rPr lang="en-US" sz="2400" dirty="0"/>
              <a:t> Capabilities generally classified as AI, as of 2017, include successfully understanding human speech</a:t>
            </a:r>
            <a:r>
              <a:rPr lang="en-US" sz="2400" dirty="0" smtClean="0"/>
              <a:t>,</a:t>
            </a:r>
            <a:r>
              <a:rPr lang="en-US" sz="2400" baseline="30000" dirty="0" smtClean="0"/>
              <a:t> </a:t>
            </a:r>
            <a:r>
              <a:rPr lang="en-US" sz="2400" dirty="0"/>
              <a:t> competing at a high level in strategic game systems (such as chess and </a:t>
            </a:r>
            <a:r>
              <a:rPr lang="en-US" sz="2400" dirty="0" smtClean="0"/>
              <a:t>Go),</a:t>
            </a:r>
            <a:r>
              <a:rPr lang="en-US" sz="2400" dirty="0"/>
              <a:t> autonomous cars, intelligent routing in content delivery networks, military simulations, and interpreting complex data.</a:t>
            </a:r>
            <a:endParaRPr lang="zh-CN" altLang="en-US" sz="2400" dirty="0"/>
          </a:p>
        </p:txBody>
      </p:sp>
      <p:pic>
        <p:nvPicPr>
          <p:cNvPr id="70658" name="Picture 2" descr="autonomous cars 的图像结果"/>
          <p:cNvPicPr>
            <a:picLocks noChangeAspect="1" noChangeArrowheads="1"/>
          </p:cNvPicPr>
          <p:nvPr/>
        </p:nvPicPr>
        <p:blipFill>
          <a:blip r:embed="rId2"/>
          <a:srcRect/>
          <a:stretch>
            <a:fillRect/>
          </a:stretch>
        </p:blipFill>
        <p:spPr bwMode="auto">
          <a:xfrm>
            <a:off x="7143768" y="5631190"/>
            <a:ext cx="2000232" cy="1226809"/>
          </a:xfrm>
          <a:prstGeom prst="rect">
            <a:avLst/>
          </a:prstGeom>
          <a:noFill/>
        </p:spPr>
      </p:pic>
      <p:pic>
        <p:nvPicPr>
          <p:cNvPr id="70660" name="Picture 4" descr="alphago 的图像结果"/>
          <p:cNvPicPr>
            <a:picLocks noChangeAspect="1" noChangeArrowheads="1"/>
          </p:cNvPicPr>
          <p:nvPr/>
        </p:nvPicPr>
        <p:blipFill>
          <a:blip r:embed="rId3"/>
          <a:srcRect/>
          <a:stretch>
            <a:fillRect/>
          </a:stretch>
        </p:blipFill>
        <p:spPr bwMode="auto">
          <a:xfrm>
            <a:off x="4944498" y="5643579"/>
            <a:ext cx="2168611" cy="12144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a:t>The central problems (or goals) of AI research include reasoning, knowledge, planning, learning, natural language processing (communication), perception and the ability to move and manipulate </a:t>
            </a:r>
            <a:r>
              <a:rPr lang="en-US" sz="2400" dirty="0" smtClean="0"/>
              <a:t>objects.</a:t>
            </a:r>
            <a:r>
              <a:rPr lang="en-US" sz="2400" dirty="0"/>
              <a:t> General intelligence is among the field's long-term </a:t>
            </a:r>
            <a:r>
              <a:rPr lang="en-US" sz="2400" dirty="0" smtClean="0"/>
              <a:t>goals.</a:t>
            </a:r>
          </a:p>
          <a:p>
            <a:r>
              <a:rPr lang="en-US" sz="2400" dirty="0" smtClean="0"/>
              <a:t>Approaches </a:t>
            </a:r>
            <a:r>
              <a:rPr lang="en-US" sz="2400" dirty="0"/>
              <a:t>include statistical methods</a:t>
            </a:r>
            <a:r>
              <a:rPr lang="en-US" sz="2400" dirty="0" smtClean="0"/>
              <a:t>,</a:t>
            </a:r>
            <a:r>
              <a:rPr lang="en-US" sz="2400" dirty="0"/>
              <a:t> </a:t>
            </a:r>
            <a:r>
              <a:rPr lang="en-US" sz="2400" dirty="0" smtClean="0"/>
              <a:t> computational </a:t>
            </a:r>
            <a:r>
              <a:rPr lang="en-US" sz="2400" dirty="0"/>
              <a:t>intelligence, </a:t>
            </a:r>
            <a:r>
              <a:rPr lang="en-US" sz="2400" dirty="0" smtClean="0"/>
              <a:t>and</a:t>
            </a:r>
            <a:r>
              <a:rPr lang="en-US" sz="2400" dirty="0"/>
              <a:t> traditional symbolic AI. Many tools are used in AI, including versions of search and mathematical optimization, logic, methods based on probability and economics. The AI field draws upon </a:t>
            </a:r>
            <a:r>
              <a:rPr lang="en-US" sz="2400" dirty="0" smtClean="0"/>
              <a:t>computer science , mathematics, psychology, linguistics, philosophy</a:t>
            </a:r>
            <a:r>
              <a:rPr lang="en-US" sz="2400" dirty="0"/>
              <a:t>, neuroscience, artificial psychology and many others.</a:t>
            </a:r>
            <a:endParaRPr lang="zh-CN" altLang="en-US" sz="2400" dirty="0"/>
          </a:p>
        </p:txBody>
      </p:sp>
      <p:pic>
        <p:nvPicPr>
          <p:cNvPr id="69634" name="Picture 2" descr="statistical methods 的图像结果"/>
          <p:cNvPicPr>
            <a:picLocks noChangeAspect="1" noChangeArrowheads="1"/>
          </p:cNvPicPr>
          <p:nvPr/>
        </p:nvPicPr>
        <p:blipFill>
          <a:blip r:embed="rId2"/>
          <a:srcRect/>
          <a:stretch>
            <a:fillRect/>
          </a:stretch>
        </p:blipFill>
        <p:spPr bwMode="auto">
          <a:xfrm>
            <a:off x="4143372" y="5735132"/>
            <a:ext cx="1671636" cy="1122867"/>
          </a:xfrm>
          <a:prstGeom prst="rect">
            <a:avLst/>
          </a:prstGeom>
          <a:noFill/>
        </p:spPr>
      </p:pic>
      <p:pic>
        <p:nvPicPr>
          <p:cNvPr id="69636" name="Picture 4" descr="computational intelligence 的图像结果"/>
          <p:cNvPicPr>
            <a:picLocks noChangeAspect="1" noChangeArrowheads="1"/>
          </p:cNvPicPr>
          <p:nvPr/>
        </p:nvPicPr>
        <p:blipFill>
          <a:blip r:embed="rId3"/>
          <a:srcRect/>
          <a:stretch>
            <a:fillRect/>
          </a:stretch>
        </p:blipFill>
        <p:spPr bwMode="auto">
          <a:xfrm>
            <a:off x="5857884" y="5757574"/>
            <a:ext cx="1743074" cy="1100426"/>
          </a:xfrm>
          <a:prstGeom prst="rect">
            <a:avLst/>
          </a:prstGeom>
          <a:noFill/>
        </p:spPr>
      </p:pic>
      <p:pic>
        <p:nvPicPr>
          <p:cNvPr id="69638" name="Picture 6" descr=" symbolic artificial intelligence 的图像结果"/>
          <p:cNvPicPr>
            <a:picLocks noChangeAspect="1" noChangeArrowheads="1"/>
          </p:cNvPicPr>
          <p:nvPr/>
        </p:nvPicPr>
        <p:blipFill>
          <a:blip r:embed="rId4"/>
          <a:srcRect/>
          <a:stretch>
            <a:fillRect/>
          </a:stretch>
        </p:blipFill>
        <p:spPr bwMode="auto">
          <a:xfrm>
            <a:off x="8143900" y="5766980"/>
            <a:ext cx="1000100" cy="109101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r>
              <a:rPr lang="en-US" altLang="zh-CN" sz="2400" dirty="0" smtClean="0"/>
              <a:t>The field was founded on the claim that human intelligence "can be so precisely described that a machine can be made to simulate it". This raises philosophical arguments about the nature of the mind and the ethics of creating artificial beings endowed with human-like intelligence, issues which have been explored by myth, fiction and philosophy since antiquity. Some people also consider AI a danger to humanity if it progresses unabatedly. Attempts to create artificial intelligence have experienced many setbacks, including the ALPAC report of 1966, the abandonment of perceptrons in 1970, the Lighthill Report of 1973, the second AI winter 1987–1993 and the collapse of the Lisp machine market in 1987.</a:t>
            </a:r>
          </a:p>
          <a:p>
            <a:endParaRPr lang="en-US" altLang="zh-CN" sz="2400" dirty="0" smtClean="0"/>
          </a:p>
          <a:p>
            <a:endParaRPr lang="zh-CN" altLang="en-US" sz="2400" dirty="0"/>
          </a:p>
        </p:txBody>
      </p:sp>
      <p:pic>
        <p:nvPicPr>
          <p:cNvPr id="68622" name="Picture 14" descr="human-like intelligence 的图像结果"/>
          <p:cNvPicPr>
            <a:picLocks noChangeAspect="1" noChangeArrowheads="1"/>
          </p:cNvPicPr>
          <p:nvPr/>
        </p:nvPicPr>
        <p:blipFill>
          <a:blip r:embed="rId2"/>
          <a:srcRect/>
          <a:stretch>
            <a:fillRect/>
          </a:stretch>
        </p:blipFill>
        <p:spPr bwMode="auto">
          <a:xfrm>
            <a:off x="6958041" y="0"/>
            <a:ext cx="2185959" cy="121442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a:t>In the twenty-first century, AI techniques, both hard (using a symbolic approach) and soft (sub-symbolic), have experienced a resurgence following concurrent advances in computer power, sizes of training sets, and theoretical understanding, and AI techniques have become an essential part of the technology industry, helping to solve many challenging problems in computer science</a:t>
            </a:r>
            <a:r>
              <a:rPr lang="en-US" sz="2800" dirty="0" smtClean="0"/>
              <a:t>.</a:t>
            </a:r>
            <a:r>
              <a:rPr lang="en-US" sz="2800" dirty="0"/>
              <a:t> Recent advancements in AI, and specifically in machine learning, have contributed to the growth of Autonomous Things such as drones and self-driving cars, becoming the main driver of innovation in the automotive industry.</a:t>
            </a:r>
            <a:endParaRPr lang="zh-CN" altLang="en-US" sz="2800" dirty="0"/>
          </a:p>
        </p:txBody>
      </p:sp>
      <p:pic>
        <p:nvPicPr>
          <p:cNvPr id="67586" name="Picture 2" descr="drones  的图像结果"/>
          <p:cNvPicPr>
            <a:picLocks noChangeAspect="1" noChangeArrowheads="1"/>
          </p:cNvPicPr>
          <p:nvPr/>
        </p:nvPicPr>
        <p:blipFill>
          <a:blip r:embed="rId2"/>
          <a:srcRect/>
          <a:stretch>
            <a:fillRect/>
          </a:stretch>
        </p:blipFill>
        <p:spPr bwMode="auto">
          <a:xfrm>
            <a:off x="7143768" y="0"/>
            <a:ext cx="2000232" cy="132015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a:t>While thought-capable artificial beings appeared as storytelling devices in antiquity</a:t>
            </a:r>
            <a:r>
              <a:rPr lang="en-US" sz="2800" dirty="0" smtClean="0"/>
              <a:t>,</a:t>
            </a:r>
            <a:r>
              <a:rPr lang="en-US" sz="2800" dirty="0"/>
              <a:t> the idea of actually trying to build a machine to perform useful reasoning may have begun with Ramon </a:t>
            </a:r>
            <a:r>
              <a:rPr lang="en-US" sz="2800" dirty="0" err="1"/>
              <a:t>Llull</a:t>
            </a:r>
            <a:r>
              <a:rPr lang="en-US" sz="2800" dirty="0"/>
              <a:t> (c. 1300 CE). With his Calculus ratiocinator, Gottfried Leibniz extended the concept of the calculating machine(Wilhelm </a:t>
            </a:r>
            <a:r>
              <a:rPr lang="en-US" sz="2800" dirty="0" err="1"/>
              <a:t>Schickard</a:t>
            </a:r>
            <a:r>
              <a:rPr lang="en-US" sz="2800" dirty="0"/>
              <a:t> engineered the first one around 1623), intending to perform operations on concepts rather than numbers</a:t>
            </a:r>
            <a:r>
              <a:rPr lang="en-US" sz="2800" dirty="0" smtClean="0"/>
              <a:t>.</a:t>
            </a:r>
            <a:r>
              <a:rPr lang="en-US" sz="2800" dirty="0"/>
              <a:t> Since the 19th century, artificial beings are common in fiction, as in Mary Shelley's </a:t>
            </a:r>
            <a:r>
              <a:rPr lang="en-US" sz="2800" i="1" dirty="0" smtClean="0"/>
              <a:t>Frankenstein</a:t>
            </a:r>
            <a:r>
              <a:rPr lang="en-US" sz="2800" dirty="0" smtClean="0"/>
              <a:t>.</a:t>
            </a:r>
            <a:endParaRPr lang="zh-CN" altLang="en-US" sz="2800" dirty="0"/>
          </a:p>
        </p:txBody>
      </p:sp>
      <p:pic>
        <p:nvPicPr>
          <p:cNvPr id="66562" name="Picture 2" descr="Ramon Llull 的图像结果"/>
          <p:cNvPicPr>
            <a:picLocks noChangeAspect="1" noChangeArrowheads="1"/>
          </p:cNvPicPr>
          <p:nvPr/>
        </p:nvPicPr>
        <p:blipFill>
          <a:blip r:embed="rId2"/>
          <a:srcRect/>
          <a:stretch>
            <a:fillRect/>
          </a:stretch>
        </p:blipFill>
        <p:spPr bwMode="auto">
          <a:xfrm>
            <a:off x="6643702" y="0"/>
            <a:ext cx="1285884" cy="1448387"/>
          </a:xfrm>
          <a:prstGeom prst="rect">
            <a:avLst/>
          </a:prstGeom>
          <a:noFill/>
        </p:spPr>
      </p:pic>
      <p:pic>
        <p:nvPicPr>
          <p:cNvPr id="66564" name="Picture 4" descr="Gottfried Leibniz 的图像结果"/>
          <p:cNvPicPr>
            <a:picLocks noChangeAspect="1" noChangeArrowheads="1"/>
          </p:cNvPicPr>
          <p:nvPr/>
        </p:nvPicPr>
        <p:blipFill>
          <a:blip r:embed="rId3"/>
          <a:srcRect/>
          <a:stretch>
            <a:fillRect/>
          </a:stretch>
        </p:blipFill>
        <p:spPr bwMode="auto">
          <a:xfrm>
            <a:off x="8000992" y="0"/>
            <a:ext cx="1143008" cy="1445353"/>
          </a:xfrm>
          <a:prstGeom prst="rect">
            <a:avLst/>
          </a:prstGeom>
          <a:noFill/>
        </p:spPr>
      </p:pic>
      <p:pic>
        <p:nvPicPr>
          <p:cNvPr id="66570" name="Picture 10" descr="Frankenstein 的图像结果"/>
          <p:cNvPicPr>
            <a:picLocks noChangeAspect="1" noChangeArrowheads="1"/>
          </p:cNvPicPr>
          <p:nvPr/>
        </p:nvPicPr>
        <p:blipFill>
          <a:blip r:embed="rId4"/>
          <a:srcRect/>
          <a:stretch>
            <a:fillRect/>
          </a:stretch>
        </p:blipFill>
        <p:spPr bwMode="auto">
          <a:xfrm>
            <a:off x="7858134" y="5143512"/>
            <a:ext cx="1285866" cy="17144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mechanical or “formal” reasoning began with philosophers and mathematicians in antiquity. The study of mathematical logic led directly to Alan Turing‘s theory of computation, which suggested that a machine, by shuffling symbols as simple as “0” and “1”, could simulate any conceivable act of mathematical deduction. This insight, that digital computers can simulate any process of formal reasoning, is known as the Church–Turing thesis. Along with concurrent discoveries in neurology, information theory and cybernetics, this led researchers to consider the possibility of building an electronic brain. The first work that is now generally recognized as AI was </a:t>
            </a:r>
            <a:r>
              <a:rPr lang="en-US" sz="2400" dirty="0" err="1" smtClean="0"/>
              <a:t>McCullouch</a:t>
            </a:r>
            <a:r>
              <a:rPr lang="en-US" sz="2400" dirty="0" smtClean="0"/>
              <a:t> and Pitts’ 1943 formal design for Turing-complete “artificial neurons“.</a:t>
            </a:r>
            <a:endParaRPr lang="zh-CN" altLang="en-US" sz="2400" dirty="0"/>
          </a:p>
        </p:txBody>
      </p:sp>
      <p:pic>
        <p:nvPicPr>
          <p:cNvPr id="65538" name="Picture 2" descr="an electronic brain 的图像结果"/>
          <p:cNvPicPr>
            <a:picLocks noChangeAspect="1" noChangeArrowheads="1"/>
          </p:cNvPicPr>
          <p:nvPr/>
        </p:nvPicPr>
        <p:blipFill>
          <a:blip r:embed="rId2"/>
          <a:srcRect/>
          <a:stretch>
            <a:fillRect/>
          </a:stretch>
        </p:blipFill>
        <p:spPr bwMode="auto">
          <a:xfrm>
            <a:off x="6613528" y="0"/>
            <a:ext cx="2530471" cy="16430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AI research was born at a workshop at Dartmouth College in 1956. Attendees Allen Newell (CMU), Herbert Simon (CMU), John McCarthy (MIT), Marvin </a:t>
            </a:r>
            <a:r>
              <a:rPr lang="en-US" sz="2400" dirty="0" err="1" smtClean="0"/>
              <a:t>Minsky</a:t>
            </a:r>
            <a:r>
              <a:rPr lang="en-US" sz="2400" dirty="0" smtClean="0"/>
              <a:t> (MIT) and Arthur Samuel (IBM) became the founders and leaders of AI research. They and their students produced programs that the press described as "astonishing“: computers were winning at checkers, solving word problems in algebra, proving logical theorems and speaking English. By the middle of the 1960s, research in the U.S. was heavily funded by the Department of Defense and laboratories had been established around the world. AI's founders were optimistic about the future: Herbert Simon predicted, "machines will be capable, within twenty years, of doing any work a man can do". Marvin </a:t>
            </a:r>
            <a:r>
              <a:rPr lang="en-US" sz="2400" dirty="0" err="1" smtClean="0"/>
              <a:t>Minsky</a:t>
            </a:r>
            <a:r>
              <a:rPr lang="en-US" sz="2400" dirty="0" smtClean="0"/>
              <a:t> agreed, writing, "within a generation ... the problem of creating 'artificial intelligence' will substantially be solved".</a:t>
            </a:r>
            <a:endParaRPr lang="zh-CN" altLang="en-US" sz="2400" dirty="0"/>
          </a:p>
        </p:txBody>
      </p:sp>
      <p:pic>
        <p:nvPicPr>
          <p:cNvPr id="64514" name="Picture 2" descr="http://www.dartmouth.edu/~vox/0607/0724/images/ai50.jpg"/>
          <p:cNvPicPr>
            <a:picLocks noChangeAspect="1" noChangeArrowheads="1"/>
          </p:cNvPicPr>
          <p:nvPr/>
        </p:nvPicPr>
        <p:blipFill>
          <a:blip r:embed="rId2"/>
          <a:srcRect/>
          <a:stretch>
            <a:fillRect/>
          </a:stretch>
        </p:blipFill>
        <p:spPr bwMode="auto">
          <a:xfrm>
            <a:off x="6143636" y="0"/>
            <a:ext cx="3000364" cy="161269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They failed to recognize the difficulty of some of the remaining tasks. Progress slowed and in 1974, in response to the criticism of Sir James </a:t>
            </a:r>
            <a:r>
              <a:rPr lang="en-US" sz="2400" dirty="0" err="1" smtClean="0"/>
              <a:t>Lighthill</a:t>
            </a:r>
            <a:r>
              <a:rPr lang="en-US" sz="2400" dirty="0" smtClean="0"/>
              <a:t> and ongoing pressure from the US Congress to fund more productive projects, both the U.S. and British governments cut off exploratory research in AI. The next few years would later be called an "AI winter“, a period when obtaining funding for AI projects was difficult.</a:t>
            </a:r>
            <a:endParaRPr lang="zh-CN" altLang="en-US" sz="2400" dirty="0"/>
          </a:p>
        </p:txBody>
      </p:sp>
      <p:sp>
        <p:nvSpPr>
          <p:cNvPr id="63490" name="AutoShape 2" descr="Lighthill 3.jpe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3492" name="Picture 4" descr="Lighthill 3.jpeg"/>
          <p:cNvPicPr>
            <a:picLocks noChangeAspect="1" noChangeArrowheads="1"/>
          </p:cNvPicPr>
          <p:nvPr/>
        </p:nvPicPr>
        <p:blipFill>
          <a:blip r:embed="rId2"/>
          <a:srcRect/>
          <a:stretch>
            <a:fillRect/>
          </a:stretch>
        </p:blipFill>
        <p:spPr bwMode="auto">
          <a:xfrm>
            <a:off x="7786710" y="0"/>
            <a:ext cx="1357290" cy="16534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this course</a:t>
            </a:r>
            <a:endParaRPr lang="zh-CN" altLang="en-US" dirty="0"/>
          </a:p>
        </p:txBody>
      </p:sp>
      <p:sp>
        <p:nvSpPr>
          <p:cNvPr id="3" name="内容占位符 2"/>
          <p:cNvSpPr>
            <a:spLocks noGrp="1"/>
          </p:cNvSpPr>
          <p:nvPr>
            <p:ph idx="1"/>
          </p:nvPr>
        </p:nvSpPr>
        <p:spPr/>
        <p:txBody>
          <a:bodyPr/>
          <a:lstStyle/>
          <a:p>
            <a:r>
              <a:rPr lang="en-US" altLang="zh-CN" dirty="0" smtClean="0"/>
              <a:t>Textbook</a:t>
            </a:r>
          </a:p>
          <a:p>
            <a:r>
              <a:rPr lang="en-US" altLang="zh-CN" dirty="0" smtClean="0"/>
              <a:t>Class Project</a:t>
            </a:r>
          </a:p>
          <a:p>
            <a:r>
              <a:rPr lang="en-US" altLang="zh-CN" dirty="0" smtClean="0"/>
              <a:t>Grading</a:t>
            </a:r>
          </a:p>
          <a:p>
            <a:r>
              <a:rPr lang="en-US" altLang="zh-CN" dirty="0" smtClean="0"/>
              <a:t>Scheduling</a:t>
            </a:r>
            <a:endParaRPr lang="zh-CN" altLang="en-US" dirty="0"/>
          </a:p>
        </p:txBody>
      </p:sp>
      <p:pic>
        <p:nvPicPr>
          <p:cNvPr id="1030" name="Picture 6" descr="hands on machine learning site:edu 的图像结果"/>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7050" y="5333999"/>
            <a:ext cx="2266950" cy="1524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668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early 1980s, AI research was revived by the commercial success of expert systems, a form of AI program that simulated the knowledge and analytical skills of human experts. By 1985 the market for AI had reached over a billion dollars. At the same time, Japan's fifth generation computer project inspired the U.S and British governments to restore funding for academic research. However, beginning with the collapse of the Lisp Machine market in 1987, AI once again fell into disrepute, and a second, longer-lasting hiatus began.</a:t>
            </a:r>
            <a:endParaRPr lang="zh-CN" altLang="en-US" sz="2400" dirty="0"/>
          </a:p>
        </p:txBody>
      </p:sp>
      <p:pic>
        <p:nvPicPr>
          <p:cNvPr id="62466" name="Picture 2" descr="expert systems 的图像结果"/>
          <p:cNvPicPr>
            <a:picLocks noChangeAspect="1" noChangeArrowheads="1"/>
          </p:cNvPicPr>
          <p:nvPr/>
        </p:nvPicPr>
        <p:blipFill>
          <a:blip r:embed="rId2"/>
          <a:srcRect/>
          <a:stretch>
            <a:fillRect/>
          </a:stretch>
        </p:blipFill>
        <p:spPr bwMode="auto">
          <a:xfrm>
            <a:off x="5429257" y="4629152"/>
            <a:ext cx="3714744" cy="222884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late 1990s and early 21st century, AI began to be used for logistics, data mining, medical diagnosis and other areas. The success was due to increasing computational power (see Moore's law), greater emphasis on solving specific problems, new ties between AI and other fields and a commitment by researchers to mathematical methods and scientific standards. Deep Blue became the first computer chess-playing system to beat a reigning world chess champion, Garry Kasparov on 11 May 1997.</a:t>
            </a:r>
            <a:endParaRPr lang="zh-CN" altLang="en-US" sz="2400" dirty="0"/>
          </a:p>
        </p:txBody>
      </p:sp>
      <p:pic>
        <p:nvPicPr>
          <p:cNvPr id="61442" name="Picture 2" descr="Deep Blue  chess 的图像结果"/>
          <p:cNvPicPr>
            <a:picLocks noChangeAspect="1" noChangeArrowheads="1"/>
          </p:cNvPicPr>
          <p:nvPr/>
        </p:nvPicPr>
        <p:blipFill>
          <a:blip r:embed="rId2"/>
          <a:srcRect/>
          <a:stretch>
            <a:fillRect/>
          </a:stretch>
        </p:blipFill>
        <p:spPr bwMode="auto">
          <a:xfrm>
            <a:off x="5715008" y="4660905"/>
            <a:ext cx="3428992" cy="219709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Advanced statistical techniques (loosely known as deep learning), access to large amounts of data and faster computers enabled advances in machine learning and perception. By the mid 2010s, machine learning applications were used throughout the world. In a Jeopardy! quiz show exhibition match, IBM‘s question answering system, Watson, defeated the two greatest Jeopardy champions, Brad </a:t>
            </a:r>
            <a:r>
              <a:rPr lang="en-US" sz="2400" dirty="0" err="1" smtClean="0"/>
              <a:t>Rutter</a:t>
            </a:r>
            <a:r>
              <a:rPr lang="en-US" sz="2400" dirty="0" smtClean="0"/>
              <a:t> and Ken Jennings, by a significant margin. In March 2016, </a:t>
            </a:r>
            <a:r>
              <a:rPr lang="en-US" sz="2400" dirty="0" err="1" smtClean="0"/>
              <a:t>AlphaGo</a:t>
            </a:r>
            <a:r>
              <a:rPr lang="en-US" sz="2400" dirty="0" smtClean="0"/>
              <a:t> won 4 out of 5 games of Go in a match with Go champion Lee </a:t>
            </a:r>
            <a:r>
              <a:rPr lang="en-US" sz="2400" dirty="0" err="1" smtClean="0"/>
              <a:t>Sedol</a:t>
            </a:r>
            <a:r>
              <a:rPr lang="en-US" sz="2400" dirty="0" smtClean="0"/>
              <a:t>, becoming the first computer Go-playing system to beat a professional Go player without handicaps. In the 2017 Future of Go Summit, </a:t>
            </a:r>
            <a:r>
              <a:rPr lang="en-US" sz="2400" dirty="0" err="1" smtClean="0"/>
              <a:t>AlphaGo</a:t>
            </a:r>
            <a:r>
              <a:rPr lang="en-US" sz="2400" dirty="0" smtClean="0"/>
              <a:t> won a three-game match with </a:t>
            </a:r>
            <a:r>
              <a:rPr lang="en-US" sz="2400" dirty="0" err="1" smtClean="0"/>
              <a:t>Ke</a:t>
            </a:r>
            <a:r>
              <a:rPr lang="en-US" sz="2400" dirty="0" smtClean="0"/>
              <a:t> </a:t>
            </a:r>
            <a:r>
              <a:rPr lang="en-US" sz="2400" dirty="0" err="1" smtClean="0"/>
              <a:t>Jie</a:t>
            </a:r>
            <a:r>
              <a:rPr lang="en-US" sz="2400" dirty="0" smtClean="0"/>
              <a:t>, who at the time continuously held the world No. 1 ranking for two years.</a:t>
            </a:r>
            <a:endParaRPr lang="zh-CN" altLang="en-US" sz="2400" dirty="0"/>
          </a:p>
        </p:txBody>
      </p:sp>
      <p:pic>
        <p:nvPicPr>
          <p:cNvPr id="60418" name="Picture 2" descr="alphago 的图像结果"/>
          <p:cNvPicPr>
            <a:picLocks noChangeAspect="1" noChangeArrowheads="1"/>
          </p:cNvPicPr>
          <p:nvPr/>
        </p:nvPicPr>
        <p:blipFill>
          <a:blip r:embed="rId2"/>
          <a:srcRect/>
          <a:stretch>
            <a:fillRect/>
          </a:stretch>
        </p:blipFill>
        <p:spPr bwMode="auto">
          <a:xfrm>
            <a:off x="6686550" y="0"/>
            <a:ext cx="2457450" cy="1676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According to Bloomberg's Jack Clark, 2015 was a landmark year for artificial intelligence, with the number of software projects that use AI within Google increased from a "sporadic usage" in 2012 to more than 2,700 projects. Clark also presents factual data indicating that error rates in image processing tasks have fallen significantly since 2011. He attributes this to an increase in affordable neural networks, due to a rise in cloud computing infrastructure and to an increase in research tools and datasets. Other cited examples include Microsoft's development of a Skype system that can automatically translate from one language to another and </a:t>
            </a:r>
            <a:r>
              <a:rPr lang="en-US" sz="2400" dirty="0" err="1" smtClean="0"/>
              <a:t>Facebook's</a:t>
            </a:r>
            <a:r>
              <a:rPr lang="en-US" sz="2400" dirty="0" smtClean="0"/>
              <a:t> system that can describe images to blind people.</a:t>
            </a:r>
            <a:endParaRPr lang="zh-CN" altLang="en-US" sz="2400" dirty="0"/>
          </a:p>
        </p:txBody>
      </p:sp>
      <p:pic>
        <p:nvPicPr>
          <p:cNvPr id="59394" name="Picture 2" descr="Skype system that can automatically translate  的图像结果"/>
          <p:cNvPicPr>
            <a:picLocks noChangeAspect="1" noChangeArrowheads="1"/>
          </p:cNvPicPr>
          <p:nvPr/>
        </p:nvPicPr>
        <p:blipFill>
          <a:blip r:embed="rId2"/>
          <a:srcRect/>
          <a:stretch>
            <a:fillRect/>
          </a:stretch>
        </p:blipFill>
        <p:spPr bwMode="auto">
          <a:xfrm>
            <a:off x="6991350" y="0"/>
            <a:ext cx="2152650" cy="15240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Goals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overall research goal of artificial intelligence is to create technology that allows computers and machines to function in an intelligent manner. The general problem of simulating (or creating) intelligence has been broken down into sub-problems. These consist of particular traits or capabilities that researchers expect an intelligent system to display. The traits described below have received the most attention.</a:t>
            </a:r>
            <a:endParaRPr lang="zh-CN" altLang="en-US" sz="2400" dirty="0"/>
          </a:p>
        </p:txBody>
      </p:sp>
      <p:pic>
        <p:nvPicPr>
          <p:cNvPr id="58370" name="Picture 2" descr="research goal of artificial intelligence  的图像结果"/>
          <p:cNvPicPr>
            <a:picLocks noChangeAspect="1" noChangeArrowheads="1"/>
          </p:cNvPicPr>
          <p:nvPr/>
        </p:nvPicPr>
        <p:blipFill>
          <a:blip r:embed="rId2"/>
          <a:srcRect/>
          <a:stretch>
            <a:fillRect/>
          </a:stretch>
        </p:blipFill>
        <p:spPr bwMode="auto">
          <a:xfrm>
            <a:off x="6838950" y="0"/>
            <a:ext cx="2305050" cy="1524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Early researchers developed algorithms that imitated step-by-step reasoning that humans use when they solve puzzles or make logical deductions. By the late 1980s and 1990s, AI research had developed methods for dealing with uncertain or incomplete information, employing concepts from probability and economics.</a:t>
            </a:r>
          </a:p>
          <a:p>
            <a:endParaRPr lang="en-US" sz="2400" dirty="0" smtClean="0"/>
          </a:p>
          <a:p>
            <a:r>
              <a:rPr lang="en-US" sz="2400" dirty="0" smtClean="0"/>
              <a:t>For difficult problems, algorithms can require enormous computational resources—most experience a "combinatorial explosion": the amount of memory or computer time required becomes astronomical for problems of a certain size. The search for more efficient problem-solving algorithms is a high priority.</a:t>
            </a:r>
          </a:p>
        </p:txBody>
      </p:sp>
      <p:pic>
        <p:nvPicPr>
          <p:cNvPr id="57346" name="Picture 2" descr="solve puzzles or make logical deductions 的图像结果"/>
          <p:cNvPicPr>
            <a:picLocks noChangeAspect="1" noChangeArrowheads="1"/>
          </p:cNvPicPr>
          <p:nvPr/>
        </p:nvPicPr>
        <p:blipFill>
          <a:blip r:embed="rId2"/>
          <a:srcRect/>
          <a:stretch>
            <a:fillRect/>
          </a:stretch>
        </p:blipFill>
        <p:spPr bwMode="auto">
          <a:xfrm>
            <a:off x="7820025" y="0"/>
            <a:ext cx="1323975" cy="14287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Human beings ordinarily use fast, intuitive judgments rather than step-by-step deduction that early AI research was able to model. AI has progressed using "sub-symbolic" problem solving: embodied agent approaches emphasize the importance of </a:t>
            </a:r>
            <a:r>
              <a:rPr lang="en-US" sz="2400" dirty="0" err="1" smtClean="0"/>
              <a:t>sensorimotor</a:t>
            </a:r>
            <a:r>
              <a:rPr lang="en-US" sz="2400" dirty="0" smtClean="0"/>
              <a:t> skills to higher reasoning; neural net research attempts to simulate the structures inside the brain that give rise to this skill; statistical approaches to AI mimic the human ability to guess.</a:t>
            </a:r>
            <a:endParaRPr lang="zh-CN" altLang="en-US" sz="2400" dirty="0"/>
          </a:p>
        </p:txBody>
      </p:sp>
      <p:pic>
        <p:nvPicPr>
          <p:cNvPr id="56324" name="Picture 4" descr="embodied agent  的图像结果"/>
          <p:cNvPicPr>
            <a:picLocks noChangeAspect="1" noChangeArrowheads="1"/>
          </p:cNvPicPr>
          <p:nvPr/>
        </p:nvPicPr>
        <p:blipFill>
          <a:blip r:embed="rId2"/>
          <a:srcRect/>
          <a:stretch>
            <a:fillRect/>
          </a:stretch>
        </p:blipFill>
        <p:spPr bwMode="auto">
          <a:xfrm>
            <a:off x="7000891" y="4919646"/>
            <a:ext cx="2143109" cy="193835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Knowledge representation and knowledge engineering are central to AI research. Many of the problems machines are expected to solve will require extensive knowledge about the world. Among the things that AI needs to represent are: objects, properties, categories and relations between objects; situations, events, states and time; causes and effects; knowledge about knowledge (what we know about what other people know); and many other, less well researched domains. </a:t>
            </a:r>
            <a:endParaRPr lang="zh-CN" altLang="en-US" sz="2400" dirty="0"/>
          </a:p>
        </p:txBody>
      </p:sp>
      <p:pic>
        <p:nvPicPr>
          <p:cNvPr id="55300" name="Picture 4" descr="lod linked data 的图像结果"/>
          <p:cNvPicPr>
            <a:picLocks noChangeAspect="1" noChangeArrowheads="1"/>
          </p:cNvPicPr>
          <p:nvPr/>
        </p:nvPicPr>
        <p:blipFill>
          <a:blip r:embed="rId2"/>
          <a:srcRect/>
          <a:stretch>
            <a:fillRect/>
          </a:stretch>
        </p:blipFill>
        <p:spPr bwMode="auto">
          <a:xfrm>
            <a:off x="5504748" y="4929197"/>
            <a:ext cx="3639251" cy="192880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representation of "what exists" is an ontology: the set of objects, relations, concepts, and properties formally described so that software agents can interpret them. The semantics of these are captured as description logic concepts, roles, and individuals, and typically implemented as classes, properties, and individuals in the Web Ontology Language. The most general </a:t>
            </a:r>
            <a:r>
              <a:rPr lang="en-US" sz="2400" dirty="0" err="1" smtClean="0"/>
              <a:t>ontologies</a:t>
            </a:r>
            <a:r>
              <a:rPr lang="en-US" sz="2400" dirty="0" smtClean="0"/>
              <a:t> are called upper </a:t>
            </a:r>
            <a:r>
              <a:rPr lang="en-US" sz="2400" dirty="0" err="1" smtClean="0"/>
              <a:t>ontologies</a:t>
            </a:r>
            <a:r>
              <a:rPr lang="en-US" sz="2400" dirty="0" smtClean="0"/>
              <a:t>, which attempt to provide a foundation for all other knowledge by acting as mediators between domain </a:t>
            </a:r>
            <a:r>
              <a:rPr lang="en-US" sz="2400" dirty="0" err="1" smtClean="0"/>
              <a:t>ontologies</a:t>
            </a:r>
            <a:r>
              <a:rPr lang="en-US" sz="2400" dirty="0" smtClean="0"/>
              <a:t> that cover specific knowledge about a particular knowledge domain. Such formal knowledge representations are suitable for content-based indexing and retrieval, scene interpretation, clinical decision support, knowledge discovery via automated reasoning, etc. Video events are often represented as SWRL rules, which can be used, among others, to automatically generate subtitles for constrained videos.</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Planning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Intelligent agents must be able to set goals and achieve them. They need a way to visualize the future—a representation of the state of the world and be able to make predictions about how their actions will change it—and be able to make choices that maximize the utility (or "value") of available choices.</a:t>
            </a:r>
          </a:p>
          <a:p>
            <a:r>
              <a:rPr lang="en-US" sz="2400" dirty="0" smtClean="0"/>
              <a:t>In classical planning of problems, the agent can assume that it is the only system acting in the world, allowing the agent to be certain of the consequences of its actions. However, if the agent is not the only actor, then it requires that the agent can reason under uncertainty. This calls for an agent that can not only assess its environment and make predictions, but also evaluate its predictions and adapt based on its assessment.</a:t>
            </a:r>
            <a:endParaRPr lang="zh-CN" altLang="en-US" sz="2400" dirty="0"/>
          </a:p>
        </p:txBody>
      </p:sp>
      <p:pic>
        <p:nvPicPr>
          <p:cNvPr id="53250" name="Picture 2" descr="mars robot 的图像结果"/>
          <p:cNvPicPr>
            <a:picLocks noChangeAspect="1" noChangeArrowheads="1"/>
          </p:cNvPicPr>
          <p:nvPr/>
        </p:nvPicPr>
        <p:blipFill>
          <a:blip r:embed="rId2"/>
          <a:srcRect/>
          <a:stretch>
            <a:fillRect/>
          </a:stretch>
        </p:blipFill>
        <p:spPr bwMode="auto">
          <a:xfrm>
            <a:off x="7072330" y="-1"/>
            <a:ext cx="2071669" cy="165556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p:txBody>
          <a:bodyPr/>
          <a:lstStyle/>
          <a:p>
            <a:r>
              <a:rPr lang="en-US" altLang="zh-CN" dirty="0" smtClean="0"/>
              <a:t>Machine Learning</a:t>
            </a:r>
          </a:p>
          <a:p>
            <a:r>
              <a:rPr lang="en-US" altLang="zh-CN" dirty="0" smtClean="0"/>
              <a:t>Deep Learning</a:t>
            </a:r>
          </a:p>
          <a:p>
            <a:r>
              <a:rPr lang="en-US" altLang="zh-CN" dirty="0" err="1" smtClean="0"/>
              <a:t>Scikit</a:t>
            </a:r>
            <a:endParaRPr lang="en-US" altLang="zh-CN" dirty="0" smtClean="0"/>
          </a:p>
          <a:p>
            <a:r>
              <a:rPr lang="en-US" altLang="zh-CN" dirty="0" err="1" smtClean="0"/>
              <a:t>Tensorflow</a:t>
            </a:r>
            <a:endParaRPr lang="en-US" altLang="zh-CN" dirty="0" smtClean="0"/>
          </a:p>
          <a:p>
            <a:r>
              <a:rPr lang="en-US" altLang="zh-CN" dirty="0" smtClean="0"/>
              <a:t>A 2017 book</a:t>
            </a:r>
          </a:p>
          <a:p>
            <a:endParaRPr lang="zh-CN" altLang="en-US" dirty="0"/>
          </a:p>
        </p:txBody>
      </p:sp>
      <p:pic>
        <p:nvPicPr>
          <p:cNvPr id="1028" name="Picture 4" descr="http://gen.lib.rus.ec/covers/1637000/1f5f9ed30df4b2547fb85c8c2349840b-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4008" y="1196752"/>
            <a:ext cx="4115257" cy="54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5407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learning, a fundamental concept of AI research since the field's inception, is the study of computer algorithms that improve automatically through experience.</a:t>
            </a:r>
          </a:p>
          <a:p>
            <a:r>
              <a:rPr lang="en-US" sz="2400" dirty="0" smtClean="0"/>
              <a:t>Unsupervised learning is the ability to find patterns in a stream of input. Supervised learning includes both classification and numerical regression. Classification is used to determine what category something belongs in, after seeing a number of examples of things from several categories. Regression is the attempt to produce a function that describes the relationship between inputs and outputs and predicts how the outputs should change as the inputs change. </a:t>
            </a:r>
            <a:endParaRPr lang="zh-CN" altLang="en-US" sz="2400" dirty="0"/>
          </a:p>
        </p:txBody>
      </p:sp>
      <p:pic>
        <p:nvPicPr>
          <p:cNvPr id="52226" name="Picture 2" descr="machine learning 的图像结果"/>
          <p:cNvPicPr>
            <a:picLocks noChangeAspect="1" noChangeArrowheads="1"/>
          </p:cNvPicPr>
          <p:nvPr/>
        </p:nvPicPr>
        <p:blipFill>
          <a:blip r:embed="rId2"/>
          <a:srcRect/>
          <a:stretch>
            <a:fillRect/>
          </a:stretch>
        </p:blipFill>
        <p:spPr bwMode="auto">
          <a:xfrm>
            <a:off x="6616917" y="0"/>
            <a:ext cx="2527084" cy="171448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reinforcement learning the agent is rewarded for good responses and punished for bad ones. The agent uses this sequence of rewards and punishments to form a strategy for operating in its problem space. These three types of learning can be analyzed in terms of decision theory, using concepts like utility. The mathematical analysis of machine learning algorithms and their performance is a branch of theoretical computer science known as computational learning theory.</a:t>
            </a:r>
          </a:p>
          <a:p>
            <a:r>
              <a:rPr lang="en-US" sz="2400" dirty="0" smtClean="0"/>
              <a:t>Within developmental robotics, developmental learning approaches are elaborated upon to allow robots to accumulate repertoires of novel skills through autonomous self-exploration, social interaction with human teachers, and the use of guidance mechanisms (active learning, maturation, motor synergies, etc.).</a:t>
            </a:r>
            <a:endParaRPr lang="zh-CN" altLang="en-US" sz="2400" dirty="0"/>
          </a:p>
        </p:txBody>
      </p:sp>
      <p:pic>
        <p:nvPicPr>
          <p:cNvPr id="51202" name="Picture 2" descr="reinforcement learning agent 的图像结果"/>
          <p:cNvPicPr>
            <a:picLocks noChangeAspect="1" noChangeArrowheads="1"/>
          </p:cNvPicPr>
          <p:nvPr/>
        </p:nvPicPr>
        <p:blipFill>
          <a:blip r:embed="rId2"/>
          <a:srcRect/>
          <a:stretch>
            <a:fillRect/>
          </a:stretch>
        </p:blipFill>
        <p:spPr bwMode="auto">
          <a:xfrm>
            <a:off x="7000893" y="0"/>
            <a:ext cx="2143108" cy="16891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Natural language processing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Natural language processing gives machines the ability to read and understand human language. A sufficiently powerful natural language processing system would enable natural language user interfaces and the acquisition of knowledge directly from human-written sources, such as newswire texts. Some straightforward applications of natural language processing include information retrieval, text mining, question answering and machine translation.</a:t>
            </a:r>
          </a:p>
          <a:p>
            <a:r>
              <a:rPr lang="en-US" sz="2400" dirty="0" smtClean="0"/>
              <a:t>A common method of processing and extracting meaning from natural language is through semantic indexing. Although these indexes require a large volume of user input, it is expected that increases in processor speeds and decreases in data storage costs will result in greater efficiency.</a:t>
            </a:r>
            <a:endParaRPr lang="zh-CN" altLang="en-US" sz="2400" dirty="0"/>
          </a:p>
        </p:txBody>
      </p:sp>
      <p:pic>
        <p:nvPicPr>
          <p:cNvPr id="50178" name="Picture 2" descr="Natural language processing  的图像结果"/>
          <p:cNvPicPr>
            <a:picLocks noChangeAspect="1" noChangeArrowheads="1"/>
          </p:cNvPicPr>
          <p:nvPr/>
        </p:nvPicPr>
        <p:blipFill>
          <a:blip r:embed="rId2"/>
          <a:srcRect/>
          <a:stretch>
            <a:fillRect/>
          </a:stretch>
        </p:blipFill>
        <p:spPr bwMode="auto">
          <a:xfrm>
            <a:off x="7358082" y="5700725"/>
            <a:ext cx="1785918" cy="11572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Perception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perception is the ability to use input from sensors (such as cameras, microphones, tactile sensors, sonar and others) to deduce aspects of the world. </a:t>
            </a:r>
          </a:p>
          <a:p>
            <a:r>
              <a:rPr lang="en-US" sz="2400" dirty="0" smtClean="0"/>
              <a:t>Computer vision is the ability to analyze visual input. A few selected </a:t>
            </a:r>
            <a:r>
              <a:rPr lang="en-US" sz="2400" dirty="0" err="1" smtClean="0"/>
              <a:t>subproblems</a:t>
            </a:r>
            <a:r>
              <a:rPr lang="en-US" sz="2400" dirty="0" smtClean="0"/>
              <a:t> are speech recognition, facial recognition and object recognition.</a:t>
            </a:r>
            <a:endParaRPr lang="zh-CN" altLang="en-US" sz="2400" dirty="0"/>
          </a:p>
        </p:txBody>
      </p:sp>
      <p:pic>
        <p:nvPicPr>
          <p:cNvPr id="49162" name="Picture 10" descr="Computer vision  的图像结果"/>
          <p:cNvPicPr>
            <a:picLocks noChangeAspect="1" noChangeArrowheads="1"/>
          </p:cNvPicPr>
          <p:nvPr/>
        </p:nvPicPr>
        <p:blipFill>
          <a:blip r:embed="rId2"/>
          <a:srcRect/>
          <a:stretch>
            <a:fillRect/>
          </a:stretch>
        </p:blipFill>
        <p:spPr bwMode="auto">
          <a:xfrm>
            <a:off x="6286500" y="4972050"/>
            <a:ext cx="2857500" cy="18859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Motion and manipulation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robotics is closely related to AI. Intelligence is required for robots to handle tasks such as object manipulation and navigation, with sub-problems such as localization, mapping, and motion planning. These systems require that an agent is able to: Be spatially cognizant of its surroundings, learn from and build a map of its environment, figure out how to get from one point in space to another, and execute that movement (which often involves compliant motion, a process where movement requires maintaining physical contact with an object).</a:t>
            </a:r>
            <a:endParaRPr lang="zh-CN" altLang="en-US" sz="2400" dirty="0"/>
          </a:p>
        </p:txBody>
      </p:sp>
      <p:pic>
        <p:nvPicPr>
          <p:cNvPr id="48130" name="Picture 2" descr="robots to handle tasks such as object manipulation and navigation 的图像结果"/>
          <p:cNvPicPr>
            <a:picLocks noChangeAspect="1" noChangeArrowheads="1"/>
          </p:cNvPicPr>
          <p:nvPr/>
        </p:nvPicPr>
        <p:blipFill>
          <a:blip r:embed="rId2"/>
          <a:srcRect/>
          <a:stretch>
            <a:fillRect/>
          </a:stretch>
        </p:blipFill>
        <p:spPr bwMode="auto">
          <a:xfrm>
            <a:off x="7462078" y="4572007"/>
            <a:ext cx="1681922" cy="228599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Affective computing is the study and development of systems that can recognize, interpret, process, and simulate human affects. It is an interdisciplinary field spanning computer sciences, psychology, and cognitive science. While the origins of the field may be traced as far back as the early philosophical inquiries into emotion, the more modern branch of computer science originated with Rosalind Picard's 1995 paper on "affective computing“. A motivation for the research is the ability to simulate empathy, where the machine would be able to interpret human emotions and adapts its behavior to give an appropriate response to those emotions.</a:t>
            </a:r>
          </a:p>
        </p:txBody>
      </p:sp>
      <p:pic>
        <p:nvPicPr>
          <p:cNvPr id="47106" name="Picture 2" descr="Social intelligence 的图像结果"/>
          <p:cNvPicPr>
            <a:picLocks noChangeAspect="1" noChangeArrowheads="1"/>
          </p:cNvPicPr>
          <p:nvPr/>
        </p:nvPicPr>
        <p:blipFill>
          <a:blip r:embed="rId2"/>
          <a:srcRect/>
          <a:stretch>
            <a:fillRect/>
          </a:stretch>
        </p:blipFill>
        <p:spPr bwMode="auto">
          <a:xfrm>
            <a:off x="6410325" y="5124449"/>
            <a:ext cx="2733675" cy="173355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Emotion and social skills are important to an intelligent agent for two reasons. First, being able to predict the actions of others by understanding their motives and emotional states allow an agent to make better decisions. Concepts such as game theory, decision theory, necessitate that an agent be able to detect and model human emotions. Second, in an effort to facilitate human-computer interaction, an intelligent machine may want to display emotions (even if it does not experience those emotions itself) to appear more sensitive to the emotional dynamics of human interaction.</a:t>
            </a:r>
            <a:endParaRPr lang="zh-CN" altLang="en-US" sz="2400" dirty="0"/>
          </a:p>
        </p:txBody>
      </p:sp>
      <p:sp>
        <p:nvSpPr>
          <p:cNvPr id="46082" name="AutoShape 2" descr="Emotion and social skill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4" name="Picture 4" descr="Emotion and social skills  的图像结果"/>
          <p:cNvPicPr>
            <a:picLocks noChangeAspect="1" noChangeArrowheads="1"/>
          </p:cNvPicPr>
          <p:nvPr/>
        </p:nvPicPr>
        <p:blipFill>
          <a:blip r:embed="rId2"/>
          <a:srcRect/>
          <a:stretch>
            <a:fillRect/>
          </a:stretch>
        </p:blipFill>
        <p:spPr bwMode="auto">
          <a:xfrm>
            <a:off x="6286500" y="5019675"/>
            <a:ext cx="2857500" cy="18383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researchers think that their work will eventually be incorporated into a machine with artificial general intelligence, combining all the skills mentioned above and even exceeding human ability in most or all these areas. A few believe that anthropomorphic features like artificial consciousness or an artificial brain may be required for such a project.</a:t>
            </a:r>
          </a:p>
        </p:txBody>
      </p:sp>
      <p:pic>
        <p:nvPicPr>
          <p:cNvPr id="44034" name="Picture 2" descr="General intelligence 的图像结果"/>
          <p:cNvPicPr>
            <a:picLocks noChangeAspect="1" noChangeArrowheads="1"/>
          </p:cNvPicPr>
          <p:nvPr/>
        </p:nvPicPr>
        <p:blipFill>
          <a:blip r:embed="rId2"/>
          <a:srcRect/>
          <a:stretch>
            <a:fillRect/>
          </a:stretch>
        </p:blipFill>
        <p:spPr bwMode="auto">
          <a:xfrm>
            <a:off x="6810689" y="5000637"/>
            <a:ext cx="2333312" cy="185736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of the problems above also require that general intelligence be solved. For example, even specific straightforward tasks, like machine translation, require that a machine read and write in both languages (NLP), follow the author's argument (reason), know what is being talked about (knowledge), and faithfully reproduce the author's original intent (social intelligence). A problem like machine translation is considered "AI-complete", but all of these problems need to be solved simultaneously in order to reach human-level machine performance.</a:t>
            </a:r>
            <a:endParaRPr lang="zh-CN" altLang="en-US" sz="2400" dirty="0"/>
          </a:p>
        </p:txBody>
      </p:sp>
      <p:pic>
        <p:nvPicPr>
          <p:cNvPr id="43010" name="Picture 2" descr="machine translation 的图像结果"/>
          <p:cNvPicPr>
            <a:picLocks noChangeAspect="1" noChangeArrowheads="1"/>
          </p:cNvPicPr>
          <p:nvPr/>
        </p:nvPicPr>
        <p:blipFill>
          <a:blip r:embed="rId2"/>
          <a:srcRect/>
          <a:stretch>
            <a:fillRect/>
          </a:stretch>
        </p:blipFill>
        <p:spPr bwMode="auto">
          <a:xfrm>
            <a:off x="6286513" y="5051968"/>
            <a:ext cx="2857488" cy="180603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There is no established unifying theory or paradigm that guides AI research. Researchers disagree about many issues. A few of the most long standing questions that have remained unanswered are these: should artificial intelligence simulate natural intelligence by studying psychology or neurology? Or is human biology as irrelevant to AI research as bird biology is to aeronautical engineering? Can intelligent behavior be described using simple, elegant principles? Or does it necessarily require solving a large number of completely unrelated problems? Can intelligence be reproduced using high-level symbols, similar to words and ideas? Or does it require "sub-symbolic" processing? John </a:t>
            </a:r>
            <a:r>
              <a:rPr lang="en-US" sz="2400" dirty="0" err="1" smtClean="0"/>
              <a:t>Haugeland</a:t>
            </a:r>
            <a:r>
              <a:rPr lang="en-US" sz="2400" dirty="0" smtClean="0"/>
              <a:t>, who coined the term GOFAI (Good Old-Fashioned Artificial Intelligence), also proposed that AI should more properly be referred to as synthetic intelligence, a term which has since been adopted by some non-GOFAI researchers.</a:t>
            </a:r>
          </a:p>
        </p:txBody>
      </p:sp>
      <p:pic>
        <p:nvPicPr>
          <p:cNvPr id="41986" name="Picture 2" descr="synthetic intelligence 的图像结果"/>
          <p:cNvPicPr>
            <a:picLocks noChangeAspect="1" noChangeArrowheads="1"/>
          </p:cNvPicPr>
          <p:nvPr/>
        </p:nvPicPr>
        <p:blipFill>
          <a:blip r:embed="rId2"/>
          <a:srcRect/>
          <a:stretch>
            <a:fillRect/>
          </a:stretch>
        </p:blipFill>
        <p:spPr bwMode="auto">
          <a:xfrm>
            <a:off x="6715140" y="-1"/>
            <a:ext cx="2428859" cy="161923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a:t>
            </a:r>
            <a:endParaRPr lang="zh-CN" altLang="en-US" dirty="0"/>
          </a:p>
        </p:txBody>
      </p:sp>
      <p:sp>
        <p:nvSpPr>
          <p:cNvPr id="3" name="内容占位符 2"/>
          <p:cNvSpPr>
            <a:spLocks noGrp="1"/>
          </p:cNvSpPr>
          <p:nvPr>
            <p:ph idx="1"/>
          </p:nvPr>
        </p:nvSpPr>
        <p:spPr/>
        <p:txBody>
          <a:bodyPr/>
          <a:lstStyle/>
          <a:p>
            <a:r>
              <a:rPr lang="en-US" altLang="zh-CN" dirty="0" err="1" smtClean="0"/>
              <a:t>Aicar</a:t>
            </a:r>
            <a:r>
              <a:rPr lang="en-US" altLang="zh-CN" dirty="0" smtClean="0"/>
              <a:t> </a:t>
            </a:r>
          </a:p>
          <a:p>
            <a:r>
              <a:rPr lang="en-US" altLang="zh-CN" dirty="0" smtClean="0"/>
              <a:t>A physical agent with …</a:t>
            </a:r>
          </a:p>
          <a:p>
            <a:pPr lvl="1"/>
            <a:r>
              <a:rPr lang="en-US" altLang="zh-CN" dirty="0" smtClean="0"/>
              <a:t>Two driving wheels</a:t>
            </a:r>
          </a:p>
          <a:p>
            <a:pPr lvl="1"/>
            <a:r>
              <a:rPr lang="en-US" altLang="zh-CN" dirty="0" smtClean="0"/>
              <a:t>(differentially steered) </a:t>
            </a:r>
          </a:p>
          <a:p>
            <a:pPr lvl="1"/>
            <a:r>
              <a:rPr lang="en-US" altLang="zh-CN" dirty="0" smtClean="0"/>
              <a:t>Ultrasonic </a:t>
            </a:r>
            <a:r>
              <a:rPr lang="en-US" altLang="zh-CN" dirty="0"/>
              <a:t>sensor</a:t>
            </a:r>
          </a:p>
          <a:p>
            <a:pPr lvl="1"/>
            <a:r>
              <a:rPr lang="en-US" altLang="zh-CN" dirty="0"/>
              <a:t>Video streaming (Phone)</a:t>
            </a:r>
          </a:p>
          <a:p>
            <a:pPr lvl="1"/>
            <a:r>
              <a:rPr lang="en-US" altLang="zh-CN" dirty="0" smtClean="0"/>
              <a:t>Bluetooth control</a:t>
            </a:r>
          </a:p>
          <a:p>
            <a:pPr lvl="1"/>
            <a:r>
              <a:rPr lang="en-US" altLang="zh-CN" dirty="0" smtClean="0"/>
              <a:t>LBNL affordable (~ 50</a:t>
            </a:r>
            <a:r>
              <a:rPr lang="zh-CN" altLang="en-US" dirty="0" smtClean="0"/>
              <a:t>￥</a:t>
            </a:r>
            <a:r>
              <a:rPr lang="en-US" altLang="zh-CN" dirty="0" smtClean="0"/>
              <a:t>)</a:t>
            </a:r>
            <a:endParaRPr lang="en-US" altLang="zh-CN" dirty="0"/>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xmlns="" val="3457422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Stuart Shapiro divides AI research into three approaches, which he calls computational psychology, computational philosophy, and computer science. Computational psychology is used to make computer programs that mimic human behavior. Computational philosophy, is used to develop an adaptive, free-flowing computer mind. Implementing computer science serves the goal of creating computers that can perform tasks that only people could previously accomplish. Together, the </a:t>
            </a:r>
            <a:r>
              <a:rPr lang="en-US" sz="2400" dirty="0" err="1" smtClean="0"/>
              <a:t>humanesque</a:t>
            </a:r>
            <a:r>
              <a:rPr lang="en-US" sz="2400" dirty="0" smtClean="0"/>
              <a:t> behavior, mind, and actions make up artificial intelligence.</a:t>
            </a:r>
            <a:endParaRPr lang="zh-CN" altLang="en-US" sz="2400" dirty="0"/>
          </a:p>
        </p:txBody>
      </p:sp>
      <p:pic>
        <p:nvPicPr>
          <p:cNvPr id="40962" name="Picture 2" descr="behavior, mind, and actions  的图像结果"/>
          <p:cNvPicPr>
            <a:picLocks noChangeAspect="1" noChangeArrowheads="1"/>
          </p:cNvPicPr>
          <p:nvPr/>
        </p:nvPicPr>
        <p:blipFill>
          <a:blip r:embed="rId2"/>
          <a:srcRect/>
          <a:stretch>
            <a:fillRect/>
          </a:stretch>
        </p:blipFill>
        <p:spPr bwMode="auto">
          <a:xfrm>
            <a:off x="7072331" y="4839449"/>
            <a:ext cx="2071670" cy="201855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Symbolic</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access to digital computers became possible in the middle 1950s, AI research began to explore the possibility that human intelligence could be reduced to symbol manipulation. The research was centered in three institutions: Carnegie Mellon University, Stanford and MIT, and each one developed its own style of research. John </a:t>
            </a:r>
            <a:r>
              <a:rPr lang="en-US" sz="2400" dirty="0" err="1" smtClean="0"/>
              <a:t>Haugeland</a:t>
            </a:r>
            <a:r>
              <a:rPr lang="en-US" sz="2400" dirty="0" smtClean="0"/>
              <a:t> named these approaches to AI "good old fashioned AI" or "GOFAI“. During the 1960s, symbolic approaches had achieved great success at simulating high-level thinking in small demonstration programs. Approaches based on cybernetics or neural networks were abandoned or pushed into the background. Researchers in the 1960s and the 1970s were convinced that symbolic approaches would eventually succeed in creating a machine with artificial general intelligence and considered this the goal of their field.</a:t>
            </a:r>
            <a:endParaRPr lang="zh-CN" altLang="en-US" sz="2400" dirty="0"/>
          </a:p>
        </p:txBody>
      </p:sp>
      <p:pic>
        <p:nvPicPr>
          <p:cNvPr id="38914" name="Picture 2" descr="symbolic logic 的图像结果"/>
          <p:cNvPicPr>
            <a:picLocks noChangeAspect="1" noChangeArrowheads="1"/>
          </p:cNvPicPr>
          <p:nvPr/>
        </p:nvPicPr>
        <p:blipFill>
          <a:blip r:embed="rId2"/>
          <a:srcRect/>
          <a:stretch>
            <a:fillRect/>
          </a:stretch>
        </p:blipFill>
        <p:spPr bwMode="auto">
          <a:xfrm>
            <a:off x="6972300" y="0"/>
            <a:ext cx="2171700" cy="152400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Cognitive simulation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Economist Herbert Simon and Allen Newell studied human problem-solving skills and attempted to formalize them, and their work laid the foundations of the field of artificial intelligence, as well as cognitive science, operations research and management science. Their research team used the results of psychological experiments to develop programs that simulated the techniques that people used to solve problems. This tradition, centered at Carnegie Mellon University would eventually culminate in the development of the Soar architecture in the middle 1980s.</a:t>
            </a:r>
            <a:endParaRPr lang="zh-CN" altLang="en-US" sz="2400" dirty="0"/>
          </a:p>
        </p:txBody>
      </p:sp>
      <p:pic>
        <p:nvPicPr>
          <p:cNvPr id="39938" name="Picture 2" descr="Soar architecture Carnegie Mellon  的图像结果"/>
          <p:cNvPicPr>
            <a:picLocks noChangeAspect="1" noChangeArrowheads="1"/>
          </p:cNvPicPr>
          <p:nvPr/>
        </p:nvPicPr>
        <p:blipFill>
          <a:blip r:embed="rId2"/>
          <a:srcRect/>
          <a:stretch>
            <a:fillRect/>
          </a:stretch>
        </p:blipFill>
        <p:spPr bwMode="auto">
          <a:xfrm>
            <a:off x="7629525" y="4924424"/>
            <a:ext cx="1514475" cy="1933576"/>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Logic-based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Unlike Newell and Simon, John McCarthy felt that machines did not need to simulate human thought, but should instead try to find the essence of abstract reasoning and problem solving, regardless of whether people used the same algorithms. His laboratory at Stanford (SAIL) focused on using formal logic to solve a wide variety of problems, including knowledge representation, planning and learning. Logic was also the focus of the work at the University of Edinburgh and elsewhere in Europe which led to the development of the programming language Prolog and the science of logic programming.</a:t>
            </a:r>
            <a:endParaRPr lang="zh-CN" altLang="en-US" sz="2400" dirty="0"/>
          </a:p>
        </p:txBody>
      </p:sp>
      <p:sp>
        <p:nvSpPr>
          <p:cNvPr id="37896" name="AutoShape 8"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898" name="AutoShape 10"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0" name="AutoShape 12"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2" name="AutoShape 14"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7904" name="Picture 16" descr="formal logic  的图像结果"/>
          <p:cNvPicPr>
            <a:picLocks noChangeAspect="1" noChangeArrowheads="1"/>
          </p:cNvPicPr>
          <p:nvPr/>
        </p:nvPicPr>
        <p:blipFill>
          <a:blip r:embed="rId2"/>
          <a:srcRect/>
          <a:stretch>
            <a:fillRect/>
          </a:stretch>
        </p:blipFill>
        <p:spPr bwMode="auto">
          <a:xfrm>
            <a:off x="6786578" y="5000637"/>
            <a:ext cx="2357422" cy="185736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Anti-logic or scruffy</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at MIT (such as Marvin </a:t>
            </a:r>
            <a:r>
              <a:rPr lang="en-US" sz="2400" dirty="0" err="1" smtClean="0"/>
              <a:t>Minsky</a:t>
            </a:r>
            <a:r>
              <a:rPr lang="en-US" sz="2400" dirty="0" smtClean="0"/>
              <a:t> and Seymour </a:t>
            </a:r>
            <a:r>
              <a:rPr lang="en-US" sz="2400" dirty="0" err="1" smtClean="0"/>
              <a:t>Papert</a:t>
            </a:r>
            <a:r>
              <a:rPr lang="en-US" sz="2400" dirty="0" smtClean="0"/>
              <a:t>) found that solving difficult problems in vision and natural language processing required ad-hoc solutions – they argued that there was no simple and general principle (like logic) that would capture all the aspects of intelligent behavior. Roger </a:t>
            </a:r>
            <a:r>
              <a:rPr lang="en-US" sz="2400" dirty="0" err="1" smtClean="0"/>
              <a:t>Schank</a:t>
            </a:r>
            <a:r>
              <a:rPr lang="en-US" sz="2400" dirty="0" smtClean="0"/>
              <a:t> described their "anti-logic" approaches as "scruffy" (as opposed to the "neat" paradigms at CMU and Stanford). Commonsense knowledge bases (such as Doug </a:t>
            </a:r>
            <a:r>
              <a:rPr lang="en-US" sz="2400" dirty="0" err="1" smtClean="0"/>
              <a:t>Lenat's</a:t>
            </a:r>
            <a:r>
              <a:rPr lang="en-US" sz="2400" dirty="0" smtClean="0"/>
              <a:t> </a:t>
            </a:r>
            <a:r>
              <a:rPr lang="en-US" sz="2400" dirty="0" err="1" smtClean="0"/>
              <a:t>Cyc</a:t>
            </a:r>
            <a:r>
              <a:rPr lang="en-US" sz="2400" dirty="0" smtClean="0"/>
              <a:t>) are an example of "scruffy" AI, since they must be built by hand, one complicated concept at a time.</a:t>
            </a:r>
            <a:endParaRPr lang="zh-CN" altLang="en-US" sz="2400" dirty="0"/>
          </a:p>
        </p:txBody>
      </p:sp>
      <p:pic>
        <p:nvPicPr>
          <p:cNvPr id="36866" name="Picture 2" descr="anti-logic  的图像结果"/>
          <p:cNvPicPr>
            <a:picLocks noChangeAspect="1" noChangeArrowheads="1"/>
          </p:cNvPicPr>
          <p:nvPr/>
        </p:nvPicPr>
        <p:blipFill>
          <a:blip r:embed="rId2"/>
          <a:srcRect/>
          <a:stretch>
            <a:fillRect/>
          </a:stretch>
        </p:blipFill>
        <p:spPr bwMode="auto">
          <a:xfrm>
            <a:off x="6477000" y="4914899"/>
            <a:ext cx="2667000" cy="194310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computers with large memories became available around 1970, researchers from all three traditions began to build knowledge into AI applications. This "knowledge revolution" led to the development and deployment of expert systems (introduced by Edward </a:t>
            </a:r>
            <a:r>
              <a:rPr lang="en-US" sz="2400" dirty="0" err="1" smtClean="0"/>
              <a:t>Feigenbaum</a:t>
            </a:r>
            <a:r>
              <a:rPr lang="en-US" sz="2400" dirty="0" smtClean="0"/>
              <a:t>), the first truly successful form of AI software. The knowledge revolution was also driven by the realization that enormous amounts of knowledge would be required by many simple AI applications.</a:t>
            </a:r>
            <a:endParaRPr lang="zh-CN" altLang="en-US" sz="2400" dirty="0"/>
          </a:p>
        </p:txBody>
      </p:sp>
      <p:pic>
        <p:nvPicPr>
          <p:cNvPr id="35842" name="Picture 2" descr="expert systems  Edward Feigenbaum 的图像结果"/>
          <p:cNvPicPr>
            <a:picLocks noChangeAspect="1" noChangeArrowheads="1"/>
          </p:cNvPicPr>
          <p:nvPr/>
        </p:nvPicPr>
        <p:blipFill>
          <a:blip r:embed="rId2"/>
          <a:srcRect/>
          <a:stretch>
            <a:fillRect/>
          </a:stretch>
        </p:blipFill>
        <p:spPr bwMode="auto">
          <a:xfrm>
            <a:off x="7429520" y="4643463"/>
            <a:ext cx="1714480" cy="221453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Sub-symbolic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By the 1980s progress in symbolic AI seemed to stall and many believed that symbolic systems would never be able to imitate all the processes of human cognition, especially perception, robotics, learning and pattern recognition. A number of researchers began to look into "sub-symbolic" approaches to specific AI problems. Sub-symbolic methods manage to approach intelligence without specific representations of knowledge.</a:t>
            </a:r>
            <a:endParaRPr lang="zh-CN" altLang="en-US" sz="2400" dirty="0"/>
          </a:p>
        </p:txBody>
      </p:sp>
      <p:pic>
        <p:nvPicPr>
          <p:cNvPr id="34818" name="Picture 2" descr="without specific representations of knowledge 的图像结果"/>
          <p:cNvPicPr>
            <a:picLocks noChangeAspect="1" noChangeArrowheads="1"/>
          </p:cNvPicPr>
          <p:nvPr/>
        </p:nvPicPr>
        <p:blipFill>
          <a:blip r:embed="rId2"/>
          <a:srcRect/>
          <a:stretch>
            <a:fillRect/>
          </a:stretch>
        </p:blipFill>
        <p:spPr bwMode="auto">
          <a:xfrm>
            <a:off x="6429388" y="4827385"/>
            <a:ext cx="2714612" cy="2030616"/>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Embodied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This includes embodied, situated, behavior-based, and nouvelle AI. Researchers from the related field of robotics, such as Rodney Brooks, rejected symbolic AI and focused on the basic engineering problems that would allow robots to move and survive. Their work revived the non-symbolic viewpoint of the early cybernetics researchers of the 1950s and reintroduced the use of control theory in AI. This coincided with the development of the embodied mind thesis in the related field of cognitive science: the idea that aspects of the body (such as movement, perception and visualization) are required for higher intelligence.</a:t>
            </a:r>
            <a:endParaRPr lang="zh-CN" altLang="en-US" sz="2400" dirty="0"/>
          </a:p>
        </p:txBody>
      </p:sp>
      <p:pic>
        <p:nvPicPr>
          <p:cNvPr id="33794" name="Picture 2" descr="Embodied intelligence 的图像结果"/>
          <p:cNvPicPr>
            <a:picLocks noChangeAspect="1" noChangeArrowheads="1"/>
          </p:cNvPicPr>
          <p:nvPr/>
        </p:nvPicPr>
        <p:blipFill>
          <a:blip r:embed="rId2"/>
          <a:srcRect/>
          <a:stretch>
            <a:fillRect/>
          </a:stretch>
        </p:blipFill>
        <p:spPr bwMode="auto">
          <a:xfrm>
            <a:off x="6349845" y="4929199"/>
            <a:ext cx="2794155" cy="1928802"/>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Computational intelligence and soft computing</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Interest in neural networks and "connectionism" was revived by David </a:t>
            </a:r>
            <a:r>
              <a:rPr lang="en-US" sz="2400" dirty="0" err="1" smtClean="0"/>
              <a:t>Rumelhart</a:t>
            </a:r>
            <a:r>
              <a:rPr lang="en-US" sz="2400" dirty="0" smtClean="0"/>
              <a:t> and others in the middle of 1980s. Neural networks are an example of soft computing --- they are solutions to problems which cannot be solved with complete logical certainty, and where an approximate solution is often sufficient. Other soft computing approaches to AI include fuzzy systems, evolutionary computation and many statistical tools. The application of soft computing to AI is studied collectively by the emerging discipline of computational intelligence.</a:t>
            </a:r>
            <a:endParaRPr lang="zh-CN" altLang="en-US" sz="2400" dirty="0"/>
          </a:p>
        </p:txBody>
      </p:sp>
      <p:pic>
        <p:nvPicPr>
          <p:cNvPr id="32770" name="Picture 2" descr="neural networks  的图像结果"/>
          <p:cNvPicPr>
            <a:picLocks noChangeAspect="1" noChangeArrowheads="1"/>
          </p:cNvPicPr>
          <p:nvPr/>
        </p:nvPicPr>
        <p:blipFill>
          <a:blip r:embed="rId2"/>
          <a:srcRect/>
          <a:stretch>
            <a:fillRect/>
          </a:stretch>
        </p:blipFill>
        <p:spPr bwMode="auto">
          <a:xfrm>
            <a:off x="6329231" y="4857761"/>
            <a:ext cx="2814769" cy="200024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Machine learning and statistics</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1990s, AI researchers developed sophisticated mathematical tools to solve specific </a:t>
            </a:r>
            <a:r>
              <a:rPr lang="en-US" sz="2400" dirty="0" err="1" smtClean="0"/>
              <a:t>subproblems</a:t>
            </a:r>
            <a:r>
              <a:rPr lang="en-US" sz="2400" dirty="0" smtClean="0"/>
              <a:t>. These tools are truly scientific, in the sense that their results are both measurable and verifiable, and they have been responsible for many of AI's recent successes. The shared mathematical language has also permitted a high level of collaboration with more established fields (like mathematics, economics or operations research). Stuart Russell and Peter </a:t>
            </a:r>
            <a:r>
              <a:rPr lang="en-US" sz="2400" dirty="0" err="1" smtClean="0"/>
              <a:t>Norvig</a:t>
            </a:r>
            <a:r>
              <a:rPr lang="en-US" sz="2400" dirty="0" smtClean="0"/>
              <a:t> describe this movement as nothing less than a "revolution" and "the victory of the </a:t>
            </a:r>
            <a:r>
              <a:rPr lang="en-US" sz="2400" dirty="0" err="1" smtClean="0"/>
              <a:t>neats</a:t>
            </a:r>
            <a:r>
              <a:rPr lang="en-US" sz="2400" dirty="0" smtClean="0"/>
              <a:t>“. Critics argue that these techniques (with few exceptions) are too focused on particular problems and have failed to address the long-term goal of general intelligence. There is an ongoing debate about the relevance and validity of statistical approaches in AI, exemplified in part by exchanges between Peter </a:t>
            </a:r>
            <a:r>
              <a:rPr lang="en-US" sz="2400" dirty="0" err="1" smtClean="0"/>
              <a:t>Norvig</a:t>
            </a:r>
            <a:r>
              <a:rPr lang="en-US" sz="2400" dirty="0" smtClean="0"/>
              <a:t> and Noam Chomsky.</a:t>
            </a:r>
            <a:endParaRPr lang="zh-CN" altLang="en-US" sz="2400" dirty="0"/>
          </a:p>
        </p:txBody>
      </p:sp>
      <p:pic>
        <p:nvPicPr>
          <p:cNvPr id="31746" name="Picture 2" descr="Machine learning and statistics 的图像结果"/>
          <p:cNvPicPr>
            <a:picLocks noChangeAspect="1" noChangeArrowheads="1"/>
          </p:cNvPicPr>
          <p:nvPr/>
        </p:nvPicPr>
        <p:blipFill>
          <a:blip r:embed="rId2"/>
          <a:srcRect/>
          <a:stretch>
            <a:fillRect/>
          </a:stretch>
        </p:blipFill>
        <p:spPr bwMode="auto">
          <a:xfrm>
            <a:off x="6858016" y="0"/>
            <a:ext cx="2285984" cy="155770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Projects</a:t>
            </a:r>
            <a:endParaRPr lang="zh-CN" altLang="en-US" dirty="0"/>
          </a:p>
        </p:txBody>
      </p:sp>
      <p:sp>
        <p:nvSpPr>
          <p:cNvPr id="3" name="内容占位符 2"/>
          <p:cNvSpPr>
            <a:spLocks noGrp="1"/>
          </p:cNvSpPr>
          <p:nvPr>
            <p:ph idx="1"/>
          </p:nvPr>
        </p:nvSpPr>
        <p:spPr/>
        <p:txBody>
          <a:bodyPr/>
          <a:lstStyle/>
          <a:p>
            <a:r>
              <a:rPr lang="en-US" altLang="zh-CN" dirty="0" smtClean="0"/>
              <a:t>Three Projects</a:t>
            </a:r>
          </a:p>
          <a:p>
            <a:pPr lvl="1"/>
            <a:r>
              <a:rPr lang="en-US" altLang="zh-CN" dirty="0" smtClean="0"/>
              <a:t>Random Walker</a:t>
            </a:r>
          </a:p>
          <a:p>
            <a:pPr lvl="1"/>
            <a:r>
              <a:rPr lang="en-US" altLang="zh-CN" dirty="0" err="1" smtClean="0"/>
              <a:t>Sensored</a:t>
            </a:r>
            <a:r>
              <a:rPr lang="en-US" altLang="zh-CN" dirty="0" smtClean="0"/>
              <a:t> Walker</a:t>
            </a:r>
          </a:p>
          <a:p>
            <a:pPr lvl="1"/>
            <a:r>
              <a:rPr lang="en-US" altLang="zh-CN" dirty="0" err="1" smtClean="0"/>
              <a:t>DeepAI</a:t>
            </a:r>
            <a:r>
              <a:rPr lang="en-US" altLang="zh-CN" dirty="0" smtClean="0"/>
              <a:t> Walker</a:t>
            </a:r>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xmlns="" val="4115515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b="1" dirty="0" smtClean="0"/>
              <a:t>Intelligent agent paradigm</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An intelligent agent is a system that perceives its environment and takes actions which maximize its chances of success. The simplest intelligent agents are programs that solve specific problems. More complicated agents include human beings and organizations of human beings (such as firms). The paradigm gives researchers license to study isolated problems and find solutions that are both verifiable and useful, without agreeing on one single approach. An agent that solves a specific problem can use any approach that works – some agents are symbolic and logical, some are sub-symbolic neural networks and others may use new approaches. The paradigm also gives researchers a common language to communicate with other fields—such as decision theory and economics—that also use concepts of abstract agents. The intelligent agent paradigm became widely accepted during the 1990s.</a:t>
            </a:r>
            <a:endParaRPr lang="zh-CN" altLang="en-US" sz="2400" dirty="0"/>
          </a:p>
        </p:txBody>
      </p:sp>
      <p:sp>
        <p:nvSpPr>
          <p:cNvPr id="30722" name="AutoShape 2"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4" name="AutoShape 4"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26" name="Picture 6" descr="Intelligent agent  的图像结果"/>
          <p:cNvPicPr>
            <a:picLocks noChangeAspect="1" noChangeArrowheads="1"/>
          </p:cNvPicPr>
          <p:nvPr/>
        </p:nvPicPr>
        <p:blipFill>
          <a:blip r:embed="rId2"/>
          <a:srcRect/>
          <a:stretch>
            <a:fillRect/>
          </a:stretch>
        </p:blipFill>
        <p:spPr bwMode="auto">
          <a:xfrm>
            <a:off x="7896225" y="0"/>
            <a:ext cx="1247775" cy="16764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Agent architectures and cognitive architectures</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have designed systems to build intelligent systems out of interacting intelligent agents in a multi-agent system. A system with both symbolic and sub-symbolic components is a hybrid intelligent system, and the study of such systems is artificial intelligence systems integration. A hierarchical control system provides a bridge between sub-symbolic AI at its lowest, reactive levels and traditional symbolic AI at its highest levels, where relaxed time constraints permit planning and world modeling. Rodney Brooks' </a:t>
            </a:r>
            <a:r>
              <a:rPr lang="en-US" sz="2400" dirty="0" err="1" smtClean="0"/>
              <a:t>subsumption</a:t>
            </a:r>
            <a:r>
              <a:rPr lang="en-US" sz="2400" dirty="0" smtClean="0"/>
              <a:t> architecture was an early proposal for such a hierarchical system.</a:t>
            </a:r>
            <a:endParaRPr lang="zh-CN" altLang="en-US" sz="2400" dirty="0"/>
          </a:p>
        </p:txBody>
      </p:sp>
      <p:sp>
        <p:nvSpPr>
          <p:cNvPr id="29706" name="AutoShape 10" descr="multi-agent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708" name="AutoShape 12" descr="data:image/jpeg;base64,/9j/4AAQSkZJRgABAQAAAQABAAD/2wBDAAMCAgMCAgMDAwMEAwMEBQgFBQQEBQoHBwYIDAoMDAsKCwsNDhIQDQ4RDgsLEBYQERMUFRUVDA8XGBYUGBIUFRT/2wBDAQMEBAUEBQkFBQkUDQsNFBQUFBQUFBQUFBQUFBQUFBQUFBQUFBQUFBQUFBQUFBQUFBQUFBQUFBQUFBQUFBQUFBT/wAARCACDAJcDASIAAhEBAxEB/8QAHQAAAQQDAQEAAAAAAAAAAAAAAAEGBwgCBQkDBP/EAD8QAAEDBAEDAgQDBQUGBwAAAAECAwQABQYRIQcSMRNRCBQiQTJhgRUWQnGRIzNSYsE0cqGywtFDVIKSpLGz/8QAHAEAAQUBAQEAAAAAAAAAAAAAAAIEBQYHAwEI/8QANhEAAQMDAgQEBAMIAwAAAAAAAQACEQMEIQUxBhJBUWFxgaEiMpHBBxMUFSMkM0Kx4fBSctH/2gAMAwEAAhEDEQA/AOqdFFFCEUUUUIRRRSUIS0Um6WhCKKKKEIooooQiiikoQlooooQiiiihCKKKKEIooooQikJ1S1itQSkknWq8iULFR2rQ8jk7OqYyerNtX1DOH/Ky0Th3IEl5KUtFwNhwJB7u47TvnX2/MVHvX695NhOQWe/wrr6dvUCw1DLhSA4ASQtscOJUNc/wkDxsGoCvWb3/AKg5rOlW21Tr/fnAlbjNrYJDSQAkDetJAA+5/UmqlqWsVLer+nosJeCMRu3wM4+ibvqcpgDKt4ersFPUf9z0w3nJJX6QlNqSpsLDJdUCN7Ghocb52NCn6taEAknXG/0qgkXJsp6b5NDn3m0XPGJuyWJMxjba9jtI2UlJ3vkbJqZegdxXecuv2V3rJEx3mGfSkNPuJb+YKzsOObISEI7SlIAGiSOPCuVhrdWrW/TV6ZD3OODADWxPrHkvG1STykZVlwdD33WVeEWWzNZbejupfYcSFocbUFJUkjYII8g+9e26uQPZOUtIRuikKgk6J5816hYqOz7UAhQ86qKfiJ6q3npFhsa72i3Rpa3ZSY635aVLbj7SSnuSlSSe4gp7u4AcedgGLOqPxasq6a2OfiU5yPf5ZbfnMpid5ip9NRW0C6jsKvU7UgjZ0k696Y1r6jb8wectEx/53U9ZaJfag2k+gyWvdyg9AREzEkb9R5K1aayqLMf60WS0dLMQyLKr3EYlXaJH9RyOn1Ap4tpU6O1vu7UoJPcfCfuRsVJkOUibGafaWhxpxIWhxtXclQPgg/cfnTlj2Ow0+P1URUoVKPztIEkT0kbwV70UUV1XBFFFFCEUUUUIRWqyW1vXvH7nbo8kw3pcZxhEgJ7vTKkkd2uPG/etoab+ZXGDFsE1ibeWLC5LYdYYluyEtKQsoICklRH1DexqkubzAtiZSHFoEuMBUs6rYfc+nl+bsc64i5OCMHY6mnFhKELKgQEKJ7TtO/6Vaj4esQg4r0osHyzaPmp8VE2W/wCVOuuDvVs/lvtA+wAFVf6g9HpGC4jGyiXl0DI3ZktDCjHVsuK0fqDhUfUVpO1DQA3T66K/EVExi0psVzbW/CjlQjltafVaSTvtGyAobPHI1WdWdSnpV+/9U0sDhiTzRtucpswtaZPXZWK6i4lbsxwu7Wm4sodYcjOFKnPLawklCwfsUnnf+m6o3gNlj3/IbVbZ14YscZ8qS7cHgg+kEtqIG1kJ2SAOfepy6sfErBuVil2mysuxhLb9J6U+pPeEHhSUoSVeRsbP23VZl3W0s2u5PzJZRcO5tMRhtP0FKgSta/pPjtSkJ2NlezwkgrvyzW9QoULJoqGfIO8Jx291wu69KjTNWoYa0Ekq9OL5HiXTddgwKPelPyPRCY3qjv71KJUkKdSAhKlg/Sngka15G2hf/iMXjvX5rBJ0eHDtJWltU57aVJC43qpWXCoJSO/SNFP3B3VRup2TYwm14quxGRHl2qIEy5jriPUfd9T1O7tQdApUdJ8KIKQQkIFR8xd8n6h3ZydjuOXO+S2VHukw4zikg8nZVr8XJ33KJ5rd9P4fpU7ZlW7/AHfwQWn+l3Q46DxVBu+KLh9d1tYM5uVzSC0yHNiS3I38l0CifEWm4ddY+BW2FGnQHVKBuDLqiUpSwpxa+B2kd6ezQP50+84mOZVZMhxzGsgiQMlRF7CpCwp6J36+pSRyjadgK1sEggcVzNhZPlfT3LI9xuMS649fmkn0/mEOx3ihQ1pJ4JSd+RsHf3p54nkd0vX7wZNaclk2zLI7jSI0UyX2m5MZYUZH9o2FLU53+mSVFIOt93Ohz1LRWUrc17f4mhoENyXO+0qU0PiR9xfstLuGOc+ZeQGsbuJwZiOoyvj6tdS8xtFnumGZdc5VwFlkqSqOJPqoC0nQ7VEd7nlIT3k63wAadNj+DHqxkOJsXZ+dYbLKdjBxixTXHVvp2NhC3ANIWR/CN62Nkc6hnIrhObydm43BTE+Y1MZnlSXC4h5aXe89yjtStlKgoknkKOyNGulePfEZ0+v2KtXw5NChNFkLdjS1hD7SuNo9Lfcoj/LvfGt1jdva0n16rL0kObgBxgj69oX1fqmp3lnZ21TRGg06gkuptlriY2ABgHp9FzktRj2fPrfjmdNSYlqj3FMa9wGVdjvYFdq0FSR3KT43o8p8HZFdMumXU3Ec1RKtmKSfVZtLTLamUxXGEtNFJDQQlSR9OkqA4/h8eK5ndeM3t/UfrTeL4y18vapctAWU/jS0kIQSQOe7sR3aHOyR5ron0Awjprjtgk3LptEYbiT1IRKkpeddccUgbCV+ooqBT3eDr8XHBFOtJhlV7KRaWzv1I6R7KI4xAqW1CtctcKhAwPkaTBM+O4EHp4KV/BrOvIaCu0+fNelWtZIlooooQiiikFCF5SF+k0tZBUE86T5P5VSbEOsFhyjK5mSZT2TJ8gq9JiSAtMZHd9DaAR9IA4/qTskmrtuN96SNnyDxXPzrl8J2b4XfbpecPhx73ia1Oy+1UpuPIgI2VKSr1FALQNkhQO9AAjfJs+hPsw+pTuXcpcIB/uPXH0VJ4mZf8tGtaN5wwkuH0g+mV55PiNtzbJo+RIdUm33nMG4LDLB9MCOp4M9qAOE/2YHI99+a+D4gUWazdRLnDw6zIhQIq0wIzEdCi3KlpIQsJG+CXFenxobRv77r6XrxMwLo/wBMZK0ITdkT/wBsJjuEEgpWShR/XRr3+EbC5vUnrEm7XF75y0Y4s3B1a1dwcmKJ9Ib8bB7nCPdCakNZ0G21C2dcVzDaeAYyYd8s75iJmc+Cp9hqtZl2yzoNl9UtJ7NlskjfaZjwTivvQOd096g4o09aZ+U2R0MyrmtuKfSRpZ9dCljSQEAFQ2RsaHNbrqHaolnnTeoNsxu2xm/k3WURWAtSYqltloyAgEJKw2op0B2870TzVyFx21NFsoSpB4KSNgj71XzJvl8Szi7WNyE4LWtlElKnUH0lNubBAV44UFDXnxxojeCau2todWlfW7QaDXS9pAMbRJgkN3Eg4JByt2sLK3vKdS1ceWo4fCexgzGwJ653iFR/BsHHVLqjj+LOlcW0SVLfllo6V8u0hbqwknelFKOwE+CrdXjwteOWq3xoy7dHjwo7YbjW2P8AQxFSOAlCRx9uT5J2SSTUQY90zHS/qtZMzx1H7ZsiHVomQEkB+Ow6ChZAP4gkLKtflTvyTAcjtVyf/YEQZRaFOEsvwJKFutpPIStvYIIBA3zvjxT7j7iKrrTbO60Zwq04JdTkEh3SW52GJgjtumXAOgN0r9Vaai38uqCAHbAt8HGBk5jfvsnBlGOY91GUMXlMpMK4qUmMtXJhySklDzR/hO08gcKHB3VF5sZON5QzBvDJkQ2J4RcIocUn1W0PAPtbB39SQR/28i7+KWeZ07huZ1njKbNBtqVuQbY4+lb0l4pIQNDejydDz9zoJNUTzu9s3LKTKmoPa9IL8n019pUtbncsDg+f9av/AOFrNUZpVwdRaWtLpY3/AIyBMTtmTHTBVF/Eptg3V7WnZODqkHnO8gbTG/afMdFOfSb4c8Y61ZbmFuGQJs1qtLXrW2PbWGQ6tLqyQ+/yoAJKFJLYI3wQoAiot6PdCr/1sueQW+x323W9q0rQyt+e8pCH1uKWG20BAP1ENqJHkfnXQL4arl01yHGZ1z6d49DsTfqpizUx4rbSlOJQFhJUjYXoOb5Ox3cgVo+pHTa24VkzWSW/HrdFs8mOI0wQ4jbSmn/UUQ8oJABKwoAr8gpHOjxW9bsaFs91Wmx0NPxBx+I9yTnY52Wt6XxdqNGxPO9rnENDS0AMaB2bHUe+VWb4KunuFZhec6xrO8PTcLw04mEmROaUpLIBUHIyFcBt0LR3dwIUR9/p5tVhOI43gttdxizMqt2PWp51tiD6xUp5zuPqvOrJKnFqVvlROgBTRs97asl2ZZS6p5IuLU1pwHZKe9PcVH7nRIJPvW06p2K7wrvKuuNNpyCHLdLrzMGS0X2FHzpKlgLBOyADvnxVUp3r32s0mcxacgbwc5757eHZRepatX1Kq6o7AJB5ZJGBGJ/3Kd7OQx8auzDkF5XybrqEPs95UNKUE7A8Agn7VLSVdx17VWXpngWY5TksKZfLM9jtjhPpfWm4uBUqWpJCkpS2CQhOwNknxsAHfFm0p7Tv3qx6M64qMe+swtadgfdRbJjKzopN6oqxrolooooQkPiqNfG1lNwn9RYuPplut2yFCacMZKiEKdWpRUpQB5Pb2Ab8a481eRZ0kmuefxXzfmOveSMn/wAFqIj/AOO2r/qq3cL0m1dQkjZpI9h91nPHld1HSPhMS4A+UE/ZMKySZOcZtjse9PuT2np0WCpCzpHordSlSAPtsEium+PY9bMZtjNvtFvjWy3tDTcaIylptPvoJA81zK6dp31DxMDgm9Qf/wB0V1GT+AVJ8XEtqUaTdoOPVQX4dH86nc1nZdLRPXY9UpUKZfV5u7L6eX79i2pm8XEsf2URxCVKWNgq7QogFYGygE/iAp563QttLiFIUNpUNEVn8N/raHDqDsfAjsVsLgSPhJB7jceIVNrVaMxs1jtUvK7VHs0i5B5xqJ8wVyGW0lPZ6wA0FEK5APHggHitiApOvTV2c7+nipD69SAMjtsYD6W4alJHsVLI/wCio9b39huvjzjKjb2uu16NlTFNgIgCYEgEx2EnZbNor6r9Oomu4udGSdzBIkx4LwvVjtmduNxL+5IkqjoKI7wfX3M7/wAOzr+o1702ek3Qd3pB1SYva4bOa47MYct7rshKfWtyHVJ2v0z9K/ZWgPp7tDfBe8z4a711Kg2TIbLlruJXFElwOvJj/MB+IQEhHYVBOwpK1DYIPfz4qVJ3SCdb0gWS7pKQB2sTRrZA5+tI/X8NbLw9W4o0nSaNW2qGtSqNnkJJLJyMOIGcH4CD0I757qVloWoahUdUpCnVYR8YAHNHiJ22+IeITywOy4rjlo+SxWBa7bbkuuPGPbGEsJS4s7UooSBok+9OGXGZmR3GH20vMOJKVtrT3JUD9iKYnTjF75ZplznXkxmvWQhtplpXdwkk9ylDjndSDWkadcXN5bNrXlPkeZkHzxvO4zCh7mjRoVTSouDmiMjb/RsoKl9EbxYr+7JsD0N+AtW/QkrKHGh5KfwkEe1R9dMhjTPWalW5KXUjlSEp87Pg6q2u9ce9VZvzgtL1yaHZ3tyHWyCBs6WRVJ1zTqNgxptzyh0yDkenZRVUARy4T7+HTJZFwTdLS+6461GCXo4cVstpUSCkH24HH2qbh4qt/wANj5OYXc/ZUIq17/2iT/rVkasXDVV1XTWc5mCR9CY9l2pTy5RRSUVaV1S1imsqKF4sVHR1+RNczfiJnmV8QObqJ/DNS15/wtIT/pXTB3QSdnQ1rdcrut0r1us+arSe9Sr5LTr+Tih/9AVd+E2/xVR3Zv3CzPjwg2NJh6u+xXlil9YxzLrDdpLSn2IFwjy1tt6KlJbcSogA/fiuomN5Hb8pscO7WqSmZbpaPUZfR4UD7jyCDwQeQQQQCK5iZd0dyjGsGxvOlRTLx27xUPKdZRtcFxSiEpdH+BQ7e1fudHR1uavho62/ualEN0lyzvKT83G3ssr4BeR7Dx3D71Na5bN1Wj+otnS6nIj+/qqzwrcv4fuDaXTYZVAIPpj0jdXlIpCeCSeBSJPcePw64NeMx9EKI9IdWG2Wklxaz4SkDZP9Ky0kASVuYEqt3W29ok9SH2kq38kwywefJ0Vn/n1+lMpy+IZSEEAlR3rda7Jrwq73y63ZxpXfKkuvdvk9pJKR+mwKemd9FpOMYxZb8x3OPtxQLqwCR2FXIWPYAntI/IH3r5TvbCtxBeXl/REtaS4+U49hPkCt1oGhp1C2ta5guAA84z7+5CnHo/f497wW2oYa+XdiIEZ5gnlBT9/z2NH9afYHHioK6P5MwhptSWykKSlt5W//AGq1+X+tTmhfd9uNbrfeFtRbf6ZSJjmaADGBjH2WR6vaG1vKjQMEkj1WWqxUKzrFSgkEngfnVwUNCwJOgQNnWqp71K7zmt8cbUVxXJ7xQ6k/SrZ2dH8jU/Z/lZfXKtEMluO2gpmTEeQfPoJ/MjXcfsDryeIGu8GXkTk1VthOOxLewX5Ck/hZT7D3/l7bNZrxVcNuWNoU8lpn6Az6DqU0rEHATl+HN70s7lN+e+3uj+i2/wDvVm07qpHRu8fuxm0GdIbIhvhcQvK4Ce8ggn9UgfrVt0K7vPmpLhKo02Jp9Q4+6XQMsSLQVfeilK+aKvCcLKsHVFKSUjuUBwPes6hL4tcpvOI9KDLtb70KO9PYjXKbHGlx4i+4LUD/AA7V6aCocgOHVd7eibiq2k0gFxAz4pnd3AtLd9dwJDQTA8BKbnX34lTjyZ2O4YtqTfmB6c26a7mbedcpSTwt38uQn77PFUltGJ33qfmqbPY4z90vssqdcceV/dlRPe+6v7AE7J/QbJAp54di1660X5vFcJjoj2llYMu4LPdGhNnnvcVv6lnkpbB2o8kgAkXw6RdGsd6M2D9m2VkvSnkpXMub2jIlr+ylq1wBzpI0kfYeTWhuuLXh6gaNAB1Y+3i77NH+Vk9GxveLboXVy7loN2jY/wDWd/Fx9OwceL4hFsOE2vGX22psOHb2oK0PNhSHUobCDsHjR1v9a5u2u3pxzOMhtPKflZ0mJyf8LigD/QCuobg+gkDuOvFc0fiHb/cX4hcuRIWiM3LlC4MLcWEhxt1tKiob8gLKxv3BFRvDFYuua1Nx+cT6g/5UvxpbinaUK9Nv8t0ehH+F0P6f3gZBhNhuX/moLLpG/BKASKaPWO9uSIzGOQ3OxyWj5iW6n+BhPgH/AHlDX6H3r5PhjlznuhGLvXVlcVamXChMgFCi0XVlpR347kFJH5Go4zLNW7dd8pLyiLy9KLZQB3H0kntaSj341rXnZrF+Orz9m2tWgw/O5zZHbMgHu6OUec9FsPClF19+VVcPiDWug9yBv5b+i+XphhwyzqChh1Pq2+2JEqVtP0qUCQ2j9Skn/wBP51YjqA4Y+EZE6dKSm3SDojfPpnVaPo9hysNxNj5pKTc5yvmph4JC1AaTv/KNJ/Qn71tOqIdc6eZGhhsuuqgPBLafxH6TvQpjw9pLtH0V3O3965pc7zjA9BjzlS2q6h+0NRbB+BpDR9cn1PtCgzpGOyPFJPK1tp1+ZWKs6k78VUjprfWpl+sdvjkuvOy2lemnyEJO1K17AA7q2rIIbGxo+dVB/h45zrStIMB0f3P3CecVNLbppPUEr0rFWtc+KU1jWsqkqFc5hLi3m6xwraHVCUnuH8Lg1/zBVbvoQuOvA3oKYzbb8eW81JSE8u7OwpXv9KgN/wCWjrSyLfFh3UpKI6CqM+6BwlKuUk/yIP6qApr/AA/X5EvL8jiRSqTGTHaU86jltpwKUEp37qBJ4/w1RB/D602nHzcw9CJn64Tf5agHday8YVGtc+6WF5G4/wDtMVwnRUyvYAB908j9N1KnS3Kl36xGPLJ+fgER3io/UsD8K/1H/EGseq1h+bsgusZO59sCnkgeXGv40f05/mNfeowwbK2kdTLO1ZlfMG4JW1LaR4S2ltSvUPt2qSBv3IHk0tjRpV81gENdgeIO3mWn280rmDXQVYhPNFICSkEjR9qKvO67ZWdfHdLZEu8VcabFZmxnElK2X20uIUD9iFAg19lYE9h9915MIgEQVo7FguPYw2puz2G2WlpXluDDaZSffhCQK3bbDbX4EJR/ujVelFekk5K8ADRASEbBB5B96bt66c4rkj7Ui74zZ7o+ye5t2ZAadUgjx2lSSRTjpCdV6CW5BXhaHCHCV88WFHiMhpllDTQGghKQAP0rWycLx+XMRKfsdtelIGkvuw21LH8lEbFbgndZJO65kB/zCUsS35cL52YqWR2oQhCR4CEgAUsiE1KSUutNup0R2uICh/xr3UdViCaXvhJ2WjtuBY1Zpqplvx60wZi/xyI8FptxX81BO63wGhqjzS0lrWsENEJRcXZJRRRRSl4vlnWuHdGVszYjMtlQILb7YWkj20a+GyYrZscQW7RaIVqaJ7i3CjIZSVHydJA5rcUgVuk8omYyheMyG1NZU26026lQ7SHUBQI+40a1dpw2xWB92RbLLbrfIe/vXosRtpa/5lIG63dFBaCZIQkHPkUUgXv7UUpCyooooQiiiihCKKKKEIooooQiiiihCKKKKEIooooQiiiihCKKKKEJKKKKE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9709" name="Picture 13"/>
          <p:cNvPicPr>
            <a:picLocks noChangeAspect="1" noChangeArrowheads="1"/>
          </p:cNvPicPr>
          <p:nvPr/>
        </p:nvPicPr>
        <p:blipFill>
          <a:blip r:embed="rId2"/>
          <a:srcRect/>
          <a:stretch>
            <a:fillRect/>
          </a:stretch>
        </p:blipFill>
        <p:spPr bwMode="auto">
          <a:xfrm>
            <a:off x="7358083" y="5308627"/>
            <a:ext cx="1785918" cy="1549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smtClean="0"/>
              <a:t>Tools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course of 60+ years of research, AI has developed a large number of tools to solve the most difficult problems in computer science. A few of the most general of these methods are discussed below.</a:t>
            </a:r>
            <a:endParaRPr lang="zh-CN" altLang="en-US" sz="2400" dirty="0"/>
          </a:p>
        </p:txBody>
      </p:sp>
      <p:pic>
        <p:nvPicPr>
          <p:cNvPr id="28676" name="Picture 4" descr=" toolbox 的图像结果"/>
          <p:cNvPicPr>
            <a:picLocks noChangeAspect="1" noChangeArrowheads="1"/>
          </p:cNvPicPr>
          <p:nvPr/>
        </p:nvPicPr>
        <p:blipFill>
          <a:blip r:embed="rId2"/>
          <a:srcRect/>
          <a:stretch>
            <a:fillRect/>
          </a:stretch>
        </p:blipFill>
        <p:spPr bwMode="auto">
          <a:xfrm>
            <a:off x="6562725" y="5086349"/>
            <a:ext cx="2581275" cy="177165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can be solved in theory by intelligently searching through many possible solutions: Reasoning can be reduced to performing a search. For example, logical proof can be viewed as searching for a path that leads from premises to conclusions, where each step is the application of an inference rule. Planning algorithms search through trees of goals and </a:t>
            </a:r>
            <a:r>
              <a:rPr lang="en-US" sz="2400" dirty="0" err="1" smtClean="0"/>
              <a:t>subgoals</a:t>
            </a:r>
            <a:r>
              <a:rPr lang="en-US" sz="2400" dirty="0" smtClean="0"/>
              <a:t>, attempting to find a path to a target goal, a process called means-ends analysis. Robotics algorithms for moving limbs and grasping objects use local searches in configuration space. Many learning algorithms use search algorithms based on optimization.</a:t>
            </a:r>
            <a:endParaRPr lang="zh-CN" altLang="en-US" sz="2400" dirty="0"/>
          </a:p>
        </p:txBody>
      </p:sp>
      <p:pic>
        <p:nvPicPr>
          <p:cNvPr id="27650" name="Picture 2" descr="Search and optimization 的图像结果"/>
          <p:cNvPicPr>
            <a:picLocks noChangeAspect="1" noChangeArrowheads="1"/>
          </p:cNvPicPr>
          <p:nvPr/>
        </p:nvPicPr>
        <p:blipFill>
          <a:blip r:embed="rId2"/>
          <a:srcRect/>
          <a:stretch>
            <a:fillRect/>
          </a:stretch>
        </p:blipFill>
        <p:spPr bwMode="auto">
          <a:xfrm>
            <a:off x="6786578" y="5302100"/>
            <a:ext cx="2357422" cy="1555899"/>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Simple exhaustive searches are rarely sufficient for most real world problems: the search space (the number of places to search) quickly grows to astronomical numbers. The result is a search that is too slow or never completes. The solution, for many problems, is to use "heuristics" or "rules of thumb" that eliminate choices that are unlikely to lead to the goal (called "pruning the search tree"). Heuristics supply the program with a "best guess" for the path on which the solution lies. Heuristics limit the search for solutions into a smaller sample size.</a:t>
            </a:r>
            <a:endParaRPr lang="zh-CN" altLang="en-US" sz="2400" dirty="0"/>
          </a:p>
        </p:txBody>
      </p:sp>
      <p:sp>
        <p:nvSpPr>
          <p:cNvPr id="26626" name="AutoShape 2"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0" name="AutoShape 6"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6632" name="Picture 8" descr="a star search algorithm 的图像结果"/>
          <p:cNvPicPr>
            <a:picLocks noChangeAspect="1" noChangeArrowheads="1"/>
          </p:cNvPicPr>
          <p:nvPr/>
        </p:nvPicPr>
        <p:blipFill>
          <a:blip r:embed="rId2"/>
          <a:srcRect/>
          <a:stretch>
            <a:fillRect/>
          </a:stretch>
        </p:blipFill>
        <p:spPr bwMode="auto">
          <a:xfrm>
            <a:off x="7072325" y="4929199"/>
            <a:ext cx="2071676" cy="1928802"/>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very different kind of search came to prominence in the 1990s, based on the mathematical theory of optimization. For many problems, it is possible to begin the search with some form of a guess and then refine the guess incrementally until no more refinements can be made. These algorithms can be visualized as blind hill climbing: we begin the search at a random point on the landscape, and then, by jumps or steps, we keep moving our guess uphill, until we reach the top. Other optimization algorithms are simulated annealing, beam search and random optimization.</a:t>
            </a:r>
            <a:endParaRPr lang="zh-CN" altLang="en-US" sz="2400" dirty="0"/>
          </a:p>
        </p:txBody>
      </p:sp>
      <p:pic>
        <p:nvPicPr>
          <p:cNvPr id="25602" name="Picture 2" descr="simulated annealing 的图像结果"/>
          <p:cNvPicPr>
            <a:picLocks noChangeAspect="1" noChangeArrowheads="1"/>
          </p:cNvPicPr>
          <p:nvPr/>
        </p:nvPicPr>
        <p:blipFill>
          <a:blip r:embed="rId2"/>
          <a:srcRect/>
          <a:stretch>
            <a:fillRect/>
          </a:stretch>
        </p:blipFill>
        <p:spPr bwMode="auto">
          <a:xfrm>
            <a:off x="6143635" y="5586238"/>
            <a:ext cx="3000365" cy="1271761"/>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Evolutionary computation uses a form of optimization search. For example, they may begin with a population of organisms (the guesses) and then allow them to mutate and recombine, selecting only the fittest to survive each generation (refining the guesses). Forms of evolutionary computation include swarm intelligence algorithms (such as ant colony or particle swarm optimization) and evolutionary algorithms (such as genetic algorithms, gene expression programming, and genetic programming).</a:t>
            </a:r>
            <a:endParaRPr lang="zh-CN" altLang="en-US" sz="2400" dirty="0"/>
          </a:p>
        </p:txBody>
      </p:sp>
      <p:sp>
        <p:nvSpPr>
          <p:cNvPr id="24578" name="AutoShape 2"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0" name="AutoShape 4"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2" name="Picture 6" descr="http://www.c-sharpcorner.com/UploadFile/mgold/SwarmAlgo08292005110157AM/Images/SwarmSimMain.jpg"/>
          <p:cNvPicPr>
            <a:picLocks noChangeAspect="1" noChangeArrowheads="1"/>
          </p:cNvPicPr>
          <p:nvPr/>
        </p:nvPicPr>
        <p:blipFill>
          <a:blip r:embed="rId2"/>
          <a:srcRect/>
          <a:stretch>
            <a:fillRect/>
          </a:stretch>
        </p:blipFill>
        <p:spPr bwMode="auto">
          <a:xfrm>
            <a:off x="6786578" y="4972061"/>
            <a:ext cx="2357422" cy="1885939"/>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Logic is used for knowledge representation and problem solving, but it can be applied to other problems as well. For example, the </a:t>
            </a:r>
            <a:r>
              <a:rPr lang="en-US" sz="2400" dirty="0" err="1" smtClean="0"/>
              <a:t>satplan</a:t>
            </a:r>
            <a:r>
              <a:rPr lang="en-US" sz="2400" dirty="0" smtClean="0"/>
              <a:t> algorithm uses logic for planning and inductive logic programming is a method for learning.</a:t>
            </a:r>
          </a:p>
          <a:p>
            <a:r>
              <a:rPr lang="en-US" sz="2400" dirty="0" smtClean="0"/>
              <a:t>Several different forms of logic are used in AI research. Propositional or sentential logic is the logic of statements which can be true or false. First-order logic also allows the use of quantifiers and predicates, and can express facts about objects, their properties, and their relations with each other. Fuzzy logic, is a version of first-order logic which allows the truth of a statement to be represented as a value between 0 and 1, rather than simply True (1) or False (0). Fuzzy systems can be used for uncertain reasoning and have been widely used in modern industrial and consumer product control systems. </a:t>
            </a:r>
            <a:endParaRPr lang="zh-CN" altLang="en-US" sz="2400" dirty="0"/>
          </a:p>
        </p:txBody>
      </p:sp>
      <p:pic>
        <p:nvPicPr>
          <p:cNvPr id="23554" name="Picture 2" descr="Propositional or sentential logic 的图像结果"/>
          <p:cNvPicPr>
            <a:picLocks noChangeAspect="1" noChangeArrowheads="1"/>
          </p:cNvPicPr>
          <p:nvPr/>
        </p:nvPicPr>
        <p:blipFill>
          <a:blip r:embed="rId2"/>
          <a:srcRect/>
          <a:stretch>
            <a:fillRect/>
          </a:stretch>
        </p:blipFill>
        <p:spPr bwMode="auto">
          <a:xfrm>
            <a:off x="8260786" y="0"/>
            <a:ext cx="883214" cy="1142984"/>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Subjective logic models uncertainty in a different and more explicit manner than fuzzy-logic: a given binomial opinion satisfies belief + disbelief + uncertainty = 1 within a Beta distribution. By this method, ignorance can be distinguished from probabilistic statements that an agent makes with high confidence.</a:t>
            </a:r>
          </a:p>
          <a:p>
            <a:r>
              <a:rPr lang="en-US" altLang="zh-CN" sz="2400" dirty="0" smtClean="0"/>
              <a:t>Default logics, non-monotonic logics and circumscription are forms of logic designed to help with default reasoning and the qualification problem. Several extensions of logic have been designed to handle specific domains of knowledge, such as: description logics; situation calculus, event calculus and fluent calculus (for representing events and time); causal calculus; belief calculus; and modal logics.</a:t>
            </a:r>
            <a:endParaRPr lang="zh-CN" altLang="en-US" sz="2400" dirty="0"/>
          </a:p>
        </p:txBody>
      </p:sp>
      <p:pic>
        <p:nvPicPr>
          <p:cNvPr id="22530" name="Picture 2" descr="Subjective logic  的图像结果"/>
          <p:cNvPicPr>
            <a:picLocks noChangeAspect="1" noChangeArrowheads="1"/>
          </p:cNvPicPr>
          <p:nvPr/>
        </p:nvPicPr>
        <p:blipFill>
          <a:blip r:embed="rId2"/>
          <a:srcRect/>
          <a:stretch>
            <a:fillRect/>
          </a:stretch>
        </p:blipFill>
        <p:spPr bwMode="auto">
          <a:xfrm>
            <a:off x="7696200" y="0"/>
            <a:ext cx="1447800" cy="1524001"/>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(in reasoning, planning, learning, perception and robotics) require the agent to operate with incomplete or uncertain information. AI researchers have devised a number of powerful tools to solve these problems using methods from probability theory and economics.</a:t>
            </a:r>
          </a:p>
          <a:p>
            <a:r>
              <a:rPr lang="en-US" sz="2400" dirty="0" smtClean="0"/>
              <a:t>Bayesian networks are a very general tool that can be used for a large number of problems: reasoning (using the Bayesian inference algorithm), learning (using the expectation-maximization algorithm), planning (using decision networks) and perception (using dynamic Bayesian networks). Probabilistic algorithms can also be used for filtering, prediction, smoothing and finding explanations for streams of data, helping perception systems to analyze processes that occur over time (e.g., hidden Markov models or </a:t>
            </a:r>
            <a:r>
              <a:rPr lang="en-US" sz="2400" dirty="0" err="1" smtClean="0"/>
              <a:t>Kalman</a:t>
            </a:r>
            <a:r>
              <a:rPr lang="en-US" sz="2400" dirty="0" smtClean="0"/>
              <a:t> filters).</a:t>
            </a:r>
            <a:endParaRPr lang="zh-CN" altLang="en-US" sz="2400" dirty="0"/>
          </a:p>
        </p:txBody>
      </p:sp>
      <p:sp>
        <p:nvSpPr>
          <p:cNvPr id="21506" name="AutoShape 2" descr="Probabilist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8" name="AutoShape 4" descr="https://www.extremetech.com/wp-content/uploads/2012/05/yes-no-maybe-die-348x19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0" name="AutoShape 6" descr="https://www.extremetech.com/wp-content/uploads/2012/05/yes-no-maybe-die-348x19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yes-no-maybe-die-348x196.jpg"/>
          <p:cNvPicPr>
            <a:picLocks noChangeAspect="1"/>
          </p:cNvPicPr>
          <p:nvPr/>
        </p:nvPicPr>
        <p:blipFill>
          <a:blip r:embed="rId2"/>
          <a:stretch>
            <a:fillRect/>
          </a:stretch>
        </p:blipFill>
        <p:spPr>
          <a:xfrm>
            <a:off x="6860942" y="0"/>
            <a:ext cx="2283058" cy="12858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a:t>Grading</a:t>
            </a:r>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Projects are arranged in groups (2 ~ 5 members)</a:t>
            </a:r>
          </a:p>
          <a:p>
            <a:r>
              <a:rPr lang="en-US" altLang="zh-CN" dirty="0" smtClean="0"/>
              <a:t>Group based grading policy</a:t>
            </a:r>
          </a:p>
          <a:p>
            <a:r>
              <a:rPr lang="en-US" altLang="zh-CN" dirty="0" smtClean="0"/>
              <a:t>Bonus point for Group Leaders</a:t>
            </a:r>
          </a:p>
          <a:p>
            <a:endParaRPr lang="en-US" altLang="zh-CN" dirty="0"/>
          </a:p>
          <a:p>
            <a:r>
              <a:rPr lang="en-US" altLang="zh-CN" dirty="0"/>
              <a:t>60% based on projects presentation (voting)</a:t>
            </a:r>
          </a:p>
          <a:p>
            <a:r>
              <a:rPr lang="en-US" altLang="zh-CN" dirty="0" smtClean="0"/>
              <a:t>20</a:t>
            </a:r>
            <a:r>
              <a:rPr lang="en-US" altLang="zh-CN" dirty="0"/>
              <a:t>% based on projects documentation (</a:t>
            </a:r>
            <a:r>
              <a:rPr lang="en-US" altLang="zh-CN" dirty="0" err="1"/>
              <a:t>github</a:t>
            </a:r>
            <a:r>
              <a:rPr lang="en-US" altLang="zh-CN" dirty="0"/>
              <a:t>)</a:t>
            </a:r>
          </a:p>
          <a:p>
            <a:r>
              <a:rPr lang="en-US" altLang="zh-CN" dirty="0" smtClean="0"/>
              <a:t>20</a:t>
            </a:r>
            <a:r>
              <a:rPr lang="en-US" altLang="zh-CN" dirty="0"/>
              <a:t>% based on projects </a:t>
            </a:r>
            <a:r>
              <a:rPr lang="en-US" altLang="zh-CN" dirty="0" smtClean="0"/>
              <a:t>participation/contribution </a:t>
            </a:r>
            <a:endParaRPr lang="en-US" altLang="zh-CN" dirty="0"/>
          </a:p>
          <a:p>
            <a:endParaRPr lang="en-US" altLang="zh-CN" dirty="0" smtClean="0"/>
          </a:p>
          <a:p>
            <a:endParaRPr lang="en-US" altLang="zh-CN" dirty="0" smtClean="0"/>
          </a:p>
          <a:p>
            <a:pPr lvl="1"/>
            <a:endParaRPr lang="en-US" altLang="zh-CN" dirty="0" smtClean="0"/>
          </a:p>
        </p:txBody>
      </p:sp>
    </p:spTree>
    <p:extLst>
      <p:ext uri="{BB962C8B-B14F-4D97-AF65-F5344CB8AC3E}">
        <p14:creationId xmlns:p14="http://schemas.microsoft.com/office/powerpoint/2010/main" xmlns="" val="3808452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key concept from the science of economics is "utility": a measure of how valuable something is to an intelligent agent. Precise mathematical tools have been developed that analyze how an agent can make choices and plan, using decision theory, decision analysis, and information value theory. These tools include models such as Markov decision processes, dynamic decision networks, game theory and mechanism design.</a:t>
            </a:r>
            <a:endParaRPr lang="zh-CN" altLang="en-US" sz="2400" dirty="0"/>
          </a:p>
        </p:txBody>
      </p:sp>
      <p:pic>
        <p:nvPicPr>
          <p:cNvPr id="20482" name="Picture 2" descr="q learning 的图像结果"/>
          <p:cNvPicPr>
            <a:picLocks noChangeAspect="1" noChangeArrowheads="1"/>
          </p:cNvPicPr>
          <p:nvPr/>
        </p:nvPicPr>
        <p:blipFill>
          <a:blip r:embed="rId2"/>
          <a:srcRect/>
          <a:stretch>
            <a:fillRect/>
          </a:stretch>
        </p:blipFill>
        <p:spPr bwMode="auto">
          <a:xfrm>
            <a:off x="6928633" y="4929199"/>
            <a:ext cx="2215367" cy="1928802"/>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simplest AI applications can be divided into two types: classifiers ("if shiny then diamond") and controllers ("if shiny then pick up"). Controllers do, however, also classify conditions before inferring actions, and therefore classification forms a central part of many AI systems. Classifiers are functions that use pattern matching to determine a closest match. They can be tuned according to examples, making them very attractive for use in AI. These examples are known as observations or patterns. In supervised learning, each pattern belongs to a certain predefined class. A class can be seen as a decision that has to be made. All the observations combined with their class labels are known as a data set. When a new observation is received, that observation is classified based on previous experience.</a:t>
            </a:r>
            <a:endParaRPr lang="zh-CN" altLang="en-US" sz="2400" dirty="0"/>
          </a:p>
        </p:txBody>
      </p:sp>
      <p:pic>
        <p:nvPicPr>
          <p:cNvPr id="19458" name="Picture 2" descr="Classify 的图像结果"/>
          <p:cNvPicPr>
            <a:picLocks noChangeAspect="1" noChangeArrowheads="1"/>
          </p:cNvPicPr>
          <p:nvPr/>
        </p:nvPicPr>
        <p:blipFill>
          <a:blip r:embed="rId2"/>
          <a:srcRect/>
          <a:stretch>
            <a:fillRect/>
          </a:stretch>
        </p:blipFill>
        <p:spPr bwMode="auto">
          <a:xfrm>
            <a:off x="6858000" y="5972175"/>
            <a:ext cx="2286000" cy="885825"/>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classifier can be trained in various ways; there are many statistical and machine learning approaches. The most widely used classifiers are the neural network, kernel methods such as the support vector machine, k-nearest neighbor algorithm, Gaussian mixture model, naive </a:t>
            </a:r>
            <a:r>
              <a:rPr lang="en-US" sz="2400" dirty="0" err="1" smtClean="0"/>
              <a:t>Bayes</a:t>
            </a:r>
            <a:r>
              <a:rPr lang="en-US" sz="2400" dirty="0" smtClean="0"/>
              <a:t> classifier, and decision tree. The performance of these classifiers have been compared over a wide range of tasks. Classifier performance depends greatly on the characteristics of the data to be classified. There is no single classifier that works best on all given problems; this is also referred to as the "no free lunch" theorem. Determining a suitable classifier for a given problem is still more an art than science.</a:t>
            </a:r>
            <a:endParaRPr lang="zh-CN" altLang="en-US" sz="2400" dirty="0"/>
          </a:p>
        </p:txBody>
      </p:sp>
      <p:pic>
        <p:nvPicPr>
          <p:cNvPr id="18434" name="Picture 2" descr="Gaussian mixture model 的图像结果"/>
          <p:cNvPicPr>
            <a:picLocks noChangeAspect="1" noChangeArrowheads="1"/>
          </p:cNvPicPr>
          <p:nvPr/>
        </p:nvPicPr>
        <p:blipFill>
          <a:blip r:embed="rId2"/>
          <a:srcRect/>
          <a:stretch>
            <a:fillRect/>
          </a:stretch>
        </p:blipFill>
        <p:spPr bwMode="auto">
          <a:xfrm>
            <a:off x="6286500" y="5467349"/>
            <a:ext cx="2857500" cy="1390651"/>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non-learning artificial neural networks began in the decade before the field of AI research was founded, in the work of Walter Pitts and Warren </a:t>
            </a:r>
            <a:r>
              <a:rPr lang="en-US" sz="2400" dirty="0" err="1" smtClean="0"/>
              <a:t>McCullouch</a:t>
            </a:r>
            <a:r>
              <a:rPr lang="en-US" sz="2400" dirty="0" smtClean="0"/>
              <a:t>. Frank Rosenblatt invented the </a:t>
            </a:r>
            <a:r>
              <a:rPr lang="en-US" sz="2400" dirty="0" err="1" smtClean="0"/>
              <a:t>perceptron</a:t>
            </a:r>
            <a:r>
              <a:rPr lang="en-US" sz="2400" dirty="0" smtClean="0"/>
              <a:t>, a learning network with a single layer, similar to the old concept of linear regression. Early pioneers also include </a:t>
            </a:r>
            <a:r>
              <a:rPr lang="en-US" sz="2400" dirty="0" err="1" smtClean="0"/>
              <a:t>Alexey</a:t>
            </a:r>
            <a:r>
              <a:rPr lang="en-US" sz="2400" dirty="0" smtClean="0"/>
              <a:t> </a:t>
            </a:r>
            <a:r>
              <a:rPr lang="en-US" sz="2400" dirty="0" err="1" smtClean="0"/>
              <a:t>Grigorevich</a:t>
            </a:r>
            <a:r>
              <a:rPr lang="en-US" sz="2400" dirty="0" smtClean="0"/>
              <a:t> </a:t>
            </a:r>
            <a:r>
              <a:rPr lang="en-US" sz="2400" dirty="0" err="1" smtClean="0"/>
              <a:t>Ivakhnenko</a:t>
            </a:r>
            <a:r>
              <a:rPr lang="en-US" sz="2400" dirty="0" smtClean="0"/>
              <a:t>, </a:t>
            </a:r>
            <a:r>
              <a:rPr lang="en-US" sz="2400" dirty="0" err="1" smtClean="0"/>
              <a:t>Teuvo</a:t>
            </a:r>
            <a:r>
              <a:rPr lang="en-US" sz="2400" dirty="0" smtClean="0"/>
              <a:t> </a:t>
            </a:r>
            <a:r>
              <a:rPr lang="en-US" sz="2400" dirty="0" err="1" smtClean="0"/>
              <a:t>Kohonen</a:t>
            </a:r>
            <a:r>
              <a:rPr lang="en-US" sz="2400" dirty="0" smtClean="0"/>
              <a:t>, Stephen </a:t>
            </a:r>
            <a:r>
              <a:rPr lang="en-US" sz="2400" dirty="0" err="1" smtClean="0"/>
              <a:t>Grossberg</a:t>
            </a:r>
            <a:r>
              <a:rPr lang="en-US" sz="2400" dirty="0" smtClean="0"/>
              <a:t>, </a:t>
            </a:r>
            <a:r>
              <a:rPr lang="en-US" sz="2400" dirty="0" err="1" smtClean="0"/>
              <a:t>Kunihiko</a:t>
            </a:r>
            <a:r>
              <a:rPr lang="en-US" sz="2400" dirty="0" smtClean="0"/>
              <a:t> Fukushima, </a:t>
            </a:r>
            <a:r>
              <a:rPr lang="en-US" sz="2400" dirty="0" err="1" smtClean="0"/>
              <a:t>Christoph</a:t>
            </a:r>
            <a:r>
              <a:rPr lang="en-US" sz="2400" dirty="0" smtClean="0"/>
              <a:t> von </a:t>
            </a:r>
            <a:r>
              <a:rPr lang="en-US" sz="2400" dirty="0" err="1" smtClean="0"/>
              <a:t>der</a:t>
            </a:r>
            <a:r>
              <a:rPr lang="en-US" sz="2400" dirty="0" smtClean="0"/>
              <a:t> </a:t>
            </a:r>
            <a:r>
              <a:rPr lang="en-US" sz="2400" dirty="0" err="1" smtClean="0"/>
              <a:t>Malsburg</a:t>
            </a:r>
            <a:r>
              <a:rPr lang="en-US" sz="2400" dirty="0" smtClean="0"/>
              <a:t>, David </a:t>
            </a:r>
            <a:r>
              <a:rPr lang="en-US" sz="2400" dirty="0" err="1" smtClean="0"/>
              <a:t>Willshaw</a:t>
            </a:r>
            <a:r>
              <a:rPr lang="en-US" sz="2400" dirty="0" smtClean="0"/>
              <a:t>, Shun-</a:t>
            </a:r>
            <a:r>
              <a:rPr lang="en-US" sz="2400" dirty="0" err="1" smtClean="0"/>
              <a:t>Ichi</a:t>
            </a:r>
            <a:r>
              <a:rPr lang="en-US" sz="2400" dirty="0" smtClean="0"/>
              <a:t> </a:t>
            </a:r>
            <a:r>
              <a:rPr lang="en-US" sz="2400" dirty="0" err="1" smtClean="0"/>
              <a:t>Amari</a:t>
            </a:r>
            <a:r>
              <a:rPr lang="en-US" sz="2400" dirty="0" smtClean="0"/>
              <a:t>, Bernard </a:t>
            </a:r>
            <a:r>
              <a:rPr lang="en-US" sz="2400" dirty="0" err="1" smtClean="0"/>
              <a:t>Widrow</a:t>
            </a:r>
            <a:r>
              <a:rPr lang="en-US" sz="2400" dirty="0" smtClean="0"/>
              <a:t>, John Hopfield, Eduardo R. </a:t>
            </a:r>
            <a:r>
              <a:rPr lang="en-US" sz="2400" dirty="0" err="1" smtClean="0"/>
              <a:t>Caianiello</a:t>
            </a:r>
            <a:r>
              <a:rPr lang="en-US" sz="2400" dirty="0" smtClean="0"/>
              <a:t>, and others.</a:t>
            </a:r>
            <a:endParaRPr lang="zh-CN" altLang="en-US" sz="2400" dirty="0"/>
          </a:p>
        </p:txBody>
      </p:sp>
      <p:sp>
        <p:nvSpPr>
          <p:cNvPr id="17410" name="AutoShape 2" descr="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7414" name="Picture 6" descr="Neural networks perceptron 的图像结果"/>
          <p:cNvPicPr>
            <a:picLocks noChangeAspect="1" noChangeArrowheads="1"/>
          </p:cNvPicPr>
          <p:nvPr/>
        </p:nvPicPr>
        <p:blipFill>
          <a:blip r:embed="rId2"/>
          <a:srcRect/>
          <a:stretch>
            <a:fillRect/>
          </a:stretch>
        </p:blipFill>
        <p:spPr bwMode="auto">
          <a:xfrm>
            <a:off x="7271141" y="0"/>
            <a:ext cx="1872859" cy="1357298"/>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main categories of networks are acyclic or </a:t>
            </a:r>
            <a:r>
              <a:rPr lang="en-US" sz="2400" dirty="0" err="1" smtClean="0"/>
              <a:t>feedforward</a:t>
            </a:r>
            <a:r>
              <a:rPr lang="en-US" sz="2400" dirty="0" smtClean="0"/>
              <a:t> neural networks (where the signal passes in only one direction) and recurrent neural networks (which allow feedback and short-term memories of previous input events). Among the most popular </a:t>
            </a:r>
            <a:r>
              <a:rPr lang="en-US" sz="2400" dirty="0" err="1" smtClean="0"/>
              <a:t>feedforward</a:t>
            </a:r>
            <a:r>
              <a:rPr lang="en-US" sz="2400" dirty="0" smtClean="0"/>
              <a:t> networks are </a:t>
            </a:r>
            <a:r>
              <a:rPr lang="en-US" sz="2400" dirty="0" err="1" smtClean="0"/>
              <a:t>perceptrons</a:t>
            </a:r>
            <a:r>
              <a:rPr lang="en-US" sz="2400" dirty="0" smtClean="0"/>
              <a:t>, multi-layer </a:t>
            </a:r>
            <a:r>
              <a:rPr lang="en-US" sz="2400" dirty="0" err="1" smtClean="0"/>
              <a:t>perceptrons</a:t>
            </a:r>
            <a:r>
              <a:rPr lang="en-US" sz="2400" dirty="0" smtClean="0"/>
              <a:t> and radial basis networks. Neural networks can be applied to the problem of intelligent control (for robotics) or learning, using such techniques as </a:t>
            </a:r>
            <a:r>
              <a:rPr lang="en-US" sz="2400" dirty="0" err="1" smtClean="0"/>
              <a:t>Hebbian</a:t>
            </a:r>
            <a:r>
              <a:rPr lang="en-US" sz="2400" dirty="0" smtClean="0"/>
              <a:t> learning, GMDH or competitive learning.</a:t>
            </a:r>
          </a:p>
          <a:p>
            <a:r>
              <a:rPr lang="en-US" altLang="zh-CN" sz="2400" dirty="0" smtClean="0"/>
              <a:t>Today, neural networks are often trained by the </a:t>
            </a:r>
            <a:r>
              <a:rPr lang="en-US" altLang="zh-CN" sz="2400" dirty="0" err="1" smtClean="0"/>
              <a:t>backpropagation</a:t>
            </a:r>
            <a:r>
              <a:rPr lang="en-US" altLang="zh-CN" sz="2400" dirty="0" smtClean="0"/>
              <a:t> algorithm, which had been around since 1970 as the reverse mode of automatic differentiation published by </a:t>
            </a:r>
            <a:r>
              <a:rPr lang="en-US" altLang="zh-CN" sz="2400" dirty="0" err="1" smtClean="0"/>
              <a:t>Seppo</a:t>
            </a:r>
            <a:r>
              <a:rPr lang="en-US" altLang="zh-CN" sz="2400" dirty="0" smtClean="0"/>
              <a:t> </a:t>
            </a:r>
            <a:r>
              <a:rPr lang="en-US" altLang="zh-CN" sz="2400" dirty="0" err="1" smtClean="0"/>
              <a:t>Linnainmaa</a:t>
            </a:r>
            <a:r>
              <a:rPr lang="en-US" altLang="zh-CN" sz="2400" dirty="0" smtClean="0"/>
              <a:t>, and was introduced to neural networks by Paul </a:t>
            </a:r>
            <a:r>
              <a:rPr lang="en-US" altLang="zh-CN" sz="2400" dirty="0" err="1" smtClean="0"/>
              <a:t>Werbos</a:t>
            </a:r>
            <a:r>
              <a:rPr lang="en-US" altLang="zh-CN" sz="2400" dirty="0" smtClean="0"/>
              <a:t>.</a:t>
            </a:r>
            <a:endParaRPr lang="zh-CN" altLang="en-US" sz="2400" dirty="0"/>
          </a:p>
        </p:txBody>
      </p:sp>
      <p:pic>
        <p:nvPicPr>
          <p:cNvPr id="4" name="Picture 4" descr="Neural networks 的图像结果"/>
          <p:cNvPicPr>
            <a:picLocks noChangeAspect="1" noChangeArrowheads="1"/>
          </p:cNvPicPr>
          <p:nvPr/>
        </p:nvPicPr>
        <p:blipFill>
          <a:blip r:embed="rId2"/>
          <a:srcRect/>
          <a:stretch>
            <a:fillRect/>
          </a:stretch>
        </p:blipFill>
        <p:spPr bwMode="auto">
          <a:xfrm>
            <a:off x="6858016" y="0"/>
            <a:ext cx="2285984" cy="1611302"/>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pPr algn="l"/>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Deep learning in artificial neural networks with many layers has transformed many important subfields of artificial intelligence, including computer vision, speech recognition, natural language processing and others.</a:t>
            </a:r>
          </a:p>
          <a:p>
            <a:r>
              <a:rPr lang="en-US" altLang="zh-CN" sz="2400" dirty="0" smtClean="0"/>
              <a:t>According to a survey, the expression "Deep Learning" was introduced to the Machine Learning community by </a:t>
            </a:r>
            <a:r>
              <a:rPr lang="en-US" altLang="zh-CN" sz="2400" dirty="0" err="1" smtClean="0"/>
              <a:t>Rina</a:t>
            </a:r>
            <a:r>
              <a:rPr lang="en-US" altLang="zh-CN" sz="2400" dirty="0" smtClean="0"/>
              <a:t> </a:t>
            </a:r>
            <a:r>
              <a:rPr lang="en-US" altLang="zh-CN" sz="2400" dirty="0" err="1" smtClean="0"/>
              <a:t>Dechter</a:t>
            </a:r>
            <a:r>
              <a:rPr lang="en-US" altLang="zh-CN" sz="2400" dirty="0" smtClean="0"/>
              <a:t> in 1986 and gained traction after Igor </a:t>
            </a:r>
            <a:r>
              <a:rPr lang="en-US" altLang="zh-CN" sz="2400" dirty="0" err="1" smtClean="0"/>
              <a:t>Aizenberg</a:t>
            </a:r>
            <a:r>
              <a:rPr lang="en-US" altLang="zh-CN" sz="2400" dirty="0" smtClean="0"/>
              <a:t> and colleagues introduced it to Artificial Neural Networks in 2000. The first functional Deep Learning networks were published by </a:t>
            </a:r>
            <a:r>
              <a:rPr lang="en-US" altLang="zh-CN" sz="2400" dirty="0" err="1" smtClean="0"/>
              <a:t>Alexey</a:t>
            </a:r>
            <a:r>
              <a:rPr lang="en-US" altLang="zh-CN" sz="2400" dirty="0" smtClean="0"/>
              <a:t> </a:t>
            </a:r>
            <a:r>
              <a:rPr lang="en-US" altLang="zh-CN" sz="2400" dirty="0" err="1" smtClean="0"/>
              <a:t>Grigorevich</a:t>
            </a:r>
            <a:r>
              <a:rPr lang="en-US" altLang="zh-CN" sz="2400" dirty="0" smtClean="0"/>
              <a:t> </a:t>
            </a:r>
            <a:r>
              <a:rPr lang="en-US" altLang="zh-CN" sz="2400" dirty="0" err="1" smtClean="0"/>
              <a:t>Ivakhnenko</a:t>
            </a:r>
            <a:r>
              <a:rPr lang="en-US" altLang="zh-CN" sz="2400" dirty="0" smtClean="0"/>
              <a:t> and V. G. </a:t>
            </a:r>
            <a:r>
              <a:rPr lang="en-US" altLang="zh-CN" sz="2400" dirty="0" err="1" smtClean="0"/>
              <a:t>Lapa</a:t>
            </a:r>
            <a:r>
              <a:rPr lang="en-US" altLang="zh-CN" sz="2400" dirty="0" smtClean="0"/>
              <a:t> in 1965. These networks are trained one layer at a time. </a:t>
            </a:r>
            <a:r>
              <a:rPr lang="en-US" altLang="zh-CN" sz="2400" dirty="0" err="1" smtClean="0"/>
              <a:t>Ivakhnenko's</a:t>
            </a:r>
            <a:r>
              <a:rPr lang="en-US" altLang="zh-CN" sz="2400" dirty="0" smtClean="0"/>
              <a:t> 1971 paper describes the learning of a deep </a:t>
            </a:r>
            <a:r>
              <a:rPr lang="en-US" altLang="zh-CN" sz="2400" dirty="0" err="1" smtClean="0"/>
              <a:t>feedforward</a:t>
            </a:r>
            <a:r>
              <a:rPr lang="en-US" altLang="zh-CN" sz="2400" dirty="0" smtClean="0"/>
              <a:t> multilayer </a:t>
            </a:r>
            <a:r>
              <a:rPr lang="en-US" altLang="zh-CN" sz="2400" dirty="0" err="1" smtClean="0"/>
              <a:t>perceptron</a:t>
            </a:r>
            <a:r>
              <a:rPr lang="en-US" altLang="zh-CN" sz="2400" dirty="0" smtClean="0"/>
              <a:t> with eight layers, already much deeper than many later networks.</a:t>
            </a:r>
            <a:endParaRPr lang="zh-CN" altLang="en-US" sz="2400" dirty="0"/>
          </a:p>
        </p:txBody>
      </p:sp>
      <p:pic>
        <p:nvPicPr>
          <p:cNvPr id="15362" name="Picture 2" descr="Deep feedforward neural networks 的图像结果"/>
          <p:cNvPicPr>
            <a:picLocks noChangeAspect="1" noChangeArrowheads="1"/>
          </p:cNvPicPr>
          <p:nvPr/>
        </p:nvPicPr>
        <p:blipFill>
          <a:blip r:embed="rId2"/>
          <a:srcRect/>
          <a:stretch>
            <a:fillRect/>
          </a:stretch>
        </p:blipFill>
        <p:spPr bwMode="auto">
          <a:xfrm>
            <a:off x="7477125" y="0"/>
            <a:ext cx="1666875" cy="1524001"/>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 In 2006, a publication by Geoffrey Hinton and </a:t>
            </a:r>
            <a:r>
              <a:rPr lang="en-US" altLang="zh-CN" sz="2400" dirty="0" err="1" smtClean="0"/>
              <a:t>Ruslan</a:t>
            </a:r>
            <a:r>
              <a:rPr lang="en-US" altLang="zh-CN" sz="2400" dirty="0" smtClean="0"/>
              <a:t> </a:t>
            </a:r>
            <a:r>
              <a:rPr lang="en-US" altLang="zh-CN" sz="2400" dirty="0" err="1" smtClean="0"/>
              <a:t>Salakhutdinov</a:t>
            </a:r>
            <a:r>
              <a:rPr lang="en-US" altLang="zh-CN" sz="2400" dirty="0" smtClean="0"/>
              <a:t> introduced another way of pre-training many-layered </a:t>
            </a:r>
            <a:r>
              <a:rPr lang="en-US" altLang="zh-CN" sz="2400" dirty="0" err="1" smtClean="0"/>
              <a:t>feedforward</a:t>
            </a:r>
            <a:r>
              <a:rPr lang="en-US" altLang="zh-CN" sz="2400" dirty="0" smtClean="0"/>
              <a:t> neural networks (FNNs) one layer at a time, treating each layer in turn as an unsupervised restricted Boltzmann machine, then using supervised </a:t>
            </a:r>
            <a:r>
              <a:rPr lang="en-US" altLang="zh-CN" sz="2400" dirty="0" err="1" smtClean="0"/>
              <a:t>backpropagation</a:t>
            </a:r>
            <a:r>
              <a:rPr lang="en-US" altLang="zh-CN" sz="2400" dirty="0" smtClean="0"/>
              <a:t> for fine-tuning. Similar to shallow artificial neural networks, deep neural networks can model complex non-linear relationships. Over the last few years, advances in both machine learning algorithms and computer hardware have led to more efficient methods for training deep neural networks that contain many layers of non-linear hidden units and a very large output layer.</a:t>
            </a:r>
            <a:endParaRPr lang="zh-CN" altLang="en-US" sz="2400" dirty="0"/>
          </a:p>
        </p:txBody>
      </p:sp>
      <p:sp>
        <p:nvSpPr>
          <p:cNvPr id="14338" name="AutoShape 2"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340" name="AutoShape 4"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4342" name="Picture 6" descr="restricted Boltzmann machine 的图像结果"/>
          <p:cNvPicPr>
            <a:picLocks noChangeAspect="1" noChangeArrowheads="1"/>
          </p:cNvPicPr>
          <p:nvPr/>
        </p:nvPicPr>
        <p:blipFill>
          <a:blip r:embed="rId2" cstate="print"/>
          <a:srcRect/>
          <a:stretch>
            <a:fillRect/>
          </a:stretch>
        </p:blipFill>
        <p:spPr bwMode="auto">
          <a:xfrm>
            <a:off x="7120206" y="5286388"/>
            <a:ext cx="2023794" cy="1571612"/>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Deep learning often uses </a:t>
            </a:r>
            <a:r>
              <a:rPr lang="en-US" altLang="zh-CN" sz="2400" dirty="0" err="1" smtClean="0"/>
              <a:t>convolutional</a:t>
            </a:r>
            <a:r>
              <a:rPr lang="en-US" altLang="zh-CN" sz="2400" dirty="0" smtClean="0"/>
              <a:t> neural networks (CNNs), whose origins can be traced back to the </a:t>
            </a:r>
            <a:r>
              <a:rPr lang="en-US" altLang="zh-CN" sz="2400" dirty="0" err="1" smtClean="0"/>
              <a:t>Neocognitron</a:t>
            </a:r>
            <a:r>
              <a:rPr lang="en-US" altLang="zh-CN" sz="2400" dirty="0" smtClean="0"/>
              <a:t> introduced by </a:t>
            </a:r>
            <a:r>
              <a:rPr lang="en-US" altLang="zh-CN" sz="2400" dirty="0" err="1" smtClean="0"/>
              <a:t>Kunihiko</a:t>
            </a:r>
            <a:r>
              <a:rPr lang="en-US" altLang="zh-CN" sz="2400" dirty="0" smtClean="0"/>
              <a:t> Fukushima in 1980. In 1989, </a:t>
            </a:r>
            <a:r>
              <a:rPr lang="en-US" altLang="zh-CN" sz="2400" dirty="0" err="1" smtClean="0"/>
              <a:t>Yann</a:t>
            </a:r>
            <a:r>
              <a:rPr lang="en-US" altLang="zh-CN" sz="2400" dirty="0" smtClean="0"/>
              <a:t> </a:t>
            </a:r>
            <a:r>
              <a:rPr lang="en-US" altLang="zh-CN" sz="2400" dirty="0" err="1" smtClean="0"/>
              <a:t>LeCun</a:t>
            </a:r>
            <a:r>
              <a:rPr lang="en-US" altLang="zh-CN" sz="2400" dirty="0" smtClean="0"/>
              <a:t> and colleagues applied </a:t>
            </a:r>
            <a:r>
              <a:rPr lang="en-US" altLang="zh-CN" sz="2400" dirty="0" err="1" smtClean="0"/>
              <a:t>backpropagation</a:t>
            </a:r>
            <a:r>
              <a:rPr lang="en-US" altLang="zh-CN" sz="2400" dirty="0" smtClean="0"/>
              <a:t> to such an architecture. In the early 2000s, in an industrial application CNNs already processed an estimated 10% to 20% of all the checks written in the US. Since 2011, fast implementations of CNNs on GPUs have won many visual pattern recognition competitions.</a:t>
            </a:r>
          </a:p>
          <a:p>
            <a:r>
              <a:rPr lang="en-US" altLang="zh-CN" sz="2400" dirty="0" smtClean="0"/>
              <a:t>Deep </a:t>
            </a:r>
            <a:r>
              <a:rPr lang="en-US" altLang="zh-CN" sz="2400" dirty="0" err="1" smtClean="0"/>
              <a:t>feedforward</a:t>
            </a:r>
            <a:r>
              <a:rPr lang="en-US" altLang="zh-CN" sz="2400" dirty="0" smtClean="0"/>
              <a:t> neural networks were used in conjunction with reinforcement learning by </a:t>
            </a:r>
            <a:r>
              <a:rPr lang="en-US" altLang="zh-CN" sz="2400" dirty="0" err="1" smtClean="0"/>
              <a:t>AlphaGo</a:t>
            </a:r>
            <a:r>
              <a:rPr lang="en-US" altLang="zh-CN" sz="2400" dirty="0" smtClean="0"/>
              <a:t>, Google </a:t>
            </a:r>
            <a:r>
              <a:rPr lang="en-US" altLang="zh-CN" sz="2400" dirty="0" err="1" smtClean="0"/>
              <a:t>Deepmind's</a:t>
            </a:r>
            <a:r>
              <a:rPr lang="en-US" altLang="zh-CN" sz="2400" dirty="0" smtClean="0"/>
              <a:t> program that was the first to beat a professional human Go player</a:t>
            </a:r>
            <a:endParaRPr lang="zh-CN" altLang="en-US" sz="2400" dirty="0"/>
          </a:p>
        </p:txBody>
      </p:sp>
      <p:pic>
        <p:nvPicPr>
          <p:cNvPr id="13314" name="Picture 2" descr="convolutional neural networks  的图像结果"/>
          <p:cNvPicPr>
            <a:picLocks noChangeAspect="1" noChangeArrowheads="1"/>
          </p:cNvPicPr>
          <p:nvPr/>
        </p:nvPicPr>
        <p:blipFill>
          <a:blip r:embed="rId2"/>
          <a:srcRect/>
          <a:stretch>
            <a:fillRect/>
          </a:stretch>
        </p:blipFill>
        <p:spPr bwMode="auto">
          <a:xfrm>
            <a:off x="6537572" y="5715016"/>
            <a:ext cx="2606428" cy="1142984"/>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Early on, deep learning was also applied to sequence learning with recurrent neural networks (RNNs) which are general computers and can run arbitrary programs to process arbitrary sequences of inputs. The depth of an RNN is unlimited and depends on the length of its input sequence. RNNs can be trained by gradient descent but suffer from the vanishing gradient problem. In 1992, it was shown that unsupervised pre-training of a stack of recurrent neural networks can speed up subsequent supervised learning of deep sequential problems.</a:t>
            </a:r>
            <a:endParaRPr lang="zh-CN" altLang="en-US" sz="2400" dirty="0"/>
          </a:p>
        </p:txBody>
      </p:sp>
      <p:sp>
        <p:nvSpPr>
          <p:cNvPr id="12290" name="AutoShape 2"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2" name="AutoShape 4"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4" name="AutoShape 6"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6" name="AutoShape 8" descr="https://images.nature.com/full/nature-assets/nature/journal/v521/n7553/images_article/nature14539-f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 name="图片 7" descr="nature14539-f5.jpg"/>
          <p:cNvPicPr>
            <a:picLocks noChangeAspect="1"/>
          </p:cNvPicPr>
          <p:nvPr/>
        </p:nvPicPr>
        <p:blipFill>
          <a:blip r:embed="rId2"/>
          <a:stretch>
            <a:fillRect/>
          </a:stretch>
        </p:blipFill>
        <p:spPr>
          <a:xfrm>
            <a:off x="5409126" y="5357826"/>
            <a:ext cx="3734873" cy="1500174"/>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857232"/>
            <a:ext cx="9144000" cy="4525963"/>
          </a:xfrm>
        </p:spPr>
        <p:txBody>
          <a:bodyPr>
            <a:noAutofit/>
          </a:bodyPr>
          <a:lstStyle/>
          <a:p>
            <a:r>
              <a:rPr lang="en-US" altLang="zh-CN" sz="2400" dirty="0" smtClean="0"/>
              <a:t>Numerous researchers now use variants of a deep learning recurrent NN called the long short-term memory (LSTM) network published by </a:t>
            </a:r>
            <a:r>
              <a:rPr lang="en-US" altLang="zh-CN" sz="2400" dirty="0" err="1" smtClean="0"/>
              <a:t>Hochreiter</a:t>
            </a:r>
            <a:r>
              <a:rPr lang="en-US" altLang="zh-CN" sz="2400" dirty="0" smtClean="0"/>
              <a:t> &amp; </a:t>
            </a:r>
            <a:r>
              <a:rPr lang="en-US" altLang="zh-CN" sz="2400" dirty="0" err="1" smtClean="0"/>
              <a:t>Schmidhuber</a:t>
            </a:r>
            <a:r>
              <a:rPr lang="en-US" altLang="zh-CN" sz="2400" dirty="0" smtClean="0"/>
              <a:t> in 1997. LSTM is often trained by Connectionist Temporal Classification (CTC). At Google, Microsoft and </a:t>
            </a:r>
            <a:r>
              <a:rPr lang="en-US" altLang="zh-CN" sz="2400" dirty="0" err="1" smtClean="0"/>
              <a:t>Baidu</a:t>
            </a:r>
            <a:r>
              <a:rPr lang="en-US" altLang="zh-CN" sz="2400" dirty="0" smtClean="0"/>
              <a:t> this approach has </a:t>
            </a:r>
            <a:r>
              <a:rPr lang="en-US" altLang="zh-CN" sz="2400" dirty="0" err="1" smtClean="0"/>
              <a:t>revolutionised</a:t>
            </a:r>
            <a:r>
              <a:rPr lang="en-US" altLang="zh-CN" sz="2400" dirty="0" smtClean="0"/>
              <a:t> speech recognition. For example, in 2015, Google's speech recognition experienced a dramatic performance jump of 49% through CTC-trained LSTM, which is now available through Google Voice to billions of </a:t>
            </a:r>
            <a:r>
              <a:rPr lang="en-US" altLang="zh-CN" sz="2400" dirty="0" err="1" smtClean="0"/>
              <a:t>smartphone</a:t>
            </a:r>
            <a:r>
              <a:rPr lang="en-US" altLang="zh-CN" sz="2400" dirty="0" smtClean="0"/>
              <a:t> users. Google also used LSTM to improve machine translation, Language Modeling and Multilingual Language Processing. LSTM combined with CNNs also improved automatic image captioning and a plethora of other applications.</a:t>
            </a:r>
            <a:endParaRPr lang="zh-CN" altLang="en-US" sz="2400" dirty="0"/>
          </a:p>
        </p:txBody>
      </p:sp>
      <p:pic>
        <p:nvPicPr>
          <p:cNvPr id="11266" name="Picture 2" descr="long short-term memory (LSTM)  的图像结果"/>
          <p:cNvPicPr>
            <a:picLocks noChangeAspect="1" noChangeArrowheads="1"/>
          </p:cNvPicPr>
          <p:nvPr/>
        </p:nvPicPr>
        <p:blipFill>
          <a:blip r:embed="rId3"/>
          <a:srcRect/>
          <a:stretch>
            <a:fillRect/>
          </a:stretch>
        </p:blipFill>
        <p:spPr bwMode="auto">
          <a:xfrm>
            <a:off x="6143636" y="4957769"/>
            <a:ext cx="3000364" cy="190023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Project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 Presentations</a:t>
            </a:r>
            <a:endParaRPr lang="en-US" altLang="zh-CN" dirty="0"/>
          </a:p>
          <a:p>
            <a:pPr lvl="1"/>
            <a:r>
              <a:rPr lang="en-US" altLang="zh-CN" dirty="0"/>
              <a:t>Random </a:t>
            </a:r>
            <a:r>
              <a:rPr lang="en-US" altLang="zh-CN" dirty="0" smtClean="0"/>
              <a:t>Walker	4 weeks later ( Oct. 9)</a:t>
            </a:r>
            <a:endParaRPr lang="en-US" altLang="zh-CN" dirty="0"/>
          </a:p>
          <a:p>
            <a:pPr lvl="1"/>
            <a:r>
              <a:rPr lang="en-US" altLang="zh-CN" dirty="0" err="1"/>
              <a:t>Sensored</a:t>
            </a:r>
            <a:r>
              <a:rPr lang="en-US" altLang="zh-CN" dirty="0"/>
              <a:t> </a:t>
            </a:r>
            <a:r>
              <a:rPr lang="en-US" altLang="zh-CN" dirty="0" smtClean="0"/>
              <a:t>Walker	8 weeks later (Nov. 6)</a:t>
            </a:r>
            <a:endParaRPr lang="en-US" altLang="zh-CN" dirty="0"/>
          </a:p>
          <a:p>
            <a:pPr lvl="1"/>
            <a:r>
              <a:rPr lang="en-US" altLang="zh-CN" dirty="0" err="1"/>
              <a:t>DeepAI</a:t>
            </a:r>
            <a:r>
              <a:rPr lang="en-US" altLang="zh-CN" dirty="0"/>
              <a:t> </a:t>
            </a:r>
            <a:r>
              <a:rPr lang="en-US" altLang="zh-CN" dirty="0" smtClean="0"/>
              <a:t>Walker	</a:t>
            </a:r>
            <a:r>
              <a:rPr lang="en-US" altLang="zh-CN" dirty="0"/>
              <a:t>end of </a:t>
            </a:r>
            <a:r>
              <a:rPr lang="en-US" altLang="zh-CN" dirty="0" smtClean="0"/>
              <a:t>semester (Dec. 25)</a:t>
            </a:r>
            <a:endParaRPr lang="en-US" altLang="zh-CN" dirty="0"/>
          </a:p>
        </p:txBody>
      </p:sp>
    </p:spTree>
    <p:extLst>
      <p:ext uri="{BB962C8B-B14F-4D97-AF65-F5344CB8AC3E}">
        <p14:creationId xmlns:p14="http://schemas.microsoft.com/office/powerpoint/2010/main" xmlns="" val="31405194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In 1950, Alan Turing proposed a general procedure to test the intelligence of an agent now known as the Turing test. This procedure allows almost all the major problems of artificial intelligence to be tested. However, it is a very difficult challenge and at present all agents fail.</a:t>
            </a:r>
          </a:p>
          <a:p>
            <a:r>
              <a:rPr lang="en-US" altLang="zh-CN" sz="2400" dirty="0" smtClean="0"/>
              <a:t>Artificial intelligence can also be evaluated on specific problems such as small problems in chemistry, hand-writing recognition and game-playing. Such tests have been termed subject matter expert Turing tests. Smaller problems provide more achievable goals and there are an ever-increasing number of positive results.</a:t>
            </a:r>
            <a:endParaRPr lang="zh-CN" altLang="en-US" sz="2400" dirty="0"/>
          </a:p>
        </p:txBody>
      </p:sp>
      <p:pic>
        <p:nvPicPr>
          <p:cNvPr id="10242" name="Picture 2" descr="Turing test 的图像结果"/>
          <p:cNvPicPr>
            <a:picLocks noChangeAspect="1" noChangeArrowheads="1"/>
          </p:cNvPicPr>
          <p:nvPr/>
        </p:nvPicPr>
        <p:blipFill>
          <a:blip r:embed="rId2"/>
          <a:srcRect/>
          <a:stretch>
            <a:fillRect/>
          </a:stretch>
        </p:blipFill>
        <p:spPr bwMode="auto">
          <a:xfrm>
            <a:off x="6286500" y="0"/>
            <a:ext cx="2857500" cy="16002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543956" cy="1143000"/>
          </a:xfrm>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For example, performance at draughts (i.e. checkers) is optimal, performance at chess is high-human and nearing super-human (see computer chess: computers versus human) and performance at many everyday tasks (such as recognizing a face or crossing a room without bumping into something) is sub-human.</a:t>
            </a:r>
          </a:p>
          <a:p>
            <a:endParaRPr lang="en-US" altLang="zh-CN" sz="2400" dirty="0" smtClean="0"/>
          </a:p>
          <a:p>
            <a:r>
              <a:rPr lang="en-US" altLang="zh-CN" sz="2400" dirty="0" smtClean="0"/>
              <a:t>A quite different approach measures machine intelligence through tests which are developed from mathematical definitions of intelligence. Examples of these kinds of tests start in the late nineties devising intelligence tests using notions from </a:t>
            </a:r>
            <a:r>
              <a:rPr lang="en-US" altLang="zh-CN" sz="2400" dirty="0" err="1" smtClean="0"/>
              <a:t>Kolmogorov</a:t>
            </a:r>
            <a:r>
              <a:rPr lang="en-US" altLang="zh-CN" sz="2400" dirty="0" smtClean="0"/>
              <a:t> complexity and data compression. Two major advantages of mathematical definitions are their applicability to nonhuman intelligences and their absence of a requirement for human testers.</a:t>
            </a:r>
            <a:endParaRPr lang="zh-CN" altLang="en-US" sz="2400" dirty="0"/>
          </a:p>
        </p:txBody>
      </p:sp>
      <p:pic>
        <p:nvPicPr>
          <p:cNvPr id="9218" name="Picture 2" descr="https://upload.wikimedia.org/wikipedia/commons/thumb/e/e6/Kolmogorov_complexity_and_computable_lower_bounds.gif/500px-Kolmogorov_complexity_and_computable_lower_bounds.gif"/>
          <p:cNvPicPr>
            <a:picLocks noChangeAspect="1" noChangeArrowheads="1"/>
          </p:cNvPicPr>
          <p:nvPr/>
        </p:nvPicPr>
        <p:blipFill>
          <a:blip r:embed="rId2"/>
          <a:srcRect/>
          <a:stretch>
            <a:fillRect/>
          </a:stretch>
        </p:blipFill>
        <p:spPr bwMode="auto">
          <a:xfrm>
            <a:off x="4381500" y="0"/>
            <a:ext cx="4762500" cy="1400175"/>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 derivative of the Turing test is the Completely Automated Public Turing test to tell Computers and Humans Apart (CAPTCHA). As the name implies, this helps to determine that a user is an actual person and not a computer posing as a human. In contrast to the standard Turing test, CAPTCHA administered by a machine and targeted to a human as opposed to being administered by a human and targeted to a machine. A computer asks a user to complete a simple test then generates a grade for that test. Computers are unable to solve the problem, so correct solutions are deemed to be the result of a person taking the test. A common type of CAPTCHA is the test that requires the typing of distorted letters, numbers or symbols that appear in an image undecipherable by a computer.</a:t>
            </a:r>
            <a:endParaRPr lang="zh-CN" altLang="en-US" sz="2400" dirty="0"/>
          </a:p>
        </p:txBody>
      </p:sp>
      <p:pic>
        <p:nvPicPr>
          <p:cNvPr id="8194" name="Picture 2" descr="CAPTCHA 的图像结果"/>
          <p:cNvPicPr>
            <a:picLocks noChangeAspect="1" noChangeArrowheads="1"/>
          </p:cNvPicPr>
          <p:nvPr/>
        </p:nvPicPr>
        <p:blipFill>
          <a:blip r:embed="rId2"/>
          <a:srcRect/>
          <a:stretch>
            <a:fillRect/>
          </a:stretch>
        </p:blipFill>
        <p:spPr bwMode="auto">
          <a:xfrm>
            <a:off x="6296025" y="0"/>
            <a:ext cx="2847975" cy="15621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dirty="0" smtClean="0"/>
              <a:t>Applications</a:t>
            </a:r>
            <a:endParaRPr lang="en-US" sz="4000"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AI is relevant to any intellectual task. Modern artificial intelligence techniques are pervasive and are too numerous to list here. Frequently, when a technique reaches mainstream use, it is no longer considered artificial intelligence; this phenomenon is described as the AI effect.</a:t>
            </a:r>
          </a:p>
          <a:p>
            <a:r>
              <a:rPr lang="en-US" altLang="zh-CN" sz="2400" dirty="0" smtClean="0"/>
              <a:t>High-profile examples of AI include autonomous vehicles (such as drones and self-driving cars), medical diagnosis, creating art (such as poetry), proving mathematical theorems, playing games (such as Chess or Go), search engines (such as Google search), online assistants (such as </a:t>
            </a:r>
            <a:r>
              <a:rPr lang="en-US" altLang="zh-CN" sz="2400" dirty="0" err="1" smtClean="0"/>
              <a:t>Siri</a:t>
            </a:r>
            <a:r>
              <a:rPr lang="en-US" altLang="zh-CN" sz="2400" dirty="0" smtClean="0"/>
              <a:t>), image recognition in photographs, spam filtering, prediction of judicial decisions and targeting online advertisements.</a:t>
            </a:r>
            <a:endParaRPr lang="zh-CN" altLang="en-US" sz="2400" dirty="0"/>
          </a:p>
        </p:txBody>
      </p:sp>
      <p:pic>
        <p:nvPicPr>
          <p:cNvPr id="7170" name="Picture 2" descr="autonomous vehicles  的图像结果"/>
          <p:cNvPicPr>
            <a:picLocks noChangeAspect="1" noChangeArrowheads="1"/>
          </p:cNvPicPr>
          <p:nvPr/>
        </p:nvPicPr>
        <p:blipFill>
          <a:blip r:embed="rId2"/>
          <a:srcRect/>
          <a:stretch>
            <a:fillRect/>
          </a:stretch>
        </p:blipFill>
        <p:spPr bwMode="auto">
          <a:xfrm>
            <a:off x="6286500" y="0"/>
            <a:ext cx="2857500" cy="1466851"/>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Artificial intelligence is breaking into the healthcare industry by assisting doctors. According to Bloomberg Technology, Microsoft has developed AI to help doctors find the right treatments for cancer.  There is a great amount of research and drugs developed relating to cancer. In detail, there are more than 800 medicines and vaccines to treat cancer. This negatively affects the doctors, because there are way too many options to choose from, making it more difficult to choose the right drugs for the patients. Microsoft is working on a project to develop a machine called "Hanover". Its goal is to memorize all the papers necessary to cancer and help predict which combinations of drugs will be most effective for each patient. One project that is being worked on at the moment is fighting myeloid leukemia, a fatal cancer where the treatment has not improved in decades. </a:t>
            </a:r>
            <a:endParaRPr lang="zh-CN" altLang="en-US" sz="2400" dirty="0"/>
          </a:p>
        </p:txBody>
      </p:sp>
      <p:pic>
        <p:nvPicPr>
          <p:cNvPr id="6146" name="Picture 2" descr="Artificial intelligence  healthcare  的图像结果"/>
          <p:cNvPicPr>
            <a:picLocks noChangeAspect="1" noChangeArrowheads="1"/>
          </p:cNvPicPr>
          <p:nvPr/>
        </p:nvPicPr>
        <p:blipFill>
          <a:blip r:embed="rId2"/>
          <a:srcRect/>
          <a:stretch>
            <a:fillRect/>
          </a:stretch>
        </p:blipFill>
        <p:spPr bwMode="auto">
          <a:xfrm>
            <a:off x="7334250" y="0"/>
            <a:ext cx="1809750" cy="1524001"/>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Another study was reported to have found that artificial intelligence was as good as trained doctors in identifying skin cancers. Another study is using artificial intelligence to try and monitor multiple high-risk patients, and this is done by asking each patient numerous questions based on data acquired from live doctor to patient interactions.</a:t>
            </a:r>
          </a:p>
          <a:p>
            <a:r>
              <a:rPr lang="en-US" sz="2400" dirty="0" smtClean="0"/>
              <a:t>According to CNN, there was a recent study by surgeons at the Children's National Medical Center in Washington which successfully demonstrated surgery with an autonomous robot. The team supervised the robot while it performed soft-tissue surgery, stitching together a pig's bowel during open surgery, and doing so better than a human surgeon, the team claimed.</a:t>
            </a:r>
            <a:endParaRPr lang="zh-CN" altLang="en-US" sz="2400" dirty="0"/>
          </a:p>
        </p:txBody>
      </p:sp>
      <p:pic>
        <p:nvPicPr>
          <p:cNvPr id="5122" name="Picture 2" descr="Artificial intelligence  healthcare  的图像结果"/>
          <p:cNvPicPr>
            <a:picLocks noChangeAspect="1" noChangeArrowheads="1"/>
          </p:cNvPicPr>
          <p:nvPr/>
        </p:nvPicPr>
        <p:blipFill>
          <a:blip r:embed="rId2"/>
          <a:srcRect/>
          <a:stretch>
            <a:fillRect/>
          </a:stretch>
        </p:blipFill>
        <p:spPr bwMode="auto">
          <a:xfrm>
            <a:off x="6178293" y="0"/>
            <a:ext cx="2965707" cy="1428736"/>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Advancements in AI have contributed to the growth of the automotive industry through the creation and evolution of self-driving vehicles. As of 2016, there are over 30 companies utilizing AI into the creation of driverless cars. A few companies involved with AI include Tesla, Google, and Apple.</a:t>
            </a:r>
          </a:p>
          <a:p>
            <a:r>
              <a:rPr lang="en-US" altLang="zh-CN" sz="2400" dirty="0" smtClean="0"/>
              <a:t>Many components contribute to the functioning of self-driving cars. These vehicles incorporate systems such as braking, lane changing, collision prevention, navigation and mapping. Together, these systems, as well as high performance computers are integrated into one complex vehicle</a:t>
            </a:r>
            <a:endParaRPr lang="zh-CN" altLang="en-US" sz="2400" dirty="0"/>
          </a:p>
        </p:txBody>
      </p:sp>
      <p:pic>
        <p:nvPicPr>
          <p:cNvPr id="4098" name="Picture 2" descr="driverless cars 的图像结果"/>
          <p:cNvPicPr>
            <a:picLocks noChangeAspect="1" noChangeArrowheads="1"/>
          </p:cNvPicPr>
          <p:nvPr/>
        </p:nvPicPr>
        <p:blipFill>
          <a:blip r:embed="rId2"/>
          <a:srcRect/>
          <a:stretch>
            <a:fillRect/>
          </a:stretch>
        </p:blipFill>
        <p:spPr bwMode="auto">
          <a:xfrm>
            <a:off x="6484315" y="0"/>
            <a:ext cx="2659685" cy="164305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One main factor that influences the ability for a driver-less car to function is mapping. In general, the vehicle would be pre-programmed with a map of the area being driven. This map would include data on the approximations of street light and curb heights in order for the vehicle to be aware of its surroundings. However, Google has been working on an algorithm with the purpose of eliminating the need for pre-programmed maps and instead, creating a device that would be able to adjust to a variety of new surroundings. Some self-driving cars are not equipped with steering wheels or brakes, so there has also been research focused on creating an algorithm that is capable of maintaining a safe environment for the passengers in the vehicle through awareness of speed and driving conditions.</a:t>
            </a:r>
            <a:endParaRPr lang="zh-CN" altLang="en-US" sz="2400" dirty="0"/>
          </a:p>
        </p:txBody>
      </p:sp>
      <p:pic>
        <p:nvPicPr>
          <p:cNvPr id="3074" name="Picture 2" descr="driverless cars 的图像结果"/>
          <p:cNvPicPr>
            <a:picLocks noChangeAspect="1" noChangeArrowheads="1"/>
          </p:cNvPicPr>
          <p:nvPr/>
        </p:nvPicPr>
        <p:blipFill>
          <a:blip r:embed="rId2"/>
          <a:srcRect/>
          <a:stretch>
            <a:fillRect/>
          </a:stretch>
        </p:blipFill>
        <p:spPr bwMode="auto">
          <a:xfrm>
            <a:off x="6429388" y="0"/>
            <a:ext cx="2714612" cy="1652373"/>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Financial institutions have long used artificial neural network systems to detect charges or claims outside of the norm, flagging these for human investigation.</a:t>
            </a:r>
          </a:p>
          <a:p>
            <a:r>
              <a:rPr lang="en-US" altLang="zh-CN" sz="2400" dirty="0" smtClean="0"/>
              <a:t>Use of AI in banking can be tracked back to 1987 when Security Pacific National Bank in USA set-up a Fraud Prevention Task force to counter the </a:t>
            </a:r>
            <a:r>
              <a:rPr lang="en-US" altLang="zh-CN" sz="2400" dirty="0" err="1" smtClean="0"/>
              <a:t>unauthorised</a:t>
            </a:r>
            <a:r>
              <a:rPr lang="en-US" altLang="zh-CN" sz="2400" dirty="0" smtClean="0"/>
              <a:t> use of debit cards. Apps like </a:t>
            </a:r>
            <a:r>
              <a:rPr lang="en-US" altLang="zh-CN" sz="2400" dirty="0" err="1" smtClean="0"/>
              <a:t>Kasisito</a:t>
            </a:r>
            <a:r>
              <a:rPr lang="en-US" altLang="zh-CN" sz="2400" dirty="0" smtClean="0"/>
              <a:t> and </a:t>
            </a:r>
            <a:r>
              <a:rPr lang="en-US" altLang="zh-CN" sz="2400" dirty="0" err="1" smtClean="0"/>
              <a:t>Moneystream</a:t>
            </a:r>
            <a:r>
              <a:rPr lang="en-US" altLang="zh-CN" sz="2400" dirty="0" smtClean="0"/>
              <a:t> are using AI in financial services</a:t>
            </a:r>
            <a:endParaRPr lang="zh-CN" altLang="en-US" sz="2400" dirty="0"/>
          </a:p>
        </p:txBody>
      </p:sp>
      <p:pic>
        <p:nvPicPr>
          <p:cNvPr id="2050" name="Picture 2" descr="AI in banking  的图像结果"/>
          <p:cNvPicPr>
            <a:picLocks noChangeAspect="1" noChangeArrowheads="1"/>
          </p:cNvPicPr>
          <p:nvPr/>
        </p:nvPicPr>
        <p:blipFill>
          <a:blip r:embed="rId2"/>
          <a:srcRect/>
          <a:stretch>
            <a:fillRect/>
          </a:stretch>
        </p:blipFill>
        <p:spPr bwMode="auto">
          <a:xfrm>
            <a:off x="5059793" y="4500570"/>
            <a:ext cx="4084207" cy="235743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Banks use artificial intelligence systems to organize operations, maintain book-keeping, invest in stocks, and manage properties. AI can react to changes overnight or when business is not taking place. In August 2001, robots beat humans in a simulated financial trading competition.</a:t>
            </a:r>
          </a:p>
          <a:p>
            <a:r>
              <a:rPr lang="en-US" altLang="zh-CN" sz="2400" dirty="0" smtClean="0"/>
              <a:t>AI has also reduced fraud and crime by monitoring behavioral patterns of users for any changes or anomalies.</a:t>
            </a:r>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AI in banking  的图像结果"/>
          <p:cNvPicPr>
            <a:picLocks noChangeAspect="1" noChangeArrowheads="1"/>
          </p:cNvPicPr>
          <p:nvPr/>
        </p:nvPicPr>
        <p:blipFill>
          <a:blip r:embed="rId2"/>
          <a:srcRect/>
          <a:stretch>
            <a:fillRect/>
          </a:stretch>
        </p:blipFill>
        <p:spPr bwMode="auto">
          <a:xfrm>
            <a:off x="4500563" y="4431803"/>
            <a:ext cx="4643438" cy="242619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Class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Class stages</a:t>
            </a:r>
          </a:p>
          <a:p>
            <a:pPr lvl="1"/>
            <a:r>
              <a:rPr lang="en-US" altLang="zh-CN" dirty="0" smtClean="0"/>
              <a:t>Introduction, build agent, up and running (3 weeks)</a:t>
            </a:r>
          </a:p>
          <a:p>
            <a:pPr lvl="1"/>
            <a:r>
              <a:rPr lang="en-US" altLang="zh-CN" dirty="0" smtClean="0"/>
              <a:t>Machine Learning with </a:t>
            </a:r>
            <a:r>
              <a:rPr lang="en-US" altLang="zh-CN" dirty="0" err="1" smtClean="0"/>
              <a:t>Scikit</a:t>
            </a:r>
            <a:r>
              <a:rPr lang="en-US" altLang="zh-CN" dirty="0" smtClean="0"/>
              <a:t> </a:t>
            </a:r>
            <a:r>
              <a:rPr lang="en-US" altLang="zh-CN" dirty="0" smtClean="0"/>
              <a:t>(6 </a:t>
            </a:r>
            <a:r>
              <a:rPr lang="en-US" altLang="zh-CN" dirty="0" smtClean="0"/>
              <a:t>weeks)</a:t>
            </a:r>
          </a:p>
          <a:p>
            <a:pPr lvl="1"/>
            <a:r>
              <a:rPr lang="en-US" altLang="zh-CN" dirty="0" smtClean="0"/>
              <a:t>Deep Learning with </a:t>
            </a:r>
            <a:r>
              <a:rPr lang="en-US" altLang="zh-CN" dirty="0" err="1" smtClean="0"/>
              <a:t>Tensorflow</a:t>
            </a:r>
            <a:r>
              <a:rPr lang="en-US" altLang="zh-CN" dirty="0" smtClean="0"/>
              <a:t> </a:t>
            </a:r>
            <a:r>
              <a:rPr lang="en-US" altLang="zh-CN" dirty="0" smtClean="0"/>
              <a:t>(6 </a:t>
            </a:r>
            <a:r>
              <a:rPr lang="en-US" altLang="zh-CN" dirty="0" smtClean="0"/>
              <a:t>weeks)</a:t>
            </a:r>
            <a:endParaRPr lang="en-US" altLang="zh-CN" dirty="0"/>
          </a:p>
        </p:txBody>
      </p:sp>
    </p:spTree>
    <p:extLst>
      <p:ext uri="{BB962C8B-B14F-4D97-AF65-F5344CB8AC3E}">
        <p14:creationId xmlns:p14="http://schemas.microsoft.com/office/powerpoint/2010/main" xmlns="" val="206248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a:t>
            </a:r>
            <a:endParaRPr lang="zh-CN" altLang="en-US" dirty="0"/>
          </a:p>
        </p:txBody>
      </p:sp>
      <p:sp>
        <p:nvSpPr>
          <p:cNvPr id="3" name="副标题 2"/>
          <p:cNvSpPr>
            <a:spLocks noGrp="1"/>
          </p:cNvSpPr>
          <p:nvPr>
            <p:ph type="subTitle" idx="1"/>
          </p:nvPr>
        </p:nvSpPr>
        <p:spPr/>
        <p:txBody>
          <a:bodyPr/>
          <a:lstStyle/>
          <a:p>
            <a:r>
              <a:rPr lang="en-US" altLang="zh-CN" dirty="0" smtClean="0"/>
              <a:t>What is it?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1684</TotalTime>
  <Words>7128</Words>
  <Application>Microsoft Office PowerPoint</Application>
  <PresentationFormat>全屏显示(4:3)</PresentationFormat>
  <Paragraphs>217</Paragraphs>
  <Slides>79</Slides>
  <Notes>1</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Artificial Intelligence</vt:lpstr>
      <vt:lpstr>About this course</vt:lpstr>
      <vt:lpstr>Textbook</vt:lpstr>
      <vt:lpstr>Project</vt:lpstr>
      <vt:lpstr>Projects</vt:lpstr>
      <vt:lpstr>Grading</vt:lpstr>
      <vt:lpstr>Project Scheduling</vt:lpstr>
      <vt:lpstr>Class Scheduling</vt:lpstr>
      <vt:lpstr>AI</vt:lpstr>
      <vt:lpstr>outline</vt:lpstr>
      <vt:lpstr>Artificial intelligence</vt:lpstr>
      <vt:lpstr>Artificial intelligence</vt:lpstr>
      <vt:lpstr>Artificial intelligence</vt:lpstr>
      <vt:lpstr>Artificial intelligence</vt:lpstr>
      <vt:lpstr>Artificial intelligence</vt:lpstr>
      <vt:lpstr>History</vt:lpstr>
      <vt:lpstr>History</vt:lpstr>
      <vt:lpstr>History</vt:lpstr>
      <vt:lpstr>History</vt:lpstr>
      <vt:lpstr>History</vt:lpstr>
      <vt:lpstr>History</vt:lpstr>
      <vt:lpstr>History</vt:lpstr>
      <vt:lpstr>History</vt:lpstr>
      <vt:lpstr>Goals</vt:lpstr>
      <vt:lpstr>Reasoning, problem solving</vt:lpstr>
      <vt:lpstr>Reasoning, problem solving</vt:lpstr>
      <vt:lpstr>Knowledge representation</vt:lpstr>
      <vt:lpstr>Knowledge representation</vt:lpstr>
      <vt:lpstr>Planning</vt:lpstr>
      <vt:lpstr>Learning</vt:lpstr>
      <vt:lpstr>Learning</vt:lpstr>
      <vt:lpstr>Natural language processing</vt:lpstr>
      <vt:lpstr>Perception</vt:lpstr>
      <vt:lpstr>Motion and manipulation</vt:lpstr>
      <vt:lpstr>Social intelligence</vt:lpstr>
      <vt:lpstr>Social intelligence</vt:lpstr>
      <vt:lpstr>General intelligence</vt:lpstr>
      <vt:lpstr>General intelligence</vt:lpstr>
      <vt:lpstr>Approaches</vt:lpstr>
      <vt:lpstr>Approaches</vt:lpstr>
      <vt:lpstr>Symbolic</vt:lpstr>
      <vt:lpstr>Cognitive simulation</vt:lpstr>
      <vt:lpstr>Logic-based</vt:lpstr>
      <vt:lpstr>Anti-logic or scruffy</vt:lpstr>
      <vt:lpstr>Knowledge-based</vt:lpstr>
      <vt:lpstr>Sub-symbolic</vt:lpstr>
      <vt:lpstr>Embodied intelligence</vt:lpstr>
      <vt:lpstr>Computational intelligence and soft computing</vt:lpstr>
      <vt:lpstr>Machine learning and statistics</vt:lpstr>
      <vt:lpstr>Intelligent agent paradigm</vt:lpstr>
      <vt:lpstr>Agent architectures and cognitive architectures</vt:lpstr>
      <vt:lpstr>Tools</vt:lpstr>
      <vt:lpstr>Search and optimization</vt:lpstr>
      <vt:lpstr>Search and optimization</vt:lpstr>
      <vt:lpstr>Search and optimization</vt:lpstr>
      <vt:lpstr>Search and optimization</vt:lpstr>
      <vt:lpstr>Logic</vt:lpstr>
      <vt:lpstr>Logic</vt:lpstr>
      <vt:lpstr>Probabilistic methods for uncertain reasoning</vt:lpstr>
      <vt:lpstr>Probabilistic methods for uncertain reasoning</vt:lpstr>
      <vt:lpstr>Classifiers and  statistical learning method</vt:lpstr>
      <vt:lpstr>Classifiers and  statistical learning method</vt:lpstr>
      <vt:lpstr>Neural networks</vt:lpstr>
      <vt:lpstr>Neural networks</vt:lpstr>
      <vt:lpstr>Deep feedforward neural networks</vt:lpstr>
      <vt:lpstr>Deep feedforward neural networks</vt:lpstr>
      <vt:lpstr>Deep feedforward neural networks</vt:lpstr>
      <vt:lpstr>Deep recurrent neural networks</vt:lpstr>
      <vt:lpstr>Deep recurrent neural networks</vt:lpstr>
      <vt:lpstr>Evaluating progress</vt:lpstr>
      <vt:lpstr>Evaluating progress</vt:lpstr>
      <vt:lpstr>Evaluating progress</vt:lpstr>
      <vt:lpstr>Applications</vt:lpstr>
      <vt:lpstr>Healthcare</vt:lpstr>
      <vt:lpstr>Healthcare</vt:lpstr>
      <vt:lpstr>Automotive</vt:lpstr>
      <vt:lpstr>Automotive</vt:lpstr>
      <vt:lpstr>Finance</vt:lpstr>
      <vt:lpstr>Finance</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微软用户</dc:creator>
  <cp:lastModifiedBy>微软用户</cp:lastModifiedBy>
  <cp:revision>26</cp:revision>
  <dcterms:created xsi:type="dcterms:W3CDTF">2017-08-25T18:24:49Z</dcterms:created>
  <dcterms:modified xsi:type="dcterms:W3CDTF">2017-09-08T10:20:01Z</dcterms:modified>
</cp:coreProperties>
</file>