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77"/>
  </p:normalViewPr>
  <p:slideViewPr>
    <p:cSldViewPr snapToGrid="0" snapToObjects="1" showGuides="1">
      <p:cViewPr>
        <p:scale>
          <a:sx n="99" d="100"/>
          <a:sy n="99" d="100"/>
        </p:scale>
        <p:origin x="232" y="1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17/10/8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592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17/10/8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43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17/10/8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21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17/10/8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25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17/10/8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45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17/10/8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23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17/10/8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47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17/10/8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926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17/10/8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48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17/10/8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2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17/10/8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7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8098-3566-7C4C-8220-7CA4E6D754E1}" type="datetimeFigureOut">
              <a:rPr kumimoji="1" lang="zh-CN" altLang="en-US" smtClean="0"/>
              <a:t>17/10/8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09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 50"/>
          <p:cNvGrpSpPr/>
          <p:nvPr/>
        </p:nvGrpSpPr>
        <p:grpSpPr>
          <a:xfrm>
            <a:off x="638629" y="1673525"/>
            <a:ext cx="9350760" cy="3467818"/>
            <a:chOff x="638629" y="1673525"/>
            <a:chExt cx="9350760" cy="3467818"/>
          </a:xfrm>
        </p:grpSpPr>
        <p:sp>
          <p:nvSpPr>
            <p:cNvPr id="4" name="矩形 3"/>
            <p:cNvSpPr/>
            <p:nvPr/>
          </p:nvSpPr>
          <p:spPr>
            <a:xfrm>
              <a:off x="638629" y="2594428"/>
              <a:ext cx="638628" cy="1669143"/>
            </a:xfrm>
            <a:prstGeom prst="rect">
              <a:avLst/>
            </a:prstGeom>
            <a:ln>
              <a:solidFill>
                <a:schemeClr val="tx1"/>
              </a:solidFill>
              <a:tailEnd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/>
                <a:t>浏览器</a:t>
              </a:r>
              <a:endParaRPr kumimoji="1" lang="zh-CN" altLang="en-US" sz="14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536308" y="1941184"/>
              <a:ext cx="1155940" cy="861272"/>
            </a:xfrm>
            <a:prstGeom prst="rect">
              <a:avLst/>
            </a:prstGeom>
            <a:ln>
              <a:solidFill>
                <a:schemeClr val="tx1"/>
              </a:solidFill>
              <a:tailEnd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/>
                <a:t>控制器</a:t>
              </a:r>
              <a:endParaRPr kumimoji="1"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520160" y="3982389"/>
              <a:ext cx="1155940" cy="861272"/>
            </a:xfrm>
            <a:prstGeom prst="rect">
              <a:avLst/>
            </a:prstGeom>
            <a:ln>
              <a:solidFill>
                <a:schemeClr val="tx1"/>
              </a:solidFill>
              <a:tailEnd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/>
                <a:t>视图</a:t>
              </a:r>
              <a:endParaRPr kumimoji="1" lang="zh-CN" altLang="en-US" sz="14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102524" y="2614134"/>
              <a:ext cx="690113" cy="1669143"/>
            </a:xfrm>
            <a:prstGeom prst="ellipse">
              <a:avLst/>
            </a:prstGeom>
            <a:ln>
              <a:solidFill>
                <a:schemeClr val="tx1"/>
              </a:solidFill>
              <a:tailEnd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/>
                <a:t>模型</a:t>
              </a:r>
              <a:endParaRPr kumimoji="1" lang="zh-CN" altLang="en-US" sz="1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883880" y="2659160"/>
              <a:ext cx="1000664" cy="1539678"/>
            </a:xfrm>
            <a:prstGeom prst="rect">
              <a:avLst/>
            </a:prstGeom>
            <a:ln>
              <a:solidFill>
                <a:schemeClr val="tx1"/>
              </a:solidFill>
              <a:tailEnd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smtClean="0"/>
                <a:t>数据处理单元</a:t>
              </a:r>
              <a:endParaRPr kumimoji="1" lang="zh-CN" altLang="en-US" sz="1400"/>
            </a:p>
          </p:txBody>
        </p:sp>
        <p:sp>
          <p:nvSpPr>
            <p:cNvPr id="9" name="罐形 8"/>
            <p:cNvSpPr/>
            <p:nvPr/>
          </p:nvSpPr>
          <p:spPr>
            <a:xfrm>
              <a:off x="8574657" y="3036498"/>
              <a:ext cx="1138686" cy="944593"/>
            </a:xfrm>
            <a:prstGeom prst="can">
              <a:avLst/>
            </a:prstGeom>
            <a:ln>
              <a:solidFill>
                <a:schemeClr val="tx1"/>
              </a:solidFill>
              <a:tailEnd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/>
                <a:t>数据库</a:t>
              </a:r>
              <a:endParaRPr kumimoji="1" lang="zh-CN" altLang="en-US" sz="1400" dirty="0"/>
            </a:p>
          </p:txBody>
        </p:sp>
        <p:cxnSp>
          <p:nvCxnSpPr>
            <p:cNvPr id="11" name="直线箭头连接符 10"/>
            <p:cNvCxnSpPr>
              <a:endCxn id="5" idx="1"/>
            </p:cNvCxnSpPr>
            <p:nvPr/>
          </p:nvCxnSpPr>
          <p:spPr>
            <a:xfrm flipV="1">
              <a:off x="1237844" y="2371820"/>
              <a:ext cx="1298464" cy="830944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>
              <a:endCxn id="7" idx="2"/>
            </p:cNvCxnSpPr>
            <p:nvPr/>
          </p:nvCxnSpPr>
          <p:spPr>
            <a:xfrm>
              <a:off x="3657792" y="2167309"/>
              <a:ext cx="1444732" cy="128139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/>
            <p:cNvCxnSpPr>
              <a:stCxn id="7" idx="3"/>
            </p:cNvCxnSpPr>
            <p:nvPr/>
          </p:nvCxnSpPr>
          <p:spPr>
            <a:xfrm flipH="1" flipV="1">
              <a:off x="3690709" y="2659160"/>
              <a:ext cx="1512880" cy="13796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5" idx="2"/>
              <a:endCxn id="6" idx="0"/>
            </p:cNvCxnSpPr>
            <p:nvPr/>
          </p:nvCxnSpPr>
          <p:spPr>
            <a:xfrm flipH="1">
              <a:off x="3098130" y="2802456"/>
              <a:ext cx="16148" cy="1179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/>
            <p:cNvCxnSpPr>
              <a:stCxn id="6" idx="1"/>
            </p:cNvCxnSpPr>
            <p:nvPr/>
          </p:nvCxnSpPr>
          <p:spPr>
            <a:xfrm flipH="1" flipV="1">
              <a:off x="1277257" y="3718425"/>
              <a:ext cx="1242903" cy="694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>
              <a:stCxn id="7" idx="6"/>
              <a:endCxn id="8" idx="1"/>
            </p:cNvCxnSpPr>
            <p:nvPr/>
          </p:nvCxnSpPr>
          <p:spPr>
            <a:xfrm flipV="1">
              <a:off x="5792637" y="3428999"/>
              <a:ext cx="1091243" cy="1970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/>
            <p:nvPr/>
          </p:nvCxnSpPr>
          <p:spPr>
            <a:xfrm flipV="1">
              <a:off x="7884544" y="3243533"/>
              <a:ext cx="690113" cy="21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/>
            <p:cNvCxnSpPr/>
            <p:nvPr/>
          </p:nvCxnSpPr>
          <p:spPr>
            <a:xfrm flipH="1">
              <a:off x="7884544" y="3743864"/>
              <a:ext cx="6901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 rot="19099707">
              <a:off x="1237757" y="2289256"/>
              <a:ext cx="10190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smtClean="0"/>
                <a:t>1.</a:t>
              </a:r>
              <a:r>
                <a:rPr kumimoji="1" lang="zh-CN" altLang="en-US" sz="1400" dirty="0" smtClean="0"/>
                <a:t>请求</a:t>
              </a:r>
              <a:endParaRPr kumimoji="1" lang="zh-CN" altLang="en-US" sz="1400" dirty="0"/>
            </a:p>
          </p:txBody>
        </p:sp>
        <p:sp>
          <p:nvSpPr>
            <p:cNvPr id="28" name="文本框 27"/>
            <p:cNvSpPr txBox="1"/>
            <p:nvPr/>
          </p:nvSpPr>
          <p:spPr>
            <a:xfrm rot="2344626">
              <a:off x="3772166" y="2467857"/>
              <a:ext cx="1248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2</a:t>
              </a:r>
              <a:r>
                <a:rPr kumimoji="1" lang="en-US" altLang="zh-CN" sz="1400" dirty="0" smtClean="0"/>
                <a:t>.</a:t>
              </a:r>
              <a:r>
                <a:rPr kumimoji="1" lang="zh-CN" altLang="en-US" sz="1400" dirty="0" smtClean="0"/>
                <a:t>实例化</a:t>
              </a:r>
              <a:endParaRPr kumimoji="1" lang="zh-CN" altLang="en-US" sz="14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898090" y="3059668"/>
              <a:ext cx="1017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3.</a:t>
              </a:r>
              <a:r>
                <a:rPr kumimoji="1" lang="zh-CN" altLang="en-US" sz="1400" dirty="0" smtClean="0"/>
                <a:t>数据</a:t>
              </a:r>
              <a:endParaRPr kumimoji="1" lang="zh-CN" altLang="en-US" sz="1400" dirty="0"/>
            </a:p>
          </p:txBody>
        </p:sp>
        <p:sp>
          <p:nvSpPr>
            <p:cNvPr id="31" name="文本框 30"/>
            <p:cNvSpPr txBox="1"/>
            <p:nvPr/>
          </p:nvSpPr>
          <p:spPr>
            <a:xfrm rot="2633525">
              <a:off x="3431532" y="3354904"/>
              <a:ext cx="181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4.</a:t>
              </a:r>
              <a:r>
                <a:rPr kumimoji="1" lang="zh-CN" altLang="en-US" sz="1400" dirty="0" smtClean="0"/>
                <a:t>返回处理结果</a:t>
              </a:r>
              <a:endParaRPr kumimoji="1" lang="zh-CN" altLang="en-US" sz="14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86355" y="3170403"/>
              <a:ext cx="1391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5.</a:t>
              </a:r>
              <a:r>
                <a:rPr kumimoji="1" lang="zh-CN" altLang="en-US" sz="1400" dirty="0" smtClean="0"/>
                <a:t>传递结果</a:t>
              </a:r>
              <a:endParaRPr kumimoji="1" lang="zh-CN" altLang="en-US" sz="1400" dirty="0"/>
            </a:p>
          </p:txBody>
        </p:sp>
        <p:sp>
          <p:nvSpPr>
            <p:cNvPr id="33" name="文本框 32"/>
            <p:cNvSpPr txBox="1"/>
            <p:nvPr/>
          </p:nvSpPr>
          <p:spPr>
            <a:xfrm rot="1920658">
              <a:off x="1339843" y="4194048"/>
              <a:ext cx="1248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6.</a:t>
              </a:r>
              <a:r>
                <a:rPr kumimoji="1" lang="zh-CN" altLang="en-US" sz="1400" dirty="0" smtClean="0"/>
                <a:t>响应</a:t>
              </a:r>
              <a:endParaRPr kumimoji="1" lang="zh-CN" altLang="en-US" sz="14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2250645" y="1673525"/>
              <a:ext cx="3845355" cy="3467818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6625087" y="2439151"/>
              <a:ext cx="3364302" cy="204658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53615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 47"/>
          <p:cNvGrpSpPr/>
          <p:nvPr/>
        </p:nvGrpSpPr>
        <p:grpSpPr>
          <a:xfrm>
            <a:off x="435429" y="1969279"/>
            <a:ext cx="8190986" cy="2725680"/>
            <a:chOff x="435429" y="1969279"/>
            <a:chExt cx="8190986" cy="2725680"/>
          </a:xfrm>
        </p:grpSpPr>
        <p:sp>
          <p:nvSpPr>
            <p:cNvPr id="4" name="矩形 3"/>
            <p:cNvSpPr/>
            <p:nvPr/>
          </p:nvSpPr>
          <p:spPr>
            <a:xfrm>
              <a:off x="435429" y="3193143"/>
              <a:ext cx="1407885" cy="4644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/>
                <a:t>客户端</a:t>
              </a:r>
              <a:endParaRPr kumimoji="1" lang="zh-CN" altLang="en-US" sz="16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571903" y="2071912"/>
              <a:ext cx="1896579" cy="4644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smtClean="0"/>
                <a:t>ActionServlet</a:t>
              </a:r>
              <a:endParaRPr kumimoji="1" lang="zh-CN" altLang="en-US" sz="16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571903" y="4230502"/>
              <a:ext cx="1896579" cy="4644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/>
                <a:t>JSP</a:t>
              </a:r>
              <a:r>
                <a:rPr kumimoji="1" lang="zh-CN" altLang="en-US" sz="1600" dirty="0" smtClean="0"/>
                <a:t>页面</a:t>
              </a:r>
              <a:endParaRPr kumimoji="1"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416410" y="2071911"/>
              <a:ext cx="1896579" cy="4644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/>
                <a:t>Action</a:t>
              </a:r>
              <a:endParaRPr kumimoji="1" lang="zh-CN" altLang="en-US" sz="1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416410" y="4230502"/>
              <a:ext cx="1896579" cy="4644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smtClean="0"/>
                <a:t>模型</a:t>
              </a:r>
              <a:endParaRPr kumimoji="1" lang="zh-CN" altLang="en-US" sz="1600" dirty="0"/>
            </a:p>
          </p:txBody>
        </p:sp>
        <p:cxnSp>
          <p:nvCxnSpPr>
            <p:cNvPr id="10" name="肘形连接符 9"/>
            <p:cNvCxnSpPr>
              <a:stCxn id="4" idx="0"/>
              <a:endCxn id="5" idx="1"/>
            </p:cNvCxnSpPr>
            <p:nvPr/>
          </p:nvCxnSpPr>
          <p:spPr>
            <a:xfrm rot="5400000" flipH="1" flipV="1">
              <a:off x="1411136" y="2032377"/>
              <a:ext cx="889002" cy="143253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6" idx="1"/>
              <a:endCxn id="4" idx="2"/>
            </p:cNvCxnSpPr>
            <p:nvPr/>
          </p:nvCxnSpPr>
          <p:spPr>
            <a:xfrm rot="10800000">
              <a:off x="1139373" y="3657601"/>
              <a:ext cx="1432531" cy="80513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>
              <a:stCxn id="5" idx="2"/>
              <a:endCxn id="6" idx="0"/>
            </p:cNvCxnSpPr>
            <p:nvPr/>
          </p:nvCxnSpPr>
          <p:spPr>
            <a:xfrm>
              <a:off x="3520193" y="2536369"/>
              <a:ext cx="0" cy="1694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/>
            <p:cNvCxnSpPr>
              <a:stCxn id="5" idx="3"/>
              <a:endCxn id="7" idx="1"/>
            </p:cNvCxnSpPr>
            <p:nvPr/>
          </p:nvCxnSpPr>
          <p:spPr>
            <a:xfrm flipV="1">
              <a:off x="4468482" y="2304140"/>
              <a:ext cx="194792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/>
            <p:cNvCxnSpPr>
              <a:stCxn id="7" idx="2"/>
              <a:endCxn id="8" idx="0"/>
            </p:cNvCxnSpPr>
            <p:nvPr/>
          </p:nvCxnSpPr>
          <p:spPr>
            <a:xfrm>
              <a:off x="7364700" y="2536368"/>
              <a:ext cx="0" cy="16941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>
              <a:stCxn id="8" idx="1"/>
              <a:endCxn id="6" idx="3"/>
            </p:cNvCxnSpPr>
            <p:nvPr/>
          </p:nvCxnSpPr>
          <p:spPr>
            <a:xfrm flipH="1">
              <a:off x="4468482" y="4462731"/>
              <a:ext cx="19479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多文档 31"/>
            <p:cNvSpPr/>
            <p:nvPr/>
          </p:nvSpPr>
          <p:spPr>
            <a:xfrm>
              <a:off x="4745830" y="2762399"/>
              <a:ext cx="759125" cy="444260"/>
            </a:xfrm>
            <a:prstGeom prst="flowChartMulti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342716" y="3213161"/>
              <a:ext cx="205308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smtClean="0"/>
                <a:t>Struts-</a:t>
              </a:r>
              <a:r>
                <a:rPr kumimoji="1" lang="en-US" altLang="zh-CN" sz="1600" dirty="0" err="1" smtClean="0"/>
                <a:t>config.xml</a:t>
              </a:r>
              <a:endParaRPr kumimoji="1" lang="zh-CN" altLang="en-US" sz="1600" dirty="0"/>
            </a:p>
          </p:txBody>
        </p:sp>
        <p:cxnSp>
          <p:nvCxnSpPr>
            <p:cNvPr id="35" name="肘形连接符 34"/>
            <p:cNvCxnSpPr>
              <a:endCxn id="32" idx="1"/>
            </p:cNvCxnSpPr>
            <p:nvPr/>
          </p:nvCxnSpPr>
          <p:spPr>
            <a:xfrm>
              <a:off x="3966235" y="2532773"/>
              <a:ext cx="779595" cy="451756"/>
            </a:xfrm>
            <a:prstGeom prst="bentConnector3">
              <a:avLst>
                <a:gd name="adj1" fmla="val 131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211941" y="1969279"/>
              <a:ext cx="158897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smtClean="0"/>
                <a:t>HTTP</a:t>
              </a:r>
              <a:r>
                <a:rPr kumimoji="1" lang="zh-CN" altLang="en-US" sz="1600" dirty="0" smtClean="0"/>
                <a:t>请求</a:t>
              </a:r>
              <a:endParaRPr kumimoji="1" lang="zh-CN" altLang="en-US" sz="16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889056" y="1969279"/>
              <a:ext cx="150674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 smtClean="0"/>
                <a:t>转发请求</a:t>
              </a:r>
              <a:endParaRPr kumimoji="1" lang="zh-CN" altLang="en-US" sz="16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555439" y="3149770"/>
              <a:ext cx="11581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smtClean="0"/>
                <a:t>直接转发</a:t>
              </a:r>
              <a:endParaRPr kumimoji="1" lang="zh-CN" altLang="en-US" sz="160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211941" y="4133923"/>
              <a:ext cx="148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smtClean="0"/>
                <a:t>HTTP</a:t>
              </a:r>
              <a:r>
                <a:rPr kumimoji="1" lang="zh-CN" altLang="en-US" sz="1600" dirty="0" smtClean="0"/>
                <a:t>响应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100438" y="4144420"/>
              <a:ext cx="7353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 smtClean="0"/>
                <a:t>显示</a:t>
              </a:r>
              <a:endParaRPr kumimoji="1" lang="zh-CN" altLang="en-US" sz="16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364699" y="3206870"/>
              <a:ext cx="12617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 smtClean="0"/>
                <a:t>调用模型</a:t>
              </a:r>
              <a:endParaRPr kumimoji="1"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22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 69"/>
          <p:cNvGrpSpPr/>
          <p:nvPr/>
        </p:nvGrpSpPr>
        <p:grpSpPr>
          <a:xfrm>
            <a:off x="2030082" y="790756"/>
            <a:ext cx="8574655" cy="5423265"/>
            <a:chOff x="2030082" y="790756"/>
            <a:chExt cx="8574655" cy="5423265"/>
          </a:xfrm>
        </p:grpSpPr>
        <p:sp>
          <p:nvSpPr>
            <p:cNvPr id="6" name="矩形 5"/>
            <p:cNvSpPr/>
            <p:nvPr/>
          </p:nvSpPr>
          <p:spPr>
            <a:xfrm>
              <a:off x="5405886" y="790756"/>
              <a:ext cx="1823048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应用程序</a:t>
              </a:r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405884" y="1887685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Configuration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405886" y="2927231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SessionFactory</a:t>
              </a:r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405885" y="4043484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Session</a:t>
              </a:r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781688" y="3622229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Query</a:t>
              </a:r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781688" y="4507873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Criteria</a:t>
              </a:r>
              <a:endParaRPr kumimoji="1" lang="zh-CN" altLang="en-US" dirty="0"/>
            </a:p>
          </p:txBody>
        </p:sp>
        <p:sp>
          <p:nvSpPr>
            <p:cNvPr id="12" name="菱形 11"/>
            <p:cNvSpPr/>
            <p:nvPr/>
          </p:nvSpPr>
          <p:spPr>
            <a:xfrm>
              <a:off x="4756028" y="5472150"/>
              <a:ext cx="3122762" cy="741871"/>
            </a:xfrm>
            <a:prstGeom prst="diamond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Transaction</a:t>
              </a:r>
              <a:endParaRPr kumimoji="1"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781687" y="5610172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提交数据库</a:t>
              </a:r>
              <a:endParaRPr kumimoji="1"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030082" y="5610172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回滚</a:t>
              </a:r>
              <a:endParaRPr kumimoji="1" lang="zh-CN" altLang="en-US" dirty="0"/>
            </a:p>
          </p:txBody>
        </p:sp>
        <p:cxnSp>
          <p:nvCxnSpPr>
            <p:cNvPr id="16" name="直线箭头连接符 15"/>
            <p:cNvCxnSpPr>
              <a:stCxn id="9" idx="3"/>
              <a:endCxn id="10" idx="1"/>
            </p:cNvCxnSpPr>
            <p:nvPr/>
          </p:nvCxnSpPr>
          <p:spPr>
            <a:xfrm flipV="1">
              <a:off x="7228934" y="3855142"/>
              <a:ext cx="1552754" cy="42125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线箭头连接符 17"/>
            <p:cNvCxnSpPr>
              <a:stCxn id="9" idx="3"/>
              <a:endCxn id="11" idx="1"/>
            </p:cNvCxnSpPr>
            <p:nvPr/>
          </p:nvCxnSpPr>
          <p:spPr>
            <a:xfrm>
              <a:off x="7228934" y="4276397"/>
              <a:ext cx="1552754" cy="46438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直线箭头连接符 19"/>
            <p:cNvCxnSpPr>
              <a:stCxn id="12" idx="3"/>
              <a:endCxn id="13" idx="1"/>
            </p:cNvCxnSpPr>
            <p:nvPr/>
          </p:nvCxnSpPr>
          <p:spPr>
            <a:xfrm flipV="1">
              <a:off x="7878790" y="5843085"/>
              <a:ext cx="902897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线箭头连接符 21"/>
            <p:cNvCxnSpPr>
              <a:stCxn id="12" idx="1"/>
              <a:endCxn id="14" idx="3"/>
            </p:cNvCxnSpPr>
            <p:nvPr/>
          </p:nvCxnSpPr>
          <p:spPr>
            <a:xfrm flipH="1" flipV="1">
              <a:off x="3853131" y="5843085"/>
              <a:ext cx="902897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文档 23"/>
            <p:cNvSpPr/>
            <p:nvPr/>
          </p:nvSpPr>
          <p:spPr>
            <a:xfrm>
              <a:off x="2173854" y="1749662"/>
              <a:ext cx="2024333" cy="741872"/>
            </a:xfrm>
            <a:prstGeom prst="flowChartDocumen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Hibernate.cfg.xml</a:t>
              </a:r>
              <a:endParaRPr kumimoji="1" lang="zh-CN" altLang="en-US" dirty="0"/>
            </a:p>
          </p:txBody>
        </p:sp>
        <p:sp>
          <p:nvSpPr>
            <p:cNvPr id="25" name="文档 24"/>
            <p:cNvSpPr/>
            <p:nvPr/>
          </p:nvSpPr>
          <p:spPr>
            <a:xfrm>
              <a:off x="2173853" y="2967339"/>
              <a:ext cx="2024334" cy="596662"/>
            </a:xfrm>
            <a:prstGeom prst="flowChartDocumen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xxx.hbm.xml</a:t>
              </a:r>
              <a:endParaRPr kumimoji="1" lang="zh-CN" altLang="en-US" dirty="0"/>
            </a:p>
          </p:txBody>
        </p:sp>
        <p:cxnSp>
          <p:nvCxnSpPr>
            <p:cNvPr id="27" name="直线箭头连接符 26"/>
            <p:cNvCxnSpPr>
              <a:stCxn id="25" idx="0"/>
              <a:endCxn id="24" idx="2"/>
            </p:cNvCxnSpPr>
            <p:nvPr/>
          </p:nvCxnSpPr>
          <p:spPr>
            <a:xfrm flipV="1">
              <a:off x="3186020" y="2442488"/>
              <a:ext cx="1" cy="52485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直线箭头连接符 28"/>
            <p:cNvCxnSpPr>
              <a:stCxn id="24" idx="3"/>
              <a:endCxn id="7" idx="1"/>
            </p:cNvCxnSpPr>
            <p:nvPr/>
          </p:nvCxnSpPr>
          <p:spPr>
            <a:xfrm>
              <a:off x="4198187" y="2120598"/>
              <a:ext cx="1207697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直线箭头连接符 34"/>
            <p:cNvCxnSpPr>
              <a:stCxn id="6" idx="2"/>
              <a:endCxn id="7" idx="0"/>
            </p:cNvCxnSpPr>
            <p:nvPr/>
          </p:nvCxnSpPr>
          <p:spPr>
            <a:xfrm flipH="1">
              <a:off x="6317409" y="1256582"/>
              <a:ext cx="1" cy="63110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直线箭头连接符 38"/>
            <p:cNvCxnSpPr>
              <a:stCxn id="7" idx="2"/>
              <a:endCxn id="8" idx="0"/>
            </p:cNvCxnSpPr>
            <p:nvPr/>
          </p:nvCxnSpPr>
          <p:spPr>
            <a:xfrm>
              <a:off x="6317409" y="2353511"/>
              <a:ext cx="2" cy="57372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直线箭头连接符 40"/>
            <p:cNvCxnSpPr>
              <a:stCxn id="8" idx="2"/>
              <a:endCxn id="9" idx="0"/>
            </p:cNvCxnSpPr>
            <p:nvPr/>
          </p:nvCxnSpPr>
          <p:spPr>
            <a:xfrm flipH="1">
              <a:off x="6317410" y="3393057"/>
              <a:ext cx="1" cy="65042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直线箭头连接符 43"/>
            <p:cNvCxnSpPr>
              <a:stCxn id="9" idx="2"/>
              <a:endCxn id="12" idx="0"/>
            </p:cNvCxnSpPr>
            <p:nvPr/>
          </p:nvCxnSpPr>
          <p:spPr>
            <a:xfrm flipH="1">
              <a:off x="6317409" y="4509310"/>
              <a:ext cx="1" cy="96284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7878790" y="4088055"/>
              <a:ext cx="713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查询</a:t>
              </a:r>
              <a:endParaRPr kumimoji="1"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973679" y="5473753"/>
              <a:ext cx="713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mtClean="0"/>
                <a:t>正常</a:t>
              </a:r>
              <a:endParaRPr kumimoji="1"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063038" y="5472150"/>
              <a:ext cx="713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异常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575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 33"/>
          <p:cNvGrpSpPr/>
          <p:nvPr/>
        </p:nvGrpSpPr>
        <p:grpSpPr>
          <a:xfrm>
            <a:off x="534838" y="1465943"/>
            <a:ext cx="8284003" cy="1656819"/>
            <a:chOff x="534838" y="1465943"/>
            <a:chExt cx="8284003" cy="1656819"/>
          </a:xfrm>
        </p:grpSpPr>
        <p:sp>
          <p:nvSpPr>
            <p:cNvPr id="12" name="矩形 11"/>
            <p:cNvSpPr/>
            <p:nvPr/>
          </p:nvSpPr>
          <p:spPr>
            <a:xfrm>
              <a:off x="534838" y="1465943"/>
              <a:ext cx="2770482" cy="16568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251189" y="1579380"/>
              <a:ext cx="1337779" cy="4958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Struts</a:t>
              </a:r>
              <a:endParaRPr kumimoji="1" lang="zh-CN" altLang="en-US" dirty="0" smtClean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231400" y="2227464"/>
              <a:ext cx="904986" cy="711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Action</a:t>
              </a:r>
              <a:endParaRPr kumimoji="1" lang="zh-CN" altLang="en-US" dirty="0" smtClean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91704" y="2227464"/>
              <a:ext cx="871508" cy="711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JSP</a:t>
              </a:r>
              <a:endParaRPr kumimoji="1" lang="zh-CN" altLang="en-US" dirty="0" smtClean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783505" y="1465943"/>
              <a:ext cx="2657822" cy="16568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388757" y="1579380"/>
              <a:ext cx="1337779" cy="4958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Spring</a:t>
              </a:r>
              <a:endParaRPr kumimoji="1" lang="zh-CN" altLang="en-US" dirty="0" smtClean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342181" y="2271460"/>
              <a:ext cx="974613" cy="711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DAO</a:t>
              </a:r>
              <a:endParaRPr kumimoji="1" lang="zh-CN" altLang="en-US" dirty="0" smtClean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910572" y="2256285"/>
              <a:ext cx="972081" cy="711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Service</a:t>
              </a:r>
              <a:endParaRPr kumimoji="1" lang="zh-CN" altLang="en-US" dirty="0" smtClean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733634" y="1465943"/>
              <a:ext cx="2085207" cy="16568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937415" y="1565482"/>
              <a:ext cx="1707243" cy="4958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Hibernate</a:t>
              </a:r>
              <a:endParaRPr kumimoji="1" lang="zh-CN" altLang="en-US" dirty="0" smtClean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6998897" y="2256285"/>
              <a:ext cx="1577334" cy="711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Database</a:t>
              </a:r>
              <a:endParaRPr kumimoji="1" lang="zh-CN" altLang="en-US" dirty="0" smtClean="0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2588968" y="1691939"/>
              <a:ext cx="1799415" cy="30073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右箭头 24"/>
            <p:cNvSpPr/>
            <p:nvPr/>
          </p:nvSpPr>
          <p:spPr>
            <a:xfrm>
              <a:off x="5726162" y="1691939"/>
              <a:ext cx="1210879" cy="25041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1574874" y="2482897"/>
              <a:ext cx="662116" cy="20033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右箭头 29"/>
            <p:cNvSpPr/>
            <p:nvPr/>
          </p:nvSpPr>
          <p:spPr>
            <a:xfrm>
              <a:off x="3137753" y="2480055"/>
              <a:ext cx="770287" cy="22381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右箭头 31"/>
            <p:cNvSpPr/>
            <p:nvPr/>
          </p:nvSpPr>
          <p:spPr>
            <a:xfrm>
              <a:off x="4882653" y="2494466"/>
              <a:ext cx="460932" cy="20940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6318161" y="2480054"/>
              <a:ext cx="662116" cy="20033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480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/>
        </p:nvGrpSpPr>
        <p:grpSpPr>
          <a:xfrm>
            <a:off x="2277374" y="396815"/>
            <a:ext cx="4589252" cy="3226279"/>
            <a:chOff x="2277374" y="396815"/>
            <a:chExt cx="4589252" cy="3226279"/>
          </a:xfrm>
        </p:grpSpPr>
        <p:sp>
          <p:nvSpPr>
            <p:cNvPr id="4" name="矩形 3"/>
            <p:cNvSpPr/>
            <p:nvPr/>
          </p:nvSpPr>
          <p:spPr>
            <a:xfrm>
              <a:off x="2452914" y="522514"/>
              <a:ext cx="783772" cy="1988457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Spring</a:t>
              </a:r>
              <a:endParaRPr kumimoji="1" lang="zh-CN" altLang="en-US" dirty="0" smtClean="0"/>
            </a:p>
            <a:p>
              <a:pPr algn="ctr"/>
              <a:r>
                <a:rPr kumimoji="1" lang="en-US" altLang="zh-CN" dirty="0" smtClean="0"/>
                <a:t>AOP</a:t>
              </a:r>
              <a:endParaRPr kumimoji="1" lang="zh-CN" altLang="en-US" dirty="0" smtClean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398943" y="522512"/>
              <a:ext cx="1104045" cy="92672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Spring</a:t>
              </a:r>
              <a:endParaRPr kumimoji="1" lang="zh-CN" altLang="en-US" dirty="0" smtClean="0"/>
            </a:p>
            <a:p>
              <a:pPr algn="ctr"/>
              <a:r>
                <a:rPr kumimoji="1" lang="en-US" altLang="zh-CN" dirty="0" smtClean="0"/>
                <a:t>ORM</a:t>
              </a:r>
              <a:endParaRPr kumimoji="1" lang="zh-CN" altLang="en-US" dirty="0" smtClean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398942" y="1584246"/>
              <a:ext cx="1104045" cy="92672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Spring</a:t>
              </a:r>
              <a:endParaRPr kumimoji="1" lang="zh-CN" altLang="en-US" dirty="0" smtClean="0"/>
            </a:p>
            <a:p>
              <a:pPr algn="ctr"/>
              <a:r>
                <a:rPr kumimoji="1" lang="en-US" altLang="zh-CN" dirty="0" smtClean="0"/>
                <a:t>DAO</a:t>
              </a:r>
              <a:endParaRPr kumimoji="1" lang="zh-CN" altLang="en-US" dirty="0" smtClean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665245" y="522512"/>
              <a:ext cx="1104045" cy="92672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Spring</a:t>
              </a:r>
              <a:endParaRPr kumimoji="1" lang="zh-CN" altLang="en-US" dirty="0" smtClean="0"/>
            </a:p>
            <a:p>
              <a:pPr algn="ctr"/>
              <a:r>
                <a:rPr kumimoji="1" lang="en-US" altLang="zh-CN" dirty="0" smtClean="0"/>
                <a:t>Web</a:t>
              </a:r>
              <a:endParaRPr kumimoji="1" lang="zh-CN" altLang="en-US" dirty="0" smtClean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665245" y="1584246"/>
              <a:ext cx="1104045" cy="92672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Spring</a:t>
              </a:r>
              <a:endParaRPr kumimoji="1" lang="zh-CN" altLang="en-US" dirty="0" smtClean="0"/>
            </a:p>
            <a:p>
              <a:pPr algn="ctr"/>
              <a:r>
                <a:rPr kumimoji="1" lang="en-US" altLang="zh-CN" dirty="0" smtClean="0"/>
                <a:t>Context</a:t>
              </a:r>
              <a:endParaRPr kumimoji="1" lang="zh-CN" altLang="en-US" dirty="0" smtClean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931547" y="522512"/>
              <a:ext cx="783772" cy="1988457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Spring</a:t>
              </a:r>
              <a:endParaRPr kumimoji="1" lang="zh-CN" altLang="en-US" dirty="0" smtClean="0"/>
            </a:p>
            <a:p>
              <a:pPr algn="ctr"/>
              <a:r>
                <a:rPr kumimoji="1" lang="en-US" altLang="zh-CN" dirty="0" smtClean="0"/>
                <a:t>Web</a:t>
              </a:r>
              <a:endParaRPr kumimoji="1" lang="zh-CN" altLang="en-US" dirty="0" smtClean="0"/>
            </a:p>
            <a:p>
              <a:pPr algn="ctr"/>
              <a:r>
                <a:rPr kumimoji="1" lang="en-US" altLang="zh-CN" dirty="0" smtClean="0"/>
                <a:t>MVC</a:t>
              </a:r>
              <a:endParaRPr kumimoji="1" lang="zh-CN" altLang="en-US" dirty="0" smtClean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452913" y="2693496"/>
              <a:ext cx="4262405" cy="772018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Spring</a:t>
              </a:r>
              <a:endParaRPr kumimoji="1" lang="zh-CN" altLang="en-US" dirty="0" smtClean="0"/>
            </a:p>
            <a:p>
              <a:pPr algn="ctr"/>
              <a:r>
                <a:rPr kumimoji="1" lang="en-US" altLang="zh-CN" dirty="0" smtClean="0"/>
                <a:t>Core</a:t>
              </a:r>
              <a:endParaRPr kumimoji="1" lang="zh-CN" altLang="en-US" dirty="0" smtClean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277374" y="396815"/>
              <a:ext cx="4589252" cy="322627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97813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 63"/>
          <p:cNvGrpSpPr/>
          <p:nvPr/>
        </p:nvGrpSpPr>
        <p:grpSpPr>
          <a:xfrm>
            <a:off x="3991152" y="39367"/>
            <a:ext cx="7780138" cy="6573985"/>
            <a:chOff x="3991152" y="39367"/>
            <a:chExt cx="7780138" cy="6573985"/>
          </a:xfrm>
        </p:grpSpPr>
        <p:cxnSp>
          <p:nvCxnSpPr>
            <p:cNvPr id="40" name="肘形连接符 39"/>
            <p:cNvCxnSpPr>
              <a:stCxn id="15" idx="2"/>
              <a:endCxn id="20" idx="1"/>
            </p:cNvCxnSpPr>
            <p:nvPr/>
          </p:nvCxnSpPr>
          <p:spPr>
            <a:xfrm rot="16200000" flipH="1">
              <a:off x="8109412" y="5714805"/>
              <a:ext cx="998851" cy="2288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>
              <a:stCxn id="12" idx="2"/>
              <a:endCxn id="36" idx="0"/>
            </p:cNvCxnSpPr>
            <p:nvPr/>
          </p:nvCxnSpPr>
          <p:spPr>
            <a:xfrm>
              <a:off x="8491472" y="3412110"/>
              <a:ext cx="0" cy="11454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9018129" y="39367"/>
              <a:ext cx="2104845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HttpServletRequest</a:t>
              </a:r>
              <a:endParaRPr kumimoji="1"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991154" y="761107"/>
              <a:ext cx="7780136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ActionContextCleanUp</a:t>
              </a:r>
              <a:endParaRPr kumimoji="1"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91152" y="1431662"/>
              <a:ext cx="7780137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Other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filters(</a:t>
              </a:r>
              <a:r>
                <a:rPr kumimoji="1" lang="en-US" altLang="zh-CN" dirty="0" err="1" smtClean="0"/>
                <a:t>SiteMesh,etc</a:t>
              </a:r>
              <a:r>
                <a:rPr kumimoji="1" lang="en-US" altLang="zh-CN" dirty="0" smtClean="0"/>
                <a:t>)</a:t>
              </a:r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991153" y="2102217"/>
              <a:ext cx="7780136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FilterDispatcher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991153" y="2942395"/>
              <a:ext cx="1840303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ActionProxy</a:t>
              </a:r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991153" y="3807954"/>
              <a:ext cx="1840303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Configuration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Manager</a:t>
              </a:r>
              <a:endParaRPr kumimoji="1" lang="zh-CN" altLang="en-US" dirty="0"/>
            </a:p>
          </p:txBody>
        </p:sp>
        <p:sp>
          <p:nvSpPr>
            <p:cNvPr id="10" name="文档 9"/>
            <p:cNvSpPr/>
            <p:nvPr/>
          </p:nvSpPr>
          <p:spPr>
            <a:xfrm>
              <a:off x="3991153" y="4710477"/>
              <a:ext cx="1840303" cy="7418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Struts.xml</a:t>
              </a:r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101750" y="2867091"/>
              <a:ext cx="1351473" cy="3055487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Action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Invocation</a:t>
              </a:r>
              <a:endParaRPr kumimoji="1"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671963" y="3044805"/>
              <a:ext cx="1639018" cy="3673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Interceptor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687514" y="3554170"/>
              <a:ext cx="1639018" cy="37508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Interceptor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671963" y="4071312"/>
              <a:ext cx="1639018" cy="3283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Action</a:t>
              </a:r>
              <a:endParaRPr kumimoji="1"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674879" y="5008407"/>
              <a:ext cx="1639018" cy="3214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Interceptor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7671963" y="5465228"/>
              <a:ext cx="1639018" cy="3329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Interceptor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9627358" y="3004591"/>
              <a:ext cx="1840303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ActionMapper</a:t>
              </a:r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9644329" y="3792139"/>
              <a:ext cx="1840303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Tag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System</a:t>
              </a:r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9644329" y="4595828"/>
              <a:ext cx="1840303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Template</a:t>
              </a:r>
              <a:endParaRPr kumimoji="1"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723287" y="6044009"/>
              <a:ext cx="2398143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HttpServletResponse</a:t>
              </a:r>
              <a:endParaRPr kumimoji="1" lang="zh-CN" altLang="en-US" dirty="0"/>
            </a:p>
          </p:txBody>
        </p:sp>
        <p:cxnSp>
          <p:nvCxnSpPr>
            <p:cNvPr id="25" name="直线箭头连接符 24"/>
            <p:cNvCxnSpPr>
              <a:endCxn id="17" idx="0"/>
            </p:cNvCxnSpPr>
            <p:nvPr/>
          </p:nvCxnSpPr>
          <p:spPr>
            <a:xfrm>
              <a:off x="10536073" y="608710"/>
              <a:ext cx="11437" cy="2395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/>
            <p:nvPr/>
          </p:nvCxnSpPr>
          <p:spPr>
            <a:xfrm flipV="1">
              <a:off x="10084158" y="2671560"/>
              <a:ext cx="0" cy="333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20" idx="3"/>
            </p:cNvCxnSpPr>
            <p:nvPr/>
          </p:nvCxnSpPr>
          <p:spPr>
            <a:xfrm flipV="1">
              <a:off x="11121430" y="309093"/>
              <a:ext cx="523622" cy="60195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圆角矩形 35"/>
            <p:cNvSpPr/>
            <p:nvPr/>
          </p:nvSpPr>
          <p:spPr>
            <a:xfrm>
              <a:off x="7671963" y="4557528"/>
              <a:ext cx="1639018" cy="3283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Result</a:t>
              </a:r>
              <a:endParaRPr kumimoji="1" lang="zh-CN" altLang="en-US" dirty="0"/>
            </a:p>
          </p:txBody>
        </p:sp>
        <p:cxnSp>
          <p:nvCxnSpPr>
            <p:cNvPr id="46" name="直线箭头连接符 45"/>
            <p:cNvCxnSpPr>
              <a:stCxn id="36" idx="3"/>
              <a:endCxn id="19" idx="1"/>
            </p:cNvCxnSpPr>
            <p:nvPr/>
          </p:nvCxnSpPr>
          <p:spPr>
            <a:xfrm>
              <a:off x="9310981" y="4721708"/>
              <a:ext cx="333348" cy="15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线箭头连接符 47"/>
            <p:cNvCxnSpPr>
              <a:endCxn id="15" idx="3"/>
            </p:cNvCxnSpPr>
            <p:nvPr/>
          </p:nvCxnSpPr>
          <p:spPr>
            <a:xfrm flipH="1">
              <a:off x="9313897" y="5008407"/>
              <a:ext cx="330432" cy="160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线箭头连接符 50"/>
            <p:cNvCxnSpPr>
              <a:endCxn id="8" idx="0"/>
            </p:cNvCxnSpPr>
            <p:nvPr/>
          </p:nvCxnSpPr>
          <p:spPr>
            <a:xfrm>
              <a:off x="4902678" y="2671560"/>
              <a:ext cx="8627" cy="270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线箭头连接符 52"/>
            <p:cNvCxnSpPr>
              <a:stCxn id="9" idx="0"/>
              <a:endCxn id="8" idx="2"/>
            </p:cNvCxnSpPr>
            <p:nvPr/>
          </p:nvCxnSpPr>
          <p:spPr>
            <a:xfrm flipV="1">
              <a:off x="4911305" y="3511738"/>
              <a:ext cx="0" cy="296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线箭头连接符 54"/>
            <p:cNvCxnSpPr>
              <a:stCxn id="9" idx="2"/>
              <a:endCxn id="10" idx="0"/>
            </p:cNvCxnSpPr>
            <p:nvPr/>
          </p:nvCxnSpPr>
          <p:spPr>
            <a:xfrm>
              <a:off x="4911305" y="4377297"/>
              <a:ext cx="0" cy="333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线箭头连接符 56"/>
            <p:cNvCxnSpPr>
              <a:stCxn id="8" idx="3"/>
              <a:endCxn id="12" idx="1"/>
            </p:cNvCxnSpPr>
            <p:nvPr/>
          </p:nvCxnSpPr>
          <p:spPr>
            <a:xfrm>
              <a:off x="5831456" y="3227067"/>
              <a:ext cx="1840507" cy="1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45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 29"/>
          <p:cNvGrpSpPr/>
          <p:nvPr/>
        </p:nvGrpSpPr>
        <p:grpSpPr>
          <a:xfrm>
            <a:off x="1558344" y="1370633"/>
            <a:ext cx="6838681" cy="1244847"/>
            <a:chOff x="1558344" y="1370633"/>
            <a:chExt cx="6838681" cy="1244847"/>
          </a:xfrm>
        </p:grpSpPr>
        <p:sp>
          <p:nvSpPr>
            <p:cNvPr id="4" name="矩形 3"/>
            <p:cNvSpPr/>
            <p:nvPr/>
          </p:nvSpPr>
          <p:spPr>
            <a:xfrm>
              <a:off x="1558344" y="1493949"/>
              <a:ext cx="1184856" cy="6310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视图</a:t>
              </a:r>
              <a:endParaRPr kumimoji="1" lang="zh-CN" altLang="en-US" sz="12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661895" y="1493947"/>
              <a:ext cx="1184856" cy="6310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业务处理</a:t>
              </a:r>
              <a:endParaRPr kumimoji="1" lang="zh-CN" altLang="en-US" sz="12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752565" y="1493947"/>
              <a:ext cx="1184856" cy="6310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数据处理</a:t>
              </a:r>
              <a:endParaRPr kumimoji="1" lang="zh-CN" altLang="en-US" sz="1200" dirty="0"/>
            </a:p>
          </p:txBody>
        </p:sp>
        <p:sp>
          <p:nvSpPr>
            <p:cNvPr id="7" name="罐形 6"/>
            <p:cNvSpPr/>
            <p:nvPr/>
          </p:nvSpPr>
          <p:spPr>
            <a:xfrm>
              <a:off x="7379595" y="1493947"/>
              <a:ext cx="927279" cy="631065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smtClean="0"/>
                <a:t>数据库</a:t>
              </a:r>
              <a:endParaRPr kumimoji="1" lang="zh-CN" altLang="en-US" sz="1200"/>
            </a:p>
          </p:txBody>
        </p:sp>
        <p:cxnSp>
          <p:nvCxnSpPr>
            <p:cNvPr id="9" name="直线箭头连接符 8"/>
            <p:cNvCxnSpPr/>
            <p:nvPr/>
          </p:nvCxnSpPr>
          <p:spPr>
            <a:xfrm>
              <a:off x="2743200" y="1674254"/>
              <a:ext cx="918695" cy="12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/>
            <p:nvPr/>
          </p:nvCxnSpPr>
          <p:spPr>
            <a:xfrm flipH="1" flipV="1">
              <a:off x="2743200" y="1970468"/>
              <a:ext cx="918695" cy="12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/>
            <p:nvPr/>
          </p:nvCxnSpPr>
          <p:spPr>
            <a:xfrm>
              <a:off x="4846751" y="1674253"/>
              <a:ext cx="8156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/>
            <p:nvPr/>
          </p:nvCxnSpPr>
          <p:spPr>
            <a:xfrm flipH="1">
              <a:off x="4833871" y="1970468"/>
              <a:ext cx="8285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箭头连接符 14"/>
            <p:cNvCxnSpPr/>
            <p:nvPr/>
          </p:nvCxnSpPr>
          <p:spPr>
            <a:xfrm>
              <a:off x="6937421" y="1687131"/>
              <a:ext cx="4421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/>
            <p:nvPr/>
          </p:nvCxnSpPr>
          <p:spPr>
            <a:xfrm flipH="1" flipV="1">
              <a:off x="6937422" y="1957588"/>
              <a:ext cx="442173" cy="1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2904186" y="1370633"/>
              <a:ext cx="590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请求</a:t>
              </a:r>
              <a:endParaRPr kumimoji="1" lang="zh-CN" altLang="en-US" sz="12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10626" y="1999927"/>
              <a:ext cx="738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响应</a:t>
              </a:r>
              <a:endParaRPr kumimoji="1" lang="zh-CN" altLang="en-US" sz="12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105405" y="1370633"/>
              <a:ext cx="590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smtClean="0"/>
                <a:t>请求</a:t>
              </a:r>
              <a:endParaRPr kumimoji="1" lang="zh-CN" altLang="en-US" sz="12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105405" y="1999927"/>
              <a:ext cx="738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响应</a:t>
              </a:r>
              <a:endParaRPr kumimoji="1" lang="zh-CN" altLang="en-US" sz="12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682809" y="1396391"/>
              <a:ext cx="2714216" cy="798571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712889" y="2338481"/>
              <a:ext cx="839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浏览器</a:t>
              </a:r>
              <a:endParaRPr kumimoji="1" lang="zh-CN" altLang="en-US" sz="12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71550" y="2324534"/>
              <a:ext cx="1175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Web</a:t>
              </a:r>
              <a:r>
                <a:rPr kumimoji="1" lang="zh-CN" altLang="en-US" sz="1200" dirty="0" smtClean="0"/>
                <a:t>服务器</a:t>
              </a:r>
              <a:endParaRPr kumimoji="1" lang="zh-CN" altLang="en-US" sz="12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349820" y="2338481"/>
              <a:ext cx="1609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数据库服务器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671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4695</TotalTime>
  <Words>129</Words>
  <Application>Microsoft Macintosh PowerPoint</Application>
  <PresentationFormat>宽屏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gaoxiyan2011@163.com</dc:creator>
  <cp:lastModifiedBy>gaoxiyan2011@163.com</cp:lastModifiedBy>
  <cp:revision>19</cp:revision>
  <dcterms:created xsi:type="dcterms:W3CDTF">2017-10-04T00:15:24Z</dcterms:created>
  <dcterms:modified xsi:type="dcterms:W3CDTF">2017-10-08T09:10:55Z</dcterms:modified>
</cp:coreProperties>
</file>