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ae/Cndi30U7bYCwhap2ks1R8C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89845B-1C9A-4EB9-AD93-6825174839FD}">
  <a:tblStyle styleId="{DF89845B-1C9A-4EB9-AD93-6825174839FD}"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2E7"/>
          </a:solidFill>
        </a:fill>
      </a:tcStyle>
    </a:wholeTbl>
    <a:band1H>
      <a:tcTxStyle/>
      <a:tcStyle>
        <a:fill>
          <a:solidFill>
            <a:srgbClr val="D7E4CB"/>
          </a:solidFill>
        </a:fill>
      </a:tcStyle>
    </a:band1H>
    <a:band2H>
      <a:tcTxStyle/>
    </a:band2H>
    <a:band1V>
      <a:tcTxStyle/>
      <a:tcStyle>
        <a:fill>
          <a:solidFill>
            <a:srgbClr val="D7E4CB"/>
          </a:solidFill>
        </a:fill>
      </a:tcStyle>
    </a:band1V>
    <a:band2V>
      <a:tcTxStyle/>
    </a:band2V>
    <a:lastCol>
      <a:tcTxStyle b="on" i="off">
        <a:font>
          <a:latin typeface="Neue Haas Grotesk Text Pro"/>
          <a:ea typeface="Neue Haas Grotesk Text Pro"/>
          <a:cs typeface="Neue Haas Grotesk Text Pro"/>
        </a:font>
        <a:schemeClr val="lt1"/>
      </a:tcTxStyle>
      <a:tcStyle>
        <a:fill>
          <a:solidFill>
            <a:schemeClr val="accent6"/>
          </a:solidFill>
        </a:fill>
      </a:tcStyle>
    </a:lastCol>
    <a:firstCol>
      <a:tcTxStyle b="on" i="off">
        <a:font>
          <a:latin typeface="Neue Haas Grotesk Text Pro"/>
          <a:ea typeface="Neue Haas Grotesk Text Pro"/>
          <a:cs typeface="Neue Haas Grotesk Text Pro"/>
        </a:font>
        <a:schemeClr val="lt1"/>
      </a:tcTxStyle>
      <a:tcStyle>
        <a:fill>
          <a:solidFill>
            <a:schemeClr val="accent6"/>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e92435f9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be92435f9c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2301923" y="1122363"/>
            <a:ext cx="7588155"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2301923" y="3843708"/>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612648" y="548640"/>
            <a:ext cx="10515600"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622415" y="-1328869"/>
            <a:ext cx="4496065"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859174" y="2354212"/>
            <a:ext cx="5598466" cy="2047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2437312" y="-1020615"/>
            <a:ext cx="5598465" cy="87966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603381" y="553616"/>
            <a:ext cx="8273140" cy="4008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603380" y="4589463"/>
            <a:ext cx="8273140" cy="138461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612648"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609600" y="2386894"/>
            <a:ext cx="5157787"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199" y="2386894"/>
            <a:ext cx="5183189"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597160"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34708" y="553616"/>
            <a:ext cx="6279741" cy="54864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597160" y="2311121"/>
            <a:ext cx="3595634" cy="372889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594360"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063319" y="657103"/>
            <a:ext cx="6483687" cy="5555904"/>
          </a:xfrm>
          <a:prstGeom prst="rect">
            <a:avLst/>
          </a:prstGeom>
          <a:noFill/>
          <a:ln>
            <a:noFill/>
          </a:ln>
        </p:spPr>
      </p:sp>
      <p:sp>
        <p:nvSpPr>
          <p:cNvPr id="64" name="Google Shape;64;p21"/>
          <p:cNvSpPr txBox="1"/>
          <p:nvPr>
            <p:ph idx="1" type="body"/>
          </p:nvPr>
        </p:nvSpPr>
        <p:spPr>
          <a:xfrm>
            <a:off x="609601"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colorful light bulb with business icons" id="86" name="Google Shape;86;p1"/>
          <p:cNvPicPr preferRelativeResize="0"/>
          <p:nvPr/>
        </p:nvPicPr>
        <p:blipFill rotWithShape="1">
          <a:blip r:embed="rId3">
            <a:alphaModFix amt="60000"/>
          </a:blip>
          <a:srcRect b="8178" l="0" r="0" t="11464"/>
          <a:stretch/>
        </p:blipFill>
        <p:spPr>
          <a:xfrm>
            <a:off x="0" y="1"/>
            <a:ext cx="12192000" cy="6857999"/>
          </a:xfrm>
          <a:prstGeom prst="rect">
            <a:avLst/>
          </a:prstGeom>
          <a:noFill/>
          <a:ln>
            <a:noFill/>
          </a:ln>
        </p:spPr>
      </p:pic>
      <p:sp>
        <p:nvSpPr>
          <p:cNvPr id="87" name="Google Shape;87;p1"/>
          <p:cNvSpPr txBox="1"/>
          <p:nvPr>
            <p:ph type="ctrTitle"/>
          </p:nvPr>
        </p:nvSpPr>
        <p:spPr>
          <a:xfrm>
            <a:off x="696191" y="1622807"/>
            <a:ext cx="10837718" cy="22362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en-US" sz="4000">
                <a:solidFill>
                  <a:schemeClr val="lt1"/>
                </a:solidFill>
              </a:rPr>
              <a:t>Finetune Llama2 and prompt engineering for AI policy chat</a:t>
            </a:r>
            <a:endParaRPr>
              <a:solidFill>
                <a:schemeClr val="lt1"/>
              </a:solidFill>
            </a:endParaRPr>
          </a:p>
        </p:txBody>
      </p:sp>
      <p:sp>
        <p:nvSpPr>
          <p:cNvPr id="88" name="Google Shape;88;p1"/>
          <p:cNvSpPr txBox="1"/>
          <p:nvPr>
            <p:ph idx="1" type="subTitle"/>
          </p:nvPr>
        </p:nvSpPr>
        <p:spPr>
          <a:xfrm>
            <a:off x="2301923" y="3934142"/>
            <a:ext cx="7588155" cy="1414091"/>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rgbClr val="FFFFFF"/>
              </a:buClr>
              <a:buSzPts val="2000"/>
              <a:buNone/>
            </a:pPr>
            <a:r>
              <a:rPr lang="en-US" sz="2000">
                <a:solidFill>
                  <a:srgbClr val="FFFFFF"/>
                </a:solidFill>
              </a:rPr>
              <a:t>Group 1 </a:t>
            </a:r>
            <a:endParaRPr/>
          </a:p>
          <a:p>
            <a:pPr indent="0" lvl="0" marL="0" rtl="0" algn="ctr">
              <a:lnSpc>
                <a:spcPct val="120000"/>
              </a:lnSpc>
              <a:spcBef>
                <a:spcPts val="1000"/>
              </a:spcBef>
              <a:spcAft>
                <a:spcPts val="0"/>
              </a:spcAft>
              <a:buClr>
                <a:srgbClr val="FFFFFF"/>
              </a:buClr>
              <a:buSzPts val="2000"/>
              <a:buNone/>
            </a:pPr>
            <a:r>
              <a:rPr lang="en-US" sz="2000">
                <a:solidFill>
                  <a:srgbClr val="FFFFFF"/>
                </a:solidFill>
              </a:rPr>
              <a:t>Elaine Jiang, Hoshi Hu, Mikee Zeng, </a:t>
            </a:r>
            <a:endParaRPr/>
          </a:p>
          <a:p>
            <a:pPr indent="0" lvl="0" marL="0" rtl="0" algn="ctr">
              <a:lnSpc>
                <a:spcPct val="120000"/>
              </a:lnSpc>
              <a:spcBef>
                <a:spcPts val="1000"/>
              </a:spcBef>
              <a:spcAft>
                <a:spcPts val="0"/>
              </a:spcAft>
              <a:buClr>
                <a:srgbClr val="FFFFFF"/>
              </a:buClr>
              <a:buSzPts val="2000"/>
              <a:buNone/>
            </a:pPr>
            <a:r>
              <a:rPr lang="en-US" sz="2000">
                <a:solidFill>
                  <a:srgbClr val="FFFFFF"/>
                </a:solidFill>
              </a:rPr>
              <a:t>Stephanie Chen, Waseem Khan, Yixin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Outcome</a:t>
            </a:r>
            <a:endParaRPr/>
          </a:p>
        </p:txBody>
      </p:sp>
      <p:sp>
        <p:nvSpPr>
          <p:cNvPr id="173" name="Google Shape;173;p10"/>
          <p:cNvSpPr txBox="1"/>
          <p:nvPr/>
        </p:nvSpPr>
        <p:spPr>
          <a:xfrm>
            <a:off x="2226366" y="1662737"/>
            <a:ext cx="83772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Prompt engineering   vs   Finetuning Llama2</a:t>
            </a:r>
            <a:endParaRPr/>
          </a:p>
        </p:txBody>
      </p:sp>
      <p:sp>
        <p:nvSpPr>
          <p:cNvPr id="174" name="Google Shape;174;p10"/>
          <p:cNvSpPr/>
          <p:nvPr/>
        </p:nvSpPr>
        <p:spPr>
          <a:xfrm>
            <a:off x="612648" y="2366577"/>
            <a:ext cx="4515943" cy="1486492"/>
          </a:xfrm>
          <a:prstGeom prst="wedgeEllipseCallout">
            <a:avLst>
              <a:gd fmla="val 49016" name="adj1"/>
              <a:gd fmla="val -54287" name="adj2"/>
            </a:avLst>
          </a:prstGeom>
          <a:solidFill>
            <a:schemeClr val="accent2"/>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Providing better prompt: Better “Instructions”</a:t>
            </a:r>
            <a:endParaRPr/>
          </a:p>
        </p:txBody>
      </p:sp>
      <p:sp>
        <p:nvSpPr>
          <p:cNvPr id="175" name="Google Shape;175;p10"/>
          <p:cNvSpPr/>
          <p:nvPr/>
        </p:nvSpPr>
        <p:spPr>
          <a:xfrm>
            <a:off x="6612836" y="194406"/>
            <a:ext cx="5181599" cy="1369351"/>
          </a:xfrm>
          <a:prstGeom prst="wedgeEllipseCallout">
            <a:avLst>
              <a:gd fmla="val -43041" name="adj1"/>
              <a:gd fmla="val 55412" name="adj2"/>
            </a:avLst>
          </a:prstGeom>
          <a:solidFill>
            <a:schemeClr val="accent2"/>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Change model parameters to makes it perform better on specific tasks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612650" y="548646"/>
            <a:ext cx="10653600" cy="6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Challenges</a:t>
            </a:r>
            <a:r>
              <a:rPr lang="en-US"/>
              <a:t> We Met / Next Step</a:t>
            </a:r>
            <a:endParaRPr/>
          </a:p>
        </p:txBody>
      </p:sp>
      <p:sp>
        <p:nvSpPr>
          <p:cNvPr id="181" name="Google Shape;181;p11"/>
          <p:cNvSpPr txBox="1"/>
          <p:nvPr/>
        </p:nvSpPr>
        <p:spPr>
          <a:xfrm>
            <a:off x="791300" y="1467225"/>
            <a:ext cx="10475100" cy="4731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limited computing power of GPU</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Adaption to distributed and cloud computing systems</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Insufficiency of automatic evaluation scores</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Lack of sufficient technical guidance and support </a:t>
            </a:r>
            <a:endParaRPr sz="3000">
              <a:solidFill>
                <a:schemeClr val="dk1"/>
              </a:solidFill>
              <a:latin typeface="Roboto"/>
              <a:ea typeface="Roboto"/>
              <a:cs typeface="Roboto"/>
              <a:sym typeface="Roboto"/>
            </a:endParaRPr>
          </a:p>
          <a:p>
            <a:pPr indent="0" lvl="0" marL="0" rtl="0" algn="l">
              <a:spcBef>
                <a:spcPts val="0"/>
              </a:spcBef>
              <a:spcAft>
                <a:spcPts val="0"/>
              </a:spcAft>
              <a:buNone/>
            </a:pPr>
            <a:r>
              <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Load multiple models and try weight connections for each</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Fine-tuning multiple models and variables </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Combine the model with prepared dataset</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Train the model using a larger dataset</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US" sz="3000">
                <a:solidFill>
                  <a:schemeClr val="dk1"/>
                </a:solidFill>
                <a:latin typeface="Roboto"/>
                <a:ea typeface="Roboto"/>
                <a:cs typeface="Roboto"/>
                <a:sym typeface="Roboto"/>
              </a:rPr>
              <a:t>Ensure seamless integration of everyone’s codes</a:t>
            </a:r>
            <a:endParaRPr sz="30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g2be92435f9c_3_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g2be92435f9c_3_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colorful light bulb with business icons" id="188" name="Google Shape;188;g2be92435f9c_3_8"/>
          <p:cNvPicPr preferRelativeResize="0"/>
          <p:nvPr/>
        </p:nvPicPr>
        <p:blipFill rotWithShape="1">
          <a:blip r:embed="rId3">
            <a:alphaModFix amt="60000"/>
          </a:blip>
          <a:srcRect b="8172" l="0" r="0" t="11467"/>
          <a:stretch/>
        </p:blipFill>
        <p:spPr>
          <a:xfrm>
            <a:off x="0" y="1"/>
            <a:ext cx="12192000" cy="6857998"/>
          </a:xfrm>
          <a:prstGeom prst="rect">
            <a:avLst/>
          </a:prstGeom>
          <a:noFill/>
          <a:ln>
            <a:noFill/>
          </a:ln>
        </p:spPr>
      </p:pic>
      <p:sp>
        <p:nvSpPr>
          <p:cNvPr id="189" name="Google Shape;189;g2be92435f9c_3_8"/>
          <p:cNvSpPr txBox="1"/>
          <p:nvPr>
            <p:ph type="ctrTitle"/>
          </p:nvPr>
        </p:nvSpPr>
        <p:spPr>
          <a:xfrm>
            <a:off x="696191" y="1622807"/>
            <a:ext cx="10837800" cy="2236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en-US">
                <a:solidFill>
                  <a:schemeClr val="lt1"/>
                </a:solidFill>
              </a:rPr>
              <a:t>Thank you for watching!</a:t>
            </a:r>
            <a:endParaRPr>
              <a:solidFill>
                <a:schemeClr val="lt1"/>
              </a:solidFill>
            </a:endParaRPr>
          </a:p>
        </p:txBody>
      </p:sp>
      <p:sp>
        <p:nvSpPr>
          <p:cNvPr id="190" name="Google Shape;190;g2be92435f9c_3_8"/>
          <p:cNvSpPr txBox="1"/>
          <p:nvPr>
            <p:ph idx="1" type="subTitle"/>
          </p:nvPr>
        </p:nvSpPr>
        <p:spPr>
          <a:xfrm>
            <a:off x="2301923" y="3934142"/>
            <a:ext cx="7588200" cy="14142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rgbClr val="FFFFFF"/>
              </a:buClr>
              <a:buSzPts val="2000"/>
              <a:buNone/>
            </a:pPr>
            <a:r>
              <a:rPr lang="en-US" sz="2000">
                <a:solidFill>
                  <a:srgbClr val="FFFFFF"/>
                </a:solidFill>
              </a:rPr>
              <a:t>Group 1 </a:t>
            </a:r>
            <a:endParaRPr/>
          </a:p>
          <a:p>
            <a:pPr indent="0" lvl="0" marL="0" rtl="0" algn="ctr">
              <a:lnSpc>
                <a:spcPct val="120000"/>
              </a:lnSpc>
              <a:spcBef>
                <a:spcPts val="1000"/>
              </a:spcBef>
              <a:spcAft>
                <a:spcPts val="0"/>
              </a:spcAft>
              <a:buClr>
                <a:srgbClr val="FFFFFF"/>
              </a:buClr>
              <a:buSzPts val="2000"/>
              <a:buNone/>
            </a:pPr>
            <a:r>
              <a:rPr lang="en-US" sz="2000">
                <a:solidFill>
                  <a:srgbClr val="FFFFFF"/>
                </a:solidFill>
              </a:rPr>
              <a:t>Elaine Jiang, Hoshi Hu, Mikee Zeng, </a:t>
            </a:r>
            <a:endParaRPr/>
          </a:p>
          <a:p>
            <a:pPr indent="0" lvl="0" marL="0" rtl="0" algn="ctr">
              <a:lnSpc>
                <a:spcPct val="120000"/>
              </a:lnSpc>
              <a:spcBef>
                <a:spcPts val="1000"/>
              </a:spcBef>
              <a:spcAft>
                <a:spcPts val="0"/>
              </a:spcAft>
              <a:buClr>
                <a:srgbClr val="FFFFFF"/>
              </a:buClr>
              <a:buSzPts val="2000"/>
              <a:buNone/>
            </a:pPr>
            <a:r>
              <a:rPr lang="en-US" sz="2000">
                <a:solidFill>
                  <a:srgbClr val="FFFFFF"/>
                </a:solidFill>
              </a:rPr>
              <a:t>Stephanie Chen, Waseem Khan, Yixin Zhang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2"/>
          <p:cNvSpPr txBox="1"/>
          <p:nvPr/>
        </p:nvSpPr>
        <p:spPr>
          <a:xfrm>
            <a:off x="465642" y="598085"/>
            <a:ext cx="4497094" cy="78698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3600" u="none" cap="none" strike="noStrike">
                <a:solidFill>
                  <a:schemeClr val="dk1"/>
                </a:solidFill>
                <a:latin typeface="Arial"/>
                <a:ea typeface="Arial"/>
                <a:cs typeface="Arial"/>
                <a:sym typeface="Arial"/>
              </a:rPr>
              <a:t>WorkFlow</a:t>
            </a:r>
            <a:endParaRPr b="1" i="0" sz="3600" u="none" cap="none" strike="noStrike">
              <a:solidFill>
                <a:schemeClr val="dk1"/>
              </a:solidFill>
              <a:latin typeface="Arial"/>
              <a:ea typeface="Arial"/>
              <a:cs typeface="Arial"/>
              <a:sym typeface="Arial"/>
            </a:endParaRPr>
          </a:p>
        </p:txBody>
      </p:sp>
      <p:pic>
        <p:nvPicPr>
          <p:cNvPr descr="A colorful light bulb with business icons" id="95" name="Google Shape;95;p2"/>
          <p:cNvPicPr preferRelativeResize="0"/>
          <p:nvPr/>
        </p:nvPicPr>
        <p:blipFill rotWithShape="1">
          <a:blip r:embed="rId3">
            <a:alphaModFix/>
          </a:blip>
          <a:srcRect b="-1" l="13489" r="16511" t="0"/>
          <a:stretch/>
        </p:blipFill>
        <p:spPr>
          <a:xfrm>
            <a:off x="8466499" y="794406"/>
            <a:ext cx="2916203" cy="2916203"/>
          </a:xfrm>
          <a:custGeom>
            <a:rect b="b" l="l" r="r" t="t"/>
            <a:pathLst>
              <a:path extrusionOk="0" h="5244168" w="5244168">
                <a:moveTo>
                  <a:pt x="2622084" y="0"/>
                </a:moveTo>
                <a:cubicBezTo>
                  <a:pt x="4070221" y="0"/>
                  <a:pt x="5244168" y="1173947"/>
                  <a:pt x="5244168" y="2622084"/>
                </a:cubicBezTo>
                <a:cubicBezTo>
                  <a:pt x="5244168" y="4070221"/>
                  <a:pt x="4070221" y="5244168"/>
                  <a:pt x="2622084" y="5244168"/>
                </a:cubicBezTo>
                <a:cubicBezTo>
                  <a:pt x="1173947" y="5244168"/>
                  <a:pt x="0" y="4070221"/>
                  <a:pt x="0" y="2622084"/>
                </a:cubicBezTo>
                <a:cubicBezTo>
                  <a:pt x="0" y="1173947"/>
                  <a:pt x="1173947" y="0"/>
                  <a:pt x="2622084" y="0"/>
                </a:cubicBezTo>
                <a:close/>
              </a:path>
            </a:pathLst>
          </a:custGeom>
          <a:noFill/>
          <a:ln>
            <a:noFill/>
          </a:ln>
        </p:spPr>
      </p:pic>
      <p:grpSp>
        <p:nvGrpSpPr>
          <p:cNvPr id="96" name="Google Shape;96;p2"/>
          <p:cNvGrpSpPr/>
          <p:nvPr/>
        </p:nvGrpSpPr>
        <p:grpSpPr>
          <a:xfrm>
            <a:off x="1159424" y="1887139"/>
            <a:ext cx="6902393" cy="4372775"/>
            <a:chOff x="401783" y="0"/>
            <a:chExt cx="6902393" cy="4372775"/>
          </a:xfrm>
        </p:grpSpPr>
        <p:sp>
          <p:nvSpPr>
            <p:cNvPr id="97" name="Google Shape;97;p2"/>
            <p:cNvSpPr/>
            <p:nvPr/>
          </p:nvSpPr>
          <p:spPr>
            <a:xfrm rot="4396374">
              <a:off x="1120359" y="870148"/>
              <a:ext cx="3774839" cy="2632479"/>
            </a:xfrm>
            <a:custGeom>
              <a:rect b="b" l="l" r="r" t="t"/>
              <a:pathLst>
                <a:path extrusionOk="0" h="120000" w="120000">
                  <a:moveTo>
                    <a:pt x="0" y="120000"/>
                  </a:moveTo>
                  <a:quadBezTo>
                    <a:pt x="20000" y="40000"/>
                    <a:pt x="93748" y="15000"/>
                  </a:quadBezTo>
                  <a:lnTo>
                    <a:pt x="92569" y="0"/>
                  </a:lnTo>
                  <a:lnTo>
                    <a:pt x="120000" y="18786"/>
                  </a:lnTo>
                  <a:lnTo>
                    <a:pt x="96465" y="49572"/>
                  </a:lnTo>
                  <a:lnTo>
                    <a:pt x="95286" y="34572"/>
                  </a:lnTo>
                  <a:quadBezTo>
                    <a:pt x="30000" y="44572"/>
                    <a:pt x="0" y="120000"/>
                  </a:quadBezTo>
                  <a:close/>
                </a:path>
              </a:pathLst>
            </a:custGeom>
            <a:solidFill>
              <a:srgbClr val="D54738"/>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534425" y="1213882"/>
              <a:ext cx="95326" cy="95326"/>
            </a:xfrm>
            <a:prstGeom prst="ellipse">
              <a:avLst/>
            </a:prstGeom>
            <a:solidFill>
              <a:srgbClr val="E7AEA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87150" y="1740364"/>
              <a:ext cx="95326" cy="95326"/>
            </a:xfrm>
            <a:prstGeom prst="ellipse">
              <a:avLst/>
            </a:prstGeom>
            <a:solidFill>
              <a:srgbClr val="E7AEA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676332" y="2356051"/>
              <a:ext cx="95326" cy="95326"/>
            </a:xfrm>
            <a:prstGeom prst="ellipse">
              <a:avLst/>
            </a:prstGeom>
            <a:solidFill>
              <a:srgbClr val="E7AEA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01783" y="15546"/>
              <a:ext cx="1779719" cy="69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401783" y="15546"/>
              <a:ext cx="1779719" cy="699644"/>
            </a:xfrm>
            <a:prstGeom prst="rect">
              <a:avLst/>
            </a:prstGeom>
            <a:noFill/>
            <a:ln>
              <a:noFill/>
            </a:ln>
          </p:spPr>
          <p:txBody>
            <a:bodyPr anchorCtr="0" anchor="b"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Collecting 500 Q&amp;A pairs</a:t>
              </a:r>
              <a:endParaRPr/>
            </a:p>
          </p:txBody>
        </p:sp>
        <p:sp>
          <p:nvSpPr>
            <p:cNvPr id="103" name="Google Shape;103;p2"/>
            <p:cNvSpPr/>
            <p:nvPr/>
          </p:nvSpPr>
          <p:spPr>
            <a:xfrm>
              <a:off x="2788991" y="548041"/>
              <a:ext cx="2597428" cy="69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2788991" y="548041"/>
              <a:ext cx="2597428" cy="699644"/>
            </a:xfrm>
            <a:prstGeom prst="rect">
              <a:avLst/>
            </a:prstGeom>
            <a:noFill/>
            <a:ln>
              <a:noFill/>
            </a:ln>
          </p:spPr>
          <p:txBody>
            <a:bodyPr anchorCtr="0" anchor="ctr" bIns="22850" lIns="2285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Set benchmark</a:t>
              </a:r>
              <a:endParaRPr/>
            </a:p>
          </p:txBody>
        </p:sp>
        <p:sp>
          <p:nvSpPr>
            <p:cNvPr id="105" name="Google Shape;105;p2"/>
            <p:cNvSpPr/>
            <p:nvPr/>
          </p:nvSpPr>
          <p:spPr>
            <a:xfrm>
              <a:off x="558690" y="1541858"/>
              <a:ext cx="2068323" cy="69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558690" y="1541858"/>
              <a:ext cx="2068323" cy="699644"/>
            </a:xfrm>
            <a:prstGeom prst="rect">
              <a:avLst/>
            </a:prstGeom>
            <a:noFill/>
            <a:ln>
              <a:noFill/>
            </a:ln>
          </p:spPr>
          <p:txBody>
            <a:bodyPr anchorCtr="0" anchor="ctr" bIns="22850" lIns="22850" spcFirstLastPara="1" rIns="22850" wrap="square" tIns="22850">
              <a:noAutofit/>
            </a:bodyPr>
            <a:lstStyle/>
            <a:p>
              <a:pPr indent="0" lvl="0" marL="0" marR="0" rtl="0" algn="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Explore 5 prompt techniques</a:t>
              </a:r>
              <a:endParaRPr/>
            </a:p>
          </p:txBody>
        </p:sp>
        <p:sp>
          <p:nvSpPr>
            <p:cNvPr id="107" name="Google Shape;107;p2"/>
            <p:cNvSpPr/>
            <p:nvPr/>
          </p:nvSpPr>
          <p:spPr>
            <a:xfrm>
              <a:off x="4099906" y="1884572"/>
              <a:ext cx="3204270" cy="69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4099906" y="1884572"/>
              <a:ext cx="3204270" cy="699644"/>
            </a:xfrm>
            <a:prstGeom prst="rect">
              <a:avLst/>
            </a:prstGeom>
            <a:noFill/>
            <a:ln>
              <a:noFill/>
            </a:ln>
          </p:spPr>
          <p:txBody>
            <a:bodyPr anchorCtr="0" anchor="ctr" bIns="22850" lIns="2285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Finetune Llama2 using peft and QLora</a:t>
              </a:r>
              <a:endParaRPr b="0" i="0" sz="1800" u="none" cap="none" strike="noStrike">
                <a:solidFill>
                  <a:schemeClr val="dk1"/>
                </a:solidFill>
                <a:latin typeface="Arial"/>
                <a:ea typeface="Arial"/>
                <a:cs typeface="Arial"/>
                <a:sym typeface="Arial"/>
              </a:endParaRPr>
            </a:p>
          </p:txBody>
        </p:sp>
        <p:sp>
          <p:nvSpPr>
            <p:cNvPr id="109" name="Google Shape;109;p2"/>
            <p:cNvSpPr/>
            <p:nvPr/>
          </p:nvSpPr>
          <p:spPr>
            <a:xfrm>
              <a:off x="3220383" y="3673131"/>
              <a:ext cx="2405026" cy="699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3220383" y="3673131"/>
              <a:ext cx="2405026" cy="699644"/>
            </a:xfrm>
            <a:prstGeom prst="rect">
              <a:avLst/>
            </a:prstGeom>
            <a:noFill/>
            <a:ln>
              <a:noFill/>
            </a:ln>
          </p:spPr>
          <p:txBody>
            <a:bodyPr anchorCtr="0" anchor="t"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Automatic Evaluation &amp; Human Evaluation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612647" y="1637414"/>
            <a:ext cx="10653579" cy="480591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chemeClr val="dk1"/>
              </a:buClr>
              <a:buSzPct val="100000"/>
              <a:buChar char="•"/>
            </a:pPr>
            <a:r>
              <a:rPr b="1" lang="en-US"/>
              <a:t>Original Question</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Why does the AI Policy restrict some types of information from disclosure? </a:t>
            </a:r>
            <a:endParaRPr b="1"/>
          </a:p>
          <a:p>
            <a:pPr indent="-228600" lvl="0" marL="228600" rtl="0" algn="l">
              <a:lnSpc>
                <a:spcPct val="120000"/>
              </a:lnSpc>
              <a:spcBef>
                <a:spcPts val="1000"/>
              </a:spcBef>
              <a:spcAft>
                <a:spcPts val="0"/>
              </a:spcAft>
              <a:buClr>
                <a:schemeClr val="dk1"/>
              </a:buClr>
              <a:buSzPct val="100000"/>
              <a:buChar char="•"/>
            </a:pPr>
            <a:r>
              <a:rPr b="1" lang="en-US"/>
              <a:t>Chain of Thoughts</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Why does the AI Policy delineate specific categories of information as exceptions from public disclosure, and what rationale supports this selective confidentiality? </a:t>
            </a:r>
            <a:endParaRPr b="1"/>
          </a:p>
          <a:p>
            <a:pPr indent="-228600" lvl="0" marL="228600" rtl="0" algn="l">
              <a:lnSpc>
                <a:spcPct val="120000"/>
              </a:lnSpc>
              <a:spcBef>
                <a:spcPts val="1000"/>
              </a:spcBef>
              <a:spcAft>
                <a:spcPts val="0"/>
              </a:spcAft>
              <a:buClr>
                <a:schemeClr val="dk1"/>
              </a:buClr>
              <a:buSzPct val="100000"/>
              <a:buChar char="•"/>
            </a:pPr>
            <a:r>
              <a:rPr b="1" lang="en-US"/>
              <a:t>Examples</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With the principle of transparency in governance, what is the World Bank's policy on the availability of Board papers and records, and under what circumstances are these documents made available or restricted according to the AI Policy? </a:t>
            </a:r>
            <a:endParaRPr b="1"/>
          </a:p>
          <a:p>
            <a:pPr indent="-228600" lvl="0" marL="228600" rtl="0" algn="l">
              <a:lnSpc>
                <a:spcPct val="120000"/>
              </a:lnSpc>
              <a:spcBef>
                <a:spcPts val="1000"/>
              </a:spcBef>
              <a:spcAft>
                <a:spcPts val="0"/>
              </a:spcAft>
              <a:buClr>
                <a:schemeClr val="dk1"/>
              </a:buClr>
              <a:buSzPct val="100000"/>
              <a:buChar char="•"/>
            </a:pPr>
            <a:r>
              <a:rPr b="1" lang="en-US"/>
              <a:t>Priming</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Regarding the accessibility of Board papers and records, how does the World Bank's policy determine the availability of these documents to the public, taking into account the exceptions outlined in the AI Policy? </a:t>
            </a:r>
            <a:endParaRPr b="1"/>
          </a:p>
          <a:p>
            <a:pPr indent="-228600" lvl="0" marL="228600" rtl="0" algn="l">
              <a:lnSpc>
                <a:spcPct val="120000"/>
              </a:lnSpc>
              <a:spcBef>
                <a:spcPts val="1000"/>
              </a:spcBef>
              <a:spcAft>
                <a:spcPts val="0"/>
              </a:spcAft>
              <a:buClr>
                <a:schemeClr val="dk1"/>
              </a:buClr>
              <a:buSzPct val="100000"/>
              <a:buChar char="•"/>
            </a:pPr>
            <a:r>
              <a:rPr b="1" lang="en-US"/>
              <a:t>Task Instruction</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Detail the availability policy on Board papers and records as per the AI Policy. Discuss the conditions under which these documents are posted on the Bank's website, and the circumstances that lead to their classification as restricted information.</a:t>
            </a:r>
            <a:endParaRPr b="1"/>
          </a:p>
          <a:p>
            <a:pPr indent="-228600" lvl="0" marL="228600" rtl="0" algn="l">
              <a:lnSpc>
                <a:spcPct val="120000"/>
              </a:lnSpc>
              <a:spcBef>
                <a:spcPts val="1000"/>
              </a:spcBef>
              <a:spcAft>
                <a:spcPts val="0"/>
              </a:spcAft>
              <a:buClr>
                <a:schemeClr val="dk1"/>
              </a:buClr>
              <a:buSzPct val="100000"/>
              <a:buChar char="•"/>
            </a:pPr>
            <a:r>
              <a:rPr b="1" lang="en-US"/>
              <a:t>Tree of Thoughts</a:t>
            </a:r>
            <a:endParaRPr/>
          </a:p>
          <a:p>
            <a:pPr indent="-228600" lvl="1" marL="457200" rtl="0" algn="l">
              <a:lnSpc>
                <a:spcPct val="120000"/>
              </a:lnSpc>
              <a:spcBef>
                <a:spcPts val="500"/>
              </a:spcBef>
              <a:spcAft>
                <a:spcPts val="0"/>
              </a:spcAft>
              <a:buClr>
                <a:srgbClr val="212121"/>
              </a:buClr>
              <a:buSzPct val="100000"/>
              <a:buChar char="•"/>
            </a:pPr>
            <a:r>
              <a:rPr b="0" i="0" lang="en-US">
                <a:solidFill>
                  <a:srgbClr val="212121"/>
                </a:solidFill>
              </a:rPr>
              <a:t>Why does the AI Policy delineate specific categories of information as exceptions from public disclosure, and what rationale supports this selective confidentiality?</a:t>
            </a:r>
            <a:endParaRPr b="1"/>
          </a:p>
        </p:txBody>
      </p:sp>
      <p:sp>
        <p:nvSpPr>
          <p:cNvPr id="116" name="Google Shape;116;p3"/>
          <p:cNvSpPr txBox="1"/>
          <p:nvPr/>
        </p:nvSpPr>
        <p:spPr>
          <a:xfrm>
            <a:off x="465642" y="598085"/>
            <a:ext cx="4497094" cy="786988"/>
          </a:xfrm>
          <a:prstGeom prst="rect">
            <a:avLst/>
          </a:prstGeom>
          <a:noFill/>
          <a:ln>
            <a:noFill/>
          </a:ln>
        </p:spPr>
        <p:txBody>
          <a:bodyPr anchorCtr="0" anchor="b" bIns="45700" lIns="91425" spcFirstLastPara="1" rIns="91425" wrap="square" tIns="45700">
            <a:normAutofit fontScale="92500"/>
          </a:bodyPr>
          <a:lstStyle/>
          <a:p>
            <a:pPr indent="0" lvl="0" marL="0" marR="0" rtl="0" algn="l">
              <a:lnSpc>
                <a:spcPct val="90000"/>
              </a:lnSpc>
              <a:spcBef>
                <a:spcPts val="0"/>
              </a:spcBef>
              <a:spcAft>
                <a:spcPts val="0"/>
              </a:spcAft>
              <a:buNone/>
            </a:pPr>
            <a:r>
              <a:rPr b="1" i="0" lang="en-US" sz="3600" u="none" cap="none" strike="noStrike">
                <a:solidFill>
                  <a:schemeClr val="dk1"/>
                </a:solidFill>
                <a:latin typeface="Arial"/>
                <a:ea typeface="Arial"/>
                <a:cs typeface="Arial"/>
                <a:sym typeface="Arial"/>
              </a:rPr>
              <a:t>Prompt Engineering</a:t>
            </a:r>
            <a:endParaRPr/>
          </a:p>
        </p:txBody>
      </p:sp>
      <p:pic>
        <p:nvPicPr>
          <p:cNvPr descr="Artificial Intelligence | CISA" id="117" name="Google Shape;117;p3"/>
          <p:cNvPicPr preferRelativeResize="0"/>
          <p:nvPr/>
        </p:nvPicPr>
        <p:blipFill rotWithShape="1">
          <a:blip r:embed="rId3">
            <a:alphaModFix/>
          </a:blip>
          <a:srcRect b="0" l="0" r="0" t="0"/>
          <a:stretch/>
        </p:blipFill>
        <p:spPr>
          <a:xfrm>
            <a:off x="7963284" y="493186"/>
            <a:ext cx="3171152" cy="17837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12647" y="906858"/>
            <a:ext cx="10653578" cy="6674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Arial"/>
              <a:buNone/>
            </a:pPr>
            <a:r>
              <a:rPr lang="en-US" sz="3300"/>
              <a:t>Prompt Engineering - Answers</a:t>
            </a:r>
            <a:endParaRPr sz="3300"/>
          </a:p>
        </p:txBody>
      </p:sp>
      <p:sp>
        <p:nvSpPr>
          <p:cNvPr id="123" name="Google Shape;123;p4"/>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chemeClr val="accent6"/>
              </a:buClr>
              <a:buSzPct val="100000"/>
              <a:buChar char="•"/>
            </a:pPr>
            <a:r>
              <a:rPr b="1" lang="en-US">
                <a:solidFill>
                  <a:schemeClr val="accent6"/>
                </a:solidFill>
              </a:rPr>
              <a:t>Ground Truth:</a:t>
            </a:r>
            <a:endParaRPr/>
          </a:p>
          <a:p>
            <a:pPr indent="-228600" lvl="1" marL="457200" rtl="0" algn="l">
              <a:lnSpc>
                <a:spcPct val="120000"/>
              </a:lnSpc>
              <a:spcBef>
                <a:spcPts val="500"/>
              </a:spcBef>
              <a:spcAft>
                <a:spcPts val="0"/>
              </a:spcAft>
              <a:buClr>
                <a:schemeClr val="accent6"/>
              </a:buClr>
              <a:buSzPct val="100000"/>
              <a:buChar char="•"/>
            </a:pPr>
            <a:r>
              <a:rPr b="0" i="0" lang="en-US">
                <a:solidFill>
                  <a:schemeClr val="accent6"/>
                </a:solidFill>
              </a:rPr>
              <a:t>The AI Policy represents a balance between the Bank's interest in providing the maximum amount of information to the public and its obligations to protect the confidentiality of information pertaining to shareholders, clients, staff and other parties, and to protect the deliberative process. The information on the list of exceptions is restricted because disclosure could cause harm to well defined interests.</a:t>
            </a:r>
            <a:endParaRPr b="1">
              <a:solidFill>
                <a:schemeClr val="accent6"/>
              </a:solidFill>
            </a:endParaRPr>
          </a:p>
          <a:p>
            <a:pPr indent="-228600" lvl="0" marL="228600" rtl="0" algn="l">
              <a:lnSpc>
                <a:spcPct val="120000"/>
              </a:lnSpc>
              <a:spcBef>
                <a:spcPts val="1000"/>
              </a:spcBef>
              <a:spcAft>
                <a:spcPts val="0"/>
              </a:spcAft>
              <a:buClr>
                <a:schemeClr val="dk1"/>
              </a:buClr>
              <a:buSzPct val="100000"/>
              <a:buChar char="•"/>
            </a:pPr>
            <a:r>
              <a:rPr b="1" lang="en-US"/>
              <a:t>Baseline Answer:</a:t>
            </a:r>
            <a:endParaRPr/>
          </a:p>
          <a:p>
            <a:pPr indent="0" lvl="1" marL="228600" rtl="0" algn="l">
              <a:lnSpc>
                <a:spcPct val="120000"/>
              </a:lnSpc>
              <a:spcBef>
                <a:spcPts val="500"/>
              </a:spcBef>
              <a:spcAft>
                <a:spcPts val="0"/>
              </a:spcAft>
              <a:buClr>
                <a:schemeClr val="dk1"/>
              </a:buClr>
              <a:buSzPct val="100000"/>
              <a:buNone/>
            </a:pPr>
            <a:r>
              <a:rPr b="0" i="0" lang="en-US"/>
              <a:t>Why does the AI Policy restrict some types of information from disclosure?</a:t>
            </a:r>
            <a:endParaRPr/>
          </a:p>
          <a:p>
            <a:pPr indent="0" lvl="1" marL="228600" rtl="0" algn="l">
              <a:lnSpc>
                <a:spcPct val="120000"/>
              </a:lnSpc>
              <a:spcBef>
                <a:spcPts val="500"/>
              </a:spcBef>
              <a:spcAft>
                <a:spcPts val="0"/>
              </a:spcAft>
              <a:buClr>
                <a:schemeClr val="dk1"/>
              </a:buClr>
              <a:buSzPct val="100000"/>
              <a:buNone/>
            </a:pPr>
            <a:r>
              <a:rPr b="0" i="0" lang="en-US"/>
              <a:t>everybody has the right to access information, but there are certain types of information that are restricted from disclosure for various reasons. </a:t>
            </a:r>
            <a:endParaRPr/>
          </a:p>
          <a:p>
            <a:pPr indent="0" lvl="1" marL="228600" rtl="0" algn="l">
              <a:lnSpc>
                <a:spcPct val="120000"/>
              </a:lnSpc>
              <a:spcBef>
                <a:spcPts val="500"/>
              </a:spcBef>
              <a:spcAft>
                <a:spcPts val="0"/>
              </a:spcAft>
              <a:buClr>
                <a:schemeClr val="dk1"/>
              </a:buClr>
              <a:buSzPct val="100000"/>
              <a:buNone/>
            </a:pPr>
            <a:r>
              <a:rPr b="0" i="0" lang="en-US"/>
              <a:t>Here are some reasons why the AI Policy restricts some types of information from disclosure:</a:t>
            </a:r>
            <a:endParaRPr/>
          </a:p>
          <a:p>
            <a:pPr indent="0" lvl="1" marL="228600" rtl="0" algn="l">
              <a:lnSpc>
                <a:spcPct val="120000"/>
              </a:lnSpc>
              <a:spcBef>
                <a:spcPts val="500"/>
              </a:spcBef>
              <a:spcAft>
                <a:spcPts val="0"/>
              </a:spcAft>
              <a:buClr>
                <a:schemeClr val="dk1"/>
              </a:buClr>
              <a:buSzPct val="100000"/>
              <a:buNone/>
            </a:pPr>
            <a:r>
              <a:rPr b="0" i="0" lang="en-US"/>
              <a:t>1. Personal information: The AI Policy restricts the disclosure of personal information to protect individuals' privacy and security. Personal information includes any information that can be used to identify a person, such as their name, address, phone number, or financial information. </a:t>
            </a:r>
            <a:endParaRPr/>
          </a:p>
          <a:p>
            <a:pPr indent="0" lvl="1" marL="228600" rtl="0" algn="l">
              <a:lnSpc>
                <a:spcPct val="120000"/>
              </a:lnSpc>
              <a:spcBef>
                <a:spcPts val="500"/>
              </a:spcBef>
              <a:spcAft>
                <a:spcPts val="0"/>
              </a:spcAft>
              <a:buClr>
                <a:schemeClr val="dk1"/>
              </a:buClr>
              <a:buSzPct val="100000"/>
              <a:buNone/>
            </a:pPr>
            <a:r>
              <a:rPr b="0" i="0" lang="en-US"/>
              <a:t>2. Confidential business information: The AI Policy restricts the disclosure of confidential business information to protect the competitive advantage of businesses. Confidential business information includes any information that is not publicly available and is used for commercial purposes, such as trade secrets, financial information, or marketing strategies. </a:t>
            </a:r>
            <a:endParaRPr/>
          </a:p>
          <a:p>
            <a:pPr indent="0" lvl="1" marL="228600" rtl="0" algn="l">
              <a:lnSpc>
                <a:spcPct val="120000"/>
              </a:lnSpc>
              <a:spcBef>
                <a:spcPts val="500"/>
              </a:spcBef>
              <a:spcAft>
                <a:spcPts val="0"/>
              </a:spcAft>
              <a:buClr>
                <a:schemeClr val="dk1"/>
              </a:buClr>
              <a:buSzPct val="100000"/>
              <a:buNone/>
            </a:pPr>
            <a:r>
              <a:rPr b="0" i="0" lang="en-US"/>
              <a:t>3. Intellectual property: The AI Policy restricts </a:t>
            </a:r>
            <a:endParaRPr b="1"/>
          </a:p>
          <a:p>
            <a:pPr indent="0" lvl="0" marL="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612647" y="906858"/>
            <a:ext cx="10653578" cy="6674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Arial"/>
              <a:buNone/>
            </a:pPr>
            <a:r>
              <a:rPr lang="en-US" sz="3300"/>
              <a:t>Prompt Engineering - Answers</a:t>
            </a:r>
            <a:endParaRPr sz="3300"/>
          </a:p>
        </p:txBody>
      </p:sp>
      <p:sp>
        <p:nvSpPr>
          <p:cNvPr id="129" name="Google Shape;129;p5"/>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6"/>
              </a:buClr>
              <a:buSzPts val="1600"/>
              <a:buChar char="•"/>
            </a:pPr>
            <a:r>
              <a:rPr b="1" lang="en-US" sz="1600">
                <a:solidFill>
                  <a:schemeClr val="accent6"/>
                </a:solidFill>
              </a:rPr>
              <a:t>Ground Truth:</a:t>
            </a:r>
            <a:endParaRPr/>
          </a:p>
          <a:p>
            <a:pPr indent="-228600" lvl="1" marL="457200" rtl="0" algn="l">
              <a:lnSpc>
                <a:spcPct val="120000"/>
              </a:lnSpc>
              <a:spcBef>
                <a:spcPts val="500"/>
              </a:spcBef>
              <a:spcAft>
                <a:spcPts val="0"/>
              </a:spcAft>
              <a:buClr>
                <a:schemeClr val="accent6"/>
              </a:buClr>
              <a:buSzPts val="1400"/>
              <a:buChar char="•"/>
            </a:pPr>
            <a:r>
              <a:rPr b="0" i="0" lang="en-US" sz="1400">
                <a:solidFill>
                  <a:schemeClr val="accent6"/>
                </a:solidFill>
              </a:rPr>
              <a:t>The AI Policy represents a balance between the Bank's interest in providing the maximum amount of information to the public and its obligations to protect the confidentiality of information pertaining to shareholders, clients, staff and other parties, and to protect the deliberative process. The information on the list of exceptions is restricted because disclosure could cause harm to well defined interests.</a:t>
            </a:r>
            <a:endParaRPr b="1" sz="1400">
              <a:solidFill>
                <a:schemeClr val="accent6"/>
              </a:solidFill>
            </a:endParaRPr>
          </a:p>
          <a:p>
            <a:pPr indent="-228600" lvl="0" marL="228600" rtl="0" algn="l">
              <a:lnSpc>
                <a:spcPct val="120000"/>
              </a:lnSpc>
              <a:spcBef>
                <a:spcPts val="1000"/>
              </a:spcBef>
              <a:spcAft>
                <a:spcPts val="0"/>
              </a:spcAft>
              <a:buClr>
                <a:schemeClr val="dk1"/>
              </a:buClr>
              <a:buSzPts val="2000"/>
              <a:buChar char="•"/>
            </a:pPr>
            <a:r>
              <a:rPr b="1" lang="en-US"/>
              <a:t>Chain of Thoughts Answer:</a:t>
            </a:r>
            <a:endParaRPr/>
          </a:p>
          <a:p>
            <a:pPr indent="0" lvl="0" marL="0" rtl="0" algn="l">
              <a:lnSpc>
                <a:spcPct val="120000"/>
              </a:lnSpc>
              <a:spcBef>
                <a:spcPts val="1000"/>
              </a:spcBef>
              <a:spcAft>
                <a:spcPts val="0"/>
              </a:spcAft>
              <a:buClr>
                <a:schemeClr val="dk1"/>
              </a:buClr>
              <a:buSzPts val="2000"/>
              <a:buNone/>
            </a:pPr>
            <a:r>
              <a:t/>
            </a:r>
            <a:endParaRPr/>
          </a:p>
        </p:txBody>
      </p:sp>
      <p:pic>
        <p:nvPicPr>
          <p:cNvPr id="130" name="Google Shape;130;p5"/>
          <p:cNvPicPr preferRelativeResize="0"/>
          <p:nvPr/>
        </p:nvPicPr>
        <p:blipFill rotWithShape="1">
          <a:blip r:embed="rId3">
            <a:alphaModFix/>
          </a:blip>
          <a:srcRect b="0" l="0" r="0" t="0"/>
          <a:stretch/>
        </p:blipFill>
        <p:spPr>
          <a:xfrm>
            <a:off x="334928" y="3735705"/>
            <a:ext cx="11522143" cy="1855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612647" y="906858"/>
            <a:ext cx="10653578" cy="6674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Arial"/>
              <a:buNone/>
            </a:pPr>
            <a:r>
              <a:rPr lang="en-US" sz="3300"/>
              <a:t>Prompt Engineering - Comparison</a:t>
            </a:r>
            <a:endParaRPr sz="3300"/>
          </a:p>
        </p:txBody>
      </p:sp>
      <p:graphicFrame>
        <p:nvGraphicFramePr>
          <p:cNvPr id="136" name="Google Shape;136;p6"/>
          <p:cNvGraphicFramePr/>
          <p:nvPr/>
        </p:nvGraphicFramePr>
        <p:xfrm>
          <a:off x="612776" y="1716087"/>
          <a:ext cx="3000000" cy="3000000"/>
        </p:xfrm>
        <a:graphic>
          <a:graphicData uri="http://schemas.openxmlformats.org/drawingml/2006/table">
            <a:tbl>
              <a:tblPr bandRow="1" firstRow="1">
                <a:noFill/>
                <a:tableStyleId>{DF89845B-1C9A-4EB9-AD93-6825174839FD}</a:tableStyleId>
              </a:tblPr>
              <a:tblGrid>
                <a:gridCol w="3551150"/>
                <a:gridCol w="3551150"/>
                <a:gridCol w="3551150"/>
              </a:tblGrid>
              <a:tr h="573350">
                <a:tc>
                  <a:txBody>
                    <a:bodyPr/>
                    <a:lstStyle/>
                    <a:p>
                      <a:pPr indent="0" lvl="0" marL="0" marR="0" rtl="0" algn="ctr">
                        <a:spcBef>
                          <a:spcPts val="0"/>
                        </a:spcBef>
                        <a:spcAft>
                          <a:spcPts val="0"/>
                        </a:spcAft>
                        <a:buNone/>
                      </a:pPr>
                      <a:r>
                        <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BLEU</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ROUGE-L mid F-measure</a:t>
                      </a:r>
                      <a:endParaRPr/>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Basic Q&amp;A</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3.8</a:t>
                      </a:r>
                      <a:endParaRPr/>
                    </a:p>
                  </a:txBody>
                  <a:tcPr marT="45725" marB="45725" marR="91450" marL="91450" anchor="ctr"/>
                </a:tc>
                <a:tc>
                  <a:txBody>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0.1888</a:t>
                      </a:r>
                      <a:endParaRPr sz="1800" u="none" cap="none" strike="noStrike"/>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Chain of Thoughts</a:t>
                      </a:r>
                      <a:endParaRPr/>
                    </a:p>
                  </a:txBody>
                  <a:tcPr marT="45725" marB="45725" marR="91450" marL="91450" anchor="ctr"/>
                </a:tc>
                <a:tc>
                  <a:txBody>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2.5</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0.1780</a:t>
                      </a:r>
                      <a:endParaRPr sz="1800" u="none" cap="none" strike="noStrike"/>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Example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0.1643</a:t>
                      </a:r>
                      <a:endParaRPr/>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Priming</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2.9</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0.1697</a:t>
                      </a:r>
                      <a:endParaRPr/>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Task Instruction</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0.1397</a:t>
                      </a:r>
                      <a:endParaRPr/>
                    </a:p>
                  </a:txBody>
                  <a:tcPr marT="45725" marB="45725" marR="91450" marL="91450" anchor="ctr"/>
                </a:tc>
              </a:tr>
              <a:tr h="573350">
                <a:tc>
                  <a:txBody>
                    <a:bodyPr/>
                    <a:lstStyle/>
                    <a:p>
                      <a:pPr indent="0" lvl="0" marL="0" marR="0" rtl="0" algn="ctr">
                        <a:spcBef>
                          <a:spcPts val="0"/>
                        </a:spcBef>
                        <a:spcAft>
                          <a:spcPts val="0"/>
                        </a:spcAft>
                        <a:buNone/>
                      </a:pPr>
                      <a:r>
                        <a:rPr lang="en-US" sz="1800" u="none" cap="none" strike="noStrike"/>
                        <a:t>Tree of Thoughts</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0.1735</a:t>
                      </a:r>
                      <a:endParaRPr/>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nvSpPr>
        <p:spPr>
          <a:xfrm>
            <a:off x="465642" y="598085"/>
            <a:ext cx="4497094" cy="78698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3600" u="none" cap="none" strike="noStrike">
                <a:solidFill>
                  <a:schemeClr val="dk1"/>
                </a:solidFill>
                <a:latin typeface="Arial"/>
                <a:ea typeface="Arial"/>
                <a:cs typeface="Arial"/>
                <a:sym typeface="Arial"/>
              </a:rPr>
              <a:t>Finetuning Llama2</a:t>
            </a:r>
            <a:endParaRPr/>
          </a:p>
        </p:txBody>
      </p:sp>
      <p:sp>
        <p:nvSpPr>
          <p:cNvPr id="142" name="Google Shape;142;p7"/>
          <p:cNvSpPr txBox="1"/>
          <p:nvPr/>
        </p:nvSpPr>
        <p:spPr>
          <a:xfrm>
            <a:off x="602673" y="2182091"/>
            <a:ext cx="7096991"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Base model: </a:t>
            </a:r>
            <a:r>
              <a:rPr b="0" i="0" lang="en-US" sz="2000" u="none" cap="none" strike="noStrike">
                <a:solidFill>
                  <a:srgbClr val="CE9178"/>
                </a:solidFill>
                <a:latin typeface="Courier New"/>
                <a:ea typeface="Courier New"/>
                <a:cs typeface="Courier New"/>
                <a:sym typeface="Courier New"/>
              </a:rPr>
              <a:t>NousResearch/llama-2-7b-chat-hf</a:t>
            </a:r>
            <a:endParaRPr b="0" sz="2000">
              <a:solidFill>
                <a:srgbClr val="D4D4D4"/>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7"/>
          <p:cNvSpPr txBox="1"/>
          <p:nvPr/>
        </p:nvSpPr>
        <p:spPr>
          <a:xfrm>
            <a:off x="602673" y="2780574"/>
            <a:ext cx="6255327"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Finetuning technologies applied:</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Quantization: </a:t>
            </a:r>
            <a:r>
              <a:rPr lang="en-US" sz="2000">
                <a:solidFill>
                  <a:srgbClr val="CE9178"/>
                </a:solidFill>
                <a:latin typeface="Courier New"/>
                <a:ea typeface="Courier New"/>
                <a:cs typeface="Courier New"/>
                <a:sym typeface="Courier New"/>
              </a:rPr>
              <a:t>4-bit quantization</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QLoRa</a:t>
            </a:r>
            <a:endParaRPr sz="2000">
              <a:solidFill>
                <a:schemeClr val="dk1"/>
              </a:solidFill>
              <a:latin typeface="Arial"/>
              <a:ea typeface="Arial"/>
              <a:cs typeface="Arial"/>
              <a:sym typeface="Arial"/>
            </a:endParaRPr>
          </a:p>
        </p:txBody>
      </p:sp>
      <p:sp>
        <p:nvSpPr>
          <p:cNvPr id="144" name="Google Shape;144;p7"/>
          <p:cNvSpPr txBox="1"/>
          <p:nvPr/>
        </p:nvSpPr>
        <p:spPr>
          <a:xfrm>
            <a:off x="5826704" y="3390394"/>
            <a:ext cx="60994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memory-efficient</a:t>
            </a:r>
            <a:r>
              <a:rPr lang="en-US" sz="2000">
                <a:solidFill>
                  <a:schemeClr val="dk1"/>
                </a:solidFill>
                <a:latin typeface="Arial"/>
                <a:ea typeface="Arial"/>
                <a:cs typeface="Arial"/>
                <a:sym typeface="Arial"/>
              </a:rPr>
              <a:t> fine-tuning </a:t>
            </a:r>
            <a:endParaRPr/>
          </a:p>
        </p:txBody>
      </p:sp>
      <p:sp>
        <p:nvSpPr>
          <p:cNvPr id="145" name="Google Shape;145;p7"/>
          <p:cNvSpPr txBox="1"/>
          <p:nvPr/>
        </p:nvSpPr>
        <p:spPr>
          <a:xfrm>
            <a:off x="5826704" y="3884811"/>
            <a:ext cx="60994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parameter-efficient</a:t>
            </a:r>
            <a:r>
              <a:rPr lang="en-US" sz="2000">
                <a:solidFill>
                  <a:schemeClr val="dk1"/>
                </a:solidFill>
                <a:latin typeface="Arial"/>
                <a:ea typeface="Arial"/>
                <a:cs typeface="Arial"/>
                <a:sym typeface="Arial"/>
              </a:rPr>
              <a:t> fine-tuning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Benchmarking</a:t>
            </a:r>
            <a:endParaRPr/>
          </a:p>
        </p:txBody>
      </p:sp>
      <p:sp>
        <p:nvSpPr>
          <p:cNvPr id="151" name="Google Shape;151;p8"/>
          <p:cNvSpPr txBox="1"/>
          <p:nvPr/>
        </p:nvSpPr>
        <p:spPr>
          <a:xfrm>
            <a:off x="925775" y="1385831"/>
            <a:ext cx="106535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dk1"/>
                </a:solidFill>
                <a:latin typeface="Roboto"/>
                <a:ea typeface="Roboto"/>
                <a:cs typeface="Roboto"/>
                <a:sym typeface="Roboto"/>
              </a:rPr>
              <a:t>1. Benchmarking against our own dataset using BLEU and ROUGE matrices</a:t>
            </a:r>
            <a:endParaRPr/>
          </a:p>
        </p:txBody>
      </p:sp>
      <p:sp>
        <p:nvSpPr>
          <p:cNvPr id="152" name="Google Shape;152;p8"/>
          <p:cNvSpPr txBox="1"/>
          <p:nvPr/>
        </p:nvSpPr>
        <p:spPr>
          <a:xfrm>
            <a:off x="914400" y="3939978"/>
            <a:ext cx="87066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2</a:t>
            </a:r>
            <a:r>
              <a:rPr b="0" i="0" lang="en-US" sz="2000">
                <a:solidFill>
                  <a:schemeClr val="dk1"/>
                </a:solidFill>
                <a:latin typeface="Roboto"/>
                <a:ea typeface="Roboto"/>
                <a:cs typeface="Roboto"/>
                <a:sym typeface="Roboto"/>
              </a:rPr>
              <a:t>. </a:t>
            </a:r>
            <a:r>
              <a:rPr lang="en-US" sz="2000">
                <a:solidFill>
                  <a:schemeClr val="dk1"/>
                </a:solidFill>
                <a:latin typeface="Roboto"/>
                <a:ea typeface="Roboto"/>
                <a:cs typeface="Roboto"/>
                <a:sym typeface="Roboto"/>
              </a:rPr>
              <a:t>Benchmarking against Vanilla Llama 2 Chat HF</a:t>
            </a:r>
            <a:endParaRPr/>
          </a:p>
          <a:p>
            <a:pPr indent="0" lvl="0" marL="0" marR="0" rtl="0" algn="l">
              <a:spcBef>
                <a:spcPts val="0"/>
              </a:spcBef>
              <a:spcAft>
                <a:spcPts val="0"/>
              </a:spcAft>
              <a:buNone/>
            </a:pPr>
            <a:r>
              <a:t/>
            </a:r>
            <a:endParaRPr b="0" i="0" sz="2000">
              <a:solidFill>
                <a:schemeClr val="dk1"/>
              </a:solidFill>
              <a:latin typeface="Roboto"/>
              <a:ea typeface="Roboto"/>
              <a:cs typeface="Roboto"/>
              <a:sym typeface="Roboto"/>
            </a:endParaRPr>
          </a:p>
        </p:txBody>
      </p:sp>
      <p:sp>
        <p:nvSpPr>
          <p:cNvPr id="153" name="Google Shape;153;p8"/>
          <p:cNvSpPr txBox="1"/>
          <p:nvPr/>
        </p:nvSpPr>
        <p:spPr>
          <a:xfrm>
            <a:off x="1248167" y="2112507"/>
            <a:ext cx="93825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ourier New"/>
                <a:ea typeface="Courier New"/>
                <a:cs typeface="Courier New"/>
                <a:sym typeface="Courier New"/>
              </a:rPr>
              <a:t>BLEU score: </a:t>
            </a:r>
            <a:r>
              <a:rPr b="0" i="0" lang="en-US" sz="1800">
                <a:solidFill>
                  <a:srgbClr val="FF0000"/>
                </a:solidFill>
                <a:latin typeface="Courier New"/>
                <a:ea typeface="Courier New"/>
                <a:cs typeface="Courier New"/>
                <a:sym typeface="Courier New"/>
              </a:rPr>
              <a:t>4.833747231081994</a:t>
            </a:r>
            <a:r>
              <a:rPr b="0" i="0"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0" i="0" lang="en-US" sz="1800">
                <a:solidFill>
                  <a:schemeClr val="dk1"/>
                </a:solidFill>
                <a:latin typeface="Courier New"/>
                <a:ea typeface="Courier New"/>
                <a:cs typeface="Courier New"/>
                <a:sym typeface="Courier New"/>
              </a:rPr>
              <a:t>ROUGE scores: {'rouge1': AggregateScore(low=Score(precision=0.12337332012472785, recall=0.43093395676728524, fmeasure=0.19125494089834266), mid=…</a:t>
            </a:r>
            <a:endParaRPr sz="1800">
              <a:solidFill>
                <a:schemeClr val="dk1"/>
              </a:solidFill>
              <a:latin typeface="Arial"/>
              <a:ea typeface="Arial"/>
              <a:cs typeface="Arial"/>
              <a:sym typeface="Arial"/>
            </a:endParaRPr>
          </a:p>
        </p:txBody>
      </p:sp>
      <p:sp>
        <p:nvSpPr>
          <p:cNvPr id="154" name="Google Shape;154;p8"/>
          <p:cNvSpPr txBox="1"/>
          <p:nvPr/>
        </p:nvSpPr>
        <p:spPr>
          <a:xfrm>
            <a:off x="1248167" y="4647864"/>
            <a:ext cx="93825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ourier New"/>
                <a:ea typeface="Courier New"/>
                <a:cs typeface="Courier New"/>
                <a:sym typeface="Courier New"/>
              </a:rPr>
              <a:t>BLEU score: </a:t>
            </a:r>
            <a:r>
              <a:rPr b="0" i="0" lang="en-US" sz="1800">
                <a:solidFill>
                  <a:srgbClr val="FF0000"/>
                </a:solidFill>
                <a:latin typeface="Courier New"/>
                <a:ea typeface="Courier New"/>
                <a:cs typeface="Courier New"/>
                <a:sym typeface="Courier New"/>
              </a:rPr>
              <a:t>3.4612234912270003</a:t>
            </a:r>
            <a:r>
              <a:rPr b="0" i="0"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0" i="0" lang="en-US" sz="1800">
                <a:solidFill>
                  <a:schemeClr val="dk1"/>
                </a:solidFill>
                <a:latin typeface="Courier New"/>
                <a:ea typeface="Courier New"/>
                <a:cs typeface="Courier New"/>
                <a:sym typeface="Courier New"/>
              </a:rPr>
              <a:t>ROUGE scores: {'rouge1': AggregateScore(low=Score(precision=0.1366906474820144, recall=0.5135135135135135, fmeasure=0.21590909090909088), mid=…</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Evaluation</a:t>
            </a:r>
            <a:endParaRPr/>
          </a:p>
        </p:txBody>
      </p:sp>
      <p:grpSp>
        <p:nvGrpSpPr>
          <p:cNvPr id="160" name="Google Shape;160;p9"/>
          <p:cNvGrpSpPr/>
          <p:nvPr/>
        </p:nvGrpSpPr>
        <p:grpSpPr>
          <a:xfrm>
            <a:off x="2167518" y="1380046"/>
            <a:ext cx="7856964" cy="2247737"/>
            <a:chOff x="-6" y="0"/>
            <a:chExt cx="7856964" cy="2247737"/>
          </a:xfrm>
        </p:grpSpPr>
        <p:sp>
          <p:nvSpPr>
            <p:cNvPr id="161" name="Google Shape;161;p9"/>
            <p:cNvSpPr/>
            <p:nvPr/>
          </p:nvSpPr>
          <p:spPr>
            <a:xfrm>
              <a:off x="-6" y="0"/>
              <a:ext cx="7856964" cy="2247737"/>
            </a:xfrm>
            <a:custGeom>
              <a:rect b="b" l="l" r="r" t="t"/>
              <a:pathLst>
                <a:path extrusionOk="0" h="120000" w="120000">
                  <a:moveTo>
                    <a:pt x="0" y="50000"/>
                  </a:moveTo>
                  <a:lnTo>
                    <a:pt x="17165" y="0"/>
                  </a:lnTo>
                  <a:lnTo>
                    <a:pt x="17165"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102835" y="40000"/>
                  </a:lnTo>
                  <a:lnTo>
                    <a:pt x="102835" y="20000"/>
                  </a:lnTo>
                  <a:lnTo>
                    <a:pt x="120000" y="70000"/>
                  </a:lnTo>
                  <a:lnTo>
                    <a:pt x="102835" y="120000"/>
                  </a:lnTo>
                  <a:lnTo>
                    <a:pt x="102835" y="100000"/>
                  </a:lnTo>
                  <a:lnTo>
                    <a:pt x="60000" y="100000"/>
                  </a:lnTo>
                  <a:cubicBezTo>
                    <a:pt x="57929" y="100000"/>
                    <a:pt x="56250" y="97762"/>
                    <a:pt x="56250" y="95000"/>
                  </a:cubicBezTo>
                  <a:lnTo>
                    <a:pt x="56250" y="80000"/>
                  </a:lnTo>
                  <a:lnTo>
                    <a:pt x="17165" y="80000"/>
                  </a:lnTo>
                  <a:lnTo>
                    <a:pt x="17165"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17165" y="0"/>
                  </a:lnTo>
                  <a:lnTo>
                    <a:pt x="17165"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102835" y="40000"/>
                  </a:lnTo>
                  <a:lnTo>
                    <a:pt x="102835" y="20000"/>
                  </a:lnTo>
                  <a:lnTo>
                    <a:pt x="120000" y="70000"/>
                  </a:lnTo>
                  <a:lnTo>
                    <a:pt x="102835" y="120000"/>
                  </a:lnTo>
                  <a:lnTo>
                    <a:pt x="102835" y="100000"/>
                  </a:lnTo>
                  <a:lnTo>
                    <a:pt x="60000" y="100000"/>
                  </a:lnTo>
                  <a:cubicBezTo>
                    <a:pt x="57929" y="100000"/>
                    <a:pt x="56250" y="97762"/>
                    <a:pt x="56250" y="95000"/>
                  </a:cubicBezTo>
                  <a:lnTo>
                    <a:pt x="56250" y="80000"/>
                  </a:lnTo>
                  <a:lnTo>
                    <a:pt x="17165" y="80000"/>
                  </a:lnTo>
                  <a:lnTo>
                    <a:pt x="17165" y="100000"/>
                  </a:lnTo>
                  <a:close/>
                  <a:moveTo>
                    <a:pt x="63750" y="25000"/>
                  </a:moveTo>
                  <a:lnTo>
                    <a:pt x="63750" y="40000"/>
                  </a:lnTo>
                  <a:moveTo>
                    <a:pt x="56250" y="35000"/>
                  </a:moveTo>
                  <a:lnTo>
                    <a:pt x="56250" y="80000"/>
                  </a:lnTo>
                </a:path>
              </a:pathLst>
            </a:custGeom>
            <a:solidFill>
              <a:srgbClr val="D5473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1276290" y="406603"/>
              <a:ext cx="1854383" cy="11013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txBox="1"/>
            <p:nvPr/>
          </p:nvSpPr>
          <p:spPr>
            <a:xfrm>
              <a:off x="1276290" y="406603"/>
              <a:ext cx="1854383" cy="1101391"/>
            </a:xfrm>
            <a:prstGeom prst="rect">
              <a:avLst/>
            </a:prstGeom>
            <a:noFill/>
            <a:ln>
              <a:noFill/>
            </a:ln>
          </p:spPr>
          <p:txBody>
            <a:bodyPr anchorCtr="0" anchor="ctr" bIns="114300" lIns="0" spcFirstLastPara="1" rIns="0" wrap="square" tIns="106675">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Automatic metrics</a:t>
              </a:r>
              <a:endParaRPr/>
            </a:p>
          </p:txBody>
        </p:sp>
        <p:sp>
          <p:nvSpPr>
            <p:cNvPr id="164" name="Google Shape;164;p9"/>
            <p:cNvSpPr/>
            <p:nvPr/>
          </p:nvSpPr>
          <p:spPr>
            <a:xfrm>
              <a:off x="4418811" y="766241"/>
              <a:ext cx="2191543" cy="11013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txBox="1"/>
            <p:nvPr/>
          </p:nvSpPr>
          <p:spPr>
            <a:xfrm>
              <a:off x="4418811" y="766241"/>
              <a:ext cx="2191543" cy="1101391"/>
            </a:xfrm>
            <a:prstGeom prst="rect">
              <a:avLst/>
            </a:prstGeom>
            <a:noFill/>
            <a:ln>
              <a:noFill/>
            </a:ln>
          </p:spPr>
          <p:txBody>
            <a:bodyPr anchorCtr="0" anchor="ctr" bIns="114300" lIns="0" spcFirstLastPara="1" rIns="0" wrap="square" tIns="106675">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Human metrics</a:t>
              </a:r>
              <a:endParaRPr/>
            </a:p>
          </p:txBody>
        </p:sp>
      </p:grpSp>
      <p:sp>
        <p:nvSpPr>
          <p:cNvPr id="166" name="Google Shape;166;p9"/>
          <p:cNvSpPr txBox="1"/>
          <p:nvPr/>
        </p:nvSpPr>
        <p:spPr>
          <a:xfrm>
            <a:off x="2955024" y="3637721"/>
            <a:ext cx="2080591"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BLEU</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ROUGE</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METERO</a:t>
            </a:r>
            <a:endParaRPr/>
          </a:p>
        </p:txBody>
      </p:sp>
      <p:sp>
        <p:nvSpPr>
          <p:cNvPr id="167" name="Google Shape;167;p9"/>
          <p:cNvSpPr txBox="1"/>
          <p:nvPr/>
        </p:nvSpPr>
        <p:spPr>
          <a:xfrm>
            <a:off x="6290618" y="3627782"/>
            <a:ext cx="5424303"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relevance</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accuracy</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Clearity and Conciseness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nilla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2024-03-01T09:04:43Z</dcterms:created>
  <dc:creator>Fan Jiang</dc:creator>
</cp:coreProperties>
</file>