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60" r:id="rId4"/>
    <p:sldId id="261" r:id="rId5"/>
    <p:sldId id="262"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44"/>
    <p:restoredTop sz="93896"/>
  </p:normalViewPr>
  <p:slideViewPr>
    <p:cSldViewPr snapToGrid="0" snapToObjects="1">
      <p:cViewPr>
        <p:scale>
          <a:sx n="98" d="100"/>
          <a:sy n="98" d="100"/>
        </p:scale>
        <p:origin x="42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CA5EE-F3BF-214A-B897-41CA8CE69F01}" type="datetimeFigureOut">
              <a:rPr lang="en-US" smtClean="0"/>
              <a:t>12/13/21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71323-8BCA-9E4E-8034-0D94022C1D7B}" type="slidenum">
              <a:rPr lang="en-US" smtClean="0"/>
              <a:t>‹#›</a:t>
            </a:fld>
            <a:endParaRPr lang="en-US"/>
          </a:p>
        </p:txBody>
      </p:sp>
    </p:spTree>
    <p:extLst>
      <p:ext uri="{BB962C8B-B14F-4D97-AF65-F5344CB8AC3E}">
        <p14:creationId xmlns:p14="http://schemas.microsoft.com/office/powerpoint/2010/main" val="144697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endParaRPr lang="en-US" dirty="0"/>
          </a:p>
        </p:txBody>
      </p:sp>
      <p:sp>
        <p:nvSpPr>
          <p:cNvPr id="4" name="Slide Number Placeholder 3"/>
          <p:cNvSpPr>
            <a:spLocks noGrp="1"/>
          </p:cNvSpPr>
          <p:nvPr>
            <p:ph type="sldNum" sz="quarter" idx="5"/>
          </p:nvPr>
        </p:nvSpPr>
        <p:spPr/>
        <p:txBody>
          <a:bodyPr/>
          <a:lstStyle/>
          <a:p>
            <a:fld id="{92071323-8BCA-9E4E-8034-0D94022C1D7B}" type="slidenum">
              <a:rPr lang="en-US" smtClean="0"/>
              <a:t>3</a:t>
            </a:fld>
            <a:endParaRPr lang="en-US"/>
          </a:p>
        </p:txBody>
      </p:sp>
    </p:spTree>
    <p:extLst>
      <p:ext uri="{BB962C8B-B14F-4D97-AF65-F5344CB8AC3E}">
        <p14:creationId xmlns:p14="http://schemas.microsoft.com/office/powerpoint/2010/main" val="2166636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071323-8BCA-9E4E-8034-0D94022C1D7B}" type="slidenum">
              <a:rPr lang="en-US" smtClean="0"/>
              <a:t>4</a:t>
            </a:fld>
            <a:endParaRPr lang="en-US"/>
          </a:p>
        </p:txBody>
      </p:sp>
    </p:spTree>
    <p:extLst>
      <p:ext uri="{BB962C8B-B14F-4D97-AF65-F5344CB8AC3E}">
        <p14:creationId xmlns:p14="http://schemas.microsoft.com/office/powerpoint/2010/main" val="1951214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071323-8BCA-9E4E-8034-0D94022C1D7B}" type="slidenum">
              <a:rPr lang="en-US" smtClean="0"/>
              <a:t>5</a:t>
            </a:fld>
            <a:endParaRPr lang="en-US"/>
          </a:p>
        </p:txBody>
      </p:sp>
    </p:spTree>
    <p:extLst>
      <p:ext uri="{BB962C8B-B14F-4D97-AF65-F5344CB8AC3E}">
        <p14:creationId xmlns:p14="http://schemas.microsoft.com/office/powerpoint/2010/main" val="3503133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071323-8BCA-9E4E-8034-0D94022C1D7B}" type="slidenum">
              <a:rPr lang="en-US" smtClean="0"/>
              <a:t>6</a:t>
            </a:fld>
            <a:endParaRPr lang="en-US"/>
          </a:p>
        </p:txBody>
      </p:sp>
    </p:spTree>
    <p:extLst>
      <p:ext uri="{BB962C8B-B14F-4D97-AF65-F5344CB8AC3E}">
        <p14:creationId xmlns:p14="http://schemas.microsoft.com/office/powerpoint/2010/main" val="23862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071323-8BCA-9E4E-8034-0D94022C1D7B}" type="slidenum">
              <a:rPr lang="en-US" smtClean="0"/>
              <a:t>7</a:t>
            </a:fld>
            <a:endParaRPr lang="en-US"/>
          </a:p>
        </p:txBody>
      </p:sp>
    </p:spTree>
    <p:extLst>
      <p:ext uri="{BB962C8B-B14F-4D97-AF65-F5344CB8AC3E}">
        <p14:creationId xmlns:p14="http://schemas.microsoft.com/office/powerpoint/2010/main" val="4067839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079F-5FB5-4E4C-AA34-3D3B563D2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95D0B0-E669-2149-9038-F2B75032B6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A0A012-D783-0142-9D41-0E414B8E9585}"/>
              </a:ext>
            </a:extLst>
          </p:cNvPr>
          <p:cNvSpPr>
            <a:spLocks noGrp="1"/>
          </p:cNvSpPr>
          <p:nvPr>
            <p:ph type="dt" sz="half" idx="10"/>
          </p:nvPr>
        </p:nvSpPr>
        <p:spPr/>
        <p:txBody>
          <a:bodyPr/>
          <a:lstStyle/>
          <a:p>
            <a:fld id="{EDA145E4-4D61-294C-B09C-3CF29B1D7752}" type="datetimeFigureOut">
              <a:rPr lang="en-US" smtClean="0"/>
              <a:t>12/13/21</a:t>
            </a:fld>
            <a:endParaRPr lang="en-US"/>
          </a:p>
        </p:txBody>
      </p:sp>
      <p:sp>
        <p:nvSpPr>
          <p:cNvPr id="5" name="Footer Placeholder 4">
            <a:extLst>
              <a:ext uri="{FF2B5EF4-FFF2-40B4-BE49-F238E27FC236}">
                <a16:creationId xmlns:a16="http://schemas.microsoft.com/office/drawing/2014/main" id="{2B451A08-A737-CF4F-B287-962F90549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B0D01-F2FC-3C44-9D66-E83DA9B2C94B}"/>
              </a:ext>
            </a:extLst>
          </p:cNvPr>
          <p:cNvSpPr>
            <a:spLocks noGrp="1"/>
          </p:cNvSpPr>
          <p:nvPr>
            <p:ph type="sldNum" sz="quarter" idx="12"/>
          </p:nvPr>
        </p:nvSpPr>
        <p:spPr/>
        <p:txBody>
          <a:bodyPr/>
          <a:lstStyle/>
          <a:p>
            <a:fld id="{1825C38F-4E76-A64E-B421-0BE59C594E1F}" type="slidenum">
              <a:rPr lang="en-US" smtClean="0"/>
              <a:t>‹#›</a:t>
            </a:fld>
            <a:endParaRPr lang="en-US"/>
          </a:p>
        </p:txBody>
      </p:sp>
    </p:spTree>
    <p:extLst>
      <p:ext uri="{BB962C8B-B14F-4D97-AF65-F5344CB8AC3E}">
        <p14:creationId xmlns:p14="http://schemas.microsoft.com/office/powerpoint/2010/main" val="148948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8E06-3144-B348-8BF4-BC9521E17F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6F82A-FE83-9E4C-A538-C67108CF9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FA2A7-DBAD-E044-8D86-55093DDF46BC}"/>
              </a:ext>
            </a:extLst>
          </p:cNvPr>
          <p:cNvSpPr>
            <a:spLocks noGrp="1"/>
          </p:cNvSpPr>
          <p:nvPr>
            <p:ph type="dt" sz="half" idx="10"/>
          </p:nvPr>
        </p:nvSpPr>
        <p:spPr/>
        <p:txBody>
          <a:bodyPr/>
          <a:lstStyle/>
          <a:p>
            <a:fld id="{EDA145E4-4D61-294C-B09C-3CF29B1D7752}" type="datetimeFigureOut">
              <a:rPr lang="en-US" smtClean="0"/>
              <a:t>12/13/21</a:t>
            </a:fld>
            <a:endParaRPr lang="en-US"/>
          </a:p>
        </p:txBody>
      </p:sp>
      <p:sp>
        <p:nvSpPr>
          <p:cNvPr id="5" name="Footer Placeholder 4">
            <a:extLst>
              <a:ext uri="{FF2B5EF4-FFF2-40B4-BE49-F238E27FC236}">
                <a16:creationId xmlns:a16="http://schemas.microsoft.com/office/drawing/2014/main" id="{E2181420-0076-FB41-8B4B-834EE0C31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59CA5-3BC3-744A-90A9-913AAA0C9DA9}"/>
              </a:ext>
            </a:extLst>
          </p:cNvPr>
          <p:cNvSpPr>
            <a:spLocks noGrp="1"/>
          </p:cNvSpPr>
          <p:nvPr>
            <p:ph type="sldNum" sz="quarter" idx="12"/>
          </p:nvPr>
        </p:nvSpPr>
        <p:spPr/>
        <p:txBody>
          <a:bodyPr/>
          <a:lstStyle/>
          <a:p>
            <a:fld id="{1825C38F-4E76-A64E-B421-0BE59C594E1F}" type="slidenum">
              <a:rPr lang="en-US" smtClean="0"/>
              <a:t>‹#›</a:t>
            </a:fld>
            <a:endParaRPr lang="en-US"/>
          </a:p>
        </p:txBody>
      </p:sp>
    </p:spTree>
    <p:extLst>
      <p:ext uri="{BB962C8B-B14F-4D97-AF65-F5344CB8AC3E}">
        <p14:creationId xmlns:p14="http://schemas.microsoft.com/office/powerpoint/2010/main" val="4530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F89E4F-60E6-2440-94F6-144376F591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0F8A0B-B1E2-6E46-BE25-4E1313B56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68A0E-7A24-9341-846B-EAE120CA3A42}"/>
              </a:ext>
            </a:extLst>
          </p:cNvPr>
          <p:cNvSpPr>
            <a:spLocks noGrp="1"/>
          </p:cNvSpPr>
          <p:nvPr>
            <p:ph type="dt" sz="half" idx="10"/>
          </p:nvPr>
        </p:nvSpPr>
        <p:spPr/>
        <p:txBody>
          <a:bodyPr/>
          <a:lstStyle/>
          <a:p>
            <a:fld id="{EDA145E4-4D61-294C-B09C-3CF29B1D7752}" type="datetimeFigureOut">
              <a:rPr lang="en-US" smtClean="0"/>
              <a:t>12/13/21</a:t>
            </a:fld>
            <a:endParaRPr lang="en-US"/>
          </a:p>
        </p:txBody>
      </p:sp>
      <p:sp>
        <p:nvSpPr>
          <p:cNvPr id="5" name="Footer Placeholder 4">
            <a:extLst>
              <a:ext uri="{FF2B5EF4-FFF2-40B4-BE49-F238E27FC236}">
                <a16:creationId xmlns:a16="http://schemas.microsoft.com/office/drawing/2014/main" id="{03870FFD-E6BD-A84A-B160-EFB6225A2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5AC60-E663-E94F-A66F-36077CACF811}"/>
              </a:ext>
            </a:extLst>
          </p:cNvPr>
          <p:cNvSpPr>
            <a:spLocks noGrp="1"/>
          </p:cNvSpPr>
          <p:nvPr>
            <p:ph type="sldNum" sz="quarter" idx="12"/>
          </p:nvPr>
        </p:nvSpPr>
        <p:spPr/>
        <p:txBody>
          <a:bodyPr/>
          <a:lstStyle/>
          <a:p>
            <a:fld id="{1825C38F-4E76-A64E-B421-0BE59C594E1F}" type="slidenum">
              <a:rPr lang="en-US" smtClean="0"/>
              <a:t>‹#›</a:t>
            </a:fld>
            <a:endParaRPr lang="en-US"/>
          </a:p>
        </p:txBody>
      </p:sp>
    </p:spTree>
    <p:extLst>
      <p:ext uri="{BB962C8B-B14F-4D97-AF65-F5344CB8AC3E}">
        <p14:creationId xmlns:p14="http://schemas.microsoft.com/office/powerpoint/2010/main" val="180830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8C0-273F-9F41-9BCA-6AF1652176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33D72-5E47-354D-BEBC-F21C67610C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307C0-A3E4-864B-B8E3-E98DD12F0A15}"/>
              </a:ext>
            </a:extLst>
          </p:cNvPr>
          <p:cNvSpPr>
            <a:spLocks noGrp="1"/>
          </p:cNvSpPr>
          <p:nvPr>
            <p:ph type="dt" sz="half" idx="10"/>
          </p:nvPr>
        </p:nvSpPr>
        <p:spPr/>
        <p:txBody>
          <a:bodyPr/>
          <a:lstStyle/>
          <a:p>
            <a:fld id="{EDA145E4-4D61-294C-B09C-3CF29B1D7752}" type="datetimeFigureOut">
              <a:rPr lang="en-US" smtClean="0"/>
              <a:t>12/13/21</a:t>
            </a:fld>
            <a:endParaRPr lang="en-US"/>
          </a:p>
        </p:txBody>
      </p:sp>
      <p:sp>
        <p:nvSpPr>
          <p:cNvPr id="5" name="Footer Placeholder 4">
            <a:extLst>
              <a:ext uri="{FF2B5EF4-FFF2-40B4-BE49-F238E27FC236}">
                <a16:creationId xmlns:a16="http://schemas.microsoft.com/office/drawing/2014/main" id="{0E8A1CA4-AF53-D044-B362-3F76F9A74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2B808-1B40-E74E-BB16-5AAD739B49ED}"/>
              </a:ext>
            </a:extLst>
          </p:cNvPr>
          <p:cNvSpPr>
            <a:spLocks noGrp="1"/>
          </p:cNvSpPr>
          <p:nvPr>
            <p:ph type="sldNum" sz="quarter" idx="12"/>
          </p:nvPr>
        </p:nvSpPr>
        <p:spPr/>
        <p:txBody>
          <a:bodyPr/>
          <a:lstStyle/>
          <a:p>
            <a:fld id="{1825C38F-4E76-A64E-B421-0BE59C594E1F}" type="slidenum">
              <a:rPr lang="en-US" smtClean="0"/>
              <a:t>‹#›</a:t>
            </a:fld>
            <a:endParaRPr lang="en-US"/>
          </a:p>
        </p:txBody>
      </p:sp>
    </p:spTree>
    <p:extLst>
      <p:ext uri="{BB962C8B-B14F-4D97-AF65-F5344CB8AC3E}">
        <p14:creationId xmlns:p14="http://schemas.microsoft.com/office/powerpoint/2010/main" val="42471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A139-D9FD-0244-BE42-DC9A11235E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AC5D3B-D4E7-BE46-B130-78D8AFD5A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BBE564-6B19-6740-87D8-077C37AD4B88}"/>
              </a:ext>
            </a:extLst>
          </p:cNvPr>
          <p:cNvSpPr>
            <a:spLocks noGrp="1"/>
          </p:cNvSpPr>
          <p:nvPr>
            <p:ph type="dt" sz="half" idx="10"/>
          </p:nvPr>
        </p:nvSpPr>
        <p:spPr/>
        <p:txBody>
          <a:bodyPr/>
          <a:lstStyle/>
          <a:p>
            <a:fld id="{EDA145E4-4D61-294C-B09C-3CF29B1D7752}" type="datetimeFigureOut">
              <a:rPr lang="en-US" smtClean="0"/>
              <a:t>12/13/21</a:t>
            </a:fld>
            <a:endParaRPr lang="en-US"/>
          </a:p>
        </p:txBody>
      </p:sp>
      <p:sp>
        <p:nvSpPr>
          <p:cNvPr id="5" name="Footer Placeholder 4">
            <a:extLst>
              <a:ext uri="{FF2B5EF4-FFF2-40B4-BE49-F238E27FC236}">
                <a16:creationId xmlns:a16="http://schemas.microsoft.com/office/drawing/2014/main" id="{C89EFAA3-E2E2-9145-82D2-89819AEA1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1864C-3C7A-A941-9221-DBC65000669B}"/>
              </a:ext>
            </a:extLst>
          </p:cNvPr>
          <p:cNvSpPr>
            <a:spLocks noGrp="1"/>
          </p:cNvSpPr>
          <p:nvPr>
            <p:ph type="sldNum" sz="quarter" idx="12"/>
          </p:nvPr>
        </p:nvSpPr>
        <p:spPr/>
        <p:txBody>
          <a:bodyPr/>
          <a:lstStyle/>
          <a:p>
            <a:fld id="{1825C38F-4E76-A64E-B421-0BE59C594E1F}" type="slidenum">
              <a:rPr lang="en-US" smtClean="0"/>
              <a:t>‹#›</a:t>
            </a:fld>
            <a:endParaRPr lang="en-US"/>
          </a:p>
        </p:txBody>
      </p:sp>
    </p:spTree>
    <p:extLst>
      <p:ext uri="{BB962C8B-B14F-4D97-AF65-F5344CB8AC3E}">
        <p14:creationId xmlns:p14="http://schemas.microsoft.com/office/powerpoint/2010/main" val="203463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AA2C-3103-3D48-A545-9D6536BE0C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00FA0-2180-ED42-B92B-B05052D674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17D1CA-0077-EE41-B3E6-546A4EBFA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504B21-EA0B-7341-8B2B-7CD5D271DA40}"/>
              </a:ext>
            </a:extLst>
          </p:cNvPr>
          <p:cNvSpPr>
            <a:spLocks noGrp="1"/>
          </p:cNvSpPr>
          <p:nvPr>
            <p:ph type="dt" sz="half" idx="10"/>
          </p:nvPr>
        </p:nvSpPr>
        <p:spPr/>
        <p:txBody>
          <a:bodyPr/>
          <a:lstStyle/>
          <a:p>
            <a:fld id="{EDA145E4-4D61-294C-B09C-3CF29B1D7752}" type="datetimeFigureOut">
              <a:rPr lang="en-US" smtClean="0"/>
              <a:t>12/13/21</a:t>
            </a:fld>
            <a:endParaRPr lang="en-US"/>
          </a:p>
        </p:txBody>
      </p:sp>
      <p:sp>
        <p:nvSpPr>
          <p:cNvPr id="6" name="Footer Placeholder 5">
            <a:extLst>
              <a:ext uri="{FF2B5EF4-FFF2-40B4-BE49-F238E27FC236}">
                <a16:creationId xmlns:a16="http://schemas.microsoft.com/office/drawing/2014/main" id="{EA0BC39B-1801-ED46-9287-6F50766CC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AC81C6-51BC-804E-B812-B793496EFECE}"/>
              </a:ext>
            </a:extLst>
          </p:cNvPr>
          <p:cNvSpPr>
            <a:spLocks noGrp="1"/>
          </p:cNvSpPr>
          <p:nvPr>
            <p:ph type="sldNum" sz="quarter" idx="12"/>
          </p:nvPr>
        </p:nvSpPr>
        <p:spPr/>
        <p:txBody>
          <a:bodyPr/>
          <a:lstStyle/>
          <a:p>
            <a:fld id="{1825C38F-4E76-A64E-B421-0BE59C594E1F}" type="slidenum">
              <a:rPr lang="en-US" smtClean="0"/>
              <a:t>‹#›</a:t>
            </a:fld>
            <a:endParaRPr lang="en-US"/>
          </a:p>
        </p:txBody>
      </p:sp>
    </p:spTree>
    <p:extLst>
      <p:ext uri="{BB962C8B-B14F-4D97-AF65-F5344CB8AC3E}">
        <p14:creationId xmlns:p14="http://schemas.microsoft.com/office/powerpoint/2010/main" val="372460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0A66-37FE-8348-BB00-60AE33B7BB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A434F3-F8F4-0E43-96B5-4B2B8AF06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6E1B6-7469-7C41-813D-6284C9ECE0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A3431F-EC1A-BB49-9229-FF09A97BC9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0145D-4E96-B844-8EA1-DCBFAF462A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4F5580-8BE9-3943-AD00-3230EFFF3E99}"/>
              </a:ext>
            </a:extLst>
          </p:cNvPr>
          <p:cNvSpPr>
            <a:spLocks noGrp="1"/>
          </p:cNvSpPr>
          <p:nvPr>
            <p:ph type="dt" sz="half" idx="10"/>
          </p:nvPr>
        </p:nvSpPr>
        <p:spPr/>
        <p:txBody>
          <a:bodyPr/>
          <a:lstStyle/>
          <a:p>
            <a:fld id="{EDA145E4-4D61-294C-B09C-3CF29B1D7752}" type="datetimeFigureOut">
              <a:rPr lang="en-US" smtClean="0"/>
              <a:t>12/13/21</a:t>
            </a:fld>
            <a:endParaRPr lang="en-US"/>
          </a:p>
        </p:txBody>
      </p:sp>
      <p:sp>
        <p:nvSpPr>
          <p:cNvPr id="8" name="Footer Placeholder 7">
            <a:extLst>
              <a:ext uri="{FF2B5EF4-FFF2-40B4-BE49-F238E27FC236}">
                <a16:creationId xmlns:a16="http://schemas.microsoft.com/office/drawing/2014/main" id="{18A7050E-68F0-084C-89C1-433D4460FD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A27A4E-DD31-6F4E-BE30-432236560BC2}"/>
              </a:ext>
            </a:extLst>
          </p:cNvPr>
          <p:cNvSpPr>
            <a:spLocks noGrp="1"/>
          </p:cNvSpPr>
          <p:nvPr>
            <p:ph type="sldNum" sz="quarter" idx="12"/>
          </p:nvPr>
        </p:nvSpPr>
        <p:spPr/>
        <p:txBody>
          <a:bodyPr/>
          <a:lstStyle/>
          <a:p>
            <a:fld id="{1825C38F-4E76-A64E-B421-0BE59C594E1F}" type="slidenum">
              <a:rPr lang="en-US" smtClean="0"/>
              <a:t>‹#›</a:t>
            </a:fld>
            <a:endParaRPr lang="en-US"/>
          </a:p>
        </p:txBody>
      </p:sp>
    </p:spTree>
    <p:extLst>
      <p:ext uri="{BB962C8B-B14F-4D97-AF65-F5344CB8AC3E}">
        <p14:creationId xmlns:p14="http://schemas.microsoft.com/office/powerpoint/2010/main" val="199511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4797-BD0E-054A-A136-9BAB45C67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4CDA77-83D6-6047-8024-2027DFEB013D}"/>
              </a:ext>
            </a:extLst>
          </p:cNvPr>
          <p:cNvSpPr>
            <a:spLocks noGrp="1"/>
          </p:cNvSpPr>
          <p:nvPr>
            <p:ph type="dt" sz="half" idx="10"/>
          </p:nvPr>
        </p:nvSpPr>
        <p:spPr/>
        <p:txBody>
          <a:bodyPr/>
          <a:lstStyle/>
          <a:p>
            <a:fld id="{EDA145E4-4D61-294C-B09C-3CF29B1D7752}" type="datetimeFigureOut">
              <a:rPr lang="en-US" smtClean="0"/>
              <a:t>12/13/21</a:t>
            </a:fld>
            <a:endParaRPr lang="en-US"/>
          </a:p>
        </p:txBody>
      </p:sp>
      <p:sp>
        <p:nvSpPr>
          <p:cNvPr id="4" name="Footer Placeholder 3">
            <a:extLst>
              <a:ext uri="{FF2B5EF4-FFF2-40B4-BE49-F238E27FC236}">
                <a16:creationId xmlns:a16="http://schemas.microsoft.com/office/drawing/2014/main" id="{B82C6021-31C3-5B48-BA20-CCD66C09D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9ED83B-5B7B-7141-B0FF-65D4D5C79085}"/>
              </a:ext>
            </a:extLst>
          </p:cNvPr>
          <p:cNvSpPr>
            <a:spLocks noGrp="1"/>
          </p:cNvSpPr>
          <p:nvPr>
            <p:ph type="sldNum" sz="quarter" idx="12"/>
          </p:nvPr>
        </p:nvSpPr>
        <p:spPr/>
        <p:txBody>
          <a:bodyPr/>
          <a:lstStyle/>
          <a:p>
            <a:fld id="{1825C38F-4E76-A64E-B421-0BE59C594E1F}" type="slidenum">
              <a:rPr lang="en-US" smtClean="0"/>
              <a:t>‹#›</a:t>
            </a:fld>
            <a:endParaRPr lang="en-US"/>
          </a:p>
        </p:txBody>
      </p:sp>
    </p:spTree>
    <p:extLst>
      <p:ext uri="{BB962C8B-B14F-4D97-AF65-F5344CB8AC3E}">
        <p14:creationId xmlns:p14="http://schemas.microsoft.com/office/powerpoint/2010/main" val="366906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3DE01E-8592-374C-8321-514DCB2BA3AA}"/>
              </a:ext>
            </a:extLst>
          </p:cNvPr>
          <p:cNvSpPr>
            <a:spLocks noGrp="1"/>
          </p:cNvSpPr>
          <p:nvPr>
            <p:ph type="dt" sz="half" idx="10"/>
          </p:nvPr>
        </p:nvSpPr>
        <p:spPr/>
        <p:txBody>
          <a:bodyPr/>
          <a:lstStyle/>
          <a:p>
            <a:fld id="{EDA145E4-4D61-294C-B09C-3CF29B1D7752}" type="datetimeFigureOut">
              <a:rPr lang="en-US" smtClean="0"/>
              <a:t>12/13/21</a:t>
            </a:fld>
            <a:endParaRPr lang="en-US"/>
          </a:p>
        </p:txBody>
      </p:sp>
      <p:sp>
        <p:nvSpPr>
          <p:cNvPr id="3" name="Footer Placeholder 2">
            <a:extLst>
              <a:ext uri="{FF2B5EF4-FFF2-40B4-BE49-F238E27FC236}">
                <a16:creationId xmlns:a16="http://schemas.microsoft.com/office/drawing/2014/main" id="{B1BE46CF-34A8-8744-B0AC-09294FD96A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BD125B-AED7-574C-A278-158BC2F17A9F}"/>
              </a:ext>
            </a:extLst>
          </p:cNvPr>
          <p:cNvSpPr>
            <a:spLocks noGrp="1"/>
          </p:cNvSpPr>
          <p:nvPr>
            <p:ph type="sldNum" sz="quarter" idx="12"/>
          </p:nvPr>
        </p:nvSpPr>
        <p:spPr/>
        <p:txBody>
          <a:bodyPr/>
          <a:lstStyle/>
          <a:p>
            <a:fld id="{1825C38F-4E76-A64E-B421-0BE59C594E1F}" type="slidenum">
              <a:rPr lang="en-US" smtClean="0"/>
              <a:t>‹#›</a:t>
            </a:fld>
            <a:endParaRPr lang="en-US"/>
          </a:p>
        </p:txBody>
      </p:sp>
    </p:spTree>
    <p:extLst>
      <p:ext uri="{BB962C8B-B14F-4D97-AF65-F5344CB8AC3E}">
        <p14:creationId xmlns:p14="http://schemas.microsoft.com/office/powerpoint/2010/main" val="318891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D2D7-21BC-0B4A-9A3B-62206564C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39E1ED-3A0C-0642-BAB4-47FC3C1FA6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B5DDAF-F968-AA45-B09A-60B3F5CC7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ABB9F-715B-A44D-93B8-C93FB3545E27}"/>
              </a:ext>
            </a:extLst>
          </p:cNvPr>
          <p:cNvSpPr>
            <a:spLocks noGrp="1"/>
          </p:cNvSpPr>
          <p:nvPr>
            <p:ph type="dt" sz="half" idx="10"/>
          </p:nvPr>
        </p:nvSpPr>
        <p:spPr/>
        <p:txBody>
          <a:bodyPr/>
          <a:lstStyle/>
          <a:p>
            <a:fld id="{EDA145E4-4D61-294C-B09C-3CF29B1D7752}" type="datetimeFigureOut">
              <a:rPr lang="en-US" smtClean="0"/>
              <a:t>12/13/21</a:t>
            </a:fld>
            <a:endParaRPr lang="en-US"/>
          </a:p>
        </p:txBody>
      </p:sp>
      <p:sp>
        <p:nvSpPr>
          <p:cNvPr id="6" name="Footer Placeholder 5">
            <a:extLst>
              <a:ext uri="{FF2B5EF4-FFF2-40B4-BE49-F238E27FC236}">
                <a16:creationId xmlns:a16="http://schemas.microsoft.com/office/drawing/2014/main" id="{7E1B1D6D-A5D8-2840-9A7A-FF466F6E6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7C5A3-2AC5-0B43-B857-A23094736E77}"/>
              </a:ext>
            </a:extLst>
          </p:cNvPr>
          <p:cNvSpPr>
            <a:spLocks noGrp="1"/>
          </p:cNvSpPr>
          <p:nvPr>
            <p:ph type="sldNum" sz="quarter" idx="12"/>
          </p:nvPr>
        </p:nvSpPr>
        <p:spPr/>
        <p:txBody>
          <a:bodyPr/>
          <a:lstStyle/>
          <a:p>
            <a:fld id="{1825C38F-4E76-A64E-B421-0BE59C594E1F}" type="slidenum">
              <a:rPr lang="en-US" smtClean="0"/>
              <a:t>‹#›</a:t>
            </a:fld>
            <a:endParaRPr lang="en-US"/>
          </a:p>
        </p:txBody>
      </p:sp>
    </p:spTree>
    <p:extLst>
      <p:ext uri="{BB962C8B-B14F-4D97-AF65-F5344CB8AC3E}">
        <p14:creationId xmlns:p14="http://schemas.microsoft.com/office/powerpoint/2010/main" val="270788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B7-F413-264A-9101-99CE74215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A1CC1E-D31D-644C-8299-4E00B27320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8352C9-057C-704A-A2A2-4145D8294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2FF70-61E4-CD45-9FA1-C36F638D7D35}"/>
              </a:ext>
            </a:extLst>
          </p:cNvPr>
          <p:cNvSpPr>
            <a:spLocks noGrp="1"/>
          </p:cNvSpPr>
          <p:nvPr>
            <p:ph type="dt" sz="half" idx="10"/>
          </p:nvPr>
        </p:nvSpPr>
        <p:spPr/>
        <p:txBody>
          <a:bodyPr/>
          <a:lstStyle/>
          <a:p>
            <a:fld id="{EDA145E4-4D61-294C-B09C-3CF29B1D7752}" type="datetimeFigureOut">
              <a:rPr lang="en-US" smtClean="0"/>
              <a:t>12/13/21</a:t>
            </a:fld>
            <a:endParaRPr lang="en-US"/>
          </a:p>
        </p:txBody>
      </p:sp>
      <p:sp>
        <p:nvSpPr>
          <p:cNvPr id="6" name="Footer Placeholder 5">
            <a:extLst>
              <a:ext uri="{FF2B5EF4-FFF2-40B4-BE49-F238E27FC236}">
                <a16:creationId xmlns:a16="http://schemas.microsoft.com/office/drawing/2014/main" id="{BC850485-BB29-AA4E-AF1F-984ADE3797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258EF-C9C4-4349-9C8D-FF15A96A5CE8}"/>
              </a:ext>
            </a:extLst>
          </p:cNvPr>
          <p:cNvSpPr>
            <a:spLocks noGrp="1"/>
          </p:cNvSpPr>
          <p:nvPr>
            <p:ph type="sldNum" sz="quarter" idx="12"/>
          </p:nvPr>
        </p:nvSpPr>
        <p:spPr/>
        <p:txBody>
          <a:bodyPr/>
          <a:lstStyle/>
          <a:p>
            <a:fld id="{1825C38F-4E76-A64E-B421-0BE59C594E1F}" type="slidenum">
              <a:rPr lang="en-US" smtClean="0"/>
              <a:t>‹#›</a:t>
            </a:fld>
            <a:endParaRPr lang="en-US"/>
          </a:p>
        </p:txBody>
      </p:sp>
    </p:spTree>
    <p:extLst>
      <p:ext uri="{BB962C8B-B14F-4D97-AF65-F5344CB8AC3E}">
        <p14:creationId xmlns:p14="http://schemas.microsoft.com/office/powerpoint/2010/main" val="611363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C51B7F-8001-9648-BB67-9DB4F81A9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F1BA6B-AB63-3844-9A5A-3A3E1AFB5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1D144-7DCB-2E4C-B0CE-2F45EC5188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145E4-4D61-294C-B09C-3CF29B1D7752}" type="datetimeFigureOut">
              <a:rPr lang="en-US" smtClean="0"/>
              <a:t>12/13/21</a:t>
            </a:fld>
            <a:endParaRPr lang="en-US"/>
          </a:p>
        </p:txBody>
      </p:sp>
      <p:sp>
        <p:nvSpPr>
          <p:cNvPr id="5" name="Footer Placeholder 4">
            <a:extLst>
              <a:ext uri="{FF2B5EF4-FFF2-40B4-BE49-F238E27FC236}">
                <a16:creationId xmlns:a16="http://schemas.microsoft.com/office/drawing/2014/main" id="{EE5AB7A3-9C71-FD49-946A-FB2E5A665B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C2D3B8-6873-C04D-9A61-C420B2EE4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5C38F-4E76-A64E-B421-0BE59C594E1F}" type="slidenum">
              <a:rPr lang="en-US" smtClean="0"/>
              <a:t>‹#›</a:t>
            </a:fld>
            <a:endParaRPr lang="en-US"/>
          </a:p>
        </p:txBody>
      </p:sp>
    </p:spTree>
    <p:extLst>
      <p:ext uri="{BB962C8B-B14F-4D97-AF65-F5344CB8AC3E}">
        <p14:creationId xmlns:p14="http://schemas.microsoft.com/office/powerpoint/2010/main" val="402773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71BB62F-776F-D74A-A01D-160208D5BC30}"/>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Polish</a:t>
            </a:r>
            <a:r>
              <a:rPr lang="zh-CN" altLang="en-US" sz="3600" dirty="0">
                <a:solidFill>
                  <a:srgbClr val="080808"/>
                </a:solidFill>
              </a:rPr>
              <a:t> </a:t>
            </a:r>
            <a:r>
              <a:rPr lang="en-US" altLang="zh-CN" sz="3600" dirty="0">
                <a:solidFill>
                  <a:srgbClr val="080808"/>
                </a:solidFill>
              </a:rPr>
              <a:t>Companies Bankruptcy Prediction</a:t>
            </a:r>
            <a:endParaRPr lang="en-US" sz="3600" dirty="0">
              <a:solidFill>
                <a:srgbClr val="080808"/>
              </a:solidFill>
            </a:endParaRPr>
          </a:p>
        </p:txBody>
      </p:sp>
      <p:sp>
        <p:nvSpPr>
          <p:cNvPr id="3" name="Subtitle 2">
            <a:extLst>
              <a:ext uri="{FF2B5EF4-FFF2-40B4-BE49-F238E27FC236}">
                <a16:creationId xmlns:a16="http://schemas.microsoft.com/office/drawing/2014/main" id="{C1C7FF62-9D92-8144-8EEA-C4B9DF36579B}"/>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Group 16: </a:t>
            </a:r>
            <a:r>
              <a:rPr lang="en-US" sz="2000" dirty="0" err="1">
                <a:solidFill>
                  <a:srgbClr val="080808"/>
                </a:solidFill>
              </a:rPr>
              <a:t>Yilei</a:t>
            </a:r>
            <a:r>
              <a:rPr lang="en-US" sz="2000" dirty="0">
                <a:solidFill>
                  <a:srgbClr val="080808"/>
                </a:solidFill>
              </a:rPr>
              <a:t> Zhang</a:t>
            </a:r>
          </a:p>
          <a:p>
            <a:r>
              <a:rPr lang="en-US" sz="2000" dirty="0">
                <a:solidFill>
                  <a:srgbClr val="080808"/>
                </a:solidFill>
              </a:rPr>
              <a:t>12/11/2021</a:t>
            </a:r>
          </a:p>
        </p:txBody>
      </p:sp>
      <p:sp>
        <p:nvSpPr>
          <p:cNvPr id="26" name="Isosceles Triangle 25">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18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A9A1EF-309F-9949-B1F7-F44DB05A3E89}"/>
              </a:ext>
            </a:extLst>
          </p:cNvPr>
          <p:cNvSpPr>
            <a:spLocks noGrp="1"/>
          </p:cNvSpPr>
          <p:nvPr>
            <p:ph type="title"/>
          </p:nvPr>
        </p:nvSpPr>
        <p:spPr>
          <a:xfrm>
            <a:off x="643467" y="169980"/>
            <a:ext cx="10905066" cy="1135737"/>
          </a:xfrm>
        </p:spPr>
        <p:txBody>
          <a:bodyPr>
            <a:normAutofit/>
          </a:bodyPr>
          <a:lstStyle/>
          <a:p>
            <a:r>
              <a:rPr lang="en-US" sz="3600" b="1" dirty="0"/>
              <a:t>Purpose of Project And Description of Dataset </a:t>
            </a:r>
          </a:p>
        </p:txBody>
      </p:sp>
      <p:sp>
        <p:nvSpPr>
          <p:cNvPr id="3" name="Content Placeholder 2">
            <a:extLst>
              <a:ext uri="{FF2B5EF4-FFF2-40B4-BE49-F238E27FC236}">
                <a16:creationId xmlns:a16="http://schemas.microsoft.com/office/drawing/2014/main" id="{DCF33C0D-A1A3-E945-99B2-57D365A60FD3}"/>
              </a:ext>
            </a:extLst>
          </p:cNvPr>
          <p:cNvSpPr>
            <a:spLocks noGrp="1"/>
          </p:cNvSpPr>
          <p:nvPr>
            <p:ph idx="1"/>
          </p:nvPr>
        </p:nvSpPr>
        <p:spPr>
          <a:xfrm>
            <a:off x="643467" y="1239520"/>
            <a:ext cx="10106049" cy="4905353"/>
          </a:xfrm>
        </p:spPr>
        <p:txBody>
          <a:bodyPr>
            <a:normAutofit fontScale="92500" lnSpcReduction="10000"/>
          </a:bodyPr>
          <a:lstStyle/>
          <a:p>
            <a:r>
              <a:rPr lang="en-US" sz="2400" dirty="0"/>
              <a:t>Project Purpose:</a:t>
            </a:r>
          </a:p>
          <a:p>
            <a:pPr lvl="1"/>
            <a:r>
              <a:rPr lang="en-US" dirty="0"/>
              <a:t>Establish a company bankruptcy prediction model based on Polish</a:t>
            </a:r>
            <a:r>
              <a:rPr lang="zh-CN" altLang="en-US" dirty="0"/>
              <a:t> </a:t>
            </a:r>
            <a:r>
              <a:rPr lang="en-US" altLang="zh-CN" dirty="0"/>
              <a:t>companies' bankruptcy</a:t>
            </a:r>
            <a:r>
              <a:rPr lang="en-US" dirty="0"/>
              <a:t> data.</a:t>
            </a:r>
          </a:p>
          <a:p>
            <a:pPr lvl="1"/>
            <a:r>
              <a:rPr lang="en-US" dirty="0"/>
              <a:t>Externally, the forecast results can be used as reference information for business investment, and internally, the forecast results can be used to evaluate self development.</a:t>
            </a:r>
            <a:endParaRPr lang="en-US" sz="2400" dirty="0"/>
          </a:p>
          <a:p>
            <a:r>
              <a:rPr lang="en-US" sz="2400" dirty="0"/>
              <a:t>Dataset:</a:t>
            </a:r>
          </a:p>
          <a:p>
            <a:pPr lvl="1"/>
            <a:r>
              <a:rPr lang="en-US" dirty="0"/>
              <a:t>Dataset comes from Emerging Markets Information Service, which is the world's most authoritative database of business information on emerging markets.</a:t>
            </a:r>
          </a:p>
          <a:p>
            <a:pPr lvl="1"/>
            <a:r>
              <a:rPr lang="en-US" dirty="0"/>
              <a:t>Dataset contains </a:t>
            </a:r>
            <a:r>
              <a:rPr lang="en-US" b="1" dirty="0"/>
              <a:t>64</a:t>
            </a:r>
            <a:r>
              <a:rPr lang="en-US" dirty="0"/>
              <a:t> numeric</a:t>
            </a:r>
            <a:r>
              <a:rPr lang="zh-CN" altLang="en-US" dirty="0"/>
              <a:t> </a:t>
            </a:r>
            <a:r>
              <a:rPr lang="en-US" dirty="0"/>
              <a:t>financial metrics from </a:t>
            </a:r>
            <a:r>
              <a:rPr lang="en-US" b="1" dirty="0"/>
              <a:t>5910</a:t>
            </a:r>
            <a:r>
              <a:rPr lang="en-US" dirty="0"/>
              <a:t> companies. These metrics evaluate business operation, for example, ‘net profit/total assets’, ‘gross profit/sales’, ‘current assets/short-term liabilities’, etc. </a:t>
            </a:r>
          </a:p>
          <a:p>
            <a:pPr lvl="1"/>
            <a:r>
              <a:rPr lang="en-US" dirty="0"/>
              <a:t>There are </a:t>
            </a:r>
            <a:r>
              <a:rPr lang="en-US" b="1" dirty="0"/>
              <a:t>410</a:t>
            </a:r>
            <a:r>
              <a:rPr lang="en-US" dirty="0"/>
              <a:t> bankrupted companies and </a:t>
            </a:r>
            <a:r>
              <a:rPr lang="en-US" b="1" dirty="0"/>
              <a:t>5500</a:t>
            </a:r>
            <a:r>
              <a:rPr lang="en-US" dirty="0"/>
              <a:t> firms that did not bankrupt on the same year when the data was collected. N-/N+</a:t>
            </a:r>
            <a:r>
              <a:rPr lang="zh-CN" altLang="en-US" dirty="0"/>
              <a:t> </a:t>
            </a:r>
            <a:r>
              <a:rPr lang="en-US" dirty="0"/>
              <a:t>is</a:t>
            </a:r>
            <a:r>
              <a:rPr lang="zh-CN" altLang="en-US" dirty="0"/>
              <a:t> </a:t>
            </a:r>
            <a:r>
              <a:rPr lang="en-US" altLang="zh-CN" b="1" dirty="0"/>
              <a:t>13.4</a:t>
            </a:r>
            <a:r>
              <a:rPr lang="en-US" altLang="zh-CN" dirty="0"/>
              <a:t>.</a:t>
            </a:r>
            <a:endParaRPr lang="en-US" dirty="0"/>
          </a:p>
          <a:p>
            <a:pPr lvl="1"/>
            <a:r>
              <a:rPr lang="en-US" b="1" dirty="0"/>
              <a:t>No</a:t>
            </a:r>
            <a:r>
              <a:rPr lang="zh-CN" altLang="en-US" b="1" dirty="0"/>
              <a:t> </a:t>
            </a:r>
            <a:r>
              <a:rPr lang="en-US" altLang="zh-CN" b="1" dirty="0"/>
              <a:t>m</a:t>
            </a:r>
            <a:r>
              <a:rPr lang="en-US" b="1" dirty="0"/>
              <a:t>issing </a:t>
            </a:r>
            <a:r>
              <a:rPr lang="en-US" dirty="0"/>
              <a:t>value is</a:t>
            </a:r>
            <a:r>
              <a:rPr lang="zh-CN" altLang="en-US" dirty="0"/>
              <a:t> </a:t>
            </a:r>
            <a:r>
              <a:rPr lang="en-US" dirty="0"/>
              <a:t>observed.</a:t>
            </a:r>
          </a:p>
          <a:p>
            <a:pPr marL="457200" lvl="1" indent="0">
              <a:buNone/>
            </a:pPr>
            <a:endParaRPr lang="en-US" dirty="0"/>
          </a:p>
          <a:p>
            <a:pPr lvl="1"/>
            <a:endParaRPr lang="en-US" sz="1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6933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descr="Chart, box and whisker chart&#10;&#10;Description automatically generated">
            <a:extLst>
              <a:ext uri="{FF2B5EF4-FFF2-40B4-BE49-F238E27FC236}">
                <a16:creationId xmlns:a16="http://schemas.microsoft.com/office/drawing/2014/main" id="{B887669C-A4FB-AD44-8037-3FE928BAC6D4}"/>
              </a:ext>
            </a:extLst>
          </p:cNvPr>
          <p:cNvPicPr>
            <a:picLocks noChangeAspect="1"/>
          </p:cNvPicPr>
          <p:nvPr/>
        </p:nvPicPr>
        <p:blipFill rotWithShape="1">
          <a:blip r:embed="rId3"/>
          <a:srcRect r="4948" b="5755"/>
          <a:stretch/>
        </p:blipFill>
        <p:spPr>
          <a:xfrm>
            <a:off x="743989" y="875889"/>
            <a:ext cx="4991670" cy="3346009"/>
          </a:xfrm>
          <a:prstGeom prst="rect">
            <a:avLst/>
          </a:prstGeom>
        </p:spPr>
      </p:pic>
      <p:pic>
        <p:nvPicPr>
          <p:cNvPr id="25" name="Picture 24" descr="Chart, box and whisker chart&#10;&#10;Description automatically generated">
            <a:extLst>
              <a:ext uri="{FF2B5EF4-FFF2-40B4-BE49-F238E27FC236}">
                <a16:creationId xmlns:a16="http://schemas.microsoft.com/office/drawing/2014/main" id="{EBDE6297-7127-874E-937B-0B537193371E}"/>
              </a:ext>
            </a:extLst>
          </p:cNvPr>
          <p:cNvPicPr>
            <a:picLocks noChangeAspect="1"/>
          </p:cNvPicPr>
          <p:nvPr/>
        </p:nvPicPr>
        <p:blipFill rotWithShape="1">
          <a:blip r:embed="rId4"/>
          <a:srcRect r="4948" b="5755"/>
          <a:stretch/>
        </p:blipFill>
        <p:spPr>
          <a:xfrm>
            <a:off x="6271845" y="875891"/>
            <a:ext cx="4991670" cy="3346008"/>
          </a:xfrm>
          <a:prstGeom prst="rect">
            <a:avLst/>
          </a:prstGeom>
        </p:spPr>
      </p:pic>
      <p:sp>
        <p:nvSpPr>
          <p:cNvPr id="6" name="TextBox 5">
            <a:extLst>
              <a:ext uri="{FF2B5EF4-FFF2-40B4-BE49-F238E27FC236}">
                <a16:creationId xmlns:a16="http://schemas.microsoft.com/office/drawing/2014/main" id="{2A53ACE1-9326-DA42-A9F6-1F41295FB82F}"/>
              </a:ext>
            </a:extLst>
          </p:cNvPr>
          <p:cNvSpPr txBox="1"/>
          <p:nvPr/>
        </p:nvSpPr>
        <p:spPr>
          <a:xfrm>
            <a:off x="1341408" y="4456125"/>
            <a:ext cx="9759979" cy="2031325"/>
          </a:xfrm>
          <a:prstGeom prst="rect">
            <a:avLst/>
          </a:prstGeom>
          <a:noFill/>
        </p:spPr>
        <p:txBody>
          <a:bodyPr wrap="square" rtlCol="0">
            <a:spAutoFit/>
          </a:bodyPr>
          <a:lstStyle/>
          <a:p>
            <a:pPr marL="342900" indent="-342900">
              <a:buFont typeface="+mj-lt"/>
              <a:buAutoNum type="arabicPeriod"/>
            </a:pPr>
            <a:r>
              <a:rPr lang="en-US" altLang="zh-CN" dirty="0"/>
              <a:t>O</a:t>
            </a:r>
            <a:r>
              <a:rPr lang="en-US" dirty="0"/>
              <a:t>bservations were weighted by the imbalance ratio in three logistic regression models. In tree model, ‘</a:t>
            </a:r>
            <a:r>
              <a:rPr lang="en-US" dirty="0" err="1"/>
              <a:t>samplesize</a:t>
            </a:r>
            <a:r>
              <a:rPr lang="en-US" dirty="0"/>
              <a:t>’ and ‘strata’ parameters were used to reduce the impact from imbalanced data. </a:t>
            </a:r>
          </a:p>
          <a:p>
            <a:pPr marL="342900" indent="-342900">
              <a:buFont typeface="+mj-lt"/>
              <a:buAutoNum type="arabicPeriod"/>
            </a:pPr>
            <a:r>
              <a:rPr lang="en-US" altLang="zh-CN" dirty="0"/>
              <a:t>Ridge logistic regression model and random forest tree model have overfitting issue comparing with other two models. </a:t>
            </a:r>
          </a:p>
          <a:p>
            <a:pPr marL="342900" indent="-342900">
              <a:buFont typeface="+mj-lt"/>
              <a:buAutoNum type="arabicPeriod"/>
            </a:pPr>
            <a:r>
              <a:rPr lang="en-US" dirty="0"/>
              <a:t>In 50 runs of Elastic-Net and Lasso logistic regression model, one or two failed</a:t>
            </a:r>
            <a:r>
              <a:rPr lang="zh-CN" altLang="en-US" dirty="0"/>
              <a:t> </a:t>
            </a:r>
            <a:r>
              <a:rPr lang="en-US" dirty="0"/>
              <a:t>to converge, leading to 0.5 </a:t>
            </a:r>
            <a:r>
              <a:rPr lang="en-US" altLang="zh-CN" dirty="0"/>
              <a:t>AUC for both test and train. For clear and legible visualization purpose, I don’t show them in the boxplot.</a:t>
            </a:r>
            <a:endParaRPr lang="en-US" dirty="0"/>
          </a:p>
        </p:txBody>
      </p:sp>
      <p:sp>
        <p:nvSpPr>
          <p:cNvPr id="2" name="Title 1">
            <a:extLst>
              <a:ext uri="{FF2B5EF4-FFF2-40B4-BE49-F238E27FC236}">
                <a16:creationId xmlns:a16="http://schemas.microsoft.com/office/drawing/2014/main" id="{FBA9A1EF-309F-9949-B1F7-F44DB05A3E89}"/>
              </a:ext>
            </a:extLst>
          </p:cNvPr>
          <p:cNvSpPr>
            <a:spLocks noGrp="1"/>
          </p:cNvSpPr>
          <p:nvPr>
            <p:ph type="title"/>
          </p:nvPr>
        </p:nvSpPr>
        <p:spPr>
          <a:xfrm>
            <a:off x="643467" y="169980"/>
            <a:ext cx="10905066" cy="1135737"/>
          </a:xfrm>
        </p:spPr>
        <p:txBody>
          <a:bodyPr>
            <a:normAutofit/>
          </a:bodyPr>
          <a:lstStyle/>
          <a:p>
            <a:r>
              <a:rPr lang="en-US" sz="3600" b="1" dirty="0"/>
              <a:t>AUC for Test and Train by Model</a:t>
            </a:r>
          </a:p>
        </p:txBody>
      </p:sp>
    </p:spTree>
    <p:extLst>
      <p:ext uri="{BB962C8B-B14F-4D97-AF65-F5344CB8AC3E}">
        <p14:creationId xmlns:p14="http://schemas.microsoft.com/office/powerpoint/2010/main" val="187840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2A53ACE1-9326-DA42-A9F6-1F41295FB82F}"/>
              </a:ext>
            </a:extLst>
          </p:cNvPr>
          <p:cNvSpPr txBox="1"/>
          <p:nvPr/>
        </p:nvSpPr>
        <p:spPr>
          <a:xfrm>
            <a:off x="1248928" y="5350963"/>
            <a:ext cx="9825158" cy="1200329"/>
          </a:xfrm>
          <a:prstGeom prst="rect">
            <a:avLst/>
          </a:prstGeom>
          <a:noFill/>
        </p:spPr>
        <p:txBody>
          <a:bodyPr wrap="square" rtlCol="0">
            <a:spAutoFit/>
          </a:bodyPr>
          <a:lstStyle/>
          <a:p>
            <a:pPr marL="342900" indent="-342900">
              <a:buAutoNum type="arabicPeriod"/>
            </a:pPr>
            <a:r>
              <a:rPr lang="en-US" dirty="0"/>
              <a:t>Also because of imbalanced dataset, I used AUC score to find the best lambda in cross validation.</a:t>
            </a:r>
          </a:p>
          <a:p>
            <a:pPr marL="342900" indent="-342900">
              <a:buAutoNum type="arabicPeriod"/>
            </a:pPr>
            <a:r>
              <a:rPr lang="en-US" dirty="0"/>
              <a:t>When using minimum lambda, elastic-net logistic regression model shrinks features from 64 to 53, lasso shrinks features from 64 to 48, and because ridge doesn’t set any coefficients to 0, so the number of features in the model are still 64.</a:t>
            </a:r>
          </a:p>
        </p:txBody>
      </p:sp>
      <p:sp>
        <p:nvSpPr>
          <p:cNvPr id="32" name="TextBox 31">
            <a:extLst>
              <a:ext uri="{FF2B5EF4-FFF2-40B4-BE49-F238E27FC236}">
                <a16:creationId xmlns:a16="http://schemas.microsoft.com/office/drawing/2014/main" id="{E5C9B6AF-014C-E143-B2E9-77C726562C21}"/>
              </a:ext>
            </a:extLst>
          </p:cNvPr>
          <p:cNvSpPr txBox="1"/>
          <p:nvPr/>
        </p:nvSpPr>
        <p:spPr>
          <a:xfrm>
            <a:off x="961812" y="4643917"/>
            <a:ext cx="2662824" cy="338554"/>
          </a:xfrm>
          <a:prstGeom prst="rect">
            <a:avLst/>
          </a:prstGeom>
          <a:noFill/>
        </p:spPr>
        <p:txBody>
          <a:bodyPr wrap="square" rtlCol="0">
            <a:spAutoFit/>
          </a:bodyPr>
          <a:lstStyle/>
          <a:p>
            <a:r>
              <a:rPr lang="en-US" sz="1600" dirty="0"/>
              <a:t>Training Time: 2.73 sec</a:t>
            </a:r>
          </a:p>
        </p:txBody>
      </p:sp>
      <p:sp>
        <p:nvSpPr>
          <p:cNvPr id="33" name="TextBox 32">
            <a:extLst>
              <a:ext uri="{FF2B5EF4-FFF2-40B4-BE49-F238E27FC236}">
                <a16:creationId xmlns:a16="http://schemas.microsoft.com/office/drawing/2014/main" id="{4E8FCDE1-2EEE-5C4B-9D91-BA2C79630F5F}"/>
              </a:ext>
            </a:extLst>
          </p:cNvPr>
          <p:cNvSpPr txBox="1"/>
          <p:nvPr/>
        </p:nvSpPr>
        <p:spPr>
          <a:xfrm>
            <a:off x="4382021" y="4668631"/>
            <a:ext cx="2662824" cy="338554"/>
          </a:xfrm>
          <a:prstGeom prst="rect">
            <a:avLst/>
          </a:prstGeom>
          <a:noFill/>
        </p:spPr>
        <p:txBody>
          <a:bodyPr wrap="square" rtlCol="0">
            <a:spAutoFit/>
          </a:bodyPr>
          <a:lstStyle/>
          <a:p>
            <a:r>
              <a:rPr lang="en-US" sz="1600" dirty="0"/>
              <a:t>Training Time: 2.76 sec</a:t>
            </a:r>
          </a:p>
        </p:txBody>
      </p:sp>
      <p:grpSp>
        <p:nvGrpSpPr>
          <p:cNvPr id="42" name="Group 41">
            <a:extLst>
              <a:ext uri="{FF2B5EF4-FFF2-40B4-BE49-F238E27FC236}">
                <a16:creationId xmlns:a16="http://schemas.microsoft.com/office/drawing/2014/main" id="{F73248BD-6520-7045-9C11-4FC4FF123E12}"/>
              </a:ext>
            </a:extLst>
          </p:cNvPr>
          <p:cNvGrpSpPr/>
          <p:nvPr/>
        </p:nvGrpSpPr>
        <p:grpSpPr>
          <a:xfrm>
            <a:off x="207818" y="1318114"/>
            <a:ext cx="11253134" cy="3554678"/>
            <a:chOff x="198949" y="1298206"/>
            <a:chExt cx="11253134" cy="3554678"/>
          </a:xfrm>
        </p:grpSpPr>
        <p:pic>
          <p:nvPicPr>
            <p:cNvPr id="37" name="Picture 36" descr="Chart&#10;&#10;Description automatically generated">
              <a:extLst>
                <a:ext uri="{FF2B5EF4-FFF2-40B4-BE49-F238E27FC236}">
                  <a16:creationId xmlns:a16="http://schemas.microsoft.com/office/drawing/2014/main" id="{BC928B4E-EBAC-F24E-AC3F-4EEE0F71CE6E}"/>
                </a:ext>
              </a:extLst>
            </p:cNvPr>
            <p:cNvPicPr>
              <a:picLocks noChangeAspect="1"/>
            </p:cNvPicPr>
            <p:nvPr/>
          </p:nvPicPr>
          <p:blipFill rotWithShape="1">
            <a:blip r:embed="rId3"/>
            <a:srcRect r="5449" b="530"/>
            <a:stretch/>
          </p:blipFill>
          <p:spPr>
            <a:xfrm>
              <a:off x="3990374" y="1507449"/>
              <a:ext cx="3458313" cy="3083020"/>
            </a:xfrm>
            <a:prstGeom prst="rect">
              <a:avLst/>
            </a:prstGeom>
          </p:spPr>
        </p:pic>
        <p:pic>
          <p:nvPicPr>
            <p:cNvPr id="39" name="Picture 38" descr="Chart&#10;&#10;Description automatically generated">
              <a:extLst>
                <a:ext uri="{FF2B5EF4-FFF2-40B4-BE49-F238E27FC236}">
                  <a16:creationId xmlns:a16="http://schemas.microsoft.com/office/drawing/2014/main" id="{C8031899-474B-2440-87F4-B85518B6F483}"/>
                </a:ext>
              </a:extLst>
            </p:cNvPr>
            <p:cNvPicPr>
              <a:picLocks noChangeAspect="1"/>
            </p:cNvPicPr>
            <p:nvPr/>
          </p:nvPicPr>
          <p:blipFill>
            <a:blip r:embed="rId4"/>
            <a:stretch>
              <a:fillRect/>
            </a:stretch>
          </p:blipFill>
          <p:spPr>
            <a:xfrm>
              <a:off x="7664055" y="1347282"/>
              <a:ext cx="3788028" cy="3505602"/>
            </a:xfrm>
            <a:prstGeom prst="rect">
              <a:avLst/>
            </a:prstGeom>
          </p:spPr>
        </p:pic>
        <p:pic>
          <p:nvPicPr>
            <p:cNvPr id="41" name="Picture 40" descr="Chart, line chart&#10;&#10;Description automatically generated">
              <a:extLst>
                <a:ext uri="{FF2B5EF4-FFF2-40B4-BE49-F238E27FC236}">
                  <a16:creationId xmlns:a16="http://schemas.microsoft.com/office/drawing/2014/main" id="{13F50D31-C00A-4343-98B2-6B0634BF3D51}"/>
                </a:ext>
              </a:extLst>
            </p:cNvPr>
            <p:cNvPicPr>
              <a:picLocks noChangeAspect="1"/>
            </p:cNvPicPr>
            <p:nvPr/>
          </p:nvPicPr>
          <p:blipFill rotWithShape="1">
            <a:blip r:embed="rId5"/>
            <a:srcRect r="7321" b="3608"/>
            <a:stretch/>
          </p:blipFill>
          <p:spPr>
            <a:xfrm>
              <a:off x="198949" y="1298206"/>
              <a:ext cx="3572058" cy="3281956"/>
            </a:xfrm>
            <a:prstGeom prst="rect">
              <a:avLst/>
            </a:prstGeom>
          </p:spPr>
        </p:pic>
        <p:grpSp>
          <p:nvGrpSpPr>
            <p:cNvPr id="27" name="Group 26">
              <a:extLst>
                <a:ext uri="{FF2B5EF4-FFF2-40B4-BE49-F238E27FC236}">
                  <a16:creationId xmlns:a16="http://schemas.microsoft.com/office/drawing/2014/main" id="{F91714C6-77EB-8541-B88B-C38D035BCB56}"/>
                </a:ext>
              </a:extLst>
            </p:cNvPr>
            <p:cNvGrpSpPr/>
            <p:nvPr/>
          </p:nvGrpSpPr>
          <p:grpSpPr>
            <a:xfrm>
              <a:off x="1548754" y="1311312"/>
              <a:ext cx="9516463" cy="331393"/>
              <a:chOff x="1484225" y="4838587"/>
              <a:chExt cx="9516463" cy="338554"/>
            </a:xfrm>
          </p:grpSpPr>
          <p:sp>
            <p:nvSpPr>
              <p:cNvPr id="25" name="TextBox 24">
                <a:extLst>
                  <a:ext uri="{FF2B5EF4-FFF2-40B4-BE49-F238E27FC236}">
                    <a16:creationId xmlns:a16="http://schemas.microsoft.com/office/drawing/2014/main" id="{BBBC8C04-7E93-7F42-90D0-E2D139E29789}"/>
                  </a:ext>
                </a:extLst>
              </p:cNvPr>
              <p:cNvSpPr txBox="1"/>
              <p:nvPr/>
            </p:nvSpPr>
            <p:spPr>
              <a:xfrm>
                <a:off x="5558024" y="4838587"/>
                <a:ext cx="1618735" cy="338554"/>
              </a:xfrm>
              <a:prstGeom prst="rect">
                <a:avLst/>
              </a:prstGeom>
              <a:noFill/>
            </p:spPr>
            <p:txBody>
              <a:bodyPr wrap="square" rtlCol="0">
                <a:spAutoFit/>
              </a:bodyPr>
              <a:lstStyle/>
              <a:p>
                <a:r>
                  <a:rPr lang="en-US" sz="1600" dirty="0"/>
                  <a:t>Lasso</a:t>
                </a:r>
              </a:p>
            </p:txBody>
          </p:sp>
          <p:sp>
            <p:nvSpPr>
              <p:cNvPr id="24" name="TextBox 23">
                <a:extLst>
                  <a:ext uri="{FF2B5EF4-FFF2-40B4-BE49-F238E27FC236}">
                    <a16:creationId xmlns:a16="http://schemas.microsoft.com/office/drawing/2014/main" id="{FE814ACC-975E-B94A-BCD6-F1B4A40DADC2}"/>
                  </a:ext>
                </a:extLst>
              </p:cNvPr>
              <p:cNvSpPr txBox="1"/>
              <p:nvPr/>
            </p:nvSpPr>
            <p:spPr>
              <a:xfrm>
                <a:off x="1484225" y="4838587"/>
                <a:ext cx="1618735" cy="338554"/>
              </a:xfrm>
              <a:prstGeom prst="rect">
                <a:avLst/>
              </a:prstGeom>
              <a:noFill/>
            </p:spPr>
            <p:txBody>
              <a:bodyPr wrap="square" rtlCol="0">
                <a:spAutoFit/>
              </a:bodyPr>
              <a:lstStyle/>
              <a:p>
                <a:r>
                  <a:rPr lang="en-US" sz="1600" dirty="0"/>
                  <a:t>Elastic-net</a:t>
                </a:r>
              </a:p>
            </p:txBody>
          </p:sp>
          <p:sp>
            <p:nvSpPr>
              <p:cNvPr id="26" name="TextBox 25">
                <a:extLst>
                  <a:ext uri="{FF2B5EF4-FFF2-40B4-BE49-F238E27FC236}">
                    <a16:creationId xmlns:a16="http://schemas.microsoft.com/office/drawing/2014/main" id="{FD576240-1396-DB4F-92D6-CD8EA4C0DC97}"/>
                  </a:ext>
                </a:extLst>
              </p:cNvPr>
              <p:cNvSpPr txBox="1"/>
              <p:nvPr/>
            </p:nvSpPr>
            <p:spPr>
              <a:xfrm>
                <a:off x="9381953" y="4838587"/>
                <a:ext cx="1618735" cy="338554"/>
              </a:xfrm>
              <a:prstGeom prst="rect">
                <a:avLst/>
              </a:prstGeom>
              <a:noFill/>
            </p:spPr>
            <p:txBody>
              <a:bodyPr wrap="square" rtlCol="0">
                <a:spAutoFit/>
              </a:bodyPr>
              <a:lstStyle/>
              <a:p>
                <a:r>
                  <a:rPr lang="en-US" sz="1600" dirty="0"/>
                  <a:t>Ridge</a:t>
                </a:r>
              </a:p>
            </p:txBody>
          </p:sp>
        </p:grpSp>
      </p:grpSp>
      <p:sp>
        <p:nvSpPr>
          <p:cNvPr id="34" name="TextBox 33">
            <a:extLst>
              <a:ext uri="{FF2B5EF4-FFF2-40B4-BE49-F238E27FC236}">
                <a16:creationId xmlns:a16="http://schemas.microsoft.com/office/drawing/2014/main" id="{086D772C-D6CF-424D-B1BF-8CAC08858FF4}"/>
              </a:ext>
            </a:extLst>
          </p:cNvPr>
          <p:cNvSpPr txBox="1"/>
          <p:nvPr/>
        </p:nvSpPr>
        <p:spPr>
          <a:xfrm>
            <a:off x="8267738" y="4705701"/>
            <a:ext cx="3193214" cy="338554"/>
          </a:xfrm>
          <a:prstGeom prst="rect">
            <a:avLst/>
          </a:prstGeom>
          <a:noFill/>
        </p:spPr>
        <p:txBody>
          <a:bodyPr wrap="square" rtlCol="0">
            <a:spAutoFit/>
          </a:bodyPr>
          <a:lstStyle/>
          <a:p>
            <a:r>
              <a:rPr lang="en-US" sz="1600" dirty="0"/>
              <a:t>Training Time: 3.27 sec</a:t>
            </a:r>
          </a:p>
        </p:txBody>
      </p:sp>
      <p:sp>
        <p:nvSpPr>
          <p:cNvPr id="2" name="Title 1">
            <a:extLst>
              <a:ext uri="{FF2B5EF4-FFF2-40B4-BE49-F238E27FC236}">
                <a16:creationId xmlns:a16="http://schemas.microsoft.com/office/drawing/2014/main" id="{FBA9A1EF-309F-9949-B1F7-F44DB05A3E89}"/>
              </a:ext>
            </a:extLst>
          </p:cNvPr>
          <p:cNvSpPr>
            <a:spLocks noGrp="1"/>
          </p:cNvSpPr>
          <p:nvPr>
            <p:ph type="title"/>
          </p:nvPr>
        </p:nvSpPr>
        <p:spPr>
          <a:xfrm>
            <a:off x="643467" y="169980"/>
            <a:ext cx="10905066" cy="1135737"/>
          </a:xfrm>
        </p:spPr>
        <p:txBody>
          <a:bodyPr>
            <a:normAutofit/>
          </a:bodyPr>
          <a:lstStyle/>
          <a:p>
            <a:r>
              <a:rPr lang="en-US" sz="3600" b="1" dirty="0"/>
              <a:t>Cross Validation Curve and Train Time for Logistic Models</a:t>
            </a:r>
          </a:p>
        </p:txBody>
      </p:sp>
    </p:spTree>
    <p:extLst>
      <p:ext uri="{BB962C8B-B14F-4D97-AF65-F5344CB8AC3E}">
        <p14:creationId xmlns:p14="http://schemas.microsoft.com/office/powerpoint/2010/main" val="260440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A9A1EF-309F-9949-B1F7-F44DB05A3E89}"/>
              </a:ext>
            </a:extLst>
          </p:cNvPr>
          <p:cNvSpPr>
            <a:spLocks noGrp="1"/>
          </p:cNvSpPr>
          <p:nvPr>
            <p:ph type="title"/>
          </p:nvPr>
        </p:nvSpPr>
        <p:spPr>
          <a:xfrm>
            <a:off x="643467" y="309112"/>
            <a:ext cx="10905066" cy="1135737"/>
          </a:xfrm>
        </p:spPr>
        <p:txBody>
          <a:bodyPr>
            <a:normAutofit/>
          </a:bodyPr>
          <a:lstStyle/>
          <a:p>
            <a:r>
              <a:rPr lang="en-US" sz="3600" b="1" dirty="0"/>
              <a:t>Median of Test AUC and Fitting Time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5B21E62E-3E21-BD48-9C8A-98887CAE1400}"/>
              </a:ext>
            </a:extLst>
          </p:cNvPr>
          <p:cNvGraphicFramePr>
            <a:graphicFrameLocks noGrp="1"/>
          </p:cNvGraphicFramePr>
          <p:nvPr>
            <p:extLst>
              <p:ext uri="{D42A27DB-BD31-4B8C-83A1-F6EECF244321}">
                <p14:modId xmlns:p14="http://schemas.microsoft.com/office/powerpoint/2010/main" val="1575766758"/>
              </p:ext>
            </p:extLst>
          </p:nvPr>
        </p:nvGraphicFramePr>
        <p:xfrm>
          <a:off x="1142647" y="1682236"/>
          <a:ext cx="9615840" cy="3404115"/>
        </p:xfrm>
        <a:graphic>
          <a:graphicData uri="http://schemas.openxmlformats.org/drawingml/2006/table">
            <a:tbl>
              <a:tblPr firstRow="1" bandRow="1">
                <a:tableStyleId>{5C22544A-7EE6-4342-B048-85BDC9FD1C3A}</a:tableStyleId>
              </a:tblPr>
              <a:tblGrid>
                <a:gridCol w="3205280">
                  <a:extLst>
                    <a:ext uri="{9D8B030D-6E8A-4147-A177-3AD203B41FA5}">
                      <a16:colId xmlns:a16="http://schemas.microsoft.com/office/drawing/2014/main" val="2863687182"/>
                    </a:ext>
                  </a:extLst>
                </a:gridCol>
                <a:gridCol w="3205280">
                  <a:extLst>
                    <a:ext uri="{9D8B030D-6E8A-4147-A177-3AD203B41FA5}">
                      <a16:colId xmlns:a16="http://schemas.microsoft.com/office/drawing/2014/main" val="2753452733"/>
                    </a:ext>
                  </a:extLst>
                </a:gridCol>
                <a:gridCol w="3205280">
                  <a:extLst>
                    <a:ext uri="{9D8B030D-6E8A-4147-A177-3AD203B41FA5}">
                      <a16:colId xmlns:a16="http://schemas.microsoft.com/office/drawing/2014/main" val="2175164491"/>
                    </a:ext>
                  </a:extLst>
                </a:gridCol>
              </a:tblGrid>
              <a:tr h="680823">
                <a:tc>
                  <a:txBody>
                    <a:bodyPr/>
                    <a:lstStyle/>
                    <a:p>
                      <a:pPr algn="ctr"/>
                      <a:r>
                        <a:rPr lang="en-US" sz="2000" dirty="0"/>
                        <a:t>Models</a:t>
                      </a:r>
                    </a:p>
                  </a:txBody>
                  <a:tcPr anchor="ctr"/>
                </a:tc>
                <a:tc>
                  <a:txBody>
                    <a:bodyPr/>
                    <a:lstStyle/>
                    <a:p>
                      <a:pPr algn="ctr"/>
                      <a:r>
                        <a:rPr lang="en-US" sz="2000" dirty="0"/>
                        <a:t>Median of Test AUC</a:t>
                      </a:r>
                    </a:p>
                  </a:txBody>
                  <a:tcPr anchor="ctr"/>
                </a:tc>
                <a:tc>
                  <a:txBody>
                    <a:bodyPr/>
                    <a:lstStyle/>
                    <a:p>
                      <a:pPr algn="ctr"/>
                      <a:r>
                        <a:rPr lang="en-US" sz="2000" dirty="0"/>
                        <a:t>Time</a:t>
                      </a:r>
                    </a:p>
                  </a:txBody>
                  <a:tcPr anchor="ctr"/>
                </a:tc>
                <a:extLst>
                  <a:ext uri="{0D108BD9-81ED-4DB2-BD59-A6C34878D82A}">
                    <a16:rowId xmlns:a16="http://schemas.microsoft.com/office/drawing/2014/main" val="3367295096"/>
                  </a:ext>
                </a:extLst>
              </a:tr>
              <a:tr h="680823">
                <a:tc>
                  <a:txBody>
                    <a:bodyPr/>
                    <a:lstStyle/>
                    <a:p>
                      <a:pPr algn="ctr"/>
                      <a:r>
                        <a:rPr lang="en-US" sz="2000" dirty="0"/>
                        <a:t>Elastic-net</a:t>
                      </a:r>
                    </a:p>
                  </a:txBody>
                  <a:tcPr anchor="ctr"/>
                </a:tc>
                <a:tc>
                  <a:txBody>
                    <a:bodyPr/>
                    <a:lstStyle/>
                    <a:p>
                      <a:pPr algn="ctr"/>
                      <a:r>
                        <a:rPr lang="en-US" sz="2000" dirty="0"/>
                        <a:t>0.81</a:t>
                      </a:r>
                    </a:p>
                  </a:txBody>
                  <a:tcPr anchor="ctr"/>
                </a:tc>
                <a:tc>
                  <a:txBody>
                    <a:bodyPr/>
                    <a:lstStyle/>
                    <a:p>
                      <a:pPr marL="0" algn="ctr" defTabSz="914400" rtl="0" eaLnBrk="1" fontAlgn="b" latinLnBrk="0" hangingPunct="1"/>
                      <a:r>
                        <a:rPr lang="en-US" sz="2000" kern="1200" dirty="0">
                          <a:solidFill>
                            <a:schemeClr val="dk1"/>
                          </a:solidFill>
                          <a:latin typeface="+mn-lt"/>
                          <a:ea typeface="+mn-ea"/>
                          <a:cs typeface="+mn-cs"/>
                        </a:rPr>
                        <a:t> 3.13 secs</a:t>
                      </a:r>
                    </a:p>
                  </a:txBody>
                  <a:tcPr marL="9525" marR="9525" marT="9525" marB="0" anchor="ctr"/>
                </a:tc>
                <a:extLst>
                  <a:ext uri="{0D108BD9-81ED-4DB2-BD59-A6C34878D82A}">
                    <a16:rowId xmlns:a16="http://schemas.microsoft.com/office/drawing/2014/main" val="4245074011"/>
                  </a:ext>
                </a:extLst>
              </a:tr>
              <a:tr h="680823">
                <a:tc>
                  <a:txBody>
                    <a:bodyPr/>
                    <a:lstStyle/>
                    <a:p>
                      <a:pPr algn="ctr"/>
                      <a:r>
                        <a:rPr lang="en-US" sz="2000" dirty="0"/>
                        <a:t>Lasso</a:t>
                      </a:r>
                    </a:p>
                  </a:txBody>
                  <a:tcPr anchor="ctr">
                    <a:solidFill>
                      <a:srgbClr val="FFC000"/>
                    </a:solidFill>
                  </a:tcPr>
                </a:tc>
                <a:tc>
                  <a:txBody>
                    <a:bodyPr/>
                    <a:lstStyle/>
                    <a:p>
                      <a:pPr algn="ctr"/>
                      <a:r>
                        <a:rPr lang="en-US" sz="2000" dirty="0"/>
                        <a:t>0.83</a:t>
                      </a:r>
                    </a:p>
                  </a:txBody>
                  <a:tcPr anchor="ctr">
                    <a:solidFill>
                      <a:srgbClr val="FFC000"/>
                    </a:solidFill>
                  </a:tcPr>
                </a:tc>
                <a:tc>
                  <a:txBody>
                    <a:bodyPr/>
                    <a:lstStyle/>
                    <a:p>
                      <a:pPr marL="0" algn="ctr" defTabSz="914400" rtl="0" eaLnBrk="1" fontAlgn="b" latinLnBrk="0" hangingPunct="1"/>
                      <a:r>
                        <a:rPr lang="en-US" sz="2000" kern="1200" dirty="0">
                          <a:solidFill>
                            <a:schemeClr val="dk1"/>
                          </a:solidFill>
                          <a:latin typeface="+mn-lt"/>
                          <a:ea typeface="+mn-ea"/>
                          <a:cs typeface="+mn-cs"/>
                        </a:rPr>
                        <a:t> 3.15 secs</a:t>
                      </a:r>
                    </a:p>
                  </a:txBody>
                  <a:tcPr marL="9525" marR="9525" marT="9525" marB="0" anchor="ctr">
                    <a:solidFill>
                      <a:srgbClr val="FFC000"/>
                    </a:solidFill>
                  </a:tcPr>
                </a:tc>
                <a:extLst>
                  <a:ext uri="{0D108BD9-81ED-4DB2-BD59-A6C34878D82A}">
                    <a16:rowId xmlns:a16="http://schemas.microsoft.com/office/drawing/2014/main" val="25684605"/>
                  </a:ext>
                </a:extLst>
              </a:tr>
              <a:tr h="680823">
                <a:tc>
                  <a:txBody>
                    <a:bodyPr/>
                    <a:lstStyle/>
                    <a:p>
                      <a:pPr algn="ctr"/>
                      <a:r>
                        <a:rPr lang="en-US" sz="2000" dirty="0"/>
                        <a:t>Ridge</a:t>
                      </a:r>
                    </a:p>
                  </a:txBody>
                  <a:tcPr anchor="ctr"/>
                </a:tc>
                <a:tc>
                  <a:txBody>
                    <a:bodyPr/>
                    <a:lstStyle/>
                    <a:p>
                      <a:pPr algn="ctr"/>
                      <a:r>
                        <a:rPr lang="en-US" sz="2000" dirty="0"/>
                        <a:t>0.75</a:t>
                      </a:r>
                    </a:p>
                  </a:txBody>
                  <a:tcPr anchor="ctr"/>
                </a:tc>
                <a:tc>
                  <a:txBody>
                    <a:bodyPr/>
                    <a:lstStyle/>
                    <a:p>
                      <a:pPr marL="0" algn="ctr" defTabSz="914400" rtl="0" eaLnBrk="1" fontAlgn="b" latinLnBrk="0" hangingPunct="1"/>
                      <a:r>
                        <a:rPr lang="en-US" sz="2000" kern="1200" dirty="0">
                          <a:solidFill>
                            <a:schemeClr val="dk1"/>
                          </a:solidFill>
                          <a:latin typeface="+mn-lt"/>
                          <a:ea typeface="+mn-ea"/>
                          <a:cs typeface="+mn-cs"/>
                        </a:rPr>
                        <a:t> 3.70 secs</a:t>
                      </a:r>
                    </a:p>
                  </a:txBody>
                  <a:tcPr marL="9525" marR="9525" marT="9525" marB="0" anchor="ctr"/>
                </a:tc>
                <a:extLst>
                  <a:ext uri="{0D108BD9-81ED-4DB2-BD59-A6C34878D82A}">
                    <a16:rowId xmlns:a16="http://schemas.microsoft.com/office/drawing/2014/main" val="3042522938"/>
                  </a:ext>
                </a:extLst>
              </a:tr>
              <a:tr h="680823">
                <a:tc>
                  <a:txBody>
                    <a:bodyPr/>
                    <a:lstStyle/>
                    <a:p>
                      <a:pPr algn="ctr"/>
                      <a:r>
                        <a:rPr lang="en-US" sz="2000" dirty="0"/>
                        <a:t>Random Forest Tree</a:t>
                      </a:r>
                    </a:p>
                  </a:txBody>
                  <a:tcPr anchor="ctr"/>
                </a:tc>
                <a:tc>
                  <a:txBody>
                    <a:bodyPr/>
                    <a:lstStyle/>
                    <a:p>
                      <a:pPr algn="ctr"/>
                      <a:r>
                        <a:rPr lang="en-US" sz="2000" dirty="0"/>
                        <a:t>0.75</a:t>
                      </a:r>
                    </a:p>
                  </a:txBody>
                  <a:tcPr anchor="ctr"/>
                </a:tc>
                <a:tc>
                  <a:txBody>
                    <a:bodyPr/>
                    <a:lstStyle/>
                    <a:p>
                      <a:pPr marL="0" algn="ctr" defTabSz="914400" rtl="0" eaLnBrk="1" fontAlgn="b" latinLnBrk="0" hangingPunct="1"/>
                      <a:r>
                        <a:rPr lang="en-US" sz="2000" kern="1200" dirty="0">
                          <a:solidFill>
                            <a:schemeClr val="dk1"/>
                          </a:solidFill>
                          <a:latin typeface="+mn-lt"/>
                          <a:ea typeface="+mn-ea"/>
                          <a:cs typeface="+mn-cs"/>
                        </a:rPr>
                        <a:t> 8.85 secs</a:t>
                      </a:r>
                    </a:p>
                  </a:txBody>
                  <a:tcPr marL="9525" marR="9525" marT="9525" marB="0" anchor="ctr"/>
                </a:tc>
                <a:extLst>
                  <a:ext uri="{0D108BD9-81ED-4DB2-BD59-A6C34878D82A}">
                    <a16:rowId xmlns:a16="http://schemas.microsoft.com/office/drawing/2014/main" val="2960173166"/>
                  </a:ext>
                </a:extLst>
              </a:tr>
            </a:tbl>
          </a:graphicData>
        </a:graphic>
      </p:graphicFrame>
    </p:spTree>
    <p:extLst>
      <p:ext uri="{BB962C8B-B14F-4D97-AF65-F5344CB8AC3E}">
        <p14:creationId xmlns:p14="http://schemas.microsoft.com/office/powerpoint/2010/main" val="404072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A9A1EF-309F-9949-B1F7-F44DB05A3E89}"/>
              </a:ext>
            </a:extLst>
          </p:cNvPr>
          <p:cNvSpPr>
            <a:spLocks noGrp="1"/>
          </p:cNvSpPr>
          <p:nvPr>
            <p:ph type="title"/>
          </p:nvPr>
        </p:nvSpPr>
        <p:spPr>
          <a:xfrm>
            <a:off x="643467" y="169980"/>
            <a:ext cx="10905066" cy="1135737"/>
          </a:xfrm>
        </p:spPr>
        <p:txBody>
          <a:bodyPr>
            <a:normAutofit/>
          </a:bodyPr>
          <a:lstStyle/>
          <a:p>
            <a:r>
              <a:rPr lang="en-US" sz="3600" b="1" dirty="0"/>
              <a:t>Coefficients/ Features Importance for Four Models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00857135-2D80-1B48-A61C-81D7822C97BA}"/>
              </a:ext>
            </a:extLst>
          </p:cNvPr>
          <p:cNvPicPr>
            <a:picLocks noChangeAspect="1"/>
          </p:cNvPicPr>
          <p:nvPr/>
        </p:nvPicPr>
        <p:blipFill>
          <a:blip r:embed="rId3"/>
          <a:stretch>
            <a:fillRect/>
          </a:stretch>
        </p:blipFill>
        <p:spPr>
          <a:xfrm>
            <a:off x="643467" y="1091599"/>
            <a:ext cx="10534473" cy="5395013"/>
          </a:xfrm>
          <a:prstGeom prst="rect">
            <a:avLst/>
          </a:prstGeom>
        </p:spPr>
      </p:pic>
    </p:spTree>
    <p:extLst>
      <p:ext uri="{BB962C8B-B14F-4D97-AF65-F5344CB8AC3E}">
        <p14:creationId xmlns:p14="http://schemas.microsoft.com/office/powerpoint/2010/main" val="148373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A9A1EF-309F-9949-B1F7-F44DB05A3E89}"/>
              </a:ext>
            </a:extLst>
          </p:cNvPr>
          <p:cNvSpPr>
            <a:spLocks noGrp="1"/>
          </p:cNvSpPr>
          <p:nvPr>
            <p:ph type="title"/>
          </p:nvPr>
        </p:nvSpPr>
        <p:spPr>
          <a:xfrm>
            <a:off x="643467" y="169980"/>
            <a:ext cx="10905066" cy="1135737"/>
          </a:xfrm>
        </p:spPr>
        <p:txBody>
          <a:bodyPr>
            <a:normAutofit/>
          </a:bodyPr>
          <a:lstStyle/>
          <a:p>
            <a:r>
              <a:rPr lang="en-US" sz="3600" b="1" dirty="0"/>
              <a:t>Conclusions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1148A75F-4B58-5D4B-A1A9-05C62091484B}"/>
              </a:ext>
            </a:extLst>
          </p:cNvPr>
          <p:cNvSpPr txBox="1"/>
          <p:nvPr/>
        </p:nvSpPr>
        <p:spPr>
          <a:xfrm>
            <a:off x="670704" y="1470789"/>
            <a:ext cx="9887922" cy="1446550"/>
          </a:xfrm>
          <a:prstGeom prst="rect">
            <a:avLst/>
          </a:prstGeom>
          <a:noFill/>
        </p:spPr>
        <p:txBody>
          <a:bodyPr wrap="square" rtlCol="0">
            <a:spAutoFit/>
          </a:bodyPr>
          <a:lstStyle/>
          <a:p>
            <a:pPr marL="342900" indent="-342900">
              <a:buFont typeface="+mj-lt"/>
              <a:buAutoNum type="arabicPeriod"/>
            </a:pPr>
            <a:r>
              <a:rPr lang="en-US" sz="2200" dirty="0"/>
              <a:t>Lasso logistic regression model is the best choice considering the prediction performance and running time.</a:t>
            </a:r>
          </a:p>
          <a:p>
            <a:pPr marL="342900" indent="-342900">
              <a:buFont typeface="+mj-lt"/>
              <a:buAutoNum type="arabicPeriod"/>
            </a:pPr>
            <a:r>
              <a:rPr lang="en-US" sz="2200" dirty="0"/>
              <a:t>Below financial metrics are relatively important for predicting bankruptcy and evaluating the performance of a company</a:t>
            </a:r>
            <a:r>
              <a:rPr lang="en-US" altLang="zh-CN" sz="2200" dirty="0"/>
              <a:t>.</a:t>
            </a:r>
            <a:endParaRPr lang="en-US" dirty="0"/>
          </a:p>
        </p:txBody>
      </p:sp>
      <p:graphicFrame>
        <p:nvGraphicFramePr>
          <p:cNvPr id="3" name="Table 3">
            <a:extLst>
              <a:ext uri="{FF2B5EF4-FFF2-40B4-BE49-F238E27FC236}">
                <a16:creationId xmlns:a16="http://schemas.microsoft.com/office/drawing/2014/main" id="{191D7699-9F90-6A4A-8262-54B9448982E8}"/>
              </a:ext>
            </a:extLst>
          </p:cNvPr>
          <p:cNvGraphicFramePr>
            <a:graphicFrameLocks noGrp="1"/>
          </p:cNvGraphicFramePr>
          <p:nvPr>
            <p:extLst>
              <p:ext uri="{D42A27DB-BD31-4B8C-83A1-F6EECF244321}">
                <p14:modId xmlns:p14="http://schemas.microsoft.com/office/powerpoint/2010/main" val="2879322021"/>
              </p:ext>
            </p:extLst>
          </p:nvPr>
        </p:nvGraphicFramePr>
        <p:xfrm>
          <a:off x="1014060" y="3050014"/>
          <a:ext cx="6540957" cy="2949040"/>
        </p:xfrm>
        <a:graphic>
          <a:graphicData uri="http://schemas.openxmlformats.org/drawingml/2006/table">
            <a:tbl>
              <a:tblPr firstRow="1" bandRow="1">
                <a:tableStyleId>{5C22544A-7EE6-4342-B048-85BDC9FD1C3A}</a:tableStyleId>
              </a:tblPr>
              <a:tblGrid>
                <a:gridCol w="653186">
                  <a:extLst>
                    <a:ext uri="{9D8B030D-6E8A-4147-A177-3AD203B41FA5}">
                      <a16:colId xmlns:a16="http://schemas.microsoft.com/office/drawing/2014/main" val="616248560"/>
                    </a:ext>
                  </a:extLst>
                </a:gridCol>
                <a:gridCol w="5887771">
                  <a:extLst>
                    <a:ext uri="{9D8B030D-6E8A-4147-A177-3AD203B41FA5}">
                      <a16:colId xmlns:a16="http://schemas.microsoft.com/office/drawing/2014/main" val="2755789727"/>
                    </a:ext>
                  </a:extLst>
                </a:gridCol>
              </a:tblGrid>
              <a:tr h="368630">
                <a:tc>
                  <a:txBody>
                    <a:bodyPr/>
                    <a:lstStyle/>
                    <a:p>
                      <a:pPr algn="ctr"/>
                      <a:r>
                        <a:rPr lang="en-US" dirty="0"/>
                        <a:t>No.</a:t>
                      </a:r>
                    </a:p>
                  </a:txBody>
                  <a:tcPr anchor="ctr"/>
                </a:tc>
                <a:tc>
                  <a:txBody>
                    <a:bodyPr/>
                    <a:lstStyle/>
                    <a:p>
                      <a:pPr algn="l"/>
                      <a:r>
                        <a:rPr lang="en-US" dirty="0"/>
                        <a:t>Features</a:t>
                      </a:r>
                    </a:p>
                  </a:txBody>
                  <a:tcPr anchor="ctr"/>
                </a:tc>
                <a:extLst>
                  <a:ext uri="{0D108BD9-81ED-4DB2-BD59-A6C34878D82A}">
                    <a16:rowId xmlns:a16="http://schemas.microsoft.com/office/drawing/2014/main" val="3287564243"/>
                  </a:ext>
                </a:extLst>
              </a:tr>
              <a:tr h="368630">
                <a:tc>
                  <a:txBody>
                    <a:bodyPr/>
                    <a:lstStyle/>
                    <a:p>
                      <a:pPr algn="ctr"/>
                      <a:r>
                        <a:rPr lang="en-US" dirty="0"/>
                        <a:t>X51</a:t>
                      </a:r>
                    </a:p>
                  </a:txBody>
                  <a:tcPr anchor="ctr"/>
                </a:tc>
                <a:tc>
                  <a:txBody>
                    <a:bodyPr/>
                    <a:lstStyle/>
                    <a:p>
                      <a:pPr algn="l"/>
                      <a:r>
                        <a:rPr lang="en-US" dirty="0"/>
                        <a:t>(short-term liabilities * 365) / cost of products sold)</a:t>
                      </a:r>
                    </a:p>
                  </a:txBody>
                  <a:tcPr anchor="ctr"/>
                </a:tc>
                <a:extLst>
                  <a:ext uri="{0D108BD9-81ED-4DB2-BD59-A6C34878D82A}">
                    <a16:rowId xmlns:a16="http://schemas.microsoft.com/office/drawing/2014/main" val="1295526509"/>
                  </a:ext>
                </a:extLst>
              </a:tr>
              <a:tr h="368630">
                <a:tc>
                  <a:txBody>
                    <a:bodyPr/>
                    <a:lstStyle/>
                    <a:p>
                      <a:pPr algn="ctr"/>
                      <a:r>
                        <a:rPr lang="en-US" dirty="0"/>
                        <a:t>X49</a:t>
                      </a:r>
                    </a:p>
                  </a:txBody>
                  <a:tcPr anchor="ctr"/>
                </a:tc>
                <a:tc>
                  <a:txBody>
                    <a:bodyPr/>
                    <a:lstStyle/>
                    <a:p>
                      <a:pPr algn="l"/>
                      <a:r>
                        <a:rPr lang="en-US" dirty="0"/>
                        <a:t>EBITDA (profit on operating activities - depreciation) / sales</a:t>
                      </a:r>
                    </a:p>
                  </a:txBody>
                  <a:tcPr anchor="ctr"/>
                </a:tc>
                <a:extLst>
                  <a:ext uri="{0D108BD9-81ED-4DB2-BD59-A6C34878D82A}">
                    <a16:rowId xmlns:a16="http://schemas.microsoft.com/office/drawing/2014/main" val="776457326"/>
                  </a:ext>
                </a:extLst>
              </a:tr>
              <a:tr h="368630">
                <a:tc>
                  <a:txBody>
                    <a:bodyPr/>
                    <a:lstStyle/>
                    <a:p>
                      <a:pPr algn="ctr"/>
                      <a:r>
                        <a:rPr lang="en-US" dirty="0"/>
                        <a:t>X56</a:t>
                      </a:r>
                    </a:p>
                  </a:txBody>
                  <a:tcPr anchor="ctr"/>
                </a:tc>
                <a:tc>
                  <a:txBody>
                    <a:bodyPr/>
                    <a:lstStyle/>
                    <a:p>
                      <a:pPr algn="l"/>
                      <a:r>
                        <a:rPr lang="en-US" dirty="0"/>
                        <a:t>(sales - cost of products sold) / sales</a:t>
                      </a:r>
                    </a:p>
                  </a:txBody>
                  <a:tcPr anchor="ctr"/>
                </a:tc>
                <a:extLst>
                  <a:ext uri="{0D108BD9-81ED-4DB2-BD59-A6C34878D82A}">
                    <a16:rowId xmlns:a16="http://schemas.microsoft.com/office/drawing/2014/main" val="875435185"/>
                  </a:ext>
                </a:extLst>
              </a:tr>
              <a:tr h="368630">
                <a:tc>
                  <a:txBody>
                    <a:bodyPr/>
                    <a:lstStyle/>
                    <a:p>
                      <a:pPr algn="ctr"/>
                      <a:r>
                        <a:rPr lang="en-US" dirty="0"/>
                        <a:t>X21</a:t>
                      </a:r>
                    </a:p>
                  </a:txBody>
                  <a:tcPr anchor="ctr"/>
                </a:tc>
                <a:tc>
                  <a:txBody>
                    <a:bodyPr/>
                    <a:lstStyle/>
                    <a:p>
                      <a:pPr algn="l"/>
                      <a:r>
                        <a:rPr lang="en-US" dirty="0"/>
                        <a:t>sales (n) / sales (n-1)</a:t>
                      </a:r>
                    </a:p>
                  </a:txBody>
                  <a:tcPr anchor="ctr"/>
                </a:tc>
                <a:extLst>
                  <a:ext uri="{0D108BD9-81ED-4DB2-BD59-A6C34878D82A}">
                    <a16:rowId xmlns:a16="http://schemas.microsoft.com/office/drawing/2014/main" val="3527323429"/>
                  </a:ext>
                </a:extLst>
              </a:tr>
              <a:tr h="368630">
                <a:tc>
                  <a:txBody>
                    <a:bodyPr/>
                    <a:lstStyle/>
                    <a:p>
                      <a:pPr algn="ctr"/>
                      <a:r>
                        <a:rPr lang="en-US" dirty="0"/>
                        <a:t>X29</a:t>
                      </a:r>
                    </a:p>
                  </a:txBody>
                  <a:tcPr anchor="ctr"/>
                </a:tc>
                <a:tc>
                  <a:txBody>
                    <a:bodyPr/>
                    <a:lstStyle/>
                    <a:p>
                      <a:pPr algn="l"/>
                      <a:r>
                        <a:rPr lang="en-US" dirty="0"/>
                        <a:t>logarithm of total assets</a:t>
                      </a:r>
                    </a:p>
                  </a:txBody>
                  <a:tcPr anchor="ctr"/>
                </a:tc>
                <a:extLst>
                  <a:ext uri="{0D108BD9-81ED-4DB2-BD59-A6C34878D82A}">
                    <a16:rowId xmlns:a16="http://schemas.microsoft.com/office/drawing/2014/main" val="2198430213"/>
                  </a:ext>
                </a:extLst>
              </a:tr>
              <a:tr h="368630">
                <a:tc>
                  <a:txBody>
                    <a:bodyPr/>
                    <a:lstStyle/>
                    <a:p>
                      <a:pPr algn="ctr"/>
                      <a:r>
                        <a:rPr lang="en-US" dirty="0"/>
                        <a:t>X3</a:t>
                      </a:r>
                    </a:p>
                  </a:txBody>
                  <a:tcPr anchor="ctr"/>
                </a:tc>
                <a:tc>
                  <a:txBody>
                    <a:bodyPr/>
                    <a:lstStyle/>
                    <a:p>
                      <a:pPr algn="l"/>
                      <a:r>
                        <a:rPr lang="en-US" dirty="0"/>
                        <a:t>working capital / total assets</a:t>
                      </a:r>
                    </a:p>
                  </a:txBody>
                  <a:tcPr anchor="ctr"/>
                </a:tc>
                <a:extLst>
                  <a:ext uri="{0D108BD9-81ED-4DB2-BD59-A6C34878D82A}">
                    <a16:rowId xmlns:a16="http://schemas.microsoft.com/office/drawing/2014/main" val="3163575439"/>
                  </a:ext>
                </a:extLst>
              </a:tr>
              <a:tr h="368630">
                <a:tc>
                  <a:txBody>
                    <a:bodyPr/>
                    <a:lstStyle/>
                    <a:p>
                      <a:pPr algn="ctr"/>
                      <a:r>
                        <a:rPr lang="en-US" dirty="0"/>
                        <a:t>X39</a:t>
                      </a:r>
                    </a:p>
                  </a:txBody>
                  <a:tcPr anchor="ctr"/>
                </a:tc>
                <a:tc>
                  <a:txBody>
                    <a:bodyPr/>
                    <a:lstStyle/>
                    <a:p>
                      <a:pPr algn="l"/>
                      <a:r>
                        <a:rPr lang="en-US" dirty="0"/>
                        <a:t>profit on sales / sales</a:t>
                      </a:r>
                    </a:p>
                  </a:txBody>
                  <a:tcPr anchor="ctr"/>
                </a:tc>
                <a:extLst>
                  <a:ext uri="{0D108BD9-81ED-4DB2-BD59-A6C34878D82A}">
                    <a16:rowId xmlns:a16="http://schemas.microsoft.com/office/drawing/2014/main" val="3732931641"/>
                  </a:ext>
                </a:extLst>
              </a:tr>
            </a:tbl>
          </a:graphicData>
        </a:graphic>
      </p:graphicFrame>
    </p:spTree>
    <p:extLst>
      <p:ext uri="{BB962C8B-B14F-4D97-AF65-F5344CB8AC3E}">
        <p14:creationId xmlns:p14="http://schemas.microsoft.com/office/powerpoint/2010/main" val="2064851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TotalTime>
  <Words>505</Words>
  <Application>Microsoft Macintosh PowerPoint</Application>
  <PresentationFormat>Widescreen</PresentationFormat>
  <Paragraphs>66</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Polish Companies Bankruptcy Prediction</vt:lpstr>
      <vt:lpstr>Purpose of Project And Description of Dataset </vt:lpstr>
      <vt:lpstr>AUC for Test and Train by Model</vt:lpstr>
      <vt:lpstr>Cross Validation Curve and Train Time for Logistic Models</vt:lpstr>
      <vt:lpstr>Median of Test AUC and Fitting Time</vt:lpstr>
      <vt:lpstr>Coefficients/ Features Importance for Four Models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Companies Bankruptcy Prediction</dc:title>
  <dc:creator>YILEI.ZHANG@baruchmail.cuny.edu</dc:creator>
  <cp:lastModifiedBy>YILEI.ZHANG@baruchmail.cuny.edu</cp:lastModifiedBy>
  <cp:revision>140</cp:revision>
  <dcterms:created xsi:type="dcterms:W3CDTF">2021-12-11T14:04:20Z</dcterms:created>
  <dcterms:modified xsi:type="dcterms:W3CDTF">2021-12-13T23:47:22Z</dcterms:modified>
</cp:coreProperties>
</file>