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61"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74"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15" autoAdjust="0"/>
    <p:restoredTop sz="88288" autoAdjust="0"/>
  </p:normalViewPr>
  <p:slideViewPr>
    <p:cSldViewPr snapToGrid="0">
      <p:cViewPr varScale="1">
        <p:scale>
          <a:sx n="65" d="100"/>
          <a:sy n="65" d="100"/>
        </p:scale>
        <p:origin x="510" y="78"/>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359710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Site Map</a:t>
            </a:r>
            <a:r>
              <a:rPr lang="zh-CN" altLang="en-US" b="0" dirty="0" smtClean="0"/>
              <a:t>的左边为访问的</a:t>
            </a:r>
            <a:r>
              <a:rPr lang="en-US" altLang="zh-CN" b="0" dirty="0" smtClean="0"/>
              <a:t>URL</a:t>
            </a:r>
            <a:r>
              <a:rPr lang="zh-CN" altLang="en-US" b="0" dirty="0" smtClean="0"/>
              <a:t>，按照网站的层级和深度，树形展示整个应用系统的结构和关联其他域的</a:t>
            </a:r>
            <a:r>
              <a:rPr lang="en-US" altLang="zh-CN" b="0" dirty="0" err="1" smtClean="0"/>
              <a:t>url</a:t>
            </a:r>
            <a:r>
              <a:rPr lang="zh-CN" altLang="en-US" b="0" dirty="0" smtClean="0"/>
              <a:t>情况；右边显示的是某一个</a:t>
            </a:r>
            <a:r>
              <a:rPr lang="en-US" altLang="zh-CN" b="0" dirty="0" err="1" smtClean="0"/>
              <a:t>url</a:t>
            </a:r>
            <a:r>
              <a:rPr lang="zh-CN" altLang="en-US" b="0" dirty="0" smtClean="0"/>
              <a:t>被访问的明细列表，共访问哪些</a:t>
            </a:r>
            <a:r>
              <a:rPr lang="en-US" altLang="zh-CN" b="0" dirty="0" err="1" smtClean="0"/>
              <a:t>url</a:t>
            </a:r>
            <a:r>
              <a:rPr lang="zh-CN" altLang="en-US" b="0" dirty="0" smtClean="0"/>
              <a:t>，请求和应答内容分别是什么，都有着详实的记录。 基于左边的树形结构，我们可以选择某个分支，对指定的路径进行扫描和抓取</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1380188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7ACA88-C620-47A1-A6D3-F68F6DD6FEE9}" type="slidenum">
              <a:rPr lang="zh-CN" altLang="en-US" smtClean="0"/>
              <a:t>13</a:t>
            </a:fld>
            <a:endParaRPr lang="zh-CN" altLang="en-US"/>
          </a:p>
        </p:txBody>
      </p:sp>
    </p:spTree>
    <p:extLst>
      <p:ext uri="{BB962C8B-B14F-4D97-AF65-F5344CB8AC3E}">
        <p14:creationId xmlns:p14="http://schemas.microsoft.com/office/powerpoint/2010/main" val="259713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22</a:t>
            </a:fld>
            <a:endParaRPr lang="zh-CN" altLang="en-US"/>
          </a:p>
        </p:txBody>
      </p:sp>
    </p:spTree>
    <p:extLst>
      <p:ext uri="{BB962C8B-B14F-4D97-AF65-F5344CB8AC3E}">
        <p14:creationId xmlns:p14="http://schemas.microsoft.com/office/powerpoint/2010/main" val="3304735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4.10 </a:t>
            </a:r>
            <a:r>
              <a:rPr lang="zh-CN" altLang="en-US" dirty="0" smtClean="0"/>
              <a:t>渗透测试</a:t>
            </a:r>
            <a:r>
              <a:rPr lang="en-US" altLang="zh-CN" dirty="0" smtClean="0"/>
              <a:t>—Burp Target</a:t>
            </a:r>
            <a:r>
              <a:rPr lang="zh-CN" altLang="en-US" dirty="0" smtClean="0"/>
              <a:t>的使用</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站点地图 </a:t>
            </a:r>
            <a:r>
              <a:rPr lang="sq-AL" altLang="zh-CN" dirty="0"/>
              <a:t>Site </a:t>
            </a:r>
            <a:r>
              <a:rPr lang="sq-AL" altLang="zh-CN" dirty="0" smtClean="0"/>
              <a:t>Map</a:t>
            </a:r>
            <a:r>
              <a:rPr lang="en-US" altLang="zh-CN" dirty="0" smtClean="0"/>
              <a:t> 	</a:t>
            </a:r>
            <a:endParaRPr lang="zh-CN" altLang="en-US" dirty="0"/>
          </a:p>
        </p:txBody>
      </p:sp>
      <p:sp>
        <p:nvSpPr>
          <p:cNvPr id="3" name="内容占位符 2"/>
          <p:cNvSpPr>
            <a:spLocks noGrp="1"/>
          </p:cNvSpPr>
          <p:nvPr>
            <p:ph idx="1"/>
          </p:nvPr>
        </p:nvSpPr>
        <p:spPr>
          <a:xfrm>
            <a:off x="850900" y="1089024"/>
            <a:ext cx="3305464" cy="4930775"/>
          </a:xfrm>
        </p:spPr>
        <p:txBody>
          <a:bodyPr/>
          <a:lstStyle/>
          <a:p>
            <a:r>
              <a:rPr lang="zh-CN" altLang="en-US" dirty="0"/>
              <a:t>也可以将某个域直接加入 </a:t>
            </a:r>
            <a:r>
              <a:rPr lang="sq-AL" altLang="zh-CN" dirty="0"/>
              <a:t>Target Scope</a:t>
            </a:r>
            <a:r>
              <a:rPr lang="zh-CN" altLang="en-US" dirty="0"/>
              <a:t>中</a:t>
            </a:r>
            <a:endParaRPr lang="zh-CN" altLang="en-US" dirty="0"/>
          </a:p>
        </p:txBody>
      </p:sp>
      <p:pic>
        <p:nvPicPr>
          <p:cNvPr id="3074" name="Picture 2" descr="https://t0data.gitbooks.io/burpsuite/content/images/5_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063" y="1101799"/>
            <a:ext cx="7409007" cy="552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0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endParaRPr lang="zh-CN" altLang="en-US" dirty="0"/>
          </a:p>
        </p:txBody>
      </p:sp>
      <p:sp>
        <p:nvSpPr>
          <p:cNvPr id="3" name="内容占位符 2"/>
          <p:cNvSpPr>
            <a:spLocks noGrp="1"/>
          </p:cNvSpPr>
          <p:nvPr>
            <p:ph idx="1"/>
          </p:nvPr>
        </p:nvSpPr>
        <p:spPr/>
        <p:txBody>
          <a:bodyPr/>
          <a:lstStyle/>
          <a:p>
            <a:r>
              <a:rPr lang="en-US" altLang="zh-CN" dirty="0" smtClean="0"/>
              <a:t>Target </a:t>
            </a:r>
            <a:r>
              <a:rPr lang="zh-CN" altLang="en-US" dirty="0" smtClean="0"/>
              <a:t>工具的使用的使用主要包括以下部分：</a:t>
            </a:r>
          </a:p>
          <a:p>
            <a:pPr lvl="1"/>
            <a:r>
              <a:rPr lang="zh-CN" altLang="en-US" dirty="0" smtClean="0"/>
              <a:t>手工获取站点地图</a:t>
            </a:r>
          </a:p>
          <a:p>
            <a:pPr lvl="1"/>
            <a:r>
              <a:rPr lang="zh-CN" altLang="en-US" dirty="0" smtClean="0"/>
              <a:t>站点比较</a:t>
            </a:r>
          </a:p>
          <a:p>
            <a:pPr lvl="1"/>
            <a:r>
              <a:rPr lang="zh-CN" altLang="en-US" dirty="0" smtClean="0"/>
              <a:t>攻击面分析</a:t>
            </a:r>
          </a:p>
          <a:p>
            <a:endParaRPr lang="zh-CN" altLang="en-US" dirty="0"/>
          </a:p>
        </p:txBody>
      </p:sp>
    </p:spTree>
    <p:extLst>
      <p:ext uri="{BB962C8B-B14F-4D97-AF65-F5344CB8AC3E}">
        <p14:creationId xmlns:p14="http://schemas.microsoft.com/office/powerpoint/2010/main" val="20835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当我们手工获取站点地图时，需要遵循以下操作步骤：</a:t>
            </a:r>
            <a:endParaRPr lang="en-US" altLang="zh-CN" dirty="0" smtClean="0"/>
          </a:p>
          <a:p>
            <a:pPr marL="0" indent="0">
              <a:buNone/>
            </a:pPr>
            <a:r>
              <a:rPr lang="en-US" altLang="zh-CN" dirty="0" smtClean="0"/>
              <a:t>	1.</a:t>
            </a:r>
            <a:r>
              <a:rPr lang="zh-CN" altLang="en-US" dirty="0" smtClean="0"/>
              <a:t>设置浏览器代理和</a:t>
            </a:r>
            <a:r>
              <a:rPr lang="en-US" altLang="zh-CN" dirty="0" smtClean="0"/>
              <a:t>Burp Proxy</a:t>
            </a:r>
            <a:r>
              <a:rPr lang="zh-CN" altLang="en-US" dirty="0" smtClean="0"/>
              <a:t>代理，并使之能正常工作</a:t>
            </a:r>
            <a:endParaRPr lang="en-US" altLang="zh-CN" dirty="0" smtClean="0"/>
          </a:p>
          <a:p>
            <a:pPr marL="0" indent="0">
              <a:buNone/>
            </a:pPr>
            <a:r>
              <a:rPr lang="en-US" altLang="zh-CN" dirty="0" smtClean="0"/>
              <a:t>	2.</a:t>
            </a:r>
            <a:r>
              <a:rPr lang="zh-CN" altLang="en-US" dirty="0" smtClean="0"/>
              <a:t>关闭</a:t>
            </a:r>
            <a:r>
              <a:rPr lang="en-US" altLang="zh-CN" dirty="0" smtClean="0"/>
              <a:t>Burp Proxy</a:t>
            </a:r>
            <a:r>
              <a:rPr lang="zh-CN" altLang="en-US" dirty="0" smtClean="0"/>
              <a:t>的拦截功能</a:t>
            </a:r>
            <a:endParaRPr lang="en-US" altLang="zh-CN" dirty="0" smtClean="0"/>
          </a:p>
          <a:p>
            <a:pPr marL="0" indent="0">
              <a:buNone/>
            </a:pPr>
            <a:r>
              <a:rPr lang="en-US" altLang="zh-CN" dirty="0" smtClean="0"/>
              <a:t>	</a:t>
            </a:r>
            <a:r>
              <a:rPr lang="zh-CN" altLang="en-US" dirty="0" smtClean="0"/>
              <a:t> </a:t>
            </a:r>
            <a:r>
              <a:rPr lang="en-US" altLang="zh-CN" dirty="0" smtClean="0"/>
              <a:t>3.</a:t>
            </a:r>
            <a:r>
              <a:rPr lang="zh-CN" altLang="en-US" dirty="0" smtClean="0"/>
              <a:t>手工浏览网页，这时，</a:t>
            </a:r>
            <a:r>
              <a:rPr lang="en-US" altLang="zh-CN" dirty="0" smtClean="0"/>
              <a:t>Target</a:t>
            </a:r>
            <a:r>
              <a:rPr lang="zh-CN" altLang="en-US" dirty="0" smtClean="0"/>
              <a:t>会自动记录站点地图信息</a:t>
            </a:r>
            <a:endParaRPr lang="en-US" altLang="zh-CN" dirty="0" smtClean="0"/>
          </a:p>
          <a:p>
            <a:r>
              <a:rPr lang="zh-CN" altLang="en-US" dirty="0" smtClean="0"/>
              <a:t> 手工获取站点地图的方式的好处：</a:t>
            </a:r>
            <a:endParaRPr lang="en-US" altLang="zh-CN" dirty="0" smtClean="0"/>
          </a:p>
          <a:p>
            <a:pPr lvl="1"/>
            <a:r>
              <a:rPr lang="zh-CN" altLang="en-US" dirty="0" smtClean="0"/>
              <a:t>可以根据自己的需要和分析，自主地控制访问内容，记录的信息比较准确</a:t>
            </a:r>
            <a:endParaRPr lang="en-US" altLang="zh-CN" dirty="0" smtClean="0"/>
          </a:p>
          <a:p>
            <a:pPr lvl="1"/>
            <a:r>
              <a:rPr lang="zh-CN" altLang="en-US" dirty="0" smtClean="0"/>
              <a:t>与自动抓取相比，则需要更长的时间，如果需要渗透测试的产品系统是大型的系统，则对于系统的功能点依次操作一遍所需要的精力和时间对渗透测试人员来说付出都是很大的</a:t>
            </a:r>
            <a:endParaRPr lang="zh-CN" altLang="en-US" dirty="0"/>
          </a:p>
        </p:txBody>
      </p:sp>
    </p:spTree>
    <p:extLst>
      <p:ext uri="{BB962C8B-B14F-4D97-AF65-F5344CB8AC3E}">
        <p14:creationId xmlns:p14="http://schemas.microsoft.com/office/powerpoint/2010/main" val="389879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站点比较是一个</a:t>
            </a:r>
            <a:r>
              <a:rPr lang="en-US" altLang="zh-CN" dirty="0" smtClean="0"/>
              <a:t>Burp</a:t>
            </a:r>
            <a:r>
              <a:rPr lang="zh-CN" altLang="en-US" dirty="0" smtClean="0"/>
              <a:t>提供给渗透测试人员对站点进行动态分析的利器，我们在比较帐号权限时经常使用到它。当我们登录应用系统，使用不同的帐号，帐号本身在应用系统中被赋予了不同的权限，那么帐号所能访问的功能模块、内容、参数等都是不尽相同的，此时使用站点比较，能很好的帮助渗透测试人员区分出来</a:t>
            </a:r>
            <a:endParaRPr lang="en-US" altLang="zh-CN" dirty="0" smtClean="0"/>
          </a:p>
          <a:p>
            <a:r>
              <a:rPr lang="zh-CN" altLang="en-US" dirty="0" smtClean="0"/>
              <a:t>一般来说，主要有以下</a:t>
            </a:r>
            <a:r>
              <a:rPr lang="en-US" altLang="zh-CN" dirty="0" smtClean="0"/>
              <a:t>3</a:t>
            </a:r>
            <a:r>
              <a:rPr lang="zh-CN" altLang="en-US" dirty="0" smtClean="0"/>
              <a:t>种场景： </a:t>
            </a:r>
            <a:endParaRPr lang="en-US" altLang="zh-CN" dirty="0" smtClean="0"/>
          </a:p>
          <a:p>
            <a:pPr marL="457200" lvl="1" indent="0">
              <a:buNone/>
            </a:pPr>
            <a:r>
              <a:rPr lang="en-US" altLang="zh-CN" dirty="0" smtClean="0"/>
              <a:t>1.</a:t>
            </a:r>
            <a:r>
              <a:rPr lang="zh-CN" altLang="en-US" dirty="0" smtClean="0"/>
              <a:t>同一个帐号，具有不同的权限，比较两次请求结果的差异</a:t>
            </a:r>
            <a:endParaRPr lang="en-US" altLang="zh-CN" dirty="0" smtClean="0"/>
          </a:p>
          <a:p>
            <a:pPr marL="457200" lvl="1" indent="0">
              <a:buNone/>
            </a:pPr>
            <a:r>
              <a:rPr lang="zh-CN" altLang="en-US" dirty="0" smtClean="0"/>
              <a:t> </a:t>
            </a:r>
            <a:r>
              <a:rPr lang="en-US" altLang="zh-CN" dirty="0" smtClean="0"/>
              <a:t>2.</a:t>
            </a:r>
            <a:r>
              <a:rPr lang="zh-CN" altLang="en-US" dirty="0" smtClean="0"/>
              <a:t>两个不同的帐号，具有不同的权限，比较两次请求结果的差异</a:t>
            </a:r>
            <a:endParaRPr lang="en-US" altLang="zh-CN" dirty="0" smtClean="0"/>
          </a:p>
          <a:p>
            <a:pPr marL="457200" lvl="1" indent="0">
              <a:buNone/>
            </a:pPr>
            <a:r>
              <a:rPr lang="zh-CN" altLang="en-US" dirty="0" smtClean="0"/>
              <a:t> </a:t>
            </a:r>
            <a:r>
              <a:rPr lang="en-US" altLang="zh-CN" dirty="0" smtClean="0"/>
              <a:t>3.</a:t>
            </a:r>
            <a:r>
              <a:rPr lang="zh-CN" altLang="en-US" dirty="0" smtClean="0"/>
              <a:t>两个不同的帐号，具有相同的权限，比较两次请求结果的差异</a:t>
            </a:r>
            <a:endParaRPr lang="zh-CN" altLang="en-US" dirty="0"/>
          </a:p>
        </p:txBody>
      </p:sp>
    </p:spTree>
    <p:extLst>
      <p:ext uri="{BB962C8B-B14F-4D97-AF65-F5344CB8AC3E}">
        <p14:creationId xmlns:p14="http://schemas.microsoft.com/office/powerpoint/2010/main" val="3517145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在需要进行比较的功能链接上右击，找到站点比较的菜单，点击菜单进入下一步</a:t>
            </a:r>
            <a:endParaRPr lang="zh-CN" altLang="en-US" dirty="0"/>
          </a:p>
        </p:txBody>
      </p:sp>
      <p:pic>
        <p:nvPicPr>
          <p:cNvPr id="4098" name="Picture 2" descr="https://t0data.gitbooks.io/burpsuite/content/images/5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928" y="1707656"/>
            <a:ext cx="7473777" cy="492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2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配置过程中需要分别指定</a:t>
            </a:r>
            <a:r>
              <a:rPr lang="en-US" altLang="zh-CN" dirty="0" smtClean="0"/>
              <a:t>Site Map 1</a:t>
            </a:r>
            <a:r>
              <a:rPr lang="zh-CN" altLang="en-US" dirty="0" smtClean="0"/>
              <a:t>和</a:t>
            </a:r>
            <a:r>
              <a:rPr lang="en-US" altLang="zh-CN" dirty="0" smtClean="0"/>
              <a:t>Site Map2</a:t>
            </a:r>
            <a:r>
              <a:rPr lang="zh-CN" altLang="en-US" dirty="0" smtClean="0"/>
              <a:t>。通常情况下，</a:t>
            </a:r>
            <a:r>
              <a:rPr lang="en-US" altLang="zh-CN" dirty="0" smtClean="0"/>
              <a:t>Site Map 1 </a:t>
            </a:r>
            <a:r>
              <a:rPr lang="zh-CN" altLang="en-US" dirty="0" smtClean="0"/>
              <a:t>我们默认为当前会话</a:t>
            </a:r>
            <a:endParaRPr lang="zh-CN" altLang="en-US" dirty="0"/>
          </a:p>
        </p:txBody>
      </p:sp>
      <p:pic>
        <p:nvPicPr>
          <p:cNvPr id="5122" name="Picture 2" descr="https://t0data.gitbooks.io/burpsuite/content/images/5_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528" y="2373462"/>
            <a:ext cx="5995843" cy="420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88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a:xfrm>
            <a:off x="850900" y="1059528"/>
            <a:ext cx="10515600" cy="4930775"/>
          </a:xfrm>
        </p:spPr>
        <p:txBody>
          <a:bodyPr/>
          <a:lstStyle/>
          <a:p>
            <a:r>
              <a:rPr lang="zh-CN" altLang="en-US" dirty="0" smtClean="0"/>
              <a:t>进入</a:t>
            </a:r>
            <a:r>
              <a:rPr lang="en-US" altLang="zh-CN" dirty="0" smtClean="0"/>
              <a:t>Site Map 1 </a:t>
            </a:r>
            <a:r>
              <a:rPr lang="zh-CN" altLang="en-US" dirty="0" smtClean="0"/>
              <a:t>设置页面，如果是全站点比较我们选择第一项，如果仅仅比较我们选中的功能，则选择第二项</a:t>
            </a:r>
            <a:endParaRPr lang="zh-CN" altLang="en-US" dirty="0"/>
          </a:p>
        </p:txBody>
      </p:sp>
      <p:pic>
        <p:nvPicPr>
          <p:cNvPr id="6146" name="Picture 2" descr="https://t0data.gitbooks.io/burpsuite/content/images/5_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59" y="2359194"/>
            <a:ext cx="6178723" cy="433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11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对于</a:t>
            </a:r>
            <a:r>
              <a:rPr lang="en-US" altLang="zh-CN" dirty="0" smtClean="0"/>
              <a:t>Site Map 2</a:t>
            </a:r>
            <a:r>
              <a:rPr lang="zh-CN" altLang="en-US" dirty="0" smtClean="0"/>
              <a:t>我们同样有两种方式，第一种是之前我们已经保存下来的</a:t>
            </a:r>
            <a:r>
              <a:rPr lang="en-US" altLang="zh-CN" dirty="0" smtClean="0"/>
              <a:t>Burp Suite </a:t>
            </a:r>
            <a:r>
              <a:rPr lang="zh-CN" altLang="en-US" dirty="0" smtClean="0"/>
              <a:t>站点记录，第二种是重新发生一次请求作为</a:t>
            </a:r>
            <a:r>
              <a:rPr lang="en-US" altLang="zh-CN" dirty="0" smtClean="0"/>
              <a:t>Site Map2</a:t>
            </a:r>
            <a:endParaRPr lang="zh-CN" altLang="en-US" dirty="0"/>
          </a:p>
        </p:txBody>
      </p:sp>
      <p:pic>
        <p:nvPicPr>
          <p:cNvPr id="7170" name="Picture 2" descr="https://t0data.gitbooks.io/burpsuite/content/images/5_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410" y="2371194"/>
            <a:ext cx="6191325" cy="433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541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指定通信的并发线程数、失败重试次数、暂停的间隙时间</a:t>
            </a:r>
            <a:endParaRPr lang="zh-CN" altLang="en-US" dirty="0"/>
          </a:p>
        </p:txBody>
      </p:sp>
      <p:pic>
        <p:nvPicPr>
          <p:cNvPr id="8194" name="Picture 2" descr="https://t0data.gitbooks.io/burpsuite/content/images/5_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6" y="1760816"/>
            <a:ext cx="7032567" cy="4928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通过</a:t>
            </a:r>
            <a:r>
              <a:rPr lang="en-US" altLang="zh-CN" dirty="0" smtClean="0"/>
              <a:t>URL</a:t>
            </a:r>
            <a:r>
              <a:rPr lang="zh-CN" altLang="en-US" dirty="0" smtClean="0"/>
              <a:t>文件路径、</a:t>
            </a:r>
            <a:r>
              <a:rPr lang="en-US" altLang="zh-CN" dirty="0" smtClean="0"/>
              <a:t>Http</a:t>
            </a:r>
            <a:r>
              <a:rPr lang="zh-CN" altLang="en-US" dirty="0" smtClean="0"/>
              <a:t>请求方式、请求参数、请求头、请求</a:t>
            </a:r>
            <a:r>
              <a:rPr lang="en-US" altLang="zh-CN" dirty="0" smtClean="0"/>
              <a:t>Body</a:t>
            </a:r>
            <a:r>
              <a:rPr lang="zh-CN" altLang="en-US" dirty="0" smtClean="0"/>
              <a:t>来对匹配条件进行过滤</a:t>
            </a:r>
            <a:endParaRPr lang="zh-CN" altLang="en-US" dirty="0"/>
          </a:p>
        </p:txBody>
      </p:sp>
      <p:pic>
        <p:nvPicPr>
          <p:cNvPr id="9218" name="Picture 2" descr="https://t0data.gitbooks.io/burpsuite/content/images/5_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284" y="2213349"/>
            <a:ext cx="6627611" cy="464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06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smtClean="0"/>
              <a:t>Burp Target </a:t>
            </a:r>
            <a:r>
              <a:rPr lang="zh-CN" altLang="en-US" dirty="0" smtClean="0"/>
              <a:t>简介</a:t>
            </a:r>
            <a:endParaRPr lang="en-US" altLang="zh-CN" dirty="0" smtClean="0"/>
          </a:p>
          <a:p>
            <a:r>
              <a:rPr lang="en-US" altLang="zh-CN" dirty="0"/>
              <a:t>Burp Target</a:t>
            </a:r>
            <a:r>
              <a:rPr lang="zh-CN" altLang="en-US" dirty="0" smtClean="0"/>
              <a:t>使用</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dirty="0" smtClean="0"/>
              <a:t>设置请求匹配条件，接着进入应答比较设置界面。在这个界面上，我们可以设置哪些内容我们指定需要进行比较的。从下图我们可以看出，主要有响应头、</a:t>
            </a:r>
            <a:r>
              <a:rPr lang="en-US" altLang="zh-CN" dirty="0" smtClean="0"/>
              <a:t>form</a:t>
            </a:r>
            <a:r>
              <a:rPr lang="zh-CN" altLang="en-US" dirty="0" smtClean="0"/>
              <a:t>表单域、空格、</a:t>
            </a:r>
            <a:r>
              <a:rPr lang="en-US" altLang="zh-CN" dirty="0" smtClean="0"/>
              <a:t>MIME</a:t>
            </a:r>
            <a:r>
              <a:rPr lang="zh-CN" altLang="en-US" dirty="0" smtClean="0"/>
              <a:t>类型</a:t>
            </a:r>
            <a:endParaRPr lang="zh-CN" altLang="en-US" dirty="0"/>
          </a:p>
        </p:txBody>
      </p:sp>
    </p:spTree>
    <p:extLst>
      <p:ext uri="{BB962C8B-B14F-4D97-AF65-F5344CB8AC3E}">
        <p14:creationId xmlns:p14="http://schemas.microsoft.com/office/powerpoint/2010/main" val="238970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6" name="内容占位符 5"/>
          <p:cNvSpPr>
            <a:spLocks noGrp="1"/>
          </p:cNvSpPr>
          <p:nvPr>
            <p:ph idx="1"/>
          </p:nvPr>
        </p:nvSpPr>
        <p:spPr/>
        <p:txBody>
          <a:bodyPr/>
          <a:lstStyle/>
          <a:p>
            <a:endParaRPr lang="zh-CN" altLang="en-US"/>
          </a:p>
        </p:txBody>
      </p:sp>
      <p:pic>
        <p:nvPicPr>
          <p:cNvPr id="4" name="Picture 2" descr="https://t0data.gitbooks.io/burpsuite/content/images/5_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616" y="907673"/>
            <a:ext cx="8024148" cy="562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7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3" name="内容占位符 2"/>
          <p:cNvSpPr>
            <a:spLocks noGrp="1"/>
          </p:cNvSpPr>
          <p:nvPr>
            <p:ph idx="1"/>
          </p:nvPr>
        </p:nvSpPr>
        <p:spPr/>
        <p:txBody>
          <a:bodyPr/>
          <a:lstStyle/>
          <a:p>
            <a:r>
              <a:rPr lang="zh-CN" altLang="en-US" smtClean="0"/>
              <a:t>如果我们之前是针对全站进行比较，且是选择重新发生一次作为</a:t>
            </a:r>
            <a:r>
              <a:rPr lang="en-US" altLang="zh-CN" smtClean="0"/>
              <a:t>Site Map2</a:t>
            </a:r>
            <a:r>
              <a:rPr lang="zh-CN" altLang="en-US" smtClean="0"/>
              <a:t>的方式，则界面加载过程中会不停提示你数据加载的进度，如果涉及功能请求的链接较少，则很快进入比较界面</a:t>
            </a:r>
            <a:endParaRPr lang="zh-CN" altLang="en-US" dirty="0"/>
          </a:p>
        </p:txBody>
      </p:sp>
    </p:spTree>
    <p:extLst>
      <p:ext uri="{BB962C8B-B14F-4D97-AF65-F5344CB8AC3E}">
        <p14:creationId xmlns:p14="http://schemas.microsoft.com/office/powerpoint/2010/main" val="1987014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站点比较</a:t>
            </a:r>
            <a:endParaRPr lang="zh-CN" altLang="en-US" dirty="0"/>
          </a:p>
        </p:txBody>
      </p:sp>
      <p:sp>
        <p:nvSpPr>
          <p:cNvPr id="6" name="内容占位符 5"/>
          <p:cNvSpPr>
            <a:spLocks noGrp="1"/>
          </p:cNvSpPr>
          <p:nvPr>
            <p:ph idx="1"/>
          </p:nvPr>
        </p:nvSpPr>
        <p:spPr/>
        <p:txBody>
          <a:bodyPr/>
          <a:lstStyle/>
          <a:p>
            <a:endParaRPr lang="zh-CN" altLang="en-US"/>
          </a:p>
        </p:txBody>
      </p:sp>
      <p:pic>
        <p:nvPicPr>
          <p:cNvPr id="4" name="Picture 2" descr="https://t0data.gitbooks.io/burpsuite/content/images/5_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117" y="1034232"/>
            <a:ext cx="8140527" cy="570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30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通过站点地图，打开</a:t>
            </a:r>
            <a:r>
              <a:rPr lang="sq-AL" altLang="zh-CN" smtClean="0"/>
              <a:t>Analyze Target</a:t>
            </a:r>
            <a:endParaRPr lang="zh-CN" altLang="en-US" dirty="0"/>
          </a:p>
        </p:txBody>
      </p:sp>
      <p:pic>
        <p:nvPicPr>
          <p:cNvPr id="13314" name="Picture 2" descr="https://t0data.gitbooks.io/burpsuite/content/images/5_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863" y="1801793"/>
            <a:ext cx="9138054" cy="492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814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分析界面中，可以看到概况、动态</a:t>
            </a:r>
            <a:r>
              <a:rPr lang="en-US" altLang="zh-CN" smtClean="0"/>
              <a:t>URL</a:t>
            </a:r>
            <a:r>
              <a:rPr lang="zh-CN" altLang="en-US" smtClean="0"/>
              <a:t>、静态</a:t>
            </a:r>
            <a:r>
              <a:rPr lang="en-US" altLang="zh-CN" smtClean="0"/>
              <a:t>URL</a:t>
            </a:r>
            <a:r>
              <a:rPr lang="zh-CN" altLang="en-US" smtClean="0"/>
              <a:t>、参数</a:t>
            </a:r>
            <a:r>
              <a:rPr lang="en-US" altLang="zh-CN" smtClean="0"/>
              <a:t>4</a:t>
            </a:r>
            <a:r>
              <a:rPr lang="zh-CN" altLang="en-US" smtClean="0"/>
              <a:t>个视图</a:t>
            </a:r>
            <a:endParaRPr lang="zh-CN" altLang="en-US" dirty="0"/>
          </a:p>
        </p:txBody>
      </p:sp>
      <p:pic>
        <p:nvPicPr>
          <p:cNvPr id="15362" name="Picture 2" descr="https://t0data.gitbooks.io/burpsuite/content/images/5_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17" y="2095182"/>
            <a:ext cx="10779801" cy="380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096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概况视图主要展示当前站点动态</a:t>
            </a:r>
            <a:r>
              <a:rPr lang="en-US" altLang="zh-CN" smtClean="0"/>
              <a:t>URL</a:t>
            </a:r>
            <a:r>
              <a:rPr lang="zh-CN" altLang="en-US" smtClean="0"/>
              <a:t>数量、静态</a:t>
            </a:r>
            <a:r>
              <a:rPr lang="en-US" altLang="zh-CN" smtClean="0"/>
              <a:t>URL</a:t>
            </a:r>
            <a:r>
              <a:rPr lang="zh-CN" altLang="en-US" smtClean="0"/>
              <a:t>数量、参数的总数、唯一的参数名数目，通过这些信息，我们对当前站点的总体状况有大致的了解</a:t>
            </a:r>
            <a:endParaRPr lang="zh-CN" altLang="en-US" dirty="0"/>
          </a:p>
        </p:txBody>
      </p:sp>
    </p:spTree>
    <p:extLst>
      <p:ext uri="{BB962C8B-B14F-4D97-AF65-F5344CB8AC3E}">
        <p14:creationId xmlns:p14="http://schemas.microsoft.com/office/powerpoint/2010/main" val="275100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动态</a:t>
            </a:r>
            <a:r>
              <a:rPr lang="en-US" altLang="zh-CN" smtClean="0"/>
              <a:t>URL</a:t>
            </a:r>
            <a:r>
              <a:rPr lang="zh-CN" altLang="en-US" smtClean="0"/>
              <a:t>视图展示所有动态的</a:t>
            </a:r>
            <a:r>
              <a:rPr lang="en-US" altLang="zh-CN" smtClean="0"/>
              <a:t>URL</a:t>
            </a:r>
            <a:r>
              <a:rPr lang="zh-CN" altLang="en-US" smtClean="0"/>
              <a:t>请求和应答消息，跟其他的工具类似，当你选中某一条消息时，下方会显示此消息的详细信息</a:t>
            </a:r>
            <a:endParaRPr lang="zh-CN" altLang="en-US" dirty="0"/>
          </a:p>
        </p:txBody>
      </p:sp>
      <p:pic>
        <p:nvPicPr>
          <p:cNvPr id="16386" name="Picture 2" descr="https://t0data.gitbooks.io/burpsuite/content/images/5_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23" y="1038224"/>
            <a:ext cx="8172450" cy="581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715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静态</a:t>
            </a:r>
            <a:r>
              <a:rPr lang="en-US" altLang="zh-CN" smtClean="0"/>
              <a:t>URL</a:t>
            </a:r>
            <a:r>
              <a:rPr lang="zh-CN" altLang="en-US" smtClean="0"/>
              <a:t>视图与动态</a:t>
            </a:r>
            <a:r>
              <a:rPr lang="en-US" altLang="zh-CN" smtClean="0"/>
              <a:t>URL</a:t>
            </a:r>
            <a:r>
              <a:rPr lang="zh-CN" altLang="en-US" smtClean="0"/>
              <a:t>视图类似</a:t>
            </a:r>
            <a:endParaRPr lang="zh-CN" altLang="en-US" dirty="0"/>
          </a:p>
        </p:txBody>
      </p:sp>
      <p:pic>
        <p:nvPicPr>
          <p:cNvPr id="17410" name="Picture 2" descr="https://t0data.gitbooks.io/burpsuite/content/images/5_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539" y="1647825"/>
            <a:ext cx="81724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710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参数视图有上中下三部分组成，上部为参数和参数计数统计区，你可以通过参数使用的次数进行排序，对使用频繁的参数进行分析；中部为参数对于的使用情况列表，记录对于的参数每一次的使用记录；下部为某一次使用过程中，请求消息和应答消息的详细信息</a:t>
            </a:r>
            <a:endParaRPr lang="zh-CN" altLang="en-US" dirty="0"/>
          </a:p>
        </p:txBody>
      </p:sp>
    </p:spTree>
    <p:extLst>
      <p:ext uri="{BB962C8B-B14F-4D97-AF65-F5344CB8AC3E}">
        <p14:creationId xmlns:p14="http://schemas.microsoft.com/office/powerpoint/2010/main" val="423965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Burp Target </a:t>
            </a:r>
            <a:r>
              <a:rPr lang="zh-CN" altLang="en-US" dirty="0" smtClean="0"/>
              <a:t>简介</a:t>
            </a:r>
            <a:endParaRPr lang="zh-CN" altLang="en-US" dirty="0"/>
          </a:p>
        </p:txBody>
      </p:sp>
      <p:sp>
        <p:nvSpPr>
          <p:cNvPr id="5" name="内容占位符 4"/>
          <p:cNvSpPr>
            <a:spLocks noGrp="1"/>
          </p:cNvSpPr>
          <p:nvPr>
            <p:ph idx="1"/>
          </p:nvPr>
        </p:nvSpPr>
        <p:spPr/>
        <p:txBody>
          <a:bodyPr/>
          <a:lstStyle/>
          <a:p>
            <a:r>
              <a:rPr lang="en-US" altLang="zh-CN" dirty="0" smtClean="0"/>
              <a:t>Burp Target </a:t>
            </a:r>
            <a:r>
              <a:rPr lang="zh-CN" altLang="en-US" dirty="0" smtClean="0"/>
              <a:t>帮助渗透测试人员更好地了解目标应用的整体状况、当前的工作涉及哪些目标域、分析可能存在的攻击面等信息</a:t>
            </a:r>
            <a:endParaRPr lang="en-US" altLang="zh-CN" dirty="0" smtClean="0"/>
          </a:p>
        </p:txBody>
      </p:sp>
    </p:spTree>
    <p:extLst>
      <p:ext uri="{BB962C8B-B14F-4D97-AF65-F5344CB8AC3E}">
        <p14:creationId xmlns:p14="http://schemas.microsoft.com/office/powerpoint/2010/main" val="923698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5" name="内容占位符 4"/>
          <p:cNvSpPr>
            <a:spLocks noGrp="1"/>
          </p:cNvSpPr>
          <p:nvPr>
            <p:ph idx="1"/>
          </p:nvPr>
        </p:nvSpPr>
        <p:spPr/>
        <p:txBody>
          <a:bodyPr/>
          <a:lstStyle/>
          <a:p>
            <a:endParaRPr lang="zh-CN" altLang="en-US"/>
          </a:p>
        </p:txBody>
      </p:sp>
      <p:pic>
        <p:nvPicPr>
          <p:cNvPr id="18434" name="Picture 2" descr="https://t0data.gitbooks.io/burpsuite/content/images/5_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876" y="1225378"/>
            <a:ext cx="81724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035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Target </a:t>
            </a:r>
            <a:r>
              <a:rPr lang="zh-CN" altLang="en-US" smtClean="0"/>
              <a:t>工具的使用</a:t>
            </a:r>
            <a:r>
              <a:rPr lang="en-US" altLang="zh-CN" smtClean="0"/>
              <a:t>—</a:t>
            </a:r>
            <a:r>
              <a:rPr lang="zh-CN" altLang="en-US" smtClean="0"/>
              <a:t>攻击面分析</a:t>
            </a:r>
            <a:endParaRPr lang="zh-CN" altLang="en-US" dirty="0"/>
          </a:p>
        </p:txBody>
      </p:sp>
      <p:sp>
        <p:nvSpPr>
          <p:cNvPr id="3" name="内容占位符 2"/>
          <p:cNvSpPr>
            <a:spLocks noGrp="1"/>
          </p:cNvSpPr>
          <p:nvPr>
            <p:ph idx="1"/>
          </p:nvPr>
        </p:nvSpPr>
        <p:spPr/>
        <p:txBody>
          <a:bodyPr/>
          <a:lstStyle/>
          <a:p>
            <a:r>
              <a:rPr lang="zh-CN" altLang="en-US" smtClean="0"/>
              <a:t>在使用攻击面分析功能时，需要注意：</a:t>
            </a:r>
            <a:endParaRPr lang="en-US" altLang="zh-CN" smtClean="0"/>
          </a:p>
          <a:p>
            <a:pPr lvl="1"/>
            <a:r>
              <a:rPr lang="zh-CN" altLang="en-US" smtClean="0"/>
              <a:t>此功能主要是针对站点地图中的请求</a:t>
            </a:r>
            <a:r>
              <a:rPr lang="en-US" altLang="zh-CN" smtClean="0"/>
              <a:t>URL</a:t>
            </a:r>
            <a:r>
              <a:rPr lang="zh-CN" altLang="en-US" smtClean="0"/>
              <a:t>进行分析，如果某些</a:t>
            </a:r>
            <a:r>
              <a:rPr lang="en-US" altLang="zh-CN" smtClean="0"/>
              <a:t>URL</a:t>
            </a:r>
            <a:r>
              <a:rPr lang="zh-CN" altLang="en-US" smtClean="0"/>
              <a:t>没有记录，则不会被分析到。同时，在实际使用中，存在很点站点使用伪静态，如果请求的</a:t>
            </a:r>
            <a:r>
              <a:rPr lang="en-US" altLang="zh-CN" smtClean="0"/>
              <a:t>URL</a:t>
            </a:r>
            <a:r>
              <a:rPr lang="zh-CN" altLang="en-US" smtClean="0"/>
              <a:t>中不带有参数，则分析时无法区别，只能当做静态</a:t>
            </a:r>
            <a:r>
              <a:rPr lang="en-US" altLang="zh-CN" smtClean="0"/>
              <a:t>URL</a:t>
            </a:r>
            <a:r>
              <a:rPr lang="zh-CN" altLang="en-US" smtClean="0"/>
              <a:t>来分析</a:t>
            </a:r>
            <a:endParaRPr lang="zh-CN" altLang="en-US" dirty="0"/>
          </a:p>
        </p:txBody>
      </p:sp>
    </p:spTree>
    <p:extLst>
      <p:ext uri="{BB962C8B-B14F-4D97-AF65-F5344CB8AC3E}">
        <p14:creationId xmlns:p14="http://schemas.microsoft.com/office/powerpoint/2010/main" val="208357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lstStyle/>
          <a:p>
            <a:r>
              <a:rPr lang="sq-AL" altLang="zh-CN" smtClean="0"/>
              <a:t>Burp Target </a:t>
            </a:r>
            <a:r>
              <a:rPr lang="zh-CN" altLang="en-US" smtClean="0"/>
              <a:t>的使用</a:t>
            </a:r>
            <a:endParaRPr lang="en-US" altLang="zh-CN" smtClean="0"/>
          </a:p>
          <a:p>
            <a:pPr lvl="1"/>
            <a:r>
              <a:rPr lang="sq-AL" altLang="zh-CN" smtClean="0"/>
              <a:t>Burp Target </a:t>
            </a:r>
            <a:r>
              <a:rPr lang="zh-CN" altLang="en-US" smtClean="0"/>
              <a:t>介绍</a:t>
            </a:r>
            <a:endParaRPr lang="en-US" altLang="zh-CN" smtClean="0"/>
          </a:p>
          <a:p>
            <a:pPr lvl="1"/>
            <a:r>
              <a:rPr lang="sq-AL" altLang="zh-CN" smtClean="0"/>
              <a:t>Burp Target </a:t>
            </a:r>
            <a:r>
              <a:rPr lang="zh-CN" altLang="en-US" smtClean="0"/>
              <a:t>包含的组件，以及每个组件的用法</a:t>
            </a:r>
            <a:endParaRPr lang="en-US" altLang="zh-CN" smtClean="0"/>
          </a:p>
          <a:p>
            <a:pPr lvl="2"/>
            <a:r>
              <a:rPr lang="zh-CN" altLang="en-US" smtClean="0"/>
              <a:t>目标域设置 </a:t>
            </a:r>
            <a:r>
              <a:rPr lang="sq-AL" altLang="zh-CN" smtClean="0"/>
              <a:t>Target Scope</a:t>
            </a:r>
          </a:p>
          <a:p>
            <a:pPr lvl="2"/>
            <a:r>
              <a:rPr lang="zh-CN" altLang="en-US" smtClean="0"/>
              <a:t>站点地图 </a:t>
            </a:r>
            <a:r>
              <a:rPr lang="sq-AL" altLang="zh-CN" smtClean="0"/>
              <a:t>Site Map</a:t>
            </a:r>
          </a:p>
          <a:p>
            <a:pPr lvl="2"/>
            <a:r>
              <a:rPr lang="sq-AL" altLang="zh-CN" smtClean="0"/>
              <a:t>Target </a:t>
            </a:r>
            <a:r>
              <a:rPr lang="zh-CN" altLang="en-US" smtClean="0"/>
              <a:t>工具的使用</a:t>
            </a:r>
          </a:p>
          <a:p>
            <a:endParaRPr lang="zh-CN" altLang="en-US" dirty="0"/>
          </a:p>
        </p:txBody>
      </p:sp>
    </p:spTree>
    <p:extLst>
      <p:ext uri="{BB962C8B-B14F-4D97-AF65-F5344CB8AC3E}">
        <p14:creationId xmlns:p14="http://schemas.microsoft.com/office/powerpoint/2010/main" val="725454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Burp Target </a:t>
            </a:r>
            <a:r>
              <a:rPr lang="zh-CN" altLang="en-US" dirty="0"/>
              <a:t>简介</a:t>
            </a:r>
          </a:p>
        </p:txBody>
      </p:sp>
      <p:sp>
        <p:nvSpPr>
          <p:cNvPr id="3" name="内容占位符 2"/>
          <p:cNvSpPr>
            <a:spLocks noGrp="1"/>
          </p:cNvSpPr>
          <p:nvPr>
            <p:ph idx="1"/>
          </p:nvPr>
        </p:nvSpPr>
        <p:spPr/>
        <p:txBody>
          <a:bodyPr/>
          <a:lstStyle/>
          <a:p>
            <a:r>
              <a:rPr lang="sq-AL" altLang="zh-CN" dirty="0" smtClean="0"/>
              <a:t>Burp Target</a:t>
            </a:r>
            <a:r>
              <a:rPr lang="zh-CN" altLang="en-US" dirty="0" smtClean="0"/>
              <a:t>的三个组成部分</a:t>
            </a:r>
            <a:endParaRPr lang="en-US" altLang="zh-CN" dirty="0" smtClean="0"/>
          </a:p>
          <a:p>
            <a:pPr lvl="1"/>
            <a:r>
              <a:rPr lang="zh-CN" altLang="en-US" dirty="0" smtClean="0"/>
              <a:t>目标域设置 </a:t>
            </a:r>
            <a:r>
              <a:rPr lang="sq-AL" altLang="zh-CN" dirty="0" smtClean="0"/>
              <a:t>Target Scope</a:t>
            </a:r>
          </a:p>
          <a:p>
            <a:pPr lvl="1"/>
            <a:r>
              <a:rPr lang="zh-CN" altLang="en-US" dirty="0" smtClean="0"/>
              <a:t>站点地图 </a:t>
            </a:r>
            <a:r>
              <a:rPr lang="sq-AL" altLang="zh-CN" dirty="0" smtClean="0"/>
              <a:t>Site Map</a:t>
            </a:r>
          </a:p>
          <a:p>
            <a:pPr lvl="1"/>
            <a:r>
              <a:rPr lang="sq-AL" altLang="zh-CN" dirty="0" smtClean="0"/>
              <a:t>Target </a:t>
            </a:r>
            <a:r>
              <a:rPr lang="zh-CN" altLang="en-US" dirty="0" smtClean="0"/>
              <a:t>工具的使用</a:t>
            </a:r>
          </a:p>
          <a:p>
            <a:endParaRPr lang="zh-CN" altLang="en-US" dirty="0"/>
          </a:p>
        </p:txBody>
      </p:sp>
    </p:spTree>
    <p:extLst>
      <p:ext uri="{BB962C8B-B14F-4D97-AF65-F5344CB8AC3E}">
        <p14:creationId xmlns:p14="http://schemas.microsoft.com/office/powerpoint/2010/main" val="17210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目标域设置 </a:t>
            </a:r>
            <a:r>
              <a:rPr lang="sq-AL" altLang="zh-CN" smtClean="0"/>
              <a:t>Target Scope</a:t>
            </a:r>
            <a:endParaRPr lang="zh-CN" altLang="en-US" dirty="0"/>
          </a:p>
        </p:txBody>
      </p:sp>
      <p:sp>
        <p:nvSpPr>
          <p:cNvPr id="3" name="内容占位符 2"/>
          <p:cNvSpPr>
            <a:spLocks noGrp="1"/>
          </p:cNvSpPr>
          <p:nvPr>
            <p:ph idx="1"/>
          </p:nvPr>
        </p:nvSpPr>
        <p:spPr>
          <a:xfrm>
            <a:off x="850899" y="1089024"/>
            <a:ext cx="10756081" cy="5444511"/>
          </a:xfrm>
        </p:spPr>
        <p:txBody>
          <a:bodyPr>
            <a:normAutofit fontScale="92500" lnSpcReduction="20000"/>
          </a:bodyPr>
          <a:lstStyle/>
          <a:p>
            <a:r>
              <a:rPr lang="en-US" altLang="zh-CN" dirty="0" smtClean="0"/>
              <a:t>Target Scope</a:t>
            </a:r>
            <a:r>
              <a:rPr lang="zh-CN" altLang="en-US" dirty="0" smtClean="0"/>
              <a:t>中作用域的定义比较宽泛，通常来说，当我们对某个产品进行渗透测试时，可以通过域名或者主机名去限制拦截内容，这里域名或主机名就是我们说的作用域；如果我们想限制得更为细粒度化，比如，你只想拦截</a:t>
            </a:r>
            <a:r>
              <a:rPr lang="en-US" altLang="zh-CN" dirty="0" smtClean="0"/>
              <a:t>login</a:t>
            </a:r>
            <a:r>
              <a:rPr lang="zh-CN" altLang="en-US" dirty="0" smtClean="0"/>
              <a:t>目录下的所有请求，这时我们也可以在此设置，此时，作用域就是目录。总体来说，</a:t>
            </a:r>
            <a:r>
              <a:rPr lang="en-US" altLang="zh-CN" dirty="0" smtClean="0"/>
              <a:t>Target Scope</a:t>
            </a:r>
            <a:r>
              <a:rPr lang="zh-CN" altLang="en-US" dirty="0" smtClean="0"/>
              <a:t>主要使用于下面几种场景中：</a:t>
            </a:r>
          </a:p>
          <a:p>
            <a:pPr lvl="1"/>
            <a:r>
              <a:rPr lang="zh-CN" altLang="en-US" dirty="0" smtClean="0"/>
              <a:t>限制站点地图和</a:t>
            </a:r>
            <a:r>
              <a:rPr lang="en-US" altLang="zh-CN" dirty="0" smtClean="0"/>
              <a:t>Proxy </a:t>
            </a:r>
            <a:r>
              <a:rPr lang="zh-CN" altLang="en-US" dirty="0" smtClean="0"/>
              <a:t>历史中的显示结果</a:t>
            </a:r>
          </a:p>
          <a:p>
            <a:pPr lvl="1"/>
            <a:r>
              <a:rPr lang="zh-CN" altLang="en-US" dirty="0" smtClean="0"/>
              <a:t>告诉</a:t>
            </a:r>
            <a:r>
              <a:rPr lang="en-US" altLang="zh-CN" dirty="0" smtClean="0"/>
              <a:t>Burp Proxy </a:t>
            </a:r>
            <a:r>
              <a:rPr lang="zh-CN" altLang="en-US" dirty="0" smtClean="0"/>
              <a:t>拦截哪些请求</a:t>
            </a:r>
          </a:p>
          <a:p>
            <a:pPr lvl="1"/>
            <a:r>
              <a:rPr lang="en-US" altLang="zh-CN" dirty="0" smtClean="0"/>
              <a:t>Burp Spider</a:t>
            </a:r>
            <a:r>
              <a:rPr lang="zh-CN" altLang="en-US" dirty="0" smtClean="0"/>
              <a:t>抓取哪些内容</a:t>
            </a:r>
          </a:p>
          <a:p>
            <a:pPr lvl="1"/>
            <a:r>
              <a:rPr lang="en-US" altLang="zh-CN" dirty="0" smtClean="0"/>
              <a:t>Burp Scanner</a:t>
            </a:r>
            <a:r>
              <a:rPr lang="zh-CN" altLang="en-US" dirty="0" smtClean="0"/>
              <a:t>自动扫描哪些作用域的安全漏洞</a:t>
            </a:r>
          </a:p>
          <a:p>
            <a:pPr lvl="1"/>
            <a:r>
              <a:rPr lang="zh-CN" altLang="en-US" dirty="0" smtClean="0"/>
              <a:t>在</a:t>
            </a:r>
            <a:r>
              <a:rPr lang="en-US" altLang="zh-CN" dirty="0" smtClean="0"/>
              <a:t>Burp Intruder</a:t>
            </a:r>
            <a:r>
              <a:rPr lang="zh-CN" altLang="en-US" dirty="0" smtClean="0"/>
              <a:t>和</a:t>
            </a:r>
            <a:r>
              <a:rPr lang="en-US" altLang="zh-CN" dirty="0" smtClean="0"/>
              <a:t>Burp Repeater </a:t>
            </a:r>
            <a:r>
              <a:rPr lang="zh-CN" altLang="en-US" dirty="0" smtClean="0"/>
              <a:t>中指定</a:t>
            </a:r>
            <a:r>
              <a:rPr lang="en-US" altLang="zh-CN" dirty="0" smtClean="0"/>
              <a:t>URL			</a:t>
            </a:r>
          </a:p>
          <a:p>
            <a:endParaRPr lang="zh-CN" altLang="en-US" dirty="0"/>
          </a:p>
        </p:txBody>
      </p:sp>
    </p:spTree>
    <p:extLst>
      <p:ext uri="{BB962C8B-B14F-4D97-AF65-F5344CB8AC3E}">
        <p14:creationId xmlns:p14="http://schemas.microsoft.com/office/powerpoint/2010/main" val="286848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Target Scope</a:t>
            </a:r>
            <a:r>
              <a:rPr lang="zh-CN" altLang="en-US" smtClean="0"/>
              <a:t>设置</a:t>
            </a:r>
            <a:endParaRPr lang="zh-CN" altLang="en-US" dirty="0"/>
          </a:p>
        </p:txBody>
      </p:sp>
      <p:sp>
        <p:nvSpPr>
          <p:cNvPr id="3" name="内容占位符 2"/>
          <p:cNvSpPr>
            <a:spLocks noGrp="1"/>
          </p:cNvSpPr>
          <p:nvPr>
            <p:ph idx="1"/>
          </p:nvPr>
        </p:nvSpPr>
        <p:spPr/>
        <p:txBody>
          <a:bodyPr/>
          <a:lstStyle/>
          <a:p>
            <a:r>
              <a:rPr lang="en-US" altLang="zh-CN" dirty="0" smtClean="0"/>
              <a:t>Target Scope </a:t>
            </a:r>
            <a:r>
              <a:rPr lang="zh-CN" altLang="en-US" dirty="0" smtClean="0"/>
              <a:t>我们能方便地控制</a:t>
            </a:r>
            <a:r>
              <a:rPr lang="en-US" altLang="zh-CN" dirty="0" smtClean="0"/>
              <a:t>Burp </a:t>
            </a:r>
            <a:r>
              <a:rPr lang="zh-CN" altLang="en-US" dirty="0" smtClean="0"/>
              <a:t>的拦截范围、操作对象，减少无效的请求</a:t>
            </a:r>
            <a:endParaRPr lang="en-US" altLang="zh-CN" dirty="0" smtClean="0"/>
          </a:p>
          <a:p>
            <a:pPr lvl="1"/>
            <a:r>
              <a:rPr lang="zh-CN" altLang="en-US" dirty="0" smtClean="0"/>
              <a:t>在</a:t>
            </a:r>
            <a:r>
              <a:rPr lang="en-US" altLang="zh-CN" dirty="0" smtClean="0"/>
              <a:t>Target Scope</a:t>
            </a:r>
            <a:r>
              <a:rPr lang="zh-CN" altLang="en-US" dirty="0" smtClean="0"/>
              <a:t>的设置中，主要包含两部分功能：允许规则和去除规则</a:t>
            </a:r>
            <a:endParaRPr lang="zh-CN" altLang="en-US" dirty="0"/>
          </a:p>
        </p:txBody>
      </p:sp>
    </p:spTree>
    <p:extLst>
      <p:ext uri="{BB962C8B-B14F-4D97-AF65-F5344CB8AC3E}">
        <p14:creationId xmlns:p14="http://schemas.microsoft.com/office/powerpoint/2010/main" val="223200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Target Scope</a:t>
            </a:r>
            <a:r>
              <a:rPr lang="zh-CN" altLang="en-US" dirty="0"/>
              <a:t>设置</a:t>
            </a:r>
          </a:p>
        </p:txBody>
      </p:sp>
      <p:sp>
        <p:nvSpPr>
          <p:cNvPr id="3" name="内容占位符 2"/>
          <p:cNvSpPr>
            <a:spLocks noGrp="1"/>
          </p:cNvSpPr>
          <p:nvPr>
            <p:ph idx="1"/>
          </p:nvPr>
        </p:nvSpPr>
        <p:spPr>
          <a:xfrm>
            <a:off x="8559384" y="1089024"/>
            <a:ext cx="3342806" cy="5431697"/>
          </a:xfrm>
        </p:spPr>
        <p:txBody>
          <a:bodyPr>
            <a:normAutofit fontScale="85000" lnSpcReduction="20000"/>
          </a:bodyPr>
          <a:lstStyle/>
          <a:p>
            <a:r>
              <a:rPr lang="zh-CN" altLang="en-US" dirty="0"/>
              <a:t>当我们设置了</a:t>
            </a:r>
            <a:r>
              <a:rPr lang="en-US" altLang="zh-CN" dirty="0"/>
              <a:t>Target Scope </a:t>
            </a:r>
            <a:r>
              <a:rPr lang="zh-CN" altLang="en-US" dirty="0"/>
              <a:t>（默认全部为允许），使用</a:t>
            </a:r>
            <a:r>
              <a:rPr lang="en-US" altLang="zh-CN" dirty="0"/>
              <a:t>Burp Proxy</a:t>
            </a:r>
            <a:r>
              <a:rPr lang="zh-CN" altLang="en-US" dirty="0"/>
              <a:t>进行代理拦截，在渗透测试中通过浏览器代理浏览应用时，</a:t>
            </a:r>
            <a:r>
              <a:rPr lang="en-US" altLang="zh-CN" dirty="0"/>
              <a:t>Burp</a:t>
            </a:r>
            <a:r>
              <a:rPr lang="zh-CN" altLang="en-US" dirty="0"/>
              <a:t>会自动将浏览信息记录下来，包含每一个请求和应答的详细信息，保存在</a:t>
            </a:r>
            <a:r>
              <a:rPr lang="en-US" altLang="zh-CN" dirty="0"/>
              <a:t>Target</a:t>
            </a:r>
            <a:r>
              <a:rPr lang="zh-CN" altLang="en-US" dirty="0"/>
              <a:t>站点地图中</a:t>
            </a:r>
            <a:endParaRPr lang="zh-CN" altLang="en-US" dirty="0"/>
          </a:p>
        </p:txBody>
      </p:sp>
      <p:pic>
        <p:nvPicPr>
          <p:cNvPr id="1026" name="Picture 2" descr="https://t0data.gitbooks.io/burpsuite/content/images/5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97" y="957677"/>
            <a:ext cx="8178956" cy="5465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31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站点地图 </a:t>
            </a:r>
            <a:r>
              <a:rPr lang="sq-AL" altLang="zh-CN" dirty="0"/>
              <a:t>Site </a:t>
            </a:r>
            <a:r>
              <a:rPr lang="sq-AL" altLang="zh-CN" dirty="0" smtClean="0"/>
              <a:t>Map</a:t>
            </a:r>
            <a:endParaRPr lang="zh-CN" altLang="en-US" dirty="0"/>
          </a:p>
        </p:txBody>
      </p:sp>
      <p:sp>
        <p:nvSpPr>
          <p:cNvPr id="3" name="内容占位符 2"/>
          <p:cNvSpPr>
            <a:spLocks noGrp="1"/>
          </p:cNvSpPr>
          <p:nvPr>
            <p:ph idx="1"/>
          </p:nvPr>
        </p:nvSpPr>
        <p:spPr>
          <a:xfrm>
            <a:off x="281275" y="1014073"/>
            <a:ext cx="3791962" cy="4930775"/>
          </a:xfrm>
        </p:spPr>
        <p:txBody>
          <a:bodyPr>
            <a:normAutofit/>
          </a:bodyPr>
          <a:lstStyle/>
          <a:p>
            <a:r>
              <a:rPr lang="zh-CN" altLang="en-US" dirty="0" smtClean="0"/>
              <a:t>左边为访问的</a:t>
            </a:r>
            <a:r>
              <a:rPr lang="en-US" altLang="zh-CN" dirty="0" smtClean="0"/>
              <a:t>URL</a:t>
            </a:r>
            <a:r>
              <a:rPr lang="zh-CN" altLang="en-US" dirty="0" smtClean="0"/>
              <a:t>，右边显示的是某一个</a:t>
            </a:r>
            <a:r>
              <a:rPr lang="en-US" altLang="zh-CN" dirty="0" smtClean="0"/>
              <a:t>URL</a:t>
            </a:r>
            <a:r>
              <a:rPr lang="zh-CN" altLang="en-US" dirty="0" smtClean="0"/>
              <a:t>被访问的明细列表，请求和应答内容分别是什么</a:t>
            </a:r>
            <a:endParaRPr lang="zh-CN" altLang="en-US" dirty="0"/>
          </a:p>
        </p:txBody>
      </p:sp>
      <p:pic>
        <p:nvPicPr>
          <p:cNvPr id="4" name="图片 3"/>
          <p:cNvPicPr>
            <a:picLocks noChangeAspect="1"/>
          </p:cNvPicPr>
          <p:nvPr/>
        </p:nvPicPr>
        <p:blipFill>
          <a:blip r:embed="rId3"/>
          <a:stretch>
            <a:fillRect/>
          </a:stretch>
        </p:blipFill>
        <p:spPr>
          <a:xfrm>
            <a:off x="4077325" y="1233199"/>
            <a:ext cx="7869836" cy="4897361"/>
          </a:xfrm>
          <a:prstGeom prst="rect">
            <a:avLst/>
          </a:prstGeom>
        </p:spPr>
      </p:pic>
    </p:spTree>
    <p:extLst>
      <p:ext uri="{BB962C8B-B14F-4D97-AF65-F5344CB8AC3E}">
        <p14:creationId xmlns:p14="http://schemas.microsoft.com/office/powerpoint/2010/main" val="370114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站点地图 </a:t>
            </a:r>
            <a:r>
              <a:rPr lang="sq-AL" altLang="zh-CN" smtClean="0"/>
              <a:t>Site Map</a:t>
            </a:r>
            <a:endParaRPr lang="zh-CN" altLang="en-US" dirty="0"/>
          </a:p>
        </p:txBody>
      </p:sp>
      <p:sp>
        <p:nvSpPr>
          <p:cNvPr id="3" name="内容占位符 2"/>
          <p:cNvSpPr>
            <a:spLocks noGrp="1"/>
          </p:cNvSpPr>
          <p:nvPr>
            <p:ph idx="1"/>
          </p:nvPr>
        </p:nvSpPr>
        <p:spPr/>
        <p:txBody>
          <a:bodyPr/>
          <a:lstStyle/>
          <a:p>
            <a:r>
              <a:rPr lang="zh-CN" altLang="en-US" dirty="0" smtClean="0"/>
              <a:t>基于左边的树形结构，我们可以选择某个分支，对指定的路径进行扫描和抓取</a:t>
            </a:r>
            <a:endParaRPr lang="zh-CN" altLang="en-US" dirty="0"/>
          </a:p>
        </p:txBody>
      </p:sp>
      <p:pic>
        <p:nvPicPr>
          <p:cNvPr id="2050" name="Picture 2" descr="https://t0data.gitbooks.io/burpsuite/content/images/5_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553" y="1805861"/>
            <a:ext cx="6095596" cy="5052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8519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4453</TotalTime>
  <Words>1307</Words>
  <Application>Microsoft Office PowerPoint</Application>
  <PresentationFormat>宽屏</PresentationFormat>
  <Paragraphs>96</Paragraphs>
  <Slides>33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宋体</vt:lpstr>
      <vt:lpstr>楷体</vt:lpstr>
      <vt:lpstr>Arial</vt:lpstr>
      <vt:lpstr>Calibri</vt:lpstr>
      <vt:lpstr>Times New Roman</vt:lpstr>
      <vt:lpstr>Wingdings</vt:lpstr>
      <vt:lpstr>Office 主题</vt:lpstr>
      <vt:lpstr>Web 系统测试</vt:lpstr>
      <vt:lpstr>目 录</vt:lpstr>
      <vt:lpstr>Burp Target 简介</vt:lpstr>
      <vt:lpstr>Burp Target 简介</vt:lpstr>
      <vt:lpstr>目标域设置 Target Scope</vt:lpstr>
      <vt:lpstr>Target Scope设置</vt:lpstr>
      <vt:lpstr>Target Scope设置</vt:lpstr>
      <vt:lpstr>站点地图 Site Map</vt:lpstr>
      <vt:lpstr>站点地图 Site Map</vt:lpstr>
      <vt:lpstr>站点地图 Site Map  </vt:lpstr>
      <vt:lpstr>Target 工具的使用</vt:lpstr>
      <vt:lpstr>Target 工具的使用</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工具的使用—站点比较</vt:lpstr>
      <vt:lpstr>Target 工具的使用—攻击面分析</vt:lpstr>
      <vt:lpstr>Target 工具的使用—攻击面分析</vt:lpstr>
      <vt:lpstr>Target 工具的使用—攻击面分析</vt:lpstr>
      <vt:lpstr>Target 工具的使用—攻击面分析</vt:lpstr>
      <vt:lpstr>Target 工具的使用—攻击面分析</vt:lpstr>
      <vt:lpstr>Target 工具的使用—攻击面分析</vt:lpstr>
      <vt:lpstr>Target 工具的使用—攻击面分析</vt:lpstr>
      <vt:lpstr>Target 工具的使用—攻击面分析</vt:lpstr>
      <vt:lpstr>内容总结</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116</cp:revision>
  <dcterms:created xsi:type="dcterms:W3CDTF">2018-07-18T03:20:00Z</dcterms:created>
  <dcterms:modified xsi:type="dcterms:W3CDTF">2019-10-28T01:26:26Z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