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82" r:id="rId4"/>
    <p:sldId id="284" r:id="rId5"/>
    <p:sldId id="285" r:id="rId6"/>
    <p:sldId id="288" r:id="rId7"/>
    <p:sldId id="295" r:id="rId8"/>
    <p:sldId id="287" r:id="rId9"/>
    <p:sldId id="293" r:id="rId10"/>
    <p:sldId id="286" r:id="rId11"/>
    <p:sldId id="289" r:id="rId12"/>
    <p:sldId id="290" r:id="rId13"/>
    <p:sldId id="294" r:id="rId14"/>
    <p:sldId id="291" r:id="rId15"/>
    <p:sldId id="28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6159" autoAdjust="0"/>
  </p:normalViewPr>
  <p:slideViewPr>
    <p:cSldViewPr snapToGrid="0">
      <p:cViewPr varScale="1">
        <p:scale>
          <a:sx n="74" d="100"/>
          <a:sy n="74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工作中，多数人都只是一个被动的执行者。比如，现在让你调查北京市近期卖了多少小龙虾，没有人告诉你为什么要做这件事，你可能会理解偏差，以至于提供错误的数据，甚至对于领导指派给你这种“毫无意义”的工作感到不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如果换个说法：作为水产供应商，我想要了解近三个月北京市小龙虾的销售情况，以便安排后期的货源。这种说法是不是明确多了？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工作中无谓的消耗时间是最可怕的。往往员工没有得到足够的信息，而上司也没有为下属提供足够的信息。要知道，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人们习惯于用情节、故事去思考问题。大家都是这样来理解世界的。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我们比较容易掌握人物、欲望及动机等，当我们试图把个别片段从主线中剥离出来，脱离具体语境去理解它们时，就会出现问题。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5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需求往往会因为人物的不同而改变。比如，一则故事的后半部分是：“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想要一辆车，以便开车上班。”假如这则故事的前半部分有两个版本：一个是“我是住在郊区的通勤族”，另一个是“我是居住在南达科他州荒芜之地的农民”，那么，你对于这个人心目中理想的车型，就会有截然不同的解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户故事宜短不宜长，以便于对其进行评估。试想一下，如果亚马逊让你设计产品，你会怎样撰写它的用户故事。你可能会写道：“用户想要一家全球最大的在线书店，这样用户随时都能买到想要的书。”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这个用户故事的确概括了亚马逊的情况，但太宽泛，不具有指导意义，必须分解成小故事。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客户希望能按照类别浏览书籍，以便轻松找到自己喜欢的那一类书。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客户希望能够先把书放进购物车里，以便在之后某个时间购买。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亚马逊的产品经理希望能追踪客户的购买记录，以便有向客户推荐特定的书籍。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上述这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用户故事都是非常明确和具体的，用户故事必须细化，能够对具体实践提供指导，但是不要预先制订落实方案。切记，工作如何执行必须由团队自行决定，至于成果该是什么，则取决于商业价值。如果把线上书店的所有因素都拼凑到一起，写成用户故事，那么这种用户故事常常可以合称为“长篇故事”，通常是很宽泛的，无法指导具体行动，但可以将其分解为多个具体的小故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当你开始写用户故事时，你就知道自己必须从某件事开始做起，写完用户故事，你会知道用什么来支撑自己的目标，接下来用户故事会指导你进行冲刺。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6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用户故事之间的依赖使得制订计划、确定优先级和工作量评估都变得很困难。通常我们可以通过组合用户故事和分解用户故事来减少依赖性。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用户故事不是合同。一张用户故事卡片上只是一个简短的描述，不包括太多的细节。具体的细节在沟通阶段提出。如果一张用户故事卡片带有太多的细节，实际上会限制和用户的沟通。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0" dirty="0" smtClean="0"/>
              <a:t>。用户故事越大，在安排计划、工作量评估等方面的风险就会越大。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9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2</a:t>
            </a:r>
            <a:r>
              <a:rPr lang="en-US" altLang="zh-CN" sz="3600" dirty="0" smtClean="0"/>
              <a:t>.2 </a:t>
            </a:r>
            <a:r>
              <a:rPr lang="zh-CN" altLang="en-US" sz="3600" dirty="0" smtClean="0"/>
              <a:t>面向业务的测试（第二象限）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必须首先考虑使用者是谁</a:t>
            </a:r>
            <a:endParaRPr lang="en-US" altLang="zh-CN" smtClean="0"/>
          </a:p>
          <a:p>
            <a:r>
              <a:rPr lang="zh-CN" altLang="en-US" smtClean="0"/>
              <a:t>用户故事宜短不宜长</a:t>
            </a:r>
            <a:endParaRPr lang="en-US" altLang="zh-CN" smtClean="0"/>
          </a:p>
          <a:p>
            <a:r>
              <a:rPr lang="zh-CN" altLang="en-US" smtClean="0"/>
              <a:t>用户故事必须完整，任务必须彻底完成</a:t>
            </a:r>
            <a:endParaRPr lang="en-US" altLang="zh-CN" smtClean="0"/>
          </a:p>
          <a:p>
            <a:pPr lvl="1"/>
            <a:r>
              <a:rPr lang="zh-CN" altLang="en-US" smtClean="0"/>
              <a:t>怎样才能知道已经完成了任务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34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评价故事的完整性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独立性：尽可能让一个用户故事独立于其他的用户故事</a:t>
            </a:r>
            <a:endParaRPr lang="en-US" altLang="zh-CN" smtClean="0"/>
          </a:p>
          <a:p>
            <a:r>
              <a:rPr lang="zh-CN" altLang="en-US" smtClean="0"/>
              <a:t>可协商性：用户故事的内容要是可以协商的</a:t>
            </a:r>
            <a:endParaRPr lang="en-US" altLang="zh-CN" smtClean="0"/>
          </a:p>
          <a:p>
            <a:r>
              <a:rPr lang="zh-CN" altLang="en-US" smtClean="0"/>
              <a:t>有价值：每个用户故事必须对客户具有价值</a:t>
            </a:r>
            <a:endParaRPr lang="en-US" altLang="zh-CN" smtClean="0"/>
          </a:p>
          <a:p>
            <a:r>
              <a:rPr lang="zh-CN" altLang="en-US" smtClean="0"/>
              <a:t>可评估：开发团队需要衡量用户故事，以便确定优先级和工作量，并便于安排工作计划。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14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评价故事的完整性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 规模小：一个好的故事要尽量维持小规模，至少要确保在一个冲刺周期中能够完成</a:t>
            </a:r>
          </a:p>
          <a:p>
            <a:r>
              <a:rPr lang="zh-CN" altLang="en-US" dirty="0" smtClean="0"/>
              <a:t> 可测试：一个用户故事要可以测试，以便确定它是可以完成的。如果一个用户故事不能够测试，那么你就无法知道它什么时候可以完成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85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界面原型</a:t>
            </a:r>
            <a:endParaRPr lang="en-US" altLang="zh-CN" smtClean="0"/>
          </a:p>
          <a:p>
            <a:r>
              <a:rPr lang="zh-CN" altLang="en-US" smtClean="0"/>
              <a:t>应用场景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58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找到类似的软件练习使用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89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面向业务的测试概述</a:t>
            </a:r>
            <a:endParaRPr lang="en-US" altLang="zh-CN" dirty="0"/>
          </a:p>
          <a:p>
            <a:r>
              <a:rPr lang="zh-CN" altLang="en-US" dirty="0"/>
              <a:t>怎样收集需求</a:t>
            </a:r>
            <a:endParaRPr lang="en-US" altLang="zh-CN" dirty="0"/>
          </a:p>
          <a:p>
            <a:r>
              <a:rPr lang="zh-CN" altLang="en-US" dirty="0"/>
              <a:t>怎样编写用户故事</a:t>
            </a:r>
            <a:endParaRPr lang="en-US" altLang="zh-CN" dirty="0"/>
          </a:p>
          <a:p>
            <a:r>
              <a:rPr lang="zh-CN" altLang="en-US" dirty="0"/>
              <a:t>原型和仿真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面向业务的测试概述</a:t>
            </a:r>
            <a:endParaRPr lang="en-US" altLang="zh-CN" dirty="0" smtClean="0"/>
          </a:p>
          <a:p>
            <a:r>
              <a:rPr lang="zh-CN" altLang="en-US" dirty="0" smtClean="0"/>
              <a:t>怎样收集需求</a:t>
            </a:r>
            <a:endParaRPr lang="en-US" altLang="zh-CN" dirty="0" smtClean="0"/>
          </a:p>
          <a:p>
            <a:r>
              <a:rPr lang="zh-CN" altLang="en-US" dirty="0" smtClean="0"/>
              <a:t>怎样编写用户故事</a:t>
            </a:r>
            <a:endParaRPr lang="en-US" altLang="zh-CN" dirty="0" smtClean="0"/>
          </a:p>
          <a:p>
            <a:r>
              <a:rPr lang="zh-CN" altLang="en-US" dirty="0" smtClean="0"/>
              <a:t>原型和仿真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面向业务的测试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979915"/>
              </p:ext>
            </p:extLst>
          </p:nvPr>
        </p:nvGraphicFramePr>
        <p:xfrm>
          <a:off x="2921000" y="1254121"/>
          <a:ext cx="7086600" cy="492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51927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用户故事测试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仿真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探索测试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用户验收测试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Alpha/beta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1802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组件测试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性能和压力测试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安全性测试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“非功能性”测试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257300" y="825500"/>
            <a:ext cx="10718800" cy="5857220"/>
            <a:chOff x="1257300" y="825500"/>
            <a:chExt cx="10718800" cy="5857220"/>
          </a:xfrm>
        </p:grpSpPr>
        <p:sp>
          <p:nvSpPr>
            <p:cNvPr id="7" name="文本框 6"/>
            <p:cNvSpPr txBox="1"/>
            <p:nvPr/>
          </p:nvSpPr>
          <p:spPr>
            <a:xfrm>
              <a:off x="5994400" y="3479801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26200" y="3479801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81700" y="3860801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38900" y="3860801"/>
              <a:ext cx="58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65747" y="29083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支持团队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887347" y="26416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评价产品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26100" y="825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面向业务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80100" y="6159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面向技术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云形 14"/>
            <p:cNvSpPr/>
            <p:nvPr/>
          </p:nvSpPr>
          <p:spPr>
            <a:xfrm>
              <a:off x="1498600" y="9652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自动和手动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云形 15"/>
            <p:cNvSpPr/>
            <p:nvPr/>
          </p:nvSpPr>
          <p:spPr>
            <a:xfrm>
              <a:off x="8521700" y="9525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云形 16"/>
            <p:cNvSpPr/>
            <p:nvPr/>
          </p:nvSpPr>
          <p:spPr>
            <a:xfrm>
              <a:off x="1257300" y="57150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云形 17"/>
            <p:cNvSpPr/>
            <p:nvPr/>
          </p:nvSpPr>
          <p:spPr>
            <a:xfrm>
              <a:off x="8813800" y="57277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工具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什么叫面向业务的测试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面向业务的测试也称为“面向客户”、“故事”、“客户”和“验收”（面向功能的验收）</a:t>
            </a:r>
            <a:endParaRPr lang="en-US" altLang="zh-CN" smtClean="0"/>
          </a:p>
          <a:p>
            <a:r>
              <a:rPr lang="zh-CN" altLang="en-US" smtClean="0"/>
              <a:t>面向业务的测试基于什么？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2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需求的组成</a:t>
            </a:r>
            <a:endParaRPr lang="en-US" altLang="zh-CN" smtClean="0"/>
          </a:p>
          <a:p>
            <a:r>
              <a:rPr lang="zh-CN" altLang="en-US" smtClean="0"/>
              <a:t>需求 </a:t>
            </a:r>
            <a:r>
              <a:rPr lang="en-US" altLang="zh-CN" smtClean="0"/>
              <a:t>= </a:t>
            </a:r>
            <a:r>
              <a:rPr lang="zh-CN" altLang="en-US" smtClean="0"/>
              <a:t>用户故事 </a:t>
            </a:r>
            <a:r>
              <a:rPr lang="en-US" altLang="zh-CN" smtClean="0"/>
              <a:t>+ </a:t>
            </a:r>
            <a:r>
              <a:rPr lang="zh-CN" altLang="en-US" smtClean="0"/>
              <a:t>实例</a:t>
            </a:r>
            <a:r>
              <a:rPr lang="en-US" altLang="zh-CN" smtClean="0"/>
              <a:t>/</a:t>
            </a:r>
            <a:r>
              <a:rPr lang="zh-CN" altLang="en-US" smtClean="0"/>
              <a:t>自我测试 </a:t>
            </a:r>
            <a:r>
              <a:rPr lang="en-US" altLang="zh-CN" smtClean="0"/>
              <a:t>+ </a:t>
            </a:r>
            <a:r>
              <a:rPr lang="zh-CN" altLang="en-US" smtClean="0"/>
              <a:t>交流</a:t>
            </a:r>
            <a:endParaRPr lang="en-US" altLang="zh-CN" smtClean="0"/>
          </a:p>
          <a:p>
            <a:r>
              <a:rPr lang="zh-CN" altLang="en-US" smtClean="0"/>
              <a:t>用户故事：从用户角度来描述用户渴望得到的功能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940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需求收集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涟漪效应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0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激发需求</a:t>
            </a:r>
            <a:r>
              <a:rPr lang="en-US" altLang="zh-CN" smtClean="0"/>
              <a:t>/</a:t>
            </a:r>
            <a:r>
              <a:rPr lang="zh-CN" altLang="en-US" smtClean="0"/>
              <a:t>示例可以使用的工具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核对表</a:t>
            </a:r>
            <a:endParaRPr lang="en-US" altLang="zh-CN" smtClean="0"/>
          </a:p>
          <a:p>
            <a:r>
              <a:rPr lang="zh-CN" altLang="en-US" smtClean="0"/>
              <a:t>思维导图</a:t>
            </a:r>
            <a:endParaRPr lang="en-US" altLang="zh-CN" smtClean="0"/>
          </a:p>
          <a:p>
            <a:r>
              <a:rPr lang="zh-CN" altLang="en-US" smtClean="0"/>
              <a:t>电子表格</a:t>
            </a:r>
            <a:endParaRPr lang="en-US" altLang="zh-CN" smtClean="0"/>
          </a:p>
          <a:p>
            <a:r>
              <a:rPr lang="zh-CN" altLang="en-US" smtClean="0"/>
              <a:t>模型</a:t>
            </a:r>
            <a:endParaRPr lang="en-US" altLang="zh-CN" smtClean="0"/>
          </a:p>
          <a:p>
            <a:r>
              <a:rPr lang="zh-CN" altLang="en-US" smtClean="0"/>
              <a:t>流程图</a:t>
            </a:r>
            <a:endParaRPr lang="en-US" altLang="zh-CN" smtClean="0"/>
          </a:p>
          <a:p>
            <a:r>
              <a:rPr lang="zh-CN" altLang="en-US" smtClean="0"/>
              <a:t>基于软件的工具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3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用户故事三要素</a:t>
            </a:r>
            <a:endParaRPr lang="en-US" altLang="zh-CN" smtClean="0"/>
          </a:p>
          <a:p>
            <a:pPr lvl="1"/>
            <a:r>
              <a:rPr lang="zh-CN" altLang="en-US" smtClean="0"/>
              <a:t>角色</a:t>
            </a:r>
            <a:endParaRPr lang="en-US" altLang="zh-CN" smtClean="0"/>
          </a:p>
          <a:p>
            <a:pPr lvl="2"/>
            <a:r>
              <a:rPr lang="zh-CN" altLang="en-US" smtClean="0"/>
              <a:t>顾客、读者、员工、老板等，思考：谁要使用这个功能？这项任务是为“谁”而做的？打造这样东西、做这项决策、提交这项成果，我们应该从谁的角度出发？</a:t>
            </a:r>
            <a:endParaRPr lang="en-US" altLang="zh-CN" smtClean="0"/>
          </a:p>
          <a:p>
            <a:pPr lvl="1"/>
            <a:r>
              <a:rPr lang="zh-CN" altLang="en-US" smtClean="0"/>
              <a:t>活动</a:t>
            </a:r>
            <a:endParaRPr lang="en-US" altLang="zh-CN" smtClean="0"/>
          </a:p>
          <a:p>
            <a:pPr lvl="2"/>
            <a:r>
              <a:rPr lang="zh-CN" altLang="en-US" smtClean="0"/>
              <a:t>要完成什么样的功能。这通常是我们的出发点，也是落脚点</a:t>
            </a:r>
            <a:endParaRPr lang="en-US" altLang="zh-CN" smtClean="0"/>
          </a:p>
          <a:p>
            <a:pPr lvl="1"/>
            <a:r>
              <a:rPr lang="zh-CN" altLang="en-US" smtClean="0"/>
              <a:t>商业价值</a:t>
            </a:r>
            <a:endParaRPr lang="en-US" altLang="zh-CN" smtClean="0"/>
          </a:p>
          <a:p>
            <a:pPr lvl="2"/>
            <a:r>
              <a:rPr lang="zh-CN" altLang="en-US" smtClean="0"/>
              <a:t>思考客户为什么需要这个功能，以及这个功能如何才能给客户创造价值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2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作为一名（角色），我需要（功能），因此（业务价值）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65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812</TotalTime>
  <Words>773</Words>
  <Application>Microsoft Office PowerPoint</Application>
  <PresentationFormat>宽屏</PresentationFormat>
  <Paragraphs>121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面向业务的测试</vt:lpstr>
      <vt:lpstr>什么叫面向业务的测试</vt:lpstr>
      <vt:lpstr>需求</vt:lpstr>
      <vt:lpstr>需求</vt:lpstr>
      <vt:lpstr>激发需求/示例可以使用的工具</vt:lpstr>
      <vt:lpstr>编写用户故事</vt:lpstr>
      <vt:lpstr>编写用户故事</vt:lpstr>
      <vt:lpstr>编写用户故事注意事项</vt:lpstr>
      <vt:lpstr>评价故事的完整性</vt:lpstr>
      <vt:lpstr>评价故事的完整性</vt:lpstr>
      <vt:lpstr>原型</vt:lpstr>
      <vt:lpstr>仿真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71</cp:revision>
  <dcterms:created xsi:type="dcterms:W3CDTF">2018-07-18T03:20:47Z</dcterms:created>
  <dcterms:modified xsi:type="dcterms:W3CDTF">2018-10-09T22:38:10Z</dcterms:modified>
</cp:coreProperties>
</file>