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4"/>
  </p:notesMasterIdLst>
  <p:sldIdLst>
    <p:sldId id="256" r:id="rId2"/>
    <p:sldId id="305" r:id="rId3"/>
    <p:sldId id="306" r:id="rId4"/>
    <p:sldId id="307" r:id="rId5"/>
    <p:sldId id="309" r:id="rId6"/>
    <p:sldId id="261" r:id="rId7"/>
    <p:sldId id="308" r:id="rId8"/>
    <p:sldId id="339" r:id="rId9"/>
    <p:sldId id="310" r:id="rId10"/>
    <p:sldId id="312" r:id="rId11"/>
    <p:sldId id="311" r:id="rId12"/>
    <p:sldId id="343" r:id="rId13"/>
    <p:sldId id="313" r:id="rId14"/>
    <p:sldId id="314" r:id="rId15"/>
    <p:sldId id="315" r:id="rId16"/>
    <p:sldId id="316" r:id="rId17"/>
    <p:sldId id="317" r:id="rId18"/>
    <p:sldId id="318" r:id="rId19"/>
    <p:sldId id="319" r:id="rId20"/>
    <p:sldId id="320" r:id="rId21"/>
    <p:sldId id="321" r:id="rId22"/>
    <p:sldId id="340" r:id="rId23"/>
    <p:sldId id="322" r:id="rId24"/>
    <p:sldId id="323" r:id="rId25"/>
    <p:sldId id="324" r:id="rId26"/>
    <p:sldId id="325" r:id="rId27"/>
    <p:sldId id="326" r:id="rId28"/>
    <p:sldId id="327" r:id="rId29"/>
    <p:sldId id="341" r:id="rId30"/>
    <p:sldId id="337" r:id="rId31"/>
    <p:sldId id="328" r:id="rId32"/>
    <p:sldId id="329" r:id="rId33"/>
    <p:sldId id="330" r:id="rId34"/>
    <p:sldId id="331" r:id="rId35"/>
    <p:sldId id="332" r:id="rId36"/>
    <p:sldId id="333" r:id="rId37"/>
    <p:sldId id="342" r:id="rId38"/>
    <p:sldId id="334" r:id="rId39"/>
    <p:sldId id="335" r:id="rId40"/>
    <p:sldId id="336" r:id="rId41"/>
    <p:sldId id="338" r:id="rId42"/>
    <p:sldId id="274" r:id="rId4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544" autoAdjust="0"/>
    <p:restoredTop sz="88288" autoAdjust="0"/>
  </p:normalViewPr>
  <p:slideViewPr>
    <p:cSldViewPr snapToGrid="0">
      <p:cViewPr varScale="1">
        <p:scale>
          <a:sx n="60" d="100"/>
          <a:sy n="60" d="100"/>
        </p:scale>
        <p:origin x="72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283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82124A-F363-4BD3-8BA5-C8EDB8A4673E}" type="datetimeFigureOut">
              <a:rPr lang="zh-CN" altLang="en-US" smtClean="0"/>
              <a:t>2019/11/4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7ACA88-C620-47A1-A6D3-F68F6DD6FE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54108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qq.com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host</a:t>
            </a:r>
            <a:r>
              <a:rPr lang="zh-CN" altLang="en-US" dirty="0" smtClean="0"/>
              <a:t>（域名或</a:t>
            </a:r>
            <a:r>
              <a:rPr lang="en-US" altLang="zh-CN" dirty="0" smtClean="0"/>
              <a:t>IP</a:t>
            </a:r>
            <a:r>
              <a:rPr lang="zh-CN" altLang="en-US" dirty="0" smtClean="0"/>
              <a:t>地址），子域名，端口，协议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7ACA88-C620-47A1-A6D3-F68F6DD6FEE9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04617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XMLHttpRequest</a:t>
            </a:r>
            <a:r>
              <a:rPr lang="zh-CN" altLang="en-US" dirty="0" smtClean="0"/>
              <a:t>不能跨域访问资源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7ACA88-C620-47A1-A6D3-F68F6DD6FEE9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55351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以</a:t>
            </a:r>
            <a:r>
              <a:rPr lang="en-US" altLang="zh-CN" dirty="0" smtClean="0">
                <a:hlinkClick r:id="rId3"/>
              </a:rPr>
              <a:t>www.qq.com</a:t>
            </a:r>
            <a:r>
              <a:rPr lang="zh-CN" altLang="en-US" dirty="0" smtClean="0"/>
              <a:t>的策略文件为例，当浏览器在任意其他域的页面里加载了</a:t>
            </a:r>
            <a:r>
              <a:rPr lang="en-US" altLang="zh-CN" dirty="0" smtClean="0"/>
              <a:t>Flash</a:t>
            </a:r>
            <a:r>
              <a:rPr lang="zh-CN" altLang="en-US" dirty="0" smtClean="0"/>
              <a:t>后，如果对</a:t>
            </a:r>
            <a:r>
              <a:rPr lang="en-US" altLang="zh-CN" dirty="0" smtClean="0">
                <a:hlinkClick r:id="rId3"/>
              </a:rPr>
              <a:t>www.qq.com</a:t>
            </a:r>
            <a:r>
              <a:rPr lang="zh-CN" altLang="en-US" dirty="0" smtClean="0"/>
              <a:t>发起访问请求，</a:t>
            </a:r>
            <a:r>
              <a:rPr lang="en-US" altLang="zh-CN" dirty="0" smtClean="0"/>
              <a:t>Flash</a:t>
            </a:r>
            <a:r>
              <a:rPr lang="zh-CN" altLang="en-US" dirty="0" smtClean="0"/>
              <a:t>会先检查</a:t>
            </a:r>
            <a:r>
              <a:rPr lang="en-US" altLang="zh-CN" dirty="0" smtClean="0">
                <a:hlinkClick r:id="rId3"/>
              </a:rPr>
              <a:t>www.qq.com</a:t>
            </a:r>
            <a:r>
              <a:rPr lang="zh-CN" altLang="en-US" dirty="0" smtClean="0"/>
              <a:t>上此策略文件是否存在，如果文件存在，则检查发起请求的域是否在许可范围内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7ACA88-C620-47A1-A6D3-F68F6DD6FEE9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06207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q-AL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font-family</a:t>
            </a:r>
            <a:r>
              <a:rPr lang="sq-AL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规定元素的字体系列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7ACA88-C620-47A1-A6D3-F68F6DD6FEE9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78636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进程间通信（</a:t>
            </a:r>
            <a:r>
              <a:rPr lang="sq-AL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IPC</a:t>
            </a:r>
            <a:r>
              <a:rPr lang="zh-CN" altLang="sq-A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sq-AL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InterProcess Communication</a:t>
            </a:r>
            <a:r>
              <a:rPr lang="zh-CN" altLang="sq-A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是指在不同进程之间传播或交换信息。 </a:t>
            </a:r>
            <a:r>
              <a:rPr lang="sq-AL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IPC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的方式通常有管道（包括无名管道和命名管道）、消息队列、信号量、共享存储、</a:t>
            </a:r>
            <a:r>
              <a:rPr lang="sq-AL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Socket</a:t>
            </a:r>
            <a:r>
              <a:rPr lang="zh-CN" altLang="sq-A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sq-AL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Streams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等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sq-AL" altLang="zh-CN" dirty="0" smtClean="0"/>
              <a:t>runtime exploit barriers</a:t>
            </a:r>
            <a:r>
              <a:rPr lang="en-US" altLang="zh-CN" dirty="0" smtClean="0"/>
              <a:t>   </a:t>
            </a:r>
            <a:r>
              <a:rPr lang="zh-CN" altLang="en-US" dirty="0" smtClean="0"/>
              <a:t>运行时故障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7ACA88-C620-47A1-A6D3-F68F6DD6FEE9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99573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7ACA88-C620-47A1-A6D3-F68F6DD6FEE9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67336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2019/11/4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5F5F5"/>
              </a:clrFrom>
              <a:clrTo>
                <a:srgbClr val="F5F5F5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8900" y="6046283"/>
            <a:ext cx="3209524" cy="64761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2019/11/4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2019/11/4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2019/11/4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5500" y="50800"/>
            <a:ext cx="10515600" cy="892175"/>
          </a:xfrm>
        </p:spPr>
        <p:txBody>
          <a:bodyPr/>
          <a:lstStyle>
            <a:lvl1pPr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50900" y="1089024"/>
            <a:ext cx="10515600" cy="4930775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Ø"/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685800" indent="-228600">
              <a:buFont typeface="Wingdings" panose="05000000000000000000" pitchFamily="2" charset="2"/>
              <a:buChar char="l"/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buFont typeface="Arial" panose="020B0604020202020204" pitchFamily="34" charset="0"/>
              <a:buChar char="•"/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2019/11/4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圆角矩形 6"/>
          <p:cNvSpPr/>
          <p:nvPr userDrawn="1"/>
        </p:nvSpPr>
        <p:spPr>
          <a:xfrm>
            <a:off x="0" y="971834"/>
            <a:ext cx="12192000" cy="54591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5F5F5"/>
              </a:clrFrom>
              <a:clrTo>
                <a:srgbClr val="F5F5F5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905328" y="115383"/>
            <a:ext cx="3209524" cy="64761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46400" y="50800"/>
            <a:ext cx="6591300" cy="892175"/>
          </a:xfrm>
        </p:spPr>
        <p:txBody>
          <a:bodyPr/>
          <a:lstStyle>
            <a:lvl1pPr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71800" y="1165225"/>
            <a:ext cx="6591300" cy="4351338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Ø"/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685800" indent="-228600">
              <a:buFont typeface="Wingdings" panose="05000000000000000000" pitchFamily="2" charset="2"/>
              <a:buChar char="l"/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buFont typeface="Arial" panose="020B0604020202020204" pitchFamily="34" charset="0"/>
              <a:buChar char="•"/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2019/11/4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圆角矩形 6"/>
          <p:cNvSpPr/>
          <p:nvPr userDrawn="1"/>
        </p:nvSpPr>
        <p:spPr>
          <a:xfrm>
            <a:off x="0" y="971834"/>
            <a:ext cx="12192000" cy="54591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5F5F5"/>
              </a:clrFrom>
              <a:clrTo>
                <a:srgbClr val="F5F5F5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31228" y="6071683"/>
            <a:ext cx="3209524" cy="64761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2019/11/4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2019/11/4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2019/11/4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2019/11/4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2019/11/4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2019/11/4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25500" y="0"/>
            <a:ext cx="10515600" cy="8921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50900" y="1076324"/>
            <a:ext cx="10515600" cy="5210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4CF4A6-17F9-4CD5-BCB8-44B65F331829}" type="datetimeFigureOut">
              <a:rPr lang="zh-CN" altLang="en-US" smtClean="0"/>
              <a:t>2019/11/4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Wingdings" panose="05000000000000000000" pitchFamily="2" charset="2"/>
        <a:buChar char="Ø"/>
        <a:defRPr sz="28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Wingdings" panose="05000000000000000000" pitchFamily="2" charset="2"/>
        <a:buChar char="l"/>
        <a:defRPr sz="26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b.com/b.js%3e%3c/script%3e&#21152;&#36733;&#20102;b.com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.com/test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b.com/test2.html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.com/test.html&#30340;CSS" TargetMode="External"/><Relationship Id="rId2" Type="http://schemas.openxmlformats.org/officeDocument/2006/relationships/hyperlink" Target="mailto:&#22312;www.b.com/test2.html&#20013;&#36890;&#36807;@impor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a.com/test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96704" y="726578"/>
            <a:ext cx="9144000" cy="2387600"/>
          </a:xfrm>
        </p:spPr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lang="en-US" altLang="zh-CN" dirty="0" smtClean="0"/>
              <a:t> </a:t>
            </a:r>
            <a:r>
              <a:rPr lang="zh-CN" altLang="en-US" dirty="0" smtClean="0"/>
              <a:t>系统测试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en-US" altLang="zh-CN" dirty="0" smtClean="0"/>
              <a:t>4.11 </a:t>
            </a:r>
            <a:r>
              <a:rPr lang="zh-CN" altLang="en-US" dirty="0" smtClean="0"/>
              <a:t>渗透测试</a:t>
            </a:r>
            <a:r>
              <a:rPr lang="en-US" altLang="zh-CN" dirty="0" smtClean="0"/>
              <a:t>—</a:t>
            </a:r>
            <a:r>
              <a:rPr lang="zh-CN" altLang="en-US" dirty="0" smtClean="0"/>
              <a:t>浏览器安全</a:t>
            </a:r>
            <a:endParaRPr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同源策略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76338174"/>
              </p:ext>
            </p:extLst>
          </p:nvPr>
        </p:nvGraphicFramePr>
        <p:xfrm>
          <a:off x="688668" y="1118519"/>
          <a:ext cx="10712451" cy="50641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44519"/>
                <a:gridCol w="1430594"/>
                <a:gridCol w="2537338"/>
              </a:tblGrid>
              <a:tr h="84402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URL</a:t>
                      </a:r>
                      <a:endParaRPr lang="zh-CN" altLang="en-US" sz="2400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是否同源</a:t>
                      </a:r>
                      <a:endParaRPr lang="zh-CN" altLang="en-US" sz="2400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原因</a:t>
                      </a:r>
                      <a:endParaRPr lang="zh-CN" altLang="en-US" sz="2400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</a:tr>
              <a:tr h="844021">
                <a:tc>
                  <a:txBody>
                    <a:bodyPr/>
                    <a:lstStyle/>
                    <a:p>
                      <a:r>
                        <a:rPr lang="en-US" altLang="zh-CN" sz="2200" b="1" dirty="0" smtClean="0">
                          <a:latin typeface="Adobe 仿宋 Std R" panose="02020400000000000000" pitchFamily="18" charset="-122"/>
                          <a:ea typeface="Adobe 仿宋 Std R" panose="02020400000000000000" pitchFamily="18" charset="-122"/>
                        </a:rPr>
                        <a:t>http://store,xompany.com/dir2/orther.html</a:t>
                      </a:r>
                      <a:endParaRPr lang="zh-CN" altLang="en-US" sz="2200" b="1" dirty="0">
                        <a:latin typeface="Adobe 仿宋 Std R" panose="02020400000000000000" pitchFamily="18" charset="-122"/>
                        <a:ea typeface="Adobe 仿宋 Std R" panose="02020400000000000000" pitchFamily="18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8440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200" b="1" dirty="0" smtClean="0">
                          <a:latin typeface="Adobe 仿宋 Std R" panose="02020400000000000000" pitchFamily="18" charset="-122"/>
                          <a:ea typeface="Adobe 仿宋 Std R" panose="02020400000000000000" pitchFamily="18" charset="-122"/>
                        </a:rPr>
                        <a:t>http://store,xompany.com/dir/inner/another.html</a:t>
                      </a:r>
                      <a:endParaRPr lang="zh-CN" altLang="en-US" sz="2200" b="1" dirty="0" smtClean="0">
                        <a:latin typeface="Adobe 仿宋 Std R" panose="02020400000000000000" pitchFamily="18" charset="-122"/>
                        <a:ea typeface="Adobe 仿宋 Std R" panose="02020400000000000000" pitchFamily="18" charset="-122"/>
                      </a:endParaRPr>
                    </a:p>
                    <a:p>
                      <a:endParaRPr lang="zh-CN" altLang="en-US" sz="2200" b="1" dirty="0">
                        <a:latin typeface="Adobe 仿宋 Std R" panose="02020400000000000000" pitchFamily="18" charset="-122"/>
                        <a:ea typeface="Adobe 仿宋 Std R" panose="02020400000000000000" pitchFamily="18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8440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200" b="1" dirty="0" smtClean="0">
                          <a:latin typeface="Adobe 仿宋 Std R" panose="02020400000000000000" pitchFamily="18" charset="-122"/>
                          <a:ea typeface="Adobe 仿宋 Std R" panose="02020400000000000000" pitchFamily="18" charset="-122"/>
                        </a:rPr>
                        <a:t>https://store,xompany.com/secure.html</a:t>
                      </a:r>
                      <a:endParaRPr lang="zh-CN" altLang="en-US" sz="2200" b="1" dirty="0" smtClean="0">
                        <a:latin typeface="Adobe 仿宋 Std R" panose="02020400000000000000" pitchFamily="18" charset="-122"/>
                        <a:ea typeface="Adobe 仿宋 Std R" panose="02020400000000000000" pitchFamily="18" charset="-122"/>
                      </a:endParaRPr>
                    </a:p>
                    <a:p>
                      <a:endParaRPr lang="zh-CN" altLang="en-US" sz="2200" b="1" dirty="0">
                        <a:latin typeface="Adobe 仿宋 Std R" panose="02020400000000000000" pitchFamily="18" charset="-122"/>
                        <a:ea typeface="Adobe 仿宋 Std R" panose="02020400000000000000" pitchFamily="18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8440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200" b="1" dirty="0" smtClean="0">
                          <a:latin typeface="Adobe 仿宋 Std R" panose="02020400000000000000" pitchFamily="18" charset="-122"/>
                          <a:ea typeface="Adobe 仿宋 Std R" panose="02020400000000000000" pitchFamily="18" charset="-122"/>
                        </a:rPr>
                        <a:t>http://store,xompany.com:81/dir/etc.html</a:t>
                      </a:r>
                      <a:endParaRPr lang="zh-CN" altLang="en-US" sz="2200" b="1" dirty="0" smtClean="0">
                        <a:latin typeface="Adobe 仿宋 Std R" panose="02020400000000000000" pitchFamily="18" charset="-122"/>
                        <a:ea typeface="Adobe 仿宋 Std R" panose="02020400000000000000" pitchFamily="18" charset="-122"/>
                      </a:endParaRPr>
                    </a:p>
                    <a:p>
                      <a:endParaRPr lang="zh-CN" altLang="en-US" sz="2200" b="1" dirty="0">
                        <a:latin typeface="Adobe 仿宋 Std R" panose="02020400000000000000" pitchFamily="18" charset="-122"/>
                        <a:ea typeface="Adobe 仿宋 Std R" panose="02020400000000000000" pitchFamily="18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8440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200" b="1" dirty="0" smtClean="0">
                          <a:latin typeface="Adobe 仿宋 Std R" panose="02020400000000000000" pitchFamily="18" charset="-122"/>
                          <a:ea typeface="Adobe 仿宋 Std R" panose="02020400000000000000" pitchFamily="18" charset="-122"/>
                        </a:rPr>
                        <a:t>http://news,xompany.com/dir/orther.html</a:t>
                      </a:r>
                      <a:endParaRPr lang="zh-CN" altLang="en-US" sz="2200" b="1" dirty="0" smtClean="0">
                        <a:latin typeface="Adobe 仿宋 Std R" panose="02020400000000000000" pitchFamily="18" charset="-122"/>
                        <a:ea typeface="Adobe 仿宋 Std R" panose="02020400000000000000" pitchFamily="18" charset="-122"/>
                      </a:endParaRPr>
                    </a:p>
                    <a:p>
                      <a:endParaRPr lang="zh-CN" altLang="en-US" sz="2200" b="1" dirty="0">
                        <a:latin typeface="Adobe 仿宋 Std R" panose="02020400000000000000" pitchFamily="18" charset="-122"/>
                        <a:ea typeface="Adobe 仿宋 Std R" panose="02020400000000000000" pitchFamily="18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7388942" y="2064774"/>
            <a:ext cx="182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是</a:t>
            </a:r>
            <a:endParaRPr lang="zh-CN" altLang="en-US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433187" y="2875935"/>
            <a:ext cx="182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是</a:t>
            </a:r>
            <a:endParaRPr lang="zh-CN" altLang="en-US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315200" y="3790336"/>
            <a:ext cx="182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不是</a:t>
            </a:r>
            <a:endParaRPr lang="zh-CN" altLang="en-US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374193" y="4616245"/>
            <a:ext cx="182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不是</a:t>
            </a:r>
            <a:endParaRPr lang="zh-CN" altLang="en-US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388941" y="5442154"/>
            <a:ext cx="182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不是</a:t>
            </a:r>
            <a:endParaRPr lang="zh-CN" altLang="en-US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9011264" y="3775587"/>
            <a:ext cx="182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协议不同</a:t>
            </a:r>
            <a:endParaRPr lang="zh-CN" altLang="en-US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9143999" y="4645742"/>
            <a:ext cx="182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端口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不同</a:t>
            </a:r>
            <a:endParaRPr lang="zh-CN" altLang="en-US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9188244" y="5486400"/>
            <a:ext cx="2102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子域名不同</a:t>
            </a:r>
            <a:endParaRPr lang="zh-CN" altLang="en-US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39208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1" grpId="0"/>
      <p:bldP spid="12" grpId="0"/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同源策略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同源策略的意义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限制了来自不同源的“</a:t>
            </a:r>
            <a:r>
              <a:rPr lang="en-US" altLang="zh-CN" dirty="0" smtClean="0"/>
              <a:t>document</a:t>
            </a:r>
            <a:r>
              <a:rPr lang="zh-CN" altLang="en-US" dirty="0" smtClean="0"/>
              <a:t>”或脚本，对当前“</a:t>
            </a:r>
            <a:r>
              <a:rPr lang="en-US" altLang="zh-CN" dirty="0" smtClean="0"/>
              <a:t>document</a:t>
            </a:r>
            <a:r>
              <a:rPr lang="zh-CN" altLang="en-US" dirty="0" smtClean="0"/>
              <a:t>”读取或设置某些属性</a:t>
            </a:r>
            <a:endParaRPr lang="en-US" altLang="zh-CN" dirty="0" smtClean="0"/>
          </a:p>
          <a:p>
            <a:r>
              <a:rPr lang="zh-CN" altLang="en-US" dirty="0" smtClean="0"/>
              <a:t>举例：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如果没有同源策略，可能</a:t>
            </a:r>
            <a:r>
              <a:rPr lang="en-US" altLang="zh-CN" dirty="0" smtClean="0"/>
              <a:t>a.com</a:t>
            </a:r>
            <a:r>
              <a:rPr lang="zh-CN" altLang="en-US" dirty="0" smtClean="0"/>
              <a:t>的一段</a:t>
            </a:r>
            <a:r>
              <a:rPr lang="en-US" altLang="zh-CN" dirty="0" smtClean="0"/>
              <a:t>JS</a:t>
            </a:r>
            <a:r>
              <a:rPr lang="zh-CN" altLang="en-US" dirty="0" smtClean="0"/>
              <a:t>脚本，在</a:t>
            </a:r>
            <a:r>
              <a:rPr lang="en-US" altLang="zh-CN" dirty="0" smtClean="0"/>
              <a:t>b.com</a:t>
            </a:r>
            <a:r>
              <a:rPr lang="zh-CN" altLang="en-US" dirty="0" smtClean="0"/>
              <a:t>未曾加载此脚本时，也可以随意涂改</a:t>
            </a:r>
            <a:r>
              <a:rPr lang="en-US" altLang="zh-CN" dirty="0" smtClean="0"/>
              <a:t>b.com</a:t>
            </a:r>
            <a:r>
              <a:rPr lang="zh-CN" altLang="en-US" dirty="0" smtClean="0"/>
              <a:t>的页面（在浏览器的显示中）。为了不让浏览器的页面行为发生混乱，浏览器提出了“</a:t>
            </a:r>
            <a:r>
              <a:rPr lang="en-US" altLang="zh-CN" dirty="0" smtClean="0"/>
              <a:t>Origin</a:t>
            </a:r>
            <a:r>
              <a:rPr lang="zh-CN" altLang="en-US" dirty="0" smtClean="0"/>
              <a:t>”（源）这一概念来自不同</a:t>
            </a:r>
            <a:r>
              <a:rPr lang="en-US" altLang="zh-CN" dirty="0" smtClean="0"/>
              <a:t>Origin</a:t>
            </a:r>
            <a:r>
              <a:rPr lang="zh-CN" altLang="en-US" dirty="0" smtClean="0"/>
              <a:t>的对象无法互相干扰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57827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同源策略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为什么浏览器要使用同源策略</a:t>
            </a:r>
          </a:p>
          <a:p>
            <a:pPr lvl="1"/>
            <a:r>
              <a:rPr lang="zh-CN" altLang="en-US" dirty="0"/>
              <a:t>主要目的是为了安全，浏览器中</a:t>
            </a:r>
            <a:r>
              <a:rPr lang="en-US" altLang="zh-CN" dirty="0"/>
              <a:t>JS</a:t>
            </a:r>
            <a:r>
              <a:rPr lang="zh-CN" altLang="en-US" dirty="0"/>
              <a:t>的同源策略决定了，当浏览器认为来自不同源时，请求被拒绝</a:t>
            </a:r>
            <a:endParaRPr lang="en-US" altLang="zh-CN" dirty="0"/>
          </a:p>
          <a:p>
            <a:pPr lvl="1"/>
            <a:r>
              <a:rPr lang="zh-CN" altLang="en-US" dirty="0"/>
              <a:t>如果没有同源限制，在浏览器中的</a:t>
            </a:r>
            <a:r>
              <a:rPr lang="en-US" altLang="zh-CN" dirty="0"/>
              <a:t>cookie</a:t>
            </a:r>
            <a:r>
              <a:rPr lang="zh-CN" altLang="en-US" dirty="0"/>
              <a:t>等其他数据可以任意读取，不同域下的</a:t>
            </a:r>
            <a:r>
              <a:rPr lang="en-US" altLang="zh-CN" dirty="0"/>
              <a:t>DOM</a:t>
            </a:r>
            <a:r>
              <a:rPr lang="zh-CN" altLang="en-US" dirty="0"/>
              <a:t>任意操作，</a:t>
            </a:r>
            <a:r>
              <a:rPr lang="en-US" altLang="zh-CN" dirty="0"/>
              <a:t>ajax</a:t>
            </a:r>
            <a:r>
              <a:rPr lang="zh-CN" altLang="en-US" dirty="0"/>
              <a:t>任意请求其他网站的数据，包括隐私数据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37036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同源策略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注意：对于当前页面来说，页面内存放</a:t>
            </a:r>
            <a:r>
              <a:rPr lang="en-US" altLang="zh-CN" dirty="0" smtClean="0"/>
              <a:t>JS</a:t>
            </a:r>
            <a:r>
              <a:rPr lang="zh-CN" altLang="en-US" dirty="0" smtClean="0"/>
              <a:t>文件的域并不重要，重要的是加载</a:t>
            </a:r>
            <a:r>
              <a:rPr lang="en-US" altLang="zh-CN" dirty="0" smtClean="0"/>
              <a:t>JS</a:t>
            </a:r>
            <a:r>
              <a:rPr lang="zh-CN" altLang="en-US" dirty="0" smtClean="0"/>
              <a:t>页面所在的域是什么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a.com</a:t>
            </a:r>
            <a:r>
              <a:rPr lang="zh-CN" altLang="en-US" dirty="0" smtClean="0"/>
              <a:t>通过以下代码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&lt;script </a:t>
            </a:r>
            <a:r>
              <a:rPr lang="en-US" altLang="zh-CN" dirty="0" err="1" smtClean="0"/>
              <a:t>src</a:t>
            </a:r>
            <a:r>
              <a:rPr lang="en-US" altLang="zh-CN" dirty="0" smtClean="0"/>
              <a:t> = </a:t>
            </a:r>
            <a:r>
              <a:rPr lang="en-US" altLang="zh-CN" dirty="0" smtClean="0">
                <a:hlinkClick r:id="rId2"/>
              </a:rPr>
              <a:t>http://b.com/b.js&gt;&lt;/script&gt;</a:t>
            </a:r>
            <a:r>
              <a:rPr lang="zh-CN" altLang="en-US" dirty="0" smtClean="0">
                <a:hlinkClick r:id="rId2"/>
              </a:rPr>
              <a:t>加载了</a:t>
            </a:r>
            <a:r>
              <a:rPr lang="en-US" altLang="zh-CN" dirty="0" smtClean="0">
                <a:hlinkClick r:id="rId2"/>
              </a:rPr>
              <a:t>b.com</a:t>
            </a:r>
            <a:r>
              <a:rPr lang="zh-CN" altLang="en-US" dirty="0" smtClean="0"/>
              <a:t>上的</a:t>
            </a:r>
            <a:r>
              <a:rPr lang="en-US" altLang="zh-CN" dirty="0" smtClean="0"/>
              <a:t>b.js</a:t>
            </a:r>
            <a:r>
              <a:rPr lang="zh-CN" altLang="en-US" dirty="0" smtClean="0"/>
              <a:t>，但是</a:t>
            </a:r>
            <a:r>
              <a:rPr lang="en-US" altLang="zh-CN" dirty="0" smtClean="0"/>
              <a:t>b.js</a:t>
            </a:r>
            <a:r>
              <a:rPr lang="zh-CN" altLang="en-US" dirty="0" smtClean="0"/>
              <a:t>是运行在</a:t>
            </a:r>
            <a:r>
              <a:rPr lang="en-US" altLang="zh-CN" dirty="0" smtClean="0"/>
              <a:t>a.com</a:t>
            </a:r>
            <a:r>
              <a:rPr lang="zh-CN" altLang="en-US" dirty="0" smtClean="0"/>
              <a:t>页面中的，因此对于当前打开的页面（</a:t>
            </a:r>
            <a:r>
              <a:rPr lang="en-US" altLang="zh-CN" dirty="0" smtClean="0"/>
              <a:t>a.com</a:t>
            </a:r>
            <a:r>
              <a:rPr lang="zh-CN" altLang="en-US" dirty="0" smtClean="0"/>
              <a:t>）来说，</a:t>
            </a:r>
            <a:r>
              <a:rPr lang="en-US" altLang="zh-CN" dirty="0" smtClean="0"/>
              <a:t>b.js</a:t>
            </a:r>
            <a:r>
              <a:rPr lang="zh-CN" altLang="en-US" dirty="0" smtClean="0"/>
              <a:t>的</a:t>
            </a:r>
            <a:r>
              <a:rPr lang="en-US" altLang="zh-CN" dirty="0" smtClean="0"/>
              <a:t>Origin</a:t>
            </a:r>
            <a:r>
              <a:rPr lang="zh-CN" altLang="en-US" dirty="0" smtClean="0"/>
              <a:t>就应该是</a:t>
            </a:r>
            <a:r>
              <a:rPr lang="en-US" altLang="zh-CN" dirty="0" smtClean="0"/>
              <a:t>a.com</a:t>
            </a:r>
            <a:r>
              <a:rPr lang="zh-CN" altLang="en-US" dirty="0" smtClean="0"/>
              <a:t>而非</a:t>
            </a:r>
            <a:r>
              <a:rPr lang="en-US" altLang="zh-CN" dirty="0" smtClean="0"/>
              <a:t>b.com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53276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同源策略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浏览器中哪些标签可以加载资源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&lt;</a:t>
            </a:r>
            <a:r>
              <a:rPr lang="en-US" altLang="zh-CN" dirty="0" err="1" smtClean="0"/>
              <a:t>srcipt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、</a:t>
            </a:r>
            <a:r>
              <a:rPr lang="en-US" altLang="zh-CN" dirty="0" smtClean="0"/>
              <a:t>&lt;</a:t>
            </a:r>
            <a:r>
              <a:rPr lang="en-US" altLang="zh-CN" dirty="0" err="1" smtClean="0"/>
              <a:t>img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、</a:t>
            </a:r>
            <a:r>
              <a:rPr lang="en-US" altLang="zh-CN" dirty="0" smtClean="0"/>
              <a:t>&lt;iframe&gt;</a:t>
            </a:r>
            <a:r>
              <a:rPr lang="zh-CN" altLang="en-US" dirty="0" smtClean="0"/>
              <a:t>、</a:t>
            </a:r>
            <a:r>
              <a:rPr lang="en-US" altLang="zh-CN" dirty="0" smtClean="0"/>
              <a:t>&lt;link&gt;</a:t>
            </a:r>
            <a:r>
              <a:rPr lang="zh-CN" altLang="en-US" dirty="0" smtClean="0"/>
              <a:t>等标签可以跨域，不受同源策略的限制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这些带“</a:t>
            </a:r>
            <a:r>
              <a:rPr lang="en-US" altLang="zh-CN" dirty="0" err="1" smtClean="0"/>
              <a:t>src</a:t>
            </a:r>
            <a:r>
              <a:rPr lang="zh-CN" altLang="en-US" dirty="0" smtClean="0"/>
              <a:t>”属性的标签每次加载时，实际上是浏览器发起了一次</a:t>
            </a:r>
            <a:r>
              <a:rPr lang="en-US" altLang="zh-CN" dirty="0" smtClean="0"/>
              <a:t>GET</a:t>
            </a:r>
            <a:r>
              <a:rPr lang="zh-CN" altLang="en-US" dirty="0" smtClean="0"/>
              <a:t>请求，浏览器限制了</a:t>
            </a:r>
            <a:r>
              <a:rPr lang="en-US" altLang="zh-CN" dirty="0" smtClean="0"/>
              <a:t>JS</a:t>
            </a:r>
            <a:r>
              <a:rPr lang="zh-CN" altLang="en-US" dirty="0" smtClean="0"/>
              <a:t>的权限，使其不能读、写返回的内容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XMLHttpRequest</a:t>
            </a:r>
            <a:r>
              <a:rPr lang="zh-CN" altLang="en-US" dirty="0" smtClean="0"/>
              <a:t>可以访问来自同源对象的内容，</a:t>
            </a:r>
            <a:r>
              <a:rPr lang="zh-CN" altLang="en-US" dirty="0"/>
              <a:t>不能跨域访问资源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6179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同源策略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23900" y="885824"/>
            <a:ext cx="10954658" cy="5556705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对于浏览器来说，哪些内容会受到同源策略的限制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DOM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Cookie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XMLHttpRequest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第三方插件也有自己的控制策略：</a:t>
            </a:r>
            <a:r>
              <a:rPr lang="en-US" altLang="zh-CN" dirty="0" smtClean="0"/>
              <a:t>Flash</a:t>
            </a:r>
            <a:r>
              <a:rPr lang="zh-CN" altLang="en-US" dirty="0" smtClean="0"/>
              <a:t>、</a:t>
            </a:r>
            <a:r>
              <a:rPr lang="en-US" altLang="zh-CN" dirty="0" smtClean="0"/>
              <a:t>Java Applet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Silverlight</a:t>
            </a:r>
            <a:r>
              <a:rPr lang="zh-CN" altLang="en-US" dirty="0" smtClean="0"/>
              <a:t>、</a:t>
            </a:r>
            <a:r>
              <a:rPr lang="en-US" altLang="zh-CN" dirty="0" smtClean="0"/>
              <a:t>Google Gears</a:t>
            </a:r>
            <a:endParaRPr lang="en-US" altLang="zh-CN" dirty="0"/>
          </a:p>
          <a:p>
            <a:pPr lvl="2"/>
            <a:r>
              <a:rPr lang="zh-CN" altLang="en-US" dirty="0" smtClean="0"/>
              <a:t>举例如：</a:t>
            </a:r>
            <a:r>
              <a:rPr lang="en-US" altLang="zh-CN" dirty="0" smtClean="0"/>
              <a:t>Flash</a:t>
            </a:r>
            <a:r>
              <a:rPr lang="zh-CN" altLang="en-US" dirty="0" smtClean="0"/>
              <a:t>，主要通过目标网站提供的</a:t>
            </a:r>
            <a:r>
              <a:rPr lang="en-US" altLang="zh-CN" dirty="0" smtClean="0"/>
              <a:t>crossdomain.xml</a:t>
            </a:r>
            <a:r>
              <a:rPr lang="zh-CN" altLang="en-US" dirty="0" smtClean="0"/>
              <a:t>判断是否允许当前“源”的</a:t>
            </a:r>
            <a:r>
              <a:rPr lang="en-US" altLang="zh-CN" dirty="0" smtClean="0"/>
              <a:t>Flash</a:t>
            </a:r>
            <a:r>
              <a:rPr lang="zh-CN" altLang="en-US" dirty="0" smtClean="0"/>
              <a:t>跨域访问目标资源</a:t>
            </a:r>
            <a:endParaRPr lang="en-US" altLang="zh-CN" dirty="0" smtClean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170535" y="4623253"/>
            <a:ext cx="6208486" cy="19462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Wingdings" panose="05000000000000000000" pitchFamily="2" charset="2"/>
              <a:buChar char="Ø"/>
              <a:defRPr sz="28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 sz="26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sz="2400" dirty="0" smtClean="0"/>
              <a:t>&lt;cross-domain-policy&gt;</a:t>
            </a:r>
          </a:p>
          <a:p>
            <a:pPr marL="0" indent="0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sz="2400" dirty="0" smtClean="0"/>
              <a:t>&lt;allow-access-from domain=“*.qq.com”/&gt;</a:t>
            </a:r>
          </a:p>
          <a:p>
            <a:pPr marL="0" indent="0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sz="2400" dirty="0" smtClean="0"/>
              <a:t>&lt;allow-access-from domain=“*.gtimg.com”/&gt;</a:t>
            </a:r>
          </a:p>
          <a:p>
            <a:pPr marL="0" indent="0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sz="2400" dirty="0" smtClean="0"/>
              <a:t>&lt;/ cross-domain-policy &gt;</a:t>
            </a:r>
            <a:endParaRPr lang="zh-CN" altLang="en-US" sz="2400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6821706" y="4737554"/>
            <a:ext cx="5130808" cy="19462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Wingdings" panose="05000000000000000000" pitchFamily="2" charset="2"/>
              <a:buChar char="Ø"/>
              <a:defRPr sz="28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 sz="26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zh-CN" altLang="en-US" sz="2400" dirty="0" smtClean="0"/>
              <a:t>只有来自*</a:t>
            </a:r>
            <a:r>
              <a:rPr lang="en-US" altLang="zh-CN" sz="2400" dirty="0" smtClean="0"/>
              <a:t>.qq.com</a:t>
            </a:r>
            <a:r>
              <a:rPr lang="zh-CN" altLang="en-US" sz="2400" dirty="0" smtClean="0"/>
              <a:t>和*</a:t>
            </a:r>
            <a:r>
              <a:rPr lang="en-US" altLang="zh-CN" sz="2400" dirty="0" smtClean="0"/>
              <a:t>.gtimg.com</a:t>
            </a:r>
            <a:r>
              <a:rPr lang="zh-CN" altLang="en-US" sz="2400" dirty="0" smtClean="0"/>
              <a:t>域的请求是被允许的。依靠这种方式，从</a:t>
            </a:r>
            <a:r>
              <a:rPr lang="en-US" altLang="zh-CN" sz="2400" dirty="0" smtClean="0"/>
              <a:t>Origin</a:t>
            </a:r>
            <a:r>
              <a:rPr lang="zh-CN" altLang="en-US" sz="2400" dirty="0" smtClean="0"/>
              <a:t>的层面上控制了</a:t>
            </a:r>
            <a:r>
              <a:rPr lang="en-US" altLang="zh-CN" sz="2400" dirty="0" smtClean="0"/>
              <a:t>Flash</a:t>
            </a:r>
            <a:r>
              <a:rPr lang="zh-CN" altLang="en-US" sz="2400" dirty="0" smtClean="0"/>
              <a:t>行为的安全性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512135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同源策略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dirty="0" smtClean="0"/>
              <a:t>攻击者是否可以使用其他方式控制</a:t>
            </a:r>
            <a:r>
              <a:rPr lang="en-US" altLang="zh-CN" dirty="0" smtClean="0"/>
              <a:t>Flash</a:t>
            </a:r>
            <a:r>
              <a:rPr lang="zh-CN" altLang="en-US" dirty="0" smtClean="0"/>
              <a:t>行为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攻击者可以通过上传</a:t>
            </a:r>
            <a:r>
              <a:rPr lang="en-US" altLang="zh-CN" dirty="0" smtClean="0"/>
              <a:t>crossdomain.xml</a:t>
            </a:r>
            <a:r>
              <a:rPr lang="zh-CN" altLang="en-US" dirty="0" smtClean="0"/>
              <a:t>文件控制</a:t>
            </a:r>
            <a:r>
              <a:rPr lang="en-US" altLang="zh-CN" dirty="0" smtClean="0"/>
              <a:t>Flash</a:t>
            </a:r>
            <a:r>
              <a:rPr lang="zh-CN" altLang="en-US" dirty="0" smtClean="0"/>
              <a:t>的行为，</a:t>
            </a:r>
            <a:r>
              <a:rPr lang="zh-CN" altLang="en-US" dirty="0"/>
              <a:t>绕过同源</a:t>
            </a:r>
            <a:r>
              <a:rPr lang="zh-CN" altLang="en-US" dirty="0" smtClean="0"/>
              <a:t>策略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Flash9</a:t>
            </a:r>
            <a:r>
              <a:rPr lang="zh-CN" altLang="en-US" dirty="0" smtClean="0"/>
              <a:t>及其之后的版本中，实现了</a:t>
            </a:r>
            <a:r>
              <a:rPr lang="en-US" altLang="zh-CN" dirty="0" smtClean="0"/>
              <a:t>MIME</a:t>
            </a:r>
            <a:r>
              <a:rPr lang="zh-CN" altLang="en-US" dirty="0" smtClean="0"/>
              <a:t>检查以确认</a:t>
            </a:r>
            <a:r>
              <a:rPr lang="en-US" altLang="zh-CN" dirty="0" smtClean="0"/>
              <a:t>crossdomain.xml</a:t>
            </a:r>
            <a:r>
              <a:rPr lang="zh-CN" altLang="en-US" dirty="0" smtClean="0"/>
              <a:t>是否合法，比如：查看服务器返回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头的</a:t>
            </a:r>
            <a:r>
              <a:rPr lang="en-US" altLang="zh-CN" dirty="0" smtClean="0"/>
              <a:t>Content-Type</a:t>
            </a:r>
            <a:r>
              <a:rPr lang="zh-CN" altLang="en-US" dirty="0" smtClean="0"/>
              <a:t>是否是</a:t>
            </a:r>
            <a:r>
              <a:rPr lang="en-US" altLang="zh-CN" dirty="0" smtClean="0"/>
              <a:t>text/*</a:t>
            </a:r>
            <a:r>
              <a:rPr lang="zh-CN" altLang="en-US" dirty="0" smtClean="0"/>
              <a:t>、</a:t>
            </a:r>
            <a:r>
              <a:rPr lang="en-US" altLang="zh-CN" dirty="0" smtClean="0"/>
              <a:t>application/xml</a:t>
            </a:r>
            <a:r>
              <a:rPr lang="zh-CN" altLang="en-US" dirty="0" smtClean="0"/>
              <a:t>、</a:t>
            </a:r>
            <a:r>
              <a:rPr lang="en-US" altLang="zh-CN" dirty="0" smtClean="0"/>
              <a:t>application/</a:t>
            </a:r>
            <a:r>
              <a:rPr lang="en-US" altLang="zh-CN" dirty="0" err="1" smtClean="0"/>
              <a:t>xhtml+xml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Flash</a:t>
            </a:r>
            <a:r>
              <a:rPr lang="zh-CN" altLang="en-US" dirty="0" smtClean="0"/>
              <a:t>还会检查</a:t>
            </a:r>
            <a:r>
              <a:rPr lang="en-US" altLang="zh-CN" dirty="0" smtClean="0"/>
              <a:t>crossdomain.xml</a:t>
            </a:r>
            <a:r>
              <a:rPr lang="zh-CN" altLang="en-US" dirty="0" smtClean="0"/>
              <a:t>是否在根目录下（使上传文件攻击失效）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610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同源策略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46991" y="1089024"/>
            <a:ext cx="10515600" cy="4930775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浏览器有了同源策略就一定坚不可摧了吗？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不一定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例如</a:t>
            </a:r>
            <a:r>
              <a:rPr lang="en-US" altLang="zh-CN" dirty="0" smtClean="0"/>
              <a:t>IE8</a:t>
            </a:r>
            <a:r>
              <a:rPr lang="zh-CN" altLang="en-US" dirty="0" smtClean="0"/>
              <a:t>的</a:t>
            </a:r>
            <a:r>
              <a:rPr lang="en-US" altLang="zh-CN" dirty="0" smtClean="0"/>
              <a:t>CSS</a:t>
            </a:r>
            <a:r>
              <a:rPr lang="zh-CN" altLang="en-US" dirty="0" smtClean="0"/>
              <a:t>跨域漏洞</a:t>
            </a:r>
            <a:endParaRPr lang="en-US" altLang="zh-CN" dirty="0" smtClean="0"/>
          </a:p>
          <a:p>
            <a:pPr lvl="1"/>
            <a:r>
              <a:rPr lang="en-US" altLang="zh-CN" dirty="0" smtClean="0">
                <a:hlinkClick r:id="rId3"/>
              </a:rPr>
              <a:t>www.a.com/test.html</a:t>
            </a:r>
            <a:r>
              <a:rPr lang="en-US" altLang="zh-CN" dirty="0" smtClean="0"/>
              <a:t>:</a:t>
            </a:r>
          </a:p>
          <a:p>
            <a:pPr marL="457200" lvl="1" indent="0">
              <a:buNone/>
            </a:pPr>
            <a:r>
              <a:rPr lang="en-US" altLang="zh-CN" dirty="0" smtClean="0"/>
              <a:t>&lt;body&gt;</a:t>
            </a:r>
          </a:p>
          <a:p>
            <a:pPr marL="914400" lvl="2" indent="0">
              <a:buNone/>
            </a:pPr>
            <a:r>
              <a:rPr lang="en-US" altLang="zh-CN" dirty="0" smtClean="0"/>
              <a:t>{}body{font-family:</a:t>
            </a:r>
          </a:p>
          <a:p>
            <a:pPr marL="914400" lvl="2" indent="0">
              <a:buNone/>
            </a:pPr>
            <a:r>
              <a:rPr lang="en-US" altLang="zh-CN" dirty="0" err="1" smtClean="0"/>
              <a:t>aaaaaaaaaaaaaaaaa</a:t>
            </a:r>
            <a:endParaRPr lang="en-US" altLang="zh-CN" dirty="0" smtClean="0"/>
          </a:p>
          <a:p>
            <a:pPr marL="914400" lvl="2" indent="0">
              <a:buNone/>
            </a:pPr>
            <a:r>
              <a:rPr lang="en-US" altLang="zh-CN" dirty="0" err="1" smtClean="0"/>
              <a:t>bbbbbbbbbbbbbbbbb</a:t>
            </a:r>
            <a:r>
              <a:rPr lang="en-US" altLang="zh-CN" dirty="0" smtClean="0"/>
              <a:t>}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 smtClean="0"/>
              <a:t>&lt;/body&gt;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24753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同源策略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1273" y="1059873"/>
            <a:ext cx="10846955" cy="5521035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dirty="0" smtClean="0">
                <a:hlinkClick r:id="rId2"/>
              </a:rPr>
              <a:t>www.b.com/test2.html</a:t>
            </a:r>
            <a:r>
              <a:rPr lang="en-US" altLang="zh-CN" dirty="0" smtClean="0"/>
              <a:t>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3100" dirty="0" smtClean="0"/>
              <a:t>&lt;style&gt;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3100" dirty="0" smtClean="0"/>
              <a:t>	@import </a:t>
            </a:r>
            <a:r>
              <a:rPr lang="en-US" altLang="zh-CN" sz="3100" dirty="0" err="1" smtClean="0"/>
              <a:t>url</a:t>
            </a:r>
            <a:r>
              <a:rPr lang="en-US" altLang="zh-CN" sz="3100" dirty="0" smtClean="0"/>
              <a:t>(“http://ww.a.com/test.html”);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3100" dirty="0" smtClean="0"/>
              <a:t>&lt;/style&gt;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3100" dirty="0" smtClean="0"/>
              <a:t>&lt;script&gt;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3100" dirty="0" smtClean="0"/>
              <a:t>	</a:t>
            </a:r>
            <a:r>
              <a:rPr lang="en-US" altLang="zh-CN" sz="3100" dirty="0" err="1" smtClean="0"/>
              <a:t>setTimeout</a:t>
            </a:r>
            <a:r>
              <a:rPr lang="en-US" altLang="zh-CN" sz="3100" dirty="0" smtClean="0"/>
              <a:t>(function(){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3100" dirty="0" smtClean="0"/>
              <a:t>	</a:t>
            </a:r>
            <a:r>
              <a:rPr lang="en-US" altLang="zh-CN" sz="3100" dirty="0" err="1" smtClean="0"/>
              <a:t>var</a:t>
            </a:r>
            <a:r>
              <a:rPr lang="en-US" altLang="zh-CN" sz="3100" dirty="0" smtClean="0"/>
              <a:t> t = </a:t>
            </a:r>
            <a:r>
              <a:rPr lang="en-US" altLang="zh-CN" sz="3100" dirty="0" err="1" smtClean="0"/>
              <a:t>document.body.currentStyle.fontFamily</a:t>
            </a:r>
            <a:r>
              <a:rPr lang="en-US" altLang="zh-CN" sz="3100" dirty="0" smtClean="0"/>
              <a:t>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3100" dirty="0"/>
              <a:t>	</a:t>
            </a:r>
            <a:r>
              <a:rPr lang="en-US" altLang="zh-CN" sz="3100" dirty="0" smtClean="0"/>
              <a:t>alert(t);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3100" dirty="0" smtClean="0"/>
              <a:t>},2000);</a:t>
            </a:r>
            <a:endParaRPr lang="en-US" altLang="zh-CN" sz="3100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3100" dirty="0" smtClean="0"/>
              <a:t>&lt;/script&gt;</a:t>
            </a:r>
            <a:endParaRPr lang="zh-CN" altLang="en-US" sz="3100" dirty="0"/>
          </a:p>
        </p:txBody>
      </p:sp>
    </p:spTree>
    <p:extLst>
      <p:ext uri="{BB962C8B-B14F-4D97-AF65-F5344CB8AC3E}">
        <p14:creationId xmlns:p14="http://schemas.microsoft.com/office/powerpoint/2010/main" val="653186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同源策略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CN" altLang="en-US" dirty="0" smtClean="0">
                <a:hlinkClick r:id="rId2"/>
              </a:rPr>
              <a:t>在</a:t>
            </a:r>
            <a:r>
              <a:rPr lang="en-US" altLang="zh-CN" dirty="0" smtClean="0">
                <a:hlinkClick r:id="rId2"/>
              </a:rPr>
              <a:t>www.b.com/test2.html</a:t>
            </a:r>
            <a:r>
              <a:rPr lang="zh-CN" altLang="en-US" dirty="0" smtClean="0">
                <a:hlinkClick r:id="rId2"/>
              </a:rPr>
              <a:t>中通过</a:t>
            </a:r>
            <a:r>
              <a:rPr lang="en-US" altLang="zh-CN" dirty="0" smtClean="0">
                <a:hlinkClick r:id="rId2"/>
              </a:rPr>
              <a:t>@import</a:t>
            </a:r>
            <a:r>
              <a:rPr lang="zh-CN" altLang="en-US" dirty="0" smtClean="0"/>
              <a:t>加载了</a:t>
            </a:r>
            <a:r>
              <a:rPr lang="en-US" altLang="zh-CN" dirty="0" smtClean="0">
                <a:hlinkClick r:id="rId3"/>
              </a:rPr>
              <a:t>http://www.a.com/test.html</a:t>
            </a:r>
            <a:r>
              <a:rPr lang="zh-CN" altLang="en-US" dirty="0" smtClean="0">
                <a:hlinkClick r:id="rId3"/>
              </a:rPr>
              <a:t>的</a:t>
            </a:r>
            <a:r>
              <a:rPr lang="en-US" altLang="zh-CN" dirty="0" smtClean="0">
                <a:hlinkClick r:id="rId3"/>
              </a:rPr>
              <a:t>CSS</a:t>
            </a:r>
            <a:r>
              <a:rPr lang="zh-CN" altLang="en-US" dirty="0" smtClean="0"/>
              <a:t>文件，渲染进入当前页面</a:t>
            </a:r>
            <a:r>
              <a:rPr lang="en-US" altLang="zh-CN" dirty="0" smtClean="0"/>
              <a:t>DOM</a:t>
            </a:r>
            <a:r>
              <a:rPr lang="zh-CN" altLang="en-US" dirty="0" smtClean="0"/>
              <a:t>，同时通过</a:t>
            </a:r>
            <a:r>
              <a:rPr lang="en-US" altLang="zh-CN" dirty="0" err="1" smtClean="0"/>
              <a:t>document.body.curretStyle.fontFamily</a:t>
            </a:r>
            <a:r>
              <a:rPr lang="zh-CN" altLang="en-US" dirty="0" smtClean="0"/>
              <a:t>访问此内容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问题发生在</a:t>
            </a:r>
            <a:r>
              <a:rPr lang="en-US" altLang="zh-CN" dirty="0" smtClean="0"/>
              <a:t>IE</a:t>
            </a:r>
            <a:r>
              <a:rPr lang="zh-CN" altLang="en-US" dirty="0" smtClean="0"/>
              <a:t>的</a:t>
            </a:r>
            <a:r>
              <a:rPr lang="en-US" altLang="zh-CN" dirty="0" smtClean="0"/>
              <a:t>CSS</a:t>
            </a:r>
            <a:r>
              <a:rPr lang="zh-CN" altLang="en-US" dirty="0" smtClean="0"/>
              <a:t>解析过程中，</a:t>
            </a:r>
            <a:r>
              <a:rPr lang="en-US" altLang="zh-CN" dirty="0" smtClean="0"/>
              <a:t>IE</a:t>
            </a:r>
            <a:r>
              <a:rPr lang="zh-CN" altLang="en-US" dirty="0" smtClean="0"/>
              <a:t>将</a:t>
            </a:r>
            <a:r>
              <a:rPr lang="en-US" altLang="zh-CN" dirty="0" err="1" smtClean="0"/>
              <a:t>fontFamily</a:t>
            </a:r>
            <a:r>
              <a:rPr lang="zh-CN" altLang="en-US" dirty="0" smtClean="0"/>
              <a:t>后面的内容当做了</a:t>
            </a:r>
            <a:r>
              <a:rPr lang="en-US" altLang="zh-CN" dirty="0" smtClean="0"/>
              <a:t>value</a:t>
            </a:r>
            <a:r>
              <a:rPr lang="zh-CN" altLang="en-US" dirty="0" smtClean="0"/>
              <a:t>，从而可以读取</a:t>
            </a:r>
            <a:r>
              <a:rPr lang="en-US" altLang="zh-CN" dirty="0" smtClean="0">
                <a:hlinkClick r:id="rId4"/>
              </a:rPr>
              <a:t>www.a.com/test.html</a:t>
            </a:r>
            <a:r>
              <a:rPr lang="zh-CN" altLang="en-US" dirty="0" smtClean="0"/>
              <a:t>的页面内容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81296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内容回顾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CN" dirty="0"/>
              <a:t>SQL</a:t>
            </a:r>
            <a:r>
              <a:rPr lang="zh-CN" altLang="en-US" dirty="0"/>
              <a:t>注入漏洞</a:t>
            </a:r>
            <a:r>
              <a:rPr lang="zh-CN" altLang="en-US" dirty="0" smtClean="0"/>
              <a:t>概述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什么是</a:t>
            </a:r>
            <a:r>
              <a:rPr lang="en-US" altLang="zh-CN" dirty="0" smtClean="0"/>
              <a:t>SQL</a:t>
            </a:r>
            <a:r>
              <a:rPr lang="zh-CN" altLang="en-US" dirty="0" smtClean="0"/>
              <a:t>注入漏洞</a:t>
            </a:r>
            <a:endParaRPr lang="en-US" altLang="zh-CN" dirty="0" smtClean="0"/>
          </a:p>
          <a:p>
            <a:pPr lvl="2"/>
            <a:r>
              <a:rPr lang="zh-CN" altLang="en-US" dirty="0"/>
              <a:t>通过把</a:t>
            </a:r>
            <a:r>
              <a:rPr lang="en-US" altLang="zh-CN" dirty="0"/>
              <a:t>SQL</a:t>
            </a:r>
            <a:r>
              <a:rPr lang="zh-CN" altLang="en-US" dirty="0"/>
              <a:t>命令插入到</a:t>
            </a:r>
            <a:r>
              <a:rPr lang="en-US" altLang="zh-CN" dirty="0"/>
              <a:t>Web</a:t>
            </a:r>
            <a:r>
              <a:rPr lang="zh-CN" altLang="en-US" dirty="0"/>
              <a:t>表单提交或输入域名或页面请求的查询字符串，最终达到</a:t>
            </a:r>
            <a:r>
              <a:rPr lang="zh-CN" altLang="en-US" dirty="0">
                <a:solidFill>
                  <a:srgbClr val="FF0000"/>
                </a:solidFill>
              </a:rPr>
              <a:t>欺骗服务器执行恶意的</a:t>
            </a:r>
            <a:r>
              <a:rPr lang="en-US" altLang="zh-CN" dirty="0">
                <a:solidFill>
                  <a:srgbClr val="FF0000"/>
                </a:solidFill>
              </a:rPr>
              <a:t>SQL</a:t>
            </a:r>
            <a:r>
              <a:rPr lang="zh-CN" altLang="en-US" dirty="0">
                <a:solidFill>
                  <a:srgbClr val="FF0000"/>
                </a:solidFill>
              </a:rPr>
              <a:t>命令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 smtClean="0"/>
              <a:t>SQL</a:t>
            </a:r>
            <a:r>
              <a:rPr lang="zh-CN" altLang="en-US" dirty="0"/>
              <a:t>注入</a:t>
            </a:r>
            <a:r>
              <a:rPr lang="zh-CN" altLang="en-US" dirty="0" smtClean="0"/>
              <a:t>方法</a:t>
            </a:r>
            <a:endParaRPr lang="en-US" altLang="zh-CN" dirty="0" smtClean="0"/>
          </a:p>
          <a:p>
            <a:pPr lvl="1"/>
            <a:r>
              <a:rPr lang="zh-CN" altLang="en-US" dirty="0"/>
              <a:t>通过字符串注入</a:t>
            </a:r>
            <a:endParaRPr lang="en-US" altLang="zh-CN" dirty="0"/>
          </a:p>
          <a:p>
            <a:pPr lvl="1"/>
            <a:r>
              <a:rPr lang="zh-CN" altLang="en-US" dirty="0"/>
              <a:t>猜测：猜表名，猜列名，猜数据库名等等</a:t>
            </a:r>
            <a:endParaRPr lang="en-US" altLang="zh-CN" dirty="0"/>
          </a:p>
          <a:p>
            <a:pPr lvl="1"/>
            <a:r>
              <a:rPr lang="zh-CN" altLang="en-US" dirty="0"/>
              <a:t>后台身份验证绕过</a:t>
            </a:r>
            <a:r>
              <a:rPr lang="zh-CN" altLang="en-US" dirty="0" smtClean="0"/>
              <a:t>漏洞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8826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同源策略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294418" y="1089024"/>
            <a:ext cx="4072082" cy="4930775"/>
          </a:xfrm>
        </p:spPr>
        <p:txBody>
          <a:bodyPr/>
          <a:lstStyle/>
          <a:p>
            <a:r>
              <a:rPr lang="zh-CN" altLang="en-US" dirty="0" smtClean="0"/>
              <a:t>这个漏洞能够跨域读取页面内容，因此绕过了同源策略，成为一个跨域漏洞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486" y="1144052"/>
            <a:ext cx="6757183" cy="4612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652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同源策略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同源策略总结：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浏览器的同源策略是浏览器安全的基础，理解同源策略对于客户端脚本攻击有着重要意义。同源策略一旦出现漏洞被绕过，也将带来非常严重的后果，很多基于同源策略制定的安全方案都将失去效果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3879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86591" y="0"/>
            <a:ext cx="6591300" cy="892175"/>
          </a:xfrm>
        </p:spPr>
        <p:txBody>
          <a:bodyPr/>
          <a:lstStyle/>
          <a:p>
            <a:pPr algn="ctr"/>
            <a:r>
              <a:rPr lang="zh-CN" altLang="en-US" dirty="0" smtClean="0"/>
              <a:t>目 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浏览器安全概述</a:t>
            </a:r>
            <a:endParaRPr lang="en-US" altLang="zh-CN" dirty="0" smtClean="0"/>
          </a:p>
          <a:p>
            <a:r>
              <a:rPr lang="zh-CN" altLang="en-US" dirty="0" smtClean="0"/>
              <a:t>同源策略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浏览器沙箱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/>
              <a:t>恶意网址拦截</a:t>
            </a:r>
            <a:endParaRPr lang="en-US" altLang="zh-CN" dirty="0" smtClean="0"/>
          </a:p>
          <a:p>
            <a:r>
              <a:rPr lang="zh-CN" altLang="en-US" dirty="0" smtClean="0"/>
              <a:t>高速发展的浏览器安全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704231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浏览器沙箱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590" y="1264928"/>
            <a:ext cx="9153856" cy="4934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324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浏览器沙箱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挂马：在网页中插入一段恶意代码，利用</a:t>
            </a:r>
            <a:r>
              <a:rPr lang="zh-CN" altLang="en-US" dirty="0" smtClean="0">
                <a:solidFill>
                  <a:srgbClr val="FF0000"/>
                </a:solidFill>
              </a:rPr>
              <a:t>浏览器漏洞</a:t>
            </a:r>
            <a:r>
              <a:rPr lang="zh-CN" altLang="en-US" dirty="0" smtClean="0"/>
              <a:t>执行任意代码的攻击方式，被称为“挂马”</a:t>
            </a:r>
            <a:endParaRPr lang="en-US" altLang="zh-CN" dirty="0" smtClean="0"/>
          </a:p>
          <a:p>
            <a:r>
              <a:rPr lang="zh-CN" altLang="en-US" dirty="0" smtClean="0"/>
              <a:t>“挂马”是浏览器需要面对的一个主要威胁，近年来，独立于杀毒软件之外，浏览器厂商根据挂马的特点研究出了一些对抗挂马的技术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70246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浏览器沙箱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典型对抗挂马的技术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多进程架构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将浏览器的各个功能模块分开，各个浏览器实例分开，当一个进程崩溃时，不会影响到其他的的进程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Google Chrome</a:t>
            </a:r>
            <a:r>
              <a:rPr lang="zh-CN" altLang="en-US" dirty="0" smtClean="0"/>
              <a:t>主要进程有：浏览器进程、渲染进程、插件进程、扩展进程等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插件进程如</a:t>
            </a:r>
            <a:r>
              <a:rPr lang="en-US" altLang="zh-CN" dirty="0" smtClean="0"/>
              <a:t>flash</a:t>
            </a:r>
            <a:r>
              <a:rPr lang="zh-CN" altLang="en-US" dirty="0" smtClean="0"/>
              <a:t>、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、</a:t>
            </a:r>
            <a:r>
              <a:rPr lang="en-US" altLang="zh-CN" dirty="0" smtClean="0"/>
              <a:t>pdf</a:t>
            </a:r>
            <a:r>
              <a:rPr lang="zh-CN" altLang="en-US" dirty="0" smtClean="0"/>
              <a:t>等于浏览器进程严格隔离，因此不会互相影响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7523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浏览器沙箱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1218" y="5016702"/>
            <a:ext cx="11177881" cy="1520456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渲染引擎由</a:t>
            </a:r>
            <a:r>
              <a:rPr lang="en-US" altLang="zh-CN" dirty="0" smtClean="0"/>
              <a:t>Sandbox</a:t>
            </a:r>
            <a:r>
              <a:rPr lang="zh-CN" altLang="en-US" dirty="0" smtClean="0"/>
              <a:t>隔离，网页代码要与浏览器内核进程通信、与操作系统通信都需要通过</a:t>
            </a:r>
            <a:r>
              <a:rPr lang="en-US" altLang="zh-CN" dirty="0" smtClean="0"/>
              <a:t>IPC channel</a:t>
            </a:r>
            <a:r>
              <a:rPr lang="zh-CN" altLang="en-US" dirty="0" smtClean="0"/>
              <a:t>，在其中进行一些安全检查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71975" y="977125"/>
            <a:ext cx="11586888" cy="4370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947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浏览器沙箱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沙箱（</a:t>
            </a:r>
            <a:r>
              <a:rPr lang="en-US" altLang="zh-CN" dirty="0" smtClean="0"/>
              <a:t>Sandbox</a:t>
            </a:r>
            <a:r>
              <a:rPr lang="zh-CN" altLang="en-US" dirty="0" smtClean="0"/>
              <a:t>）</a:t>
            </a:r>
            <a:r>
              <a:rPr lang="en-US" altLang="zh-CN" dirty="0" smtClean="0"/>
              <a:t>:</a:t>
            </a:r>
            <a:r>
              <a:rPr lang="zh-CN" altLang="en-US" dirty="0" smtClean="0"/>
              <a:t>泛指“资源隔离类模块”的代名词</a:t>
            </a:r>
            <a:endParaRPr lang="en-US" altLang="zh-CN" dirty="0" smtClean="0"/>
          </a:p>
          <a:p>
            <a:r>
              <a:rPr lang="zh-CN" altLang="en-US" dirty="0" smtClean="0"/>
              <a:t>设计沙箱的目的：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让不可信任的代码运行在一定的环境中，限制不可信任的代码访问隔离去之外的资源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如果一定要跨越沙箱边界产生数据交换，则只能通过指定的数据通道，比如经过封装的</a:t>
            </a:r>
            <a:r>
              <a:rPr lang="en-US" altLang="zh-CN" dirty="0" smtClean="0"/>
              <a:t>API</a:t>
            </a:r>
            <a:r>
              <a:rPr lang="zh-CN" altLang="en-US" dirty="0" smtClean="0"/>
              <a:t>来完成，在这些</a:t>
            </a:r>
            <a:r>
              <a:rPr lang="en-US" altLang="zh-CN" dirty="0" smtClean="0"/>
              <a:t>API</a:t>
            </a:r>
            <a:r>
              <a:rPr lang="zh-CN" altLang="en-US" dirty="0" smtClean="0"/>
              <a:t>中会严格检查请求的合法性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61665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浏览器沙箱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dirty="0" smtClean="0"/>
              <a:t>多进程架构浏览器有什么好处？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相对于单进程浏览器，在发生崩溃时，多进程浏览器只会崩溃当前的</a:t>
            </a:r>
            <a:r>
              <a:rPr lang="en-US" altLang="zh-CN" dirty="0" smtClean="0"/>
              <a:t>Tab</a:t>
            </a:r>
            <a:r>
              <a:rPr lang="zh-CN" altLang="en-US" dirty="0" smtClean="0"/>
              <a:t>页，而单进程浏览器则会崩溃整个浏览器进程，对于用户体验是很大提升</a:t>
            </a:r>
            <a:endParaRPr lang="en-US" altLang="zh-CN" dirty="0" smtClean="0"/>
          </a:p>
          <a:p>
            <a:r>
              <a:rPr lang="zh-CN" altLang="en-US" dirty="0"/>
              <a:t>多</a:t>
            </a:r>
            <a:r>
              <a:rPr lang="zh-CN" altLang="en-US" dirty="0" smtClean="0"/>
              <a:t>进程和沙箱保护就一定安全吗？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不一定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如第三方插件（</a:t>
            </a:r>
            <a:r>
              <a:rPr lang="en-US" altLang="zh-CN" dirty="0" smtClean="0"/>
              <a:t>Flash</a:t>
            </a:r>
            <a:r>
              <a:rPr lang="zh-CN" altLang="en-US" dirty="0" smtClean="0"/>
              <a:t>、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、</a:t>
            </a:r>
            <a:r>
              <a:rPr lang="en-US" altLang="zh-CN" dirty="0" smtClean="0"/>
              <a:t>PDF</a:t>
            </a:r>
            <a:r>
              <a:rPr lang="zh-CN" altLang="en-US" dirty="0" smtClean="0"/>
              <a:t>、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NetFramework</a:t>
            </a:r>
            <a:r>
              <a:rPr lang="zh-CN" altLang="en-US" dirty="0" smtClean="0"/>
              <a:t>等）出现安全漏洞，第三方插件近年来也成为浏览器攻击的热点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37672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86591" y="0"/>
            <a:ext cx="6591300" cy="892175"/>
          </a:xfrm>
        </p:spPr>
        <p:txBody>
          <a:bodyPr/>
          <a:lstStyle/>
          <a:p>
            <a:pPr algn="ctr"/>
            <a:r>
              <a:rPr lang="zh-CN" altLang="en-US" dirty="0" smtClean="0"/>
              <a:t>目 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浏览器安全概述</a:t>
            </a:r>
            <a:endParaRPr lang="en-US" altLang="zh-CN" dirty="0" smtClean="0"/>
          </a:p>
          <a:p>
            <a:r>
              <a:rPr lang="zh-CN" altLang="en-US" dirty="0" smtClean="0"/>
              <a:t>同源策略</a:t>
            </a:r>
            <a:endParaRPr lang="en-US" altLang="zh-CN" dirty="0" smtClean="0"/>
          </a:p>
          <a:p>
            <a:r>
              <a:rPr lang="zh-CN" altLang="en-US" dirty="0" smtClean="0"/>
              <a:t>浏览器沙箱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恶意网址拦截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/>
              <a:t>高速发展的浏览器安全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648504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内容回顾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怎样测试</a:t>
            </a:r>
            <a:r>
              <a:rPr lang="en-US" altLang="zh-CN" dirty="0"/>
              <a:t>SQL</a:t>
            </a:r>
            <a:r>
              <a:rPr lang="zh-CN" altLang="en-US" dirty="0"/>
              <a:t>注入</a:t>
            </a:r>
            <a:r>
              <a:rPr lang="zh-CN" altLang="en-US" dirty="0" smtClean="0"/>
              <a:t>漏洞</a:t>
            </a:r>
            <a:endParaRPr lang="en-US" altLang="zh-CN" dirty="0" smtClean="0"/>
          </a:p>
          <a:p>
            <a:pPr lvl="1"/>
            <a:r>
              <a:rPr lang="zh-CN" altLang="en-US" dirty="0"/>
              <a:t>猜</a:t>
            </a:r>
            <a:r>
              <a:rPr lang="zh-CN" altLang="en-US" dirty="0" smtClean="0"/>
              <a:t>字段、猜</a:t>
            </a:r>
            <a:r>
              <a:rPr lang="zh-CN" altLang="en-US" dirty="0"/>
              <a:t>数据库</a:t>
            </a:r>
            <a:r>
              <a:rPr lang="zh-CN" altLang="en-US" dirty="0" smtClean="0"/>
              <a:t>名字、猜用户名、猜</a:t>
            </a:r>
            <a:r>
              <a:rPr lang="zh-CN" altLang="en-US" dirty="0"/>
              <a:t>数据库</a:t>
            </a:r>
            <a:r>
              <a:rPr lang="zh-CN" altLang="en-US" dirty="0" smtClean="0"/>
              <a:t>版本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猜</a:t>
            </a:r>
            <a:r>
              <a:rPr lang="zh-CN" altLang="en-US" dirty="0"/>
              <a:t>当前</a:t>
            </a:r>
            <a:r>
              <a:rPr lang="zh-CN" altLang="en-US" dirty="0" smtClean="0"/>
              <a:t>操作系统、猜</a:t>
            </a:r>
            <a:r>
              <a:rPr lang="zh-CN" altLang="en-US" dirty="0"/>
              <a:t>数据库表</a:t>
            </a:r>
            <a:r>
              <a:rPr lang="zh-CN" altLang="en-US" dirty="0" smtClean="0"/>
              <a:t>名、获取</a:t>
            </a:r>
            <a:r>
              <a:rPr lang="zh-CN" altLang="en-US" dirty="0"/>
              <a:t>用户名和</a:t>
            </a:r>
            <a:r>
              <a:rPr lang="zh-CN" altLang="en-US" dirty="0" smtClean="0"/>
              <a:t>密码</a:t>
            </a:r>
            <a:endParaRPr lang="en-US" altLang="zh-CN" dirty="0"/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6864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恶意网址拦截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dirty="0" smtClean="0"/>
              <a:t>很多时候“挂马”攻击在实施时会在一个正常的网页中通过</a:t>
            </a:r>
            <a:r>
              <a:rPr lang="en-US" altLang="zh-CN" dirty="0" smtClean="0"/>
              <a:t>&lt;script&gt;</a:t>
            </a:r>
            <a:r>
              <a:rPr lang="zh-CN" altLang="en-US" dirty="0" smtClean="0"/>
              <a:t>或者</a:t>
            </a:r>
            <a:r>
              <a:rPr lang="en-US" altLang="zh-CN" dirty="0" smtClean="0"/>
              <a:t>&lt;iframe&gt;</a:t>
            </a:r>
            <a:r>
              <a:rPr lang="zh-CN" altLang="en-US" dirty="0" smtClean="0"/>
              <a:t>等标签加载一个恶意网址</a:t>
            </a:r>
            <a:endParaRPr lang="en-US" altLang="zh-CN" dirty="0" smtClean="0"/>
          </a:p>
          <a:p>
            <a:r>
              <a:rPr lang="zh-CN" altLang="en-US" dirty="0" smtClean="0"/>
              <a:t>除了加载恶意网址外，浏览器端还有没有别的威胁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钓鱼网站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诈骗网站</a:t>
            </a:r>
            <a:endParaRPr lang="en-US" altLang="zh-CN" dirty="0" smtClean="0"/>
          </a:p>
          <a:p>
            <a:r>
              <a:rPr lang="zh-CN" altLang="en-US" dirty="0" smtClean="0"/>
              <a:t>为了保护用户安全，浏览器厂商纷纷推出各自的拦截恶意网址功能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目前各个浏览器的拦截恶意网址的功能都是基于“黑名单”的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137717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恶意网址拦截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拦截恶意网址的工作原理：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浏览器周期性地从服务器端获取一份最新的恶意网址黑名单，如果用户上网访问的网址存在于此黑名单中，浏览器就会弹出一个警告页面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7105" y="3418667"/>
            <a:ext cx="8200000" cy="31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007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恶意网址拦截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常见恶意网址类型</a:t>
            </a:r>
            <a:endParaRPr lang="en-US" altLang="zh-CN" dirty="0" smtClean="0"/>
          </a:p>
          <a:p>
            <a:pPr lvl="1"/>
            <a:r>
              <a:rPr lang="zh-CN" altLang="en-US" dirty="0"/>
              <a:t>挂</a:t>
            </a:r>
            <a:r>
              <a:rPr lang="zh-CN" altLang="en-US" dirty="0" smtClean="0"/>
              <a:t>马网站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通常包含恶意脚本如</a:t>
            </a:r>
            <a:r>
              <a:rPr lang="en-US" altLang="zh-CN" dirty="0" smtClean="0"/>
              <a:t>JS</a:t>
            </a:r>
            <a:r>
              <a:rPr lang="zh-CN" altLang="en-US" dirty="0" smtClean="0"/>
              <a:t>或</a:t>
            </a:r>
            <a:r>
              <a:rPr lang="en-US" altLang="zh-CN" dirty="0" smtClean="0"/>
              <a:t>Flash</a:t>
            </a:r>
            <a:r>
              <a:rPr lang="zh-CN" altLang="en-US" dirty="0" smtClean="0"/>
              <a:t>，通过利用</a:t>
            </a:r>
            <a:r>
              <a:rPr lang="zh-CN" altLang="en-US" dirty="0" smtClean="0">
                <a:solidFill>
                  <a:srgbClr val="FF0000"/>
                </a:solidFill>
              </a:rPr>
              <a:t>浏览器的漏洞</a:t>
            </a:r>
            <a:r>
              <a:rPr lang="zh-CN" altLang="en-US" dirty="0" smtClean="0"/>
              <a:t>（插件或控件漏洞）执行</a:t>
            </a:r>
            <a:r>
              <a:rPr lang="en-US" altLang="zh-CN" dirty="0" smtClean="0"/>
              <a:t>shellcode</a:t>
            </a:r>
            <a:r>
              <a:rPr lang="zh-CN" altLang="en-US" dirty="0" smtClean="0"/>
              <a:t>，在用户电脑中植入木马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钓鱼网站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通过模仿知名网站的相似页面来欺骗用户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4443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恶意网址拦截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怎样识别这两种网站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目前只是以推送恶意网址黑名单为主，浏览器收到黑名单后，对用户访问的黑名单进行拦截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与专业安全厂商合作，由安全厂商或机构提供恶意网址黑名单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82987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恶意网址拦截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Google</a:t>
            </a:r>
            <a:r>
              <a:rPr lang="zh-CN" altLang="en-US" dirty="0" smtClean="0"/>
              <a:t>和微软有自建安全团队做恶意网址识别工作，用以提供浏览器所使用的黑名单</a:t>
            </a:r>
            <a:endParaRPr lang="en-US" altLang="zh-CN" dirty="0" smtClean="0"/>
          </a:p>
          <a:p>
            <a:r>
              <a:rPr lang="en-US" altLang="zh-CN" dirty="0" err="1" smtClean="0"/>
              <a:t>PhishTank</a:t>
            </a:r>
            <a:r>
              <a:rPr lang="zh-CN" altLang="en-US" dirty="0" smtClean="0"/>
              <a:t>是互联网上免费提供恶意网址黑名单的组织之一，它的黑名单由世界各地的志愿者提供，且更新频繁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3387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恶意网址拦截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263" y="1222083"/>
            <a:ext cx="11165305" cy="4754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155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恶意网址拦截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除了拦截网址黑名单功能外，主流浏览器都支持</a:t>
            </a:r>
            <a:r>
              <a:rPr lang="en-US" altLang="zh-CN" dirty="0" smtClean="0"/>
              <a:t>SSL</a:t>
            </a:r>
            <a:r>
              <a:rPr lang="zh-CN" altLang="en-US" dirty="0" smtClean="0"/>
              <a:t>证书，以增强对安全网站的识别</a:t>
            </a:r>
            <a:endParaRPr lang="en-US" altLang="zh-CN" dirty="0" smtClean="0"/>
          </a:p>
          <a:p>
            <a:r>
              <a:rPr lang="zh-CN" altLang="en-US" dirty="0" smtClean="0"/>
              <a:t>证书</a:t>
            </a:r>
            <a:endParaRPr lang="en-US" altLang="zh-CN" dirty="0" smtClean="0"/>
          </a:p>
          <a:p>
            <a:pPr lvl="1"/>
            <a:r>
              <a:rPr lang="zh-CN" altLang="en-US" dirty="0"/>
              <a:t>提供了一种在网上进行身份验证的方法，是用来标志和证明网络通信双方身份的数字信息</a:t>
            </a:r>
            <a:r>
              <a:rPr lang="zh-CN" altLang="en-US" dirty="0" smtClean="0"/>
              <a:t>文件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概念</a:t>
            </a:r>
            <a:r>
              <a:rPr lang="zh-CN" altLang="en-US" dirty="0"/>
              <a:t>类似日常生活中的司机驾照或</a:t>
            </a:r>
            <a:r>
              <a:rPr lang="zh-CN" altLang="en-US" dirty="0" smtClean="0"/>
              <a:t>身份证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数字签名</a:t>
            </a:r>
            <a:r>
              <a:rPr lang="zh-CN" altLang="en-US" dirty="0"/>
              <a:t>主要用于发送安全电子邮件、访问安全站点、网上招标与投标、网上签约、网上订购、网上公文安全传送、网上办公、网上缴费、网上缴税以及网上购物等安全的网上电子交易</a:t>
            </a:r>
            <a:r>
              <a:rPr lang="zh-CN" altLang="en-US" dirty="0" smtClean="0"/>
              <a:t>活动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9150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86591" y="0"/>
            <a:ext cx="6591300" cy="892175"/>
          </a:xfrm>
        </p:spPr>
        <p:txBody>
          <a:bodyPr/>
          <a:lstStyle/>
          <a:p>
            <a:pPr algn="ctr"/>
            <a:r>
              <a:rPr lang="zh-CN" altLang="en-US" dirty="0" smtClean="0"/>
              <a:t>目 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浏览器安全概述</a:t>
            </a:r>
            <a:endParaRPr lang="en-US" altLang="zh-CN" dirty="0" smtClean="0"/>
          </a:p>
          <a:p>
            <a:r>
              <a:rPr lang="zh-CN" altLang="en-US" dirty="0" smtClean="0"/>
              <a:t>同源策略</a:t>
            </a:r>
            <a:endParaRPr lang="en-US" altLang="zh-CN" dirty="0" smtClean="0"/>
          </a:p>
          <a:p>
            <a:r>
              <a:rPr lang="zh-CN" altLang="en-US" dirty="0" smtClean="0"/>
              <a:t>浏览器沙箱</a:t>
            </a:r>
            <a:endParaRPr lang="en-US" altLang="zh-CN" dirty="0" smtClean="0"/>
          </a:p>
          <a:p>
            <a:r>
              <a:rPr lang="zh-CN" altLang="en-US" dirty="0" smtClean="0"/>
              <a:t>恶意网址拦截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高速发展的浏览器安全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5459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高速发展的浏览器安全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微软率先在</a:t>
            </a:r>
            <a:r>
              <a:rPr lang="en-US" altLang="zh-CN" dirty="0" smtClean="0"/>
              <a:t>IE8</a:t>
            </a:r>
            <a:r>
              <a:rPr lang="zh-CN" altLang="en-US" dirty="0" smtClean="0"/>
              <a:t>中推出了</a:t>
            </a:r>
            <a:r>
              <a:rPr lang="en-US" altLang="zh-CN" dirty="0" smtClean="0"/>
              <a:t>XSS Filter</a:t>
            </a:r>
            <a:r>
              <a:rPr lang="zh-CN" altLang="en-US" dirty="0" smtClean="0"/>
              <a:t>功能，用以</a:t>
            </a:r>
            <a:r>
              <a:rPr lang="zh-CN" altLang="en-US" dirty="0" smtClean="0">
                <a:solidFill>
                  <a:srgbClr val="FF0000"/>
                </a:solidFill>
              </a:rPr>
              <a:t>对抗反射型</a:t>
            </a:r>
            <a:r>
              <a:rPr lang="en-US" altLang="zh-CN" dirty="0" smtClean="0">
                <a:solidFill>
                  <a:srgbClr val="FF0000"/>
                </a:solidFill>
              </a:rPr>
              <a:t>XSS</a:t>
            </a:r>
          </a:p>
          <a:p>
            <a:pPr lvl="1"/>
            <a:r>
              <a:rPr lang="zh-CN" altLang="en-US" dirty="0" smtClean="0"/>
              <a:t>一直以来，业界认为</a:t>
            </a:r>
            <a:r>
              <a:rPr lang="en-US" altLang="zh-CN" dirty="0" smtClean="0"/>
              <a:t>XSS</a:t>
            </a:r>
            <a:r>
              <a:rPr lang="zh-CN" altLang="en-US" dirty="0" smtClean="0"/>
              <a:t>是服务器端应用的漏洞，应该由服务器端应用在代码中修补，而微软率先推出这一功能，使得</a:t>
            </a:r>
            <a:r>
              <a:rPr lang="en-US" altLang="zh-CN" dirty="0" smtClean="0"/>
              <a:t>IE8</a:t>
            </a:r>
            <a:r>
              <a:rPr lang="zh-CN" altLang="en-US" dirty="0" smtClean="0"/>
              <a:t>在安全领域极具特色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当用户访问</a:t>
            </a:r>
            <a:r>
              <a:rPr lang="en-US" altLang="zh-CN" dirty="0" smtClean="0"/>
              <a:t>URL</a:t>
            </a:r>
            <a:r>
              <a:rPr lang="zh-CN" altLang="en-US" dirty="0" smtClean="0"/>
              <a:t>中包含了</a:t>
            </a:r>
            <a:r>
              <a:rPr lang="en-US" altLang="zh-CN" dirty="0" smtClean="0"/>
              <a:t>XSS</a:t>
            </a:r>
            <a:r>
              <a:rPr lang="zh-CN" altLang="en-US" dirty="0" smtClean="0"/>
              <a:t>攻击的脚本时，</a:t>
            </a:r>
            <a:r>
              <a:rPr lang="en-US" altLang="zh-CN" dirty="0" smtClean="0"/>
              <a:t>IE</a:t>
            </a:r>
            <a:r>
              <a:rPr lang="zh-CN" altLang="en-US" dirty="0" smtClean="0"/>
              <a:t>就会修改其中的关键字符，使得攻击无法成功完成，并对用户弹出提示框，这些规则可以捕获</a:t>
            </a:r>
            <a:r>
              <a:rPr lang="en-US" altLang="zh-CN" dirty="0" smtClean="0"/>
              <a:t>URL</a:t>
            </a:r>
            <a:r>
              <a:rPr lang="zh-CN" altLang="en-US" dirty="0" smtClean="0"/>
              <a:t>中</a:t>
            </a:r>
            <a:r>
              <a:rPr lang="en-US" altLang="zh-CN" dirty="0" smtClean="0"/>
              <a:t>XSS</a:t>
            </a:r>
            <a:r>
              <a:rPr lang="zh-CN" altLang="en-US" dirty="0" smtClean="0"/>
              <a:t>攻击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84390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高速发展的浏览器安全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 smtClean="0"/>
              <a:t>Firfox4 </a:t>
            </a:r>
            <a:r>
              <a:rPr lang="zh-CN" altLang="en-US" dirty="0" smtClean="0"/>
              <a:t>推出了</a:t>
            </a:r>
            <a:r>
              <a:rPr lang="en-US" altLang="zh-CN" dirty="0" smtClean="0"/>
              <a:t>Content Security Policy</a:t>
            </a:r>
            <a:r>
              <a:rPr lang="zh-CN" altLang="en-US" dirty="0" smtClean="0"/>
              <a:t>（内容安全政策）</a:t>
            </a:r>
            <a:endParaRPr lang="en-US" altLang="zh-CN" dirty="0" smtClean="0"/>
          </a:p>
          <a:p>
            <a:pPr lvl="1" latinLnBrk="1"/>
            <a:r>
              <a:rPr lang="zh-CN" altLang="en-US" dirty="0"/>
              <a:t>服务器添加 </a:t>
            </a:r>
            <a:r>
              <a:rPr lang="sq-AL" altLang="zh-CN" dirty="0"/>
              <a:t>Content-Security-Policy </a:t>
            </a:r>
            <a:r>
              <a:rPr lang="zh-CN" altLang="en-US" dirty="0"/>
              <a:t>响应头来指定规则</a:t>
            </a:r>
          </a:p>
          <a:p>
            <a:pPr lvl="1" latinLnBrk="1"/>
            <a:r>
              <a:rPr lang="sq-AL" altLang="zh-CN" dirty="0"/>
              <a:t>HTML </a:t>
            </a:r>
            <a:r>
              <a:rPr lang="zh-CN" altLang="en-US" dirty="0"/>
              <a:t>中添加 </a:t>
            </a:r>
            <a:r>
              <a:rPr lang="en-US" altLang="zh-CN" dirty="0"/>
              <a:t>&lt;</a:t>
            </a:r>
            <a:r>
              <a:rPr lang="sq-AL" altLang="zh-CN" dirty="0"/>
              <a:t>meta&gt; </a:t>
            </a:r>
            <a:r>
              <a:rPr lang="zh-CN" altLang="en-US" dirty="0"/>
              <a:t>标签来指定 </a:t>
            </a:r>
            <a:r>
              <a:rPr lang="sq-AL" altLang="zh-CN" dirty="0"/>
              <a:t>Content-Security-Policy </a:t>
            </a:r>
            <a:r>
              <a:rPr lang="zh-CN" altLang="en-US" dirty="0"/>
              <a:t>规则</a:t>
            </a:r>
          </a:p>
          <a:p>
            <a:pPr lvl="1"/>
            <a:r>
              <a:rPr lang="zh-CN" altLang="en-US" dirty="0" smtClean="0"/>
              <a:t>如：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X—Content—Security—</a:t>
            </a:r>
            <a:r>
              <a:rPr lang="en-US" altLang="zh-CN" dirty="0" err="1" smtClean="0"/>
              <a:t>Policy:allow</a:t>
            </a:r>
            <a:r>
              <a:rPr lang="en-US" altLang="zh-CN" dirty="0" smtClean="0"/>
              <a:t> ‘self’  ; *.mydomain.com</a:t>
            </a:r>
          </a:p>
          <a:p>
            <a:pPr lvl="2"/>
            <a:r>
              <a:rPr lang="zh-CN" altLang="en-US" dirty="0" smtClean="0"/>
              <a:t>浏览器信任来自</a:t>
            </a:r>
            <a:r>
              <a:rPr lang="en-US" altLang="zh-CN" dirty="0" smtClean="0"/>
              <a:t>mydomain.com </a:t>
            </a:r>
            <a:r>
              <a:rPr lang="zh-CN" altLang="en-US" dirty="0" smtClean="0"/>
              <a:t>及其子域下的内容</a:t>
            </a:r>
            <a:endParaRPr lang="en-US" altLang="zh-CN" dirty="0" smtClean="0"/>
          </a:p>
          <a:p>
            <a:pPr lvl="1"/>
            <a:r>
              <a:rPr lang="en-US" altLang="zh-CN" dirty="0"/>
              <a:t>X—Content—Security—</a:t>
            </a:r>
            <a:r>
              <a:rPr lang="en-US" altLang="zh-CN" dirty="0" err="1"/>
              <a:t>Policy:allow</a:t>
            </a:r>
            <a:r>
              <a:rPr lang="en-US" altLang="zh-CN" dirty="0"/>
              <a:t> ‘self</a:t>
            </a:r>
            <a:r>
              <a:rPr lang="en-US" altLang="zh-CN" dirty="0" smtClean="0"/>
              <a:t>’</a:t>
            </a:r>
            <a:r>
              <a:rPr lang="zh-CN" altLang="en-US" dirty="0" smtClean="0"/>
              <a:t>；</a:t>
            </a:r>
            <a:r>
              <a:rPr lang="en-US" altLang="zh-CN" dirty="0" err="1" smtClean="0"/>
              <a:t>img</a:t>
            </a:r>
            <a:r>
              <a:rPr lang="en-US" altLang="zh-CN" dirty="0" smtClean="0"/>
              <a:t>—</a:t>
            </a:r>
            <a:r>
              <a:rPr lang="en-US" altLang="zh-CN" dirty="0" err="1" smtClean="0"/>
              <a:t>src</a:t>
            </a:r>
            <a:r>
              <a:rPr lang="en-US" altLang="zh-CN" dirty="0" smtClean="0"/>
              <a:t> *;media-</a:t>
            </a:r>
            <a:r>
              <a:rPr lang="en-US" altLang="zh-CN" dirty="0" err="1" smtClean="0"/>
              <a:t>src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medial.com;script-src</a:t>
            </a:r>
            <a:r>
              <a:rPr lang="en-US" altLang="zh-CN" dirty="0" smtClean="0"/>
              <a:t> userscripts.example.com</a:t>
            </a:r>
          </a:p>
          <a:p>
            <a:pPr lvl="2"/>
            <a:r>
              <a:rPr lang="zh-CN" altLang="en-US" dirty="0" smtClean="0"/>
              <a:t>浏览器除了信任自身来源外，还可以加载任意域的图片，来自</a:t>
            </a:r>
            <a:r>
              <a:rPr lang="en-US" altLang="zh-CN" dirty="0" smtClean="0"/>
              <a:t>medial.com</a:t>
            </a:r>
            <a:r>
              <a:rPr lang="zh-CN" altLang="en-US" dirty="0" smtClean="0"/>
              <a:t>的媒体文件，以及</a:t>
            </a:r>
            <a:r>
              <a:rPr lang="en-US" altLang="zh-CN" dirty="0" smtClean="0"/>
              <a:t>userscripts.example.com</a:t>
            </a:r>
            <a:r>
              <a:rPr lang="zh-CN" altLang="en-US" dirty="0" smtClean="0"/>
              <a:t>的脚本，其他一律拒绝</a:t>
            </a:r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1004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内容回顾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怎样防御</a:t>
            </a:r>
            <a:r>
              <a:rPr lang="en-US" altLang="zh-CN" dirty="0"/>
              <a:t>SQL</a:t>
            </a:r>
            <a:r>
              <a:rPr lang="zh-CN" altLang="en-US" dirty="0"/>
              <a:t>注入漏洞</a:t>
            </a:r>
            <a:endParaRPr lang="en-US" altLang="zh-CN" dirty="0"/>
          </a:p>
          <a:p>
            <a:pPr lvl="1"/>
            <a:r>
              <a:rPr lang="zh-CN" altLang="en-US" dirty="0"/>
              <a:t>使用参数化的过滤性语句</a:t>
            </a:r>
            <a:endParaRPr lang="en-US" altLang="zh-CN" dirty="0"/>
          </a:p>
          <a:p>
            <a:pPr lvl="1"/>
            <a:r>
              <a:rPr lang="zh-CN" altLang="en-US" dirty="0"/>
              <a:t>输入验证</a:t>
            </a:r>
            <a:endParaRPr lang="en-US" altLang="zh-CN" dirty="0"/>
          </a:p>
          <a:p>
            <a:pPr lvl="1"/>
            <a:r>
              <a:rPr lang="zh-CN" altLang="en-US" dirty="0"/>
              <a:t>错误消息处理</a:t>
            </a:r>
          </a:p>
          <a:p>
            <a:pPr lvl="1"/>
            <a:r>
              <a:rPr lang="zh-CN" altLang="en-US" dirty="0"/>
              <a:t>加密处理</a:t>
            </a:r>
          </a:p>
          <a:p>
            <a:pPr lvl="1"/>
            <a:r>
              <a:rPr lang="zh-CN" altLang="en-US" dirty="0"/>
              <a:t>存储过程来执行所有的查询</a:t>
            </a:r>
          </a:p>
          <a:p>
            <a:pPr lvl="1"/>
            <a:r>
              <a:rPr lang="zh-CN" altLang="en-US" dirty="0"/>
              <a:t>使用专业的漏洞扫描工具</a:t>
            </a:r>
          </a:p>
          <a:p>
            <a:pPr lvl="1"/>
            <a:r>
              <a:rPr lang="zh-CN" altLang="en-US" dirty="0"/>
              <a:t>确保数据库安全</a:t>
            </a:r>
          </a:p>
        </p:txBody>
      </p:sp>
    </p:spTree>
    <p:extLst>
      <p:ext uri="{BB962C8B-B14F-4D97-AF65-F5344CB8AC3E}">
        <p14:creationId xmlns:p14="http://schemas.microsoft.com/office/powerpoint/2010/main" val="3225995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高速发展的浏览器安全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CSP</a:t>
            </a:r>
            <a:r>
              <a:rPr lang="zh-CN" altLang="en-US" dirty="0" smtClean="0"/>
              <a:t>设计理念是出色的，但</a:t>
            </a:r>
            <a:r>
              <a:rPr lang="en-US" altLang="zh-CN" dirty="0" smtClean="0"/>
              <a:t>CSP</a:t>
            </a:r>
            <a:r>
              <a:rPr lang="zh-CN" altLang="en-US" dirty="0" smtClean="0"/>
              <a:t>的规则配置较为复杂，在页面较多的情况下，很难一个个配置起来，且后期维护成本巨大，这些原因导致</a:t>
            </a:r>
            <a:r>
              <a:rPr lang="en-US" altLang="zh-CN" dirty="0" smtClean="0"/>
              <a:t>CSP</a:t>
            </a:r>
            <a:r>
              <a:rPr lang="zh-CN" altLang="en-US" dirty="0" smtClean="0"/>
              <a:t>未能得到很好的推广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3092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内容总结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浏览器安全概述</a:t>
            </a:r>
            <a:endParaRPr lang="en-US" altLang="zh-CN" dirty="0"/>
          </a:p>
          <a:p>
            <a:r>
              <a:rPr lang="zh-CN" altLang="en-US" dirty="0"/>
              <a:t>同源策略</a:t>
            </a:r>
            <a:endParaRPr lang="en-US" altLang="zh-CN" dirty="0"/>
          </a:p>
          <a:p>
            <a:r>
              <a:rPr lang="zh-CN" altLang="en-US" dirty="0"/>
              <a:t>浏览器沙箱</a:t>
            </a:r>
            <a:endParaRPr lang="en-US" altLang="zh-CN" dirty="0"/>
          </a:p>
          <a:p>
            <a:r>
              <a:rPr lang="zh-CN" altLang="en-US" dirty="0"/>
              <a:t>恶意网址拦截</a:t>
            </a:r>
            <a:endParaRPr lang="en-US" altLang="zh-CN" dirty="0"/>
          </a:p>
          <a:p>
            <a:r>
              <a:rPr lang="zh-CN" altLang="en-US" dirty="0"/>
              <a:t>高速发展的浏览器安全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74318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Question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内容回顾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Burp Suite </a:t>
            </a:r>
            <a:r>
              <a:rPr lang="zh-CN" altLang="en-US" dirty="0" smtClean="0"/>
              <a:t>中 </a:t>
            </a:r>
            <a:r>
              <a:rPr lang="en-US" altLang="zh-CN" dirty="0" smtClean="0"/>
              <a:t>Target </a:t>
            </a:r>
            <a:r>
              <a:rPr lang="zh-CN" altLang="en-US" dirty="0" smtClean="0"/>
              <a:t>和 </a:t>
            </a:r>
            <a:r>
              <a:rPr lang="en-US" altLang="zh-CN" dirty="0"/>
              <a:t>Spider </a:t>
            </a:r>
            <a:r>
              <a:rPr lang="zh-CN" altLang="en-US" dirty="0" smtClean="0"/>
              <a:t>的使用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90309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86591" y="0"/>
            <a:ext cx="6591300" cy="892175"/>
          </a:xfrm>
        </p:spPr>
        <p:txBody>
          <a:bodyPr/>
          <a:lstStyle/>
          <a:p>
            <a:pPr algn="ctr"/>
            <a:r>
              <a:rPr lang="zh-CN" altLang="en-US" dirty="0" smtClean="0"/>
              <a:t>目 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浏览器安全概述</a:t>
            </a:r>
            <a:endParaRPr lang="en-US" altLang="zh-CN" dirty="0" smtClean="0"/>
          </a:p>
          <a:p>
            <a:r>
              <a:rPr lang="zh-CN" altLang="en-US" dirty="0" smtClean="0"/>
              <a:t>同源策略</a:t>
            </a:r>
            <a:endParaRPr lang="en-US" altLang="zh-CN" dirty="0" smtClean="0"/>
          </a:p>
          <a:p>
            <a:r>
              <a:rPr lang="zh-CN" altLang="en-US" dirty="0" smtClean="0"/>
              <a:t>浏览器沙箱</a:t>
            </a:r>
            <a:endParaRPr lang="en-US" altLang="zh-CN" dirty="0" smtClean="0"/>
          </a:p>
          <a:p>
            <a:r>
              <a:rPr lang="zh-CN" altLang="en-US" dirty="0" smtClean="0"/>
              <a:t>恶意网址拦截</a:t>
            </a:r>
            <a:endParaRPr lang="en-US" altLang="zh-CN" dirty="0" smtClean="0"/>
          </a:p>
          <a:p>
            <a:r>
              <a:rPr lang="zh-CN" altLang="en-US" dirty="0" smtClean="0"/>
              <a:t>高速发展的浏览器安全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浏览器安全</a:t>
            </a:r>
            <a:r>
              <a:rPr lang="zh-CN" altLang="en-US" dirty="0" smtClean="0"/>
              <a:t>概述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什么是浏览器安全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浏览器端具备安全功能</a:t>
            </a:r>
            <a:endParaRPr lang="en-US" altLang="zh-CN" dirty="0" smtClean="0"/>
          </a:p>
          <a:p>
            <a:r>
              <a:rPr lang="zh-CN" altLang="en-US" dirty="0" smtClean="0"/>
              <a:t>为什么提浏览器安全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作为客户端，如果</a:t>
            </a:r>
            <a:r>
              <a:rPr lang="zh-CN" altLang="en-US" dirty="0" smtClean="0">
                <a:solidFill>
                  <a:srgbClr val="FF0000"/>
                </a:solidFill>
              </a:rPr>
              <a:t>具备安全功能</a:t>
            </a:r>
            <a:r>
              <a:rPr lang="zh-CN" altLang="en-US" dirty="0" smtClean="0"/>
              <a:t>，就可以像安全软件一样对用户上网起到较好的保护作用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浏览器安全也成为浏览器厂商之间</a:t>
            </a:r>
            <a:r>
              <a:rPr lang="zh-CN" altLang="en-US" dirty="0" smtClean="0">
                <a:solidFill>
                  <a:srgbClr val="FF0000"/>
                </a:solidFill>
              </a:rPr>
              <a:t>竞争</a:t>
            </a:r>
            <a:r>
              <a:rPr lang="zh-CN" altLang="en-US" dirty="0" smtClean="0"/>
              <a:t>的底牌，能够针对安全建立起技术门槛，以获得竞争优势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45779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86591" y="0"/>
            <a:ext cx="6591300" cy="892175"/>
          </a:xfrm>
        </p:spPr>
        <p:txBody>
          <a:bodyPr/>
          <a:lstStyle/>
          <a:p>
            <a:pPr algn="ctr"/>
            <a:r>
              <a:rPr lang="zh-CN" altLang="en-US" dirty="0" smtClean="0"/>
              <a:t>目 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浏览器安全概述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同源策略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/>
              <a:t>浏览器沙箱</a:t>
            </a:r>
            <a:endParaRPr lang="en-US" altLang="zh-CN" dirty="0" smtClean="0"/>
          </a:p>
          <a:p>
            <a:r>
              <a:rPr lang="zh-CN" altLang="en-US" dirty="0" smtClean="0"/>
              <a:t>恶意网址拦截</a:t>
            </a:r>
            <a:endParaRPr lang="en-US" altLang="zh-CN" dirty="0" smtClean="0"/>
          </a:p>
          <a:p>
            <a:r>
              <a:rPr lang="zh-CN" altLang="en-US" dirty="0" smtClean="0"/>
              <a:t>高速发展的浏览器安全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377488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同源策略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什么是同源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两</a:t>
            </a:r>
            <a:r>
              <a:rPr lang="zh-CN" altLang="en-US" dirty="0"/>
              <a:t>个页面地址中的</a:t>
            </a:r>
            <a:r>
              <a:rPr lang="zh-CN" altLang="en-US" dirty="0">
                <a:solidFill>
                  <a:srgbClr val="FF0000"/>
                </a:solidFill>
              </a:rPr>
              <a:t>协议</a:t>
            </a:r>
            <a:r>
              <a:rPr lang="zh-CN" altLang="en-US" dirty="0"/>
              <a:t>，</a:t>
            </a:r>
            <a:r>
              <a:rPr lang="zh-CN" altLang="en-US" dirty="0" smtClean="0">
                <a:solidFill>
                  <a:srgbClr val="FF0000"/>
                </a:solidFill>
              </a:rPr>
              <a:t>域名</a:t>
            </a:r>
            <a:r>
              <a:rPr lang="en-US" altLang="zh-CN" dirty="0" smtClean="0"/>
              <a:t>(</a:t>
            </a:r>
            <a:r>
              <a:rPr lang="zh-CN" altLang="en-US" dirty="0" smtClean="0"/>
              <a:t>或</a:t>
            </a:r>
            <a:r>
              <a:rPr lang="en-US" altLang="zh-CN" dirty="0" smtClean="0"/>
              <a:t>IP)</a:t>
            </a:r>
            <a:r>
              <a:rPr lang="zh-CN" altLang="en-US" dirty="0" smtClean="0"/>
              <a:t>，</a:t>
            </a:r>
            <a:r>
              <a:rPr lang="zh-CN" altLang="en-US" dirty="0" smtClean="0">
                <a:solidFill>
                  <a:srgbClr val="FF0000"/>
                </a:solidFill>
              </a:rPr>
              <a:t>子域名</a:t>
            </a:r>
            <a:r>
              <a:rPr lang="zh-CN" altLang="en-US" dirty="0" smtClean="0"/>
              <a:t>，</a:t>
            </a:r>
            <a:r>
              <a:rPr lang="zh-CN" altLang="en-US" dirty="0" smtClean="0">
                <a:solidFill>
                  <a:srgbClr val="FF0000"/>
                </a:solidFill>
              </a:rPr>
              <a:t>端口</a:t>
            </a:r>
            <a:r>
              <a:rPr lang="zh-CN" altLang="en-US" dirty="0">
                <a:solidFill>
                  <a:srgbClr val="FF0000"/>
                </a:solidFill>
              </a:rPr>
              <a:t>号</a:t>
            </a:r>
            <a:r>
              <a:rPr lang="zh-CN" altLang="en-US" dirty="0"/>
              <a:t>一致，则表示</a:t>
            </a:r>
            <a:r>
              <a:rPr lang="zh-CN" altLang="en-US" dirty="0" smtClean="0"/>
              <a:t>同源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823532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Web系统测试</Template>
  <TotalTime>5393</TotalTime>
  <Words>2073</Words>
  <Application>Microsoft Office PowerPoint</Application>
  <PresentationFormat>宽屏</PresentationFormat>
  <Paragraphs>232</Paragraphs>
  <Slides>42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42</vt:i4>
      </vt:variant>
    </vt:vector>
  </HeadingPairs>
  <TitlesOfParts>
    <vt:vector size="50" baseType="lpstr">
      <vt:lpstr>Adobe 仿宋 Std R</vt:lpstr>
      <vt:lpstr>宋体</vt:lpstr>
      <vt:lpstr>楷体</vt:lpstr>
      <vt:lpstr>Arial</vt:lpstr>
      <vt:lpstr>Calibri</vt:lpstr>
      <vt:lpstr>Times New Roman</vt:lpstr>
      <vt:lpstr>Wingdings</vt:lpstr>
      <vt:lpstr>Office 主题</vt:lpstr>
      <vt:lpstr>Web 系统测试</vt:lpstr>
      <vt:lpstr>内容回顾</vt:lpstr>
      <vt:lpstr>内容回顾</vt:lpstr>
      <vt:lpstr>内容回顾</vt:lpstr>
      <vt:lpstr>内容回顾</vt:lpstr>
      <vt:lpstr>目 录</vt:lpstr>
      <vt:lpstr>浏览器安全概述</vt:lpstr>
      <vt:lpstr>目 录</vt:lpstr>
      <vt:lpstr>同源策略</vt:lpstr>
      <vt:lpstr>同源策略</vt:lpstr>
      <vt:lpstr>同源策略</vt:lpstr>
      <vt:lpstr>同源策略</vt:lpstr>
      <vt:lpstr>同源策略</vt:lpstr>
      <vt:lpstr>同源策略</vt:lpstr>
      <vt:lpstr>同源策略</vt:lpstr>
      <vt:lpstr>同源策略</vt:lpstr>
      <vt:lpstr>同源策略</vt:lpstr>
      <vt:lpstr>同源策略</vt:lpstr>
      <vt:lpstr>同源策略</vt:lpstr>
      <vt:lpstr>同源策略</vt:lpstr>
      <vt:lpstr>同源策略</vt:lpstr>
      <vt:lpstr>目 录</vt:lpstr>
      <vt:lpstr>浏览器沙箱</vt:lpstr>
      <vt:lpstr>浏览器沙箱</vt:lpstr>
      <vt:lpstr>浏览器沙箱</vt:lpstr>
      <vt:lpstr>浏览器沙箱</vt:lpstr>
      <vt:lpstr>浏览器沙箱</vt:lpstr>
      <vt:lpstr>浏览器沙箱</vt:lpstr>
      <vt:lpstr>目 录</vt:lpstr>
      <vt:lpstr>恶意网址拦截</vt:lpstr>
      <vt:lpstr>恶意网址拦截</vt:lpstr>
      <vt:lpstr>恶意网址拦截</vt:lpstr>
      <vt:lpstr>恶意网址拦截</vt:lpstr>
      <vt:lpstr>恶意网址拦截</vt:lpstr>
      <vt:lpstr>恶意网址拦截</vt:lpstr>
      <vt:lpstr>恶意网址拦截</vt:lpstr>
      <vt:lpstr>目 录</vt:lpstr>
      <vt:lpstr>高速发展的浏览器安全</vt:lpstr>
      <vt:lpstr>高速发展的浏览器安全</vt:lpstr>
      <vt:lpstr>高速发展的浏览器安全</vt:lpstr>
      <vt:lpstr>内容总结</vt:lpstr>
      <vt:lpstr>Question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系统测试</dc:title>
  <dc:creator>刘兴梅</dc:creator>
  <cp:lastModifiedBy>软件学院教务办</cp:lastModifiedBy>
  <cp:revision>155</cp:revision>
  <dcterms:created xsi:type="dcterms:W3CDTF">2018-07-18T03:20:00Z</dcterms:created>
  <dcterms:modified xsi:type="dcterms:W3CDTF">2019-11-04T00:53:01Z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2052-11.1.0.7764</vt:lpwstr>
  </property>
</Properties>
</file>