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42" r:id="rId3"/>
    <p:sldId id="343" r:id="rId4"/>
    <p:sldId id="344" r:id="rId5"/>
    <p:sldId id="345" r:id="rId6"/>
    <p:sldId id="314" r:id="rId7"/>
    <p:sldId id="315" r:id="rId8"/>
    <p:sldId id="316" r:id="rId9"/>
    <p:sldId id="317" r:id="rId10"/>
    <p:sldId id="318" r:id="rId11"/>
    <p:sldId id="340" r:id="rId12"/>
    <p:sldId id="319" r:id="rId13"/>
    <p:sldId id="320" r:id="rId14"/>
    <p:sldId id="321" r:id="rId15"/>
    <p:sldId id="322" r:id="rId16"/>
    <p:sldId id="323" r:id="rId17"/>
    <p:sldId id="324" r:id="rId18"/>
    <p:sldId id="325" r:id="rId19"/>
    <p:sldId id="326" r:id="rId20"/>
    <p:sldId id="327" r:id="rId21"/>
    <p:sldId id="341" r:id="rId22"/>
    <p:sldId id="328" r:id="rId23"/>
    <p:sldId id="330" r:id="rId24"/>
    <p:sldId id="331" r:id="rId25"/>
    <p:sldId id="332" r:id="rId26"/>
    <p:sldId id="333" r:id="rId27"/>
    <p:sldId id="334" r:id="rId28"/>
    <p:sldId id="335" r:id="rId29"/>
    <p:sldId id="336" r:id="rId30"/>
    <p:sldId id="337" r:id="rId31"/>
    <p:sldId id="338" r:id="rId32"/>
    <p:sldId id="339" r:id="rId33"/>
    <p:sldId id="27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6470" autoAdjust="0"/>
  </p:normalViewPr>
  <p:slideViewPr>
    <p:cSldViewPr snapToGrid="0">
      <p:cViewPr varScale="1">
        <p:scale>
          <a:sx n="74" d="100"/>
          <a:sy n="74" d="100"/>
        </p:scale>
        <p:origin x="15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a:t>
            </a:fld>
            <a:endParaRPr lang="zh-CN" altLang="en-US"/>
          </a:p>
        </p:txBody>
      </p:sp>
    </p:spTree>
    <p:extLst>
      <p:ext uri="{BB962C8B-B14F-4D97-AF65-F5344CB8AC3E}">
        <p14:creationId xmlns:p14="http://schemas.microsoft.com/office/powerpoint/2010/main" val="157906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341365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422616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已经可以杜绝</a:t>
            </a:r>
            <a:r>
              <a:rPr lang="en-US" altLang="zh-CN" sz="1200" b="0" i="0" kern="1200" dirty="0" smtClean="0">
                <a:solidFill>
                  <a:schemeClr val="tx1"/>
                </a:solidFill>
                <a:effectLst/>
                <a:latin typeface="+mn-lt"/>
                <a:ea typeface="+mn-ea"/>
                <a:cs typeface="+mn-cs"/>
              </a:rPr>
              <a:t>99%</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CSRF</a:t>
            </a:r>
            <a:r>
              <a:rPr lang="zh-CN" altLang="en-US" sz="1200" b="0" i="0" kern="1200" dirty="0" smtClean="0">
                <a:solidFill>
                  <a:schemeClr val="tx1"/>
                </a:solidFill>
                <a:effectLst/>
                <a:latin typeface="+mn-lt"/>
                <a:ea typeface="+mn-ea"/>
                <a:cs typeface="+mn-cs"/>
              </a:rPr>
              <a:t>攻击了，那还有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由于用户的</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很容易由于网站的</a:t>
            </a:r>
            <a:r>
              <a:rPr lang="en-US" altLang="zh-CN" sz="1200" b="0" i="0" kern="1200" dirty="0" smtClean="0">
                <a:solidFill>
                  <a:schemeClr val="tx1"/>
                </a:solidFill>
                <a:effectLst/>
                <a:latin typeface="+mn-lt"/>
                <a:ea typeface="+mn-ea"/>
                <a:cs typeface="+mn-cs"/>
              </a:rPr>
              <a:t>XSS</a:t>
            </a:r>
            <a:r>
              <a:rPr lang="zh-CN" altLang="en-US" sz="1200" b="0" i="0" kern="1200" dirty="0" smtClean="0">
                <a:solidFill>
                  <a:schemeClr val="tx1"/>
                </a:solidFill>
                <a:effectLst/>
                <a:latin typeface="+mn-lt"/>
                <a:ea typeface="+mn-ea"/>
                <a:cs typeface="+mn-cs"/>
              </a:rPr>
              <a:t>漏洞而被盗取，这就另外的</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。一般的攻击者看到有需要算</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值，基本都会放弃了，某些除外，所以如果需要</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的杜绝，这个不是最好的方法。</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25</a:t>
            </a:fld>
            <a:endParaRPr lang="zh-CN" altLang="en-US"/>
          </a:p>
        </p:txBody>
      </p:sp>
    </p:spTree>
    <p:extLst>
      <p:ext uri="{BB962C8B-B14F-4D97-AF65-F5344CB8AC3E}">
        <p14:creationId xmlns:p14="http://schemas.microsoft.com/office/powerpoint/2010/main" val="320285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27</a:t>
            </a:fld>
            <a:endParaRPr lang="zh-CN" altLang="en-US"/>
          </a:p>
        </p:txBody>
      </p:sp>
    </p:spTree>
    <p:extLst>
      <p:ext uri="{BB962C8B-B14F-4D97-AF65-F5344CB8AC3E}">
        <p14:creationId xmlns:p14="http://schemas.microsoft.com/office/powerpoint/2010/main" val="75267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4.13 </a:t>
            </a:r>
            <a:r>
              <a:rPr lang="zh-CN" altLang="en-US" dirty="0" smtClean="0"/>
              <a:t>渗透测试</a:t>
            </a:r>
            <a:r>
              <a:rPr lang="en-US" altLang="zh-CN" dirty="0" smtClean="0"/>
              <a:t>—</a:t>
            </a:r>
            <a:r>
              <a:rPr lang="zh-CN" altLang="en-US" dirty="0" smtClean="0"/>
              <a:t>跨站点请求伪造</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CSRF</a:t>
            </a:r>
            <a:r>
              <a:rPr lang="zh-CN" altLang="en-US" smtClean="0"/>
              <a:t>概述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能不能保证以下情况不会发生：</a:t>
            </a:r>
          </a:p>
          <a:p>
            <a:pPr marL="457200" lvl="1" indent="0">
              <a:buNone/>
            </a:pPr>
            <a:r>
              <a:rPr lang="en-US" altLang="zh-CN" dirty="0" smtClean="0"/>
              <a:t>1.</a:t>
            </a:r>
            <a:r>
              <a:rPr lang="zh-CN" altLang="en-US" dirty="0" smtClean="0"/>
              <a:t>不能保证登录了一个网站后，不再打开一个</a:t>
            </a:r>
            <a:r>
              <a:rPr lang="en-US" altLang="zh-CN" dirty="0" smtClean="0"/>
              <a:t>tab</a:t>
            </a:r>
            <a:r>
              <a:rPr lang="zh-CN" altLang="en-US" dirty="0" smtClean="0"/>
              <a:t>页面并访问另外的网站</a:t>
            </a:r>
          </a:p>
          <a:p>
            <a:pPr marL="457200" lvl="1" indent="0">
              <a:buNone/>
            </a:pPr>
            <a:r>
              <a:rPr lang="en-US" altLang="zh-CN" dirty="0" smtClean="0"/>
              <a:t>2.</a:t>
            </a:r>
            <a:r>
              <a:rPr lang="zh-CN" altLang="en-US" dirty="0" smtClean="0"/>
              <a:t> 不能保证关闭浏览器后，本地的</a:t>
            </a:r>
            <a:r>
              <a:rPr lang="en-US" altLang="zh-CN" dirty="0" smtClean="0"/>
              <a:t>Cookie</a:t>
            </a:r>
            <a:r>
              <a:rPr lang="zh-CN" altLang="en-US" dirty="0" smtClean="0"/>
              <a:t>立刻过期，上次的会话已经结束。（事实上，关闭浏览器不能结束一个会话，但大多数人都会错误的认为关闭浏览器就等于退出登录</a:t>
            </a:r>
            <a:r>
              <a:rPr lang="en-US" altLang="zh-CN" dirty="0" smtClean="0"/>
              <a:t>/</a:t>
            </a:r>
            <a:r>
              <a:rPr lang="zh-CN" altLang="en-US" dirty="0" smtClean="0"/>
              <a:t>结束会话了</a:t>
            </a:r>
            <a:r>
              <a:rPr lang="en-US" altLang="zh-CN" dirty="0" smtClean="0"/>
              <a:t>......</a:t>
            </a:r>
            <a:r>
              <a:rPr lang="zh-CN" altLang="en-US" dirty="0" smtClean="0"/>
              <a:t>）</a:t>
            </a:r>
          </a:p>
          <a:p>
            <a:pPr marL="457200" lvl="1" indent="0">
              <a:buNone/>
            </a:pPr>
            <a:r>
              <a:rPr lang="en-US" altLang="zh-CN" dirty="0" smtClean="0"/>
              <a:t>3.</a:t>
            </a:r>
            <a:r>
              <a:rPr lang="zh-CN" altLang="en-US" dirty="0" smtClean="0"/>
              <a:t>上图中所谓的攻击网站，可能是一个存在其他漏洞的可信任的经常被人访问的网站</a:t>
            </a:r>
          </a:p>
          <a:p>
            <a:endParaRPr lang="zh-CN" altLang="en-US" dirty="0"/>
          </a:p>
        </p:txBody>
      </p:sp>
    </p:spTree>
    <p:extLst>
      <p:ext uri="{BB962C8B-B14F-4D97-AF65-F5344CB8AC3E}">
        <p14:creationId xmlns:p14="http://schemas.microsoft.com/office/powerpoint/2010/main" val="113257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CSRF</a:t>
            </a:r>
            <a:r>
              <a:rPr lang="zh-CN" altLang="en-US" dirty="0" smtClean="0"/>
              <a:t>概述</a:t>
            </a:r>
            <a:endParaRPr lang="en-US" altLang="zh-CN" dirty="0" smtClean="0"/>
          </a:p>
          <a:p>
            <a:r>
              <a:rPr lang="sq-AL" altLang="zh-CN" dirty="0">
                <a:solidFill>
                  <a:srgbClr val="FF0000"/>
                </a:solidFill>
              </a:rPr>
              <a:t>CSRF</a:t>
            </a:r>
            <a:r>
              <a:rPr lang="zh-CN" altLang="en-US" dirty="0">
                <a:solidFill>
                  <a:srgbClr val="FF0000"/>
                </a:solidFill>
              </a:rPr>
              <a:t>攻击</a:t>
            </a:r>
            <a:r>
              <a:rPr lang="zh-CN" altLang="en-US" dirty="0" smtClean="0">
                <a:solidFill>
                  <a:srgbClr val="FF0000"/>
                </a:solidFill>
              </a:rPr>
              <a:t>过程</a:t>
            </a:r>
            <a:endParaRPr lang="en-US" altLang="zh-CN" dirty="0" smtClean="0">
              <a:solidFill>
                <a:srgbClr val="FF0000"/>
              </a:solidFill>
            </a:endParaRPr>
          </a:p>
          <a:p>
            <a:r>
              <a:rPr lang="sq-AL" altLang="zh-CN" dirty="0"/>
              <a:t>CSRF</a:t>
            </a:r>
            <a:r>
              <a:rPr lang="zh-CN" altLang="en-US" dirty="0"/>
              <a:t>的防御</a:t>
            </a:r>
          </a:p>
        </p:txBody>
      </p:sp>
    </p:spTree>
    <p:extLst>
      <p:ext uri="{BB962C8B-B14F-4D97-AF65-F5344CB8AC3E}">
        <p14:creationId xmlns:p14="http://schemas.microsoft.com/office/powerpoint/2010/main" val="3279646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lstStyle/>
          <a:p>
            <a:r>
              <a:rPr lang="zh-CN" altLang="en-US" dirty="0" smtClean="0"/>
              <a:t>银行转账被攻击过程</a:t>
            </a:r>
            <a:endParaRPr lang="en-US" altLang="zh-CN" dirty="0" smtClean="0"/>
          </a:p>
          <a:p>
            <a:pPr lvl="1"/>
            <a:r>
              <a:rPr lang="zh-CN" altLang="en-US" dirty="0" smtClean="0"/>
              <a:t>银行网站</a:t>
            </a:r>
            <a:r>
              <a:rPr lang="sq-AL" altLang="zh-CN" dirty="0" smtClean="0"/>
              <a:t>A</a:t>
            </a:r>
            <a:r>
              <a:rPr lang="zh-CN" altLang="sq-AL" dirty="0" smtClean="0"/>
              <a:t>，</a:t>
            </a:r>
            <a:r>
              <a:rPr lang="zh-CN" altLang="en-US" dirty="0" smtClean="0"/>
              <a:t>以</a:t>
            </a:r>
            <a:r>
              <a:rPr lang="sq-AL" altLang="zh-CN" dirty="0" smtClean="0"/>
              <a:t>GET</a:t>
            </a:r>
            <a:r>
              <a:rPr lang="zh-CN" altLang="en-US" dirty="0" smtClean="0"/>
              <a:t>请求来完成银行转账的操作，如：</a:t>
            </a:r>
            <a:r>
              <a:rPr lang="sq-AL" altLang="zh-CN" dirty="0" smtClean="0"/>
              <a:t>http://www.mybank.com/Transfer.php?toBankId=11&amp;money=1000</a:t>
            </a:r>
          </a:p>
          <a:p>
            <a:pPr lvl="1"/>
            <a:r>
              <a:rPr lang="zh-CN" altLang="en-US" dirty="0" smtClean="0"/>
              <a:t>危险网站</a:t>
            </a:r>
            <a:r>
              <a:rPr lang="sq-AL" altLang="zh-CN" dirty="0" smtClean="0"/>
              <a:t>B</a:t>
            </a:r>
            <a:r>
              <a:rPr lang="zh-CN" altLang="sq-AL" dirty="0" smtClean="0"/>
              <a:t>，</a:t>
            </a:r>
            <a:r>
              <a:rPr lang="zh-CN" altLang="en-US" dirty="0" smtClean="0"/>
              <a:t>它里面有一段</a:t>
            </a:r>
            <a:r>
              <a:rPr lang="sq-AL" altLang="zh-CN" dirty="0" smtClean="0"/>
              <a:t>HTML</a:t>
            </a:r>
            <a:r>
              <a:rPr lang="zh-CN" altLang="en-US" dirty="0" smtClean="0"/>
              <a:t>的代码如下：</a:t>
            </a:r>
          </a:p>
          <a:p>
            <a:pPr lvl="1"/>
            <a:r>
              <a:rPr lang="sq-AL" altLang="zh-CN" dirty="0" smtClean="0"/>
              <a:t>&lt;img src=http://www.mybank.com/Transfer.php?toBankId=11&amp;money=1000&gt;</a:t>
            </a:r>
            <a:endParaRPr lang="en-US" altLang="zh-CN" dirty="0" smtClean="0"/>
          </a:p>
        </p:txBody>
      </p:sp>
    </p:spTree>
    <p:extLst>
      <p:ext uri="{BB962C8B-B14F-4D97-AF65-F5344CB8AC3E}">
        <p14:creationId xmlns:p14="http://schemas.microsoft.com/office/powerpoint/2010/main" val="276726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normAutofit fontScale="85000" lnSpcReduction="20000"/>
          </a:bodyPr>
          <a:lstStyle/>
          <a:p>
            <a:pPr lvl="1"/>
            <a:r>
              <a:rPr lang="zh-CN" altLang="en-US" dirty="0" smtClean="0"/>
              <a:t>登录了银行网站</a:t>
            </a:r>
            <a:r>
              <a:rPr lang="en-US" altLang="zh-CN" dirty="0" smtClean="0"/>
              <a:t>A</a:t>
            </a:r>
            <a:r>
              <a:rPr lang="zh-CN" altLang="en-US" dirty="0" smtClean="0"/>
              <a:t>，然后访问危险网站</a:t>
            </a:r>
            <a:r>
              <a:rPr lang="en-US" altLang="zh-CN" dirty="0" smtClean="0"/>
              <a:t>B</a:t>
            </a:r>
          </a:p>
          <a:p>
            <a:pPr lvl="1"/>
            <a:r>
              <a:rPr lang="zh-CN" altLang="en-US" dirty="0" smtClean="0"/>
              <a:t>这时你会发现你的银行账户少了</a:t>
            </a:r>
            <a:r>
              <a:rPr lang="en-US" altLang="zh-CN" dirty="0" smtClean="0"/>
              <a:t>1000</a:t>
            </a:r>
            <a:r>
              <a:rPr lang="zh-CN" altLang="en-US" dirty="0" smtClean="0"/>
              <a:t>元</a:t>
            </a:r>
          </a:p>
          <a:p>
            <a:r>
              <a:rPr lang="zh-CN" altLang="en-US" dirty="0" smtClean="0"/>
              <a:t>为什么会这样呢？</a:t>
            </a:r>
            <a:endParaRPr lang="en-US" altLang="zh-CN" dirty="0" smtClean="0"/>
          </a:p>
          <a:p>
            <a:pPr lvl="1"/>
            <a:r>
              <a:rPr lang="zh-CN" altLang="en-US" dirty="0" smtClean="0"/>
              <a:t>原因是银行网站</a:t>
            </a:r>
            <a:r>
              <a:rPr lang="sq-AL" altLang="zh-CN" dirty="0" smtClean="0"/>
              <a:t>A</a:t>
            </a:r>
            <a:r>
              <a:rPr lang="zh-CN" altLang="en-US" dirty="0" smtClean="0"/>
              <a:t>违反了</a:t>
            </a:r>
            <a:r>
              <a:rPr lang="sq-AL" altLang="zh-CN" dirty="0" smtClean="0"/>
              <a:t>HTTP</a:t>
            </a:r>
            <a:r>
              <a:rPr lang="zh-CN" altLang="en-US" dirty="0" smtClean="0"/>
              <a:t>规范，使用</a:t>
            </a:r>
            <a:r>
              <a:rPr lang="sq-AL" altLang="zh-CN" dirty="0" smtClean="0"/>
              <a:t>GET</a:t>
            </a:r>
            <a:r>
              <a:rPr lang="zh-CN" altLang="en-US" dirty="0" smtClean="0"/>
              <a:t>请求更新资源。在访问危险网站</a:t>
            </a:r>
            <a:r>
              <a:rPr lang="sq-AL" altLang="zh-CN" dirty="0" smtClean="0"/>
              <a:t>B</a:t>
            </a:r>
            <a:r>
              <a:rPr lang="zh-CN" altLang="en-US" dirty="0" smtClean="0"/>
              <a:t>的之前，已经登录了银行网站</a:t>
            </a:r>
            <a:r>
              <a:rPr lang="sq-AL" altLang="zh-CN" dirty="0" smtClean="0"/>
              <a:t>A</a:t>
            </a:r>
            <a:r>
              <a:rPr lang="zh-CN" altLang="sq-AL" dirty="0" smtClean="0"/>
              <a:t>，</a:t>
            </a:r>
            <a:r>
              <a:rPr lang="zh-CN" altLang="en-US" dirty="0" smtClean="0"/>
              <a:t>而</a:t>
            </a:r>
            <a:r>
              <a:rPr lang="sq-AL" altLang="zh-CN" dirty="0" smtClean="0"/>
              <a:t>B</a:t>
            </a:r>
            <a:r>
              <a:rPr lang="zh-CN" altLang="en-US" dirty="0" smtClean="0"/>
              <a:t>中的</a:t>
            </a:r>
            <a:r>
              <a:rPr lang="en-US" altLang="zh-CN" dirty="0" smtClean="0"/>
              <a:t>&lt;</a:t>
            </a:r>
            <a:r>
              <a:rPr lang="sq-AL" altLang="zh-CN" dirty="0" smtClean="0"/>
              <a:t>img&gt;</a:t>
            </a:r>
            <a:r>
              <a:rPr lang="zh-CN" altLang="en-US" dirty="0" smtClean="0"/>
              <a:t>以</a:t>
            </a:r>
            <a:r>
              <a:rPr lang="sq-AL" altLang="zh-CN" dirty="0" smtClean="0"/>
              <a:t>GET</a:t>
            </a:r>
            <a:r>
              <a:rPr lang="zh-CN" altLang="en-US" dirty="0" smtClean="0"/>
              <a:t>的方式请求第三方资源（这里的第三方就是指银行网站了，原本这是一个合法的请求，但这里被不法分子利用了），所以浏览器会带上银行网站</a:t>
            </a:r>
            <a:r>
              <a:rPr lang="sq-AL" altLang="zh-CN" dirty="0" smtClean="0"/>
              <a:t>A</a:t>
            </a:r>
            <a:r>
              <a:rPr lang="zh-CN" altLang="en-US" dirty="0" smtClean="0"/>
              <a:t>的</a:t>
            </a:r>
            <a:r>
              <a:rPr lang="sq-AL" altLang="zh-CN" dirty="0" smtClean="0"/>
              <a:t>Cookie</a:t>
            </a:r>
            <a:r>
              <a:rPr lang="zh-CN" altLang="en-US" dirty="0" smtClean="0"/>
              <a:t>发出</a:t>
            </a:r>
            <a:r>
              <a:rPr lang="sq-AL" altLang="zh-CN" dirty="0" smtClean="0"/>
              <a:t>Get</a:t>
            </a:r>
            <a:r>
              <a:rPr lang="zh-CN" altLang="en-US" dirty="0" smtClean="0"/>
              <a:t>请求，去获取资源“</a:t>
            </a:r>
            <a:r>
              <a:rPr lang="sq-AL" altLang="zh-CN" dirty="0" smtClean="0"/>
              <a:t>http://www.mybank.com/Transfer.php?toBankId=11&amp;money=1000”</a:t>
            </a:r>
            <a:r>
              <a:rPr lang="zh-CN" altLang="sq-AL" dirty="0" smtClean="0"/>
              <a:t>，</a:t>
            </a:r>
            <a:r>
              <a:rPr lang="zh-CN" altLang="en-US" dirty="0" smtClean="0"/>
              <a:t>结果银行网站服务器收到请求后，认为这是一个更新资源操作（转账操作），所以就立刻进行转账操作</a:t>
            </a:r>
            <a:r>
              <a:rPr lang="en-US" altLang="zh-CN" dirty="0" smtClean="0"/>
              <a:t>......</a:t>
            </a:r>
            <a:endParaRPr lang="zh-CN" altLang="en-US" dirty="0"/>
          </a:p>
        </p:txBody>
      </p:sp>
    </p:spTree>
    <p:extLst>
      <p:ext uri="{BB962C8B-B14F-4D97-AF65-F5344CB8AC3E}">
        <p14:creationId xmlns:p14="http://schemas.microsoft.com/office/powerpoint/2010/main" val="65730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为了杜绝上面的问题，银行如果改用</a:t>
            </a:r>
            <a:r>
              <a:rPr lang="en-US" altLang="zh-CN" dirty="0" smtClean="0"/>
              <a:t>POST</a:t>
            </a:r>
            <a:r>
              <a:rPr lang="zh-CN" altLang="en-US" dirty="0" smtClean="0"/>
              <a:t>请求完成转账操作是否可行？</a:t>
            </a:r>
          </a:p>
          <a:p>
            <a:r>
              <a:rPr lang="zh-CN" altLang="en-US" dirty="0" smtClean="0"/>
              <a:t>银行网站</a:t>
            </a:r>
            <a:r>
              <a:rPr lang="en-US" altLang="zh-CN" dirty="0" smtClean="0"/>
              <a:t>A</a:t>
            </a:r>
            <a:r>
              <a:rPr lang="zh-CN" altLang="en-US" dirty="0" smtClean="0"/>
              <a:t>的</a:t>
            </a:r>
            <a:r>
              <a:rPr lang="en-US" altLang="zh-CN" dirty="0" smtClean="0"/>
              <a:t>WEB</a:t>
            </a:r>
            <a:r>
              <a:rPr lang="zh-CN" altLang="en-US" dirty="0" smtClean="0"/>
              <a:t>表单如下：　　</a:t>
            </a:r>
          </a:p>
          <a:p>
            <a:pPr lvl="1"/>
            <a:r>
              <a:rPr lang="zh-CN" altLang="sq-AL" dirty="0" smtClean="0"/>
              <a:t>　</a:t>
            </a:r>
            <a:r>
              <a:rPr lang="sq-AL" altLang="zh-CN" dirty="0" smtClean="0"/>
              <a:t>&lt;form action="Transfer.php" method="POST"&gt;</a:t>
            </a:r>
            <a:br>
              <a:rPr lang="sq-AL" altLang="zh-CN" dirty="0" smtClean="0"/>
            </a:br>
            <a:r>
              <a:rPr lang="zh-CN" altLang="sq-AL" dirty="0" smtClean="0"/>
              <a:t>　　　　</a:t>
            </a:r>
            <a:r>
              <a:rPr lang="sq-AL" altLang="zh-CN" dirty="0" smtClean="0"/>
              <a:t>&lt;p&gt;ToBankId: &lt;input type="text" name="toBankId" /&gt;&lt;/p&gt;</a:t>
            </a:r>
            <a:br>
              <a:rPr lang="sq-AL" altLang="zh-CN" dirty="0" smtClean="0"/>
            </a:br>
            <a:r>
              <a:rPr lang="zh-CN" altLang="sq-AL" dirty="0" smtClean="0"/>
              <a:t>　　　　</a:t>
            </a:r>
            <a:r>
              <a:rPr lang="sq-AL" altLang="zh-CN" dirty="0" smtClean="0"/>
              <a:t>&lt;p&gt;Money: &lt;input type="text" name="money" /&gt;&lt;/p&gt;</a:t>
            </a:r>
            <a:br>
              <a:rPr lang="sq-AL" altLang="zh-CN" dirty="0" smtClean="0"/>
            </a:br>
            <a:r>
              <a:rPr lang="zh-CN" altLang="sq-AL" dirty="0" smtClean="0"/>
              <a:t>　　　　</a:t>
            </a:r>
            <a:r>
              <a:rPr lang="sq-AL" altLang="zh-CN" dirty="0" smtClean="0"/>
              <a:t>&lt;p&gt;&lt;input type="submit" value="Transfer" /&gt;&lt;/p&gt;</a:t>
            </a:r>
            <a:br>
              <a:rPr lang="sq-AL" altLang="zh-CN" dirty="0" smtClean="0"/>
            </a:br>
            <a:r>
              <a:rPr lang="zh-CN" altLang="sq-AL" dirty="0" smtClean="0"/>
              <a:t>　　</a:t>
            </a:r>
            <a:r>
              <a:rPr lang="sq-AL" altLang="zh-CN" dirty="0" smtClean="0"/>
              <a:t>&lt;/form&gt;</a:t>
            </a:r>
            <a:endParaRPr lang="zh-CN" altLang="en-US" dirty="0"/>
          </a:p>
        </p:txBody>
      </p:sp>
    </p:spTree>
    <p:extLst>
      <p:ext uri="{BB962C8B-B14F-4D97-AF65-F5344CB8AC3E}">
        <p14:creationId xmlns:p14="http://schemas.microsoft.com/office/powerpoint/2010/main" val="33258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后台处理页面</a:t>
            </a:r>
            <a:r>
              <a:rPr lang="sq-AL" altLang="zh-CN" dirty="0" smtClean="0"/>
              <a:t>Transfer.php</a:t>
            </a:r>
            <a:r>
              <a:rPr lang="zh-CN" altLang="en-US" dirty="0" smtClean="0"/>
              <a:t>如下：</a:t>
            </a:r>
            <a:endParaRPr lang="en-US" altLang="zh-CN" dirty="0" smtClean="0"/>
          </a:p>
          <a:p>
            <a:r>
              <a:rPr lang="sq-AL" altLang="zh-CN" dirty="0" smtClean="0"/>
              <a:t>&lt;?php</a:t>
            </a:r>
            <a:br>
              <a:rPr lang="sq-AL" altLang="zh-CN" dirty="0" smtClean="0"/>
            </a:br>
            <a:r>
              <a:rPr lang="zh-CN" altLang="sq-AL" dirty="0" smtClean="0"/>
              <a:t>　　　　</a:t>
            </a:r>
            <a:r>
              <a:rPr lang="sq-AL" altLang="zh-CN" dirty="0" smtClean="0"/>
              <a:t>session_start();</a:t>
            </a:r>
            <a:br>
              <a:rPr lang="sq-AL" altLang="zh-CN" dirty="0" smtClean="0"/>
            </a:br>
            <a:r>
              <a:rPr lang="zh-CN" altLang="sq-AL" dirty="0" smtClean="0"/>
              <a:t>　　　　</a:t>
            </a:r>
            <a:r>
              <a:rPr lang="sq-AL" altLang="zh-CN" dirty="0" smtClean="0"/>
              <a:t>if (isset($_REQUEST['toBankId'] &amp;&amp;</a:t>
            </a:r>
            <a:r>
              <a:rPr lang="zh-CN" altLang="sq-AL" dirty="0" smtClean="0"/>
              <a:t>　</a:t>
            </a:r>
            <a:r>
              <a:rPr lang="sq-AL" altLang="zh-CN" dirty="0" smtClean="0"/>
              <a:t>isset($_REQUEST['money']))</a:t>
            </a:r>
            <a:br>
              <a:rPr lang="sq-AL" altLang="zh-CN" dirty="0" smtClean="0"/>
            </a:br>
            <a:r>
              <a:rPr lang="zh-CN" altLang="sq-AL" dirty="0" smtClean="0"/>
              <a:t>　　　　</a:t>
            </a:r>
            <a:r>
              <a:rPr lang="sq-AL" altLang="zh-CN" dirty="0" smtClean="0"/>
              <a:t>{</a:t>
            </a:r>
            <a:br>
              <a:rPr lang="sq-AL" altLang="zh-CN" dirty="0" smtClean="0"/>
            </a:br>
            <a:r>
              <a:rPr lang="zh-CN" altLang="sq-AL" dirty="0" smtClean="0"/>
              <a:t>　　　　    </a:t>
            </a:r>
            <a:r>
              <a:rPr lang="sq-AL" altLang="zh-CN" dirty="0" smtClean="0"/>
              <a:t>buy_stocks($_REQUEST['toBankId'],</a:t>
            </a:r>
            <a:r>
              <a:rPr lang="zh-CN" altLang="sq-AL" dirty="0" smtClean="0"/>
              <a:t>　</a:t>
            </a:r>
            <a:r>
              <a:rPr lang="sq-AL" altLang="zh-CN" dirty="0" smtClean="0"/>
              <a:t>$_REQUEST['money']);</a:t>
            </a:r>
            <a:br>
              <a:rPr lang="sq-AL" altLang="zh-CN" dirty="0" smtClean="0"/>
            </a:br>
            <a:r>
              <a:rPr lang="zh-CN" altLang="sq-AL" dirty="0" smtClean="0"/>
              <a:t>　　　　</a:t>
            </a:r>
            <a:r>
              <a:rPr lang="sq-AL" altLang="zh-CN" dirty="0" smtClean="0"/>
              <a:t>}</a:t>
            </a:r>
            <a:br>
              <a:rPr lang="sq-AL" altLang="zh-CN" dirty="0" smtClean="0"/>
            </a:br>
            <a:r>
              <a:rPr lang="zh-CN" altLang="sq-AL" dirty="0" smtClean="0"/>
              <a:t>　　</a:t>
            </a:r>
            <a:r>
              <a:rPr lang="sq-AL" altLang="zh-CN" dirty="0" smtClean="0"/>
              <a:t>?&gt;</a:t>
            </a:r>
            <a:endParaRPr lang="zh-CN" altLang="en-US" dirty="0"/>
          </a:p>
        </p:txBody>
      </p:sp>
    </p:spTree>
    <p:extLst>
      <p:ext uri="{BB962C8B-B14F-4D97-AF65-F5344CB8AC3E}">
        <p14:creationId xmlns:p14="http://schemas.microsoft.com/office/powerpoint/2010/main" val="2233383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lstStyle/>
          <a:p>
            <a:r>
              <a:rPr lang="zh-CN" altLang="en-US" dirty="0" smtClean="0"/>
              <a:t>危险网站</a:t>
            </a:r>
            <a:r>
              <a:rPr lang="en-US" altLang="zh-CN" dirty="0" smtClean="0"/>
              <a:t>B</a:t>
            </a:r>
            <a:r>
              <a:rPr lang="zh-CN" altLang="en-US" dirty="0" smtClean="0"/>
              <a:t>，仍然只是包含那句</a:t>
            </a:r>
            <a:r>
              <a:rPr lang="en-US" altLang="zh-CN" dirty="0" smtClean="0"/>
              <a:t>HTML</a:t>
            </a:r>
            <a:r>
              <a:rPr lang="zh-CN" altLang="en-US" dirty="0" smtClean="0"/>
              <a:t>代码</a:t>
            </a:r>
            <a:r>
              <a:rPr lang="zh-CN" altLang="sq-AL" dirty="0" smtClean="0"/>
              <a:t>　</a:t>
            </a:r>
            <a:r>
              <a:rPr lang="sq-AL" altLang="zh-CN" dirty="0" smtClean="0"/>
              <a:t>&lt;img src=http://www.mybank.com/Transfer.php?toBankId=11&amp;money=1000&gt;</a:t>
            </a:r>
            <a:endParaRPr lang="en-US" altLang="zh-CN" dirty="0" smtClean="0"/>
          </a:p>
          <a:p>
            <a:r>
              <a:rPr lang="zh-CN" altLang="en-US" dirty="0" smtClean="0"/>
              <a:t>结果：与如上</a:t>
            </a:r>
            <a:r>
              <a:rPr lang="en-US" altLang="zh-CN" dirty="0" smtClean="0"/>
              <a:t>get</a:t>
            </a:r>
            <a:r>
              <a:rPr lang="zh-CN" altLang="en-US" dirty="0" smtClean="0"/>
              <a:t>的操作一样，仍然被转走</a:t>
            </a:r>
            <a:r>
              <a:rPr lang="en-US" altLang="zh-CN" dirty="0" smtClean="0"/>
              <a:t>1000</a:t>
            </a:r>
            <a:r>
              <a:rPr lang="zh-CN" altLang="en-US" dirty="0"/>
              <a:t>元</a:t>
            </a:r>
          </a:p>
        </p:txBody>
      </p:sp>
    </p:spTree>
    <p:extLst>
      <p:ext uri="{BB962C8B-B14F-4D97-AF65-F5344CB8AC3E}">
        <p14:creationId xmlns:p14="http://schemas.microsoft.com/office/powerpoint/2010/main" val="308853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什么原因</a:t>
            </a:r>
            <a:endParaRPr lang="en-US" altLang="zh-CN" dirty="0" smtClean="0"/>
          </a:p>
          <a:p>
            <a:pPr lvl="1"/>
            <a:r>
              <a:rPr lang="zh-CN" altLang="en-US" dirty="0" smtClean="0"/>
              <a:t>首先登录了银行网站</a:t>
            </a:r>
            <a:r>
              <a:rPr lang="en-US" altLang="zh-CN" dirty="0" smtClean="0"/>
              <a:t>A</a:t>
            </a:r>
            <a:r>
              <a:rPr lang="zh-CN" altLang="en-US" dirty="0" smtClean="0"/>
              <a:t>，然后访问危险网站</a:t>
            </a:r>
            <a:r>
              <a:rPr lang="en-US" altLang="zh-CN" dirty="0" smtClean="0"/>
              <a:t>B</a:t>
            </a:r>
            <a:r>
              <a:rPr lang="zh-CN" altLang="en-US" dirty="0" smtClean="0"/>
              <a:t>，银行后台使用了</a:t>
            </a:r>
            <a:r>
              <a:rPr lang="en-US" altLang="zh-CN" dirty="0" smtClean="0"/>
              <a:t>$_REQUEST</a:t>
            </a:r>
            <a:r>
              <a:rPr lang="zh-CN" altLang="en-US" dirty="0" smtClean="0"/>
              <a:t>去获取请求的数据，而</a:t>
            </a:r>
            <a:r>
              <a:rPr lang="en-US" altLang="zh-CN" dirty="0" smtClean="0"/>
              <a:t>$_REQUEST</a:t>
            </a:r>
            <a:r>
              <a:rPr lang="zh-CN" altLang="en-US" dirty="0" smtClean="0"/>
              <a:t>既可以获取</a:t>
            </a:r>
            <a:r>
              <a:rPr lang="en-US" altLang="zh-CN" dirty="0" smtClean="0"/>
              <a:t>GET</a:t>
            </a:r>
            <a:r>
              <a:rPr lang="zh-CN" altLang="en-US" dirty="0" smtClean="0"/>
              <a:t>请求的数据，也可以获取</a:t>
            </a:r>
            <a:r>
              <a:rPr lang="en-US" altLang="zh-CN" dirty="0" smtClean="0"/>
              <a:t>POST</a:t>
            </a:r>
            <a:r>
              <a:rPr lang="zh-CN" altLang="en-US" dirty="0" smtClean="0"/>
              <a:t>请求的数据，这就造成了在后台处理程序无法区分这到底是</a:t>
            </a:r>
            <a:r>
              <a:rPr lang="en-US" altLang="zh-CN" dirty="0" smtClean="0"/>
              <a:t>GET</a:t>
            </a:r>
            <a:r>
              <a:rPr lang="zh-CN" altLang="en-US" dirty="0" smtClean="0"/>
              <a:t>请求的数据还是</a:t>
            </a:r>
            <a:r>
              <a:rPr lang="en-US" altLang="zh-CN" dirty="0" smtClean="0"/>
              <a:t>POST</a:t>
            </a:r>
            <a:r>
              <a:rPr lang="zh-CN" altLang="en-US" dirty="0" smtClean="0"/>
              <a:t>请求的数据</a:t>
            </a:r>
            <a:endParaRPr lang="en-US" altLang="zh-CN" dirty="0" smtClean="0"/>
          </a:p>
          <a:p>
            <a:pPr lvl="1"/>
            <a:r>
              <a:rPr lang="zh-CN" altLang="en-US" dirty="0" smtClean="0"/>
              <a:t>在</a:t>
            </a:r>
            <a:r>
              <a:rPr lang="en-US" altLang="zh-CN" dirty="0" smtClean="0"/>
              <a:t>PHP</a:t>
            </a:r>
            <a:r>
              <a:rPr lang="zh-CN" altLang="en-US" dirty="0" smtClean="0"/>
              <a:t>中，可以使用</a:t>
            </a:r>
            <a:r>
              <a:rPr lang="en-US" altLang="zh-CN" dirty="0" smtClean="0"/>
              <a:t>$_GET</a:t>
            </a:r>
            <a:r>
              <a:rPr lang="zh-CN" altLang="en-US" dirty="0" smtClean="0"/>
              <a:t>和</a:t>
            </a:r>
            <a:r>
              <a:rPr lang="en-US" altLang="zh-CN" dirty="0" smtClean="0"/>
              <a:t>$_POST</a:t>
            </a:r>
            <a:r>
              <a:rPr lang="zh-CN" altLang="en-US" dirty="0" smtClean="0"/>
              <a:t>分别获取</a:t>
            </a:r>
            <a:r>
              <a:rPr lang="en-US" altLang="zh-CN" dirty="0" smtClean="0"/>
              <a:t>GET</a:t>
            </a:r>
            <a:r>
              <a:rPr lang="zh-CN" altLang="en-US" dirty="0" smtClean="0"/>
              <a:t>请求和</a:t>
            </a:r>
            <a:r>
              <a:rPr lang="en-US" altLang="zh-CN" dirty="0" smtClean="0"/>
              <a:t>POST</a:t>
            </a:r>
            <a:r>
              <a:rPr lang="zh-CN" altLang="en-US" dirty="0" smtClean="0"/>
              <a:t>请求的数据</a:t>
            </a:r>
            <a:endParaRPr lang="en-US" altLang="zh-CN" dirty="0" smtClean="0"/>
          </a:p>
          <a:p>
            <a:pPr lvl="1"/>
            <a:r>
              <a:rPr lang="zh-CN" altLang="en-US" dirty="0" smtClean="0"/>
              <a:t>在</a:t>
            </a:r>
            <a:r>
              <a:rPr lang="en-US" altLang="zh-CN" dirty="0" smtClean="0"/>
              <a:t>JAVA</a:t>
            </a:r>
            <a:r>
              <a:rPr lang="zh-CN" altLang="en-US" dirty="0" smtClean="0"/>
              <a:t>中，用于获取请求数据</a:t>
            </a:r>
            <a:r>
              <a:rPr lang="en-US" altLang="zh-CN" dirty="0" smtClean="0"/>
              <a:t>request</a:t>
            </a:r>
            <a:r>
              <a:rPr lang="zh-CN" altLang="en-US" dirty="0" smtClean="0"/>
              <a:t>一样存在不能区分</a:t>
            </a:r>
            <a:r>
              <a:rPr lang="en-US" altLang="zh-CN" dirty="0" smtClean="0"/>
              <a:t>GET</a:t>
            </a:r>
            <a:r>
              <a:rPr lang="zh-CN" altLang="en-US" dirty="0" smtClean="0"/>
              <a:t>请求数据和</a:t>
            </a:r>
            <a:r>
              <a:rPr lang="en-US" altLang="zh-CN" dirty="0" smtClean="0"/>
              <a:t>POST</a:t>
            </a:r>
            <a:r>
              <a:rPr lang="zh-CN" altLang="en-US" dirty="0" smtClean="0"/>
              <a:t>数据的问题</a:t>
            </a:r>
            <a:endParaRPr lang="zh-CN" altLang="en-US" dirty="0"/>
          </a:p>
        </p:txBody>
      </p:sp>
    </p:spTree>
    <p:extLst>
      <p:ext uri="{BB962C8B-B14F-4D97-AF65-F5344CB8AC3E}">
        <p14:creationId xmlns:p14="http://schemas.microsoft.com/office/powerpoint/2010/main" val="36548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lstStyle/>
          <a:p>
            <a:r>
              <a:rPr lang="zh-CN" altLang="en-US" dirty="0" smtClean="0"/>
              <a:t>如果获取请求数据的方法改了，能否解决问题</a:t>
            </a:r>
            <a:endParaRPr lang="en-US" altLang="zh-CN" dirty="0" smtClean="0"/>
          </a:p>
          <a:p>
            <a:pPr lvl="1"/>
            <a:r>
              <a:rPr lang="zh-CN" altLang="en-US" dirty="0" smtClean="0"/>
              <a:t>改用</a:t>
            </a:r>
            <a:r>
              <a:rPr lang="en-US" altLang="zh-CN" dirty="0" smtClean="0"/>
              <a:t>$_POST</a:t>
            </a:r>
            <a:r>
              <a:rPr lang="zh-CN" altLang="en-US" dirty="0" smtClean="0"/>
              <a:t>，只获取</a:t>
            </a:r>
            <a:r>
              <a:rPr lang="en-US" altLang="zh-CN" dirty="0" smtClean="0"/>
              <a:t>POST</a:t>
            </a:r>
            <a:r>
              <a:rPr lang="zh-CN" altLang="en-US" dirty="0" smtClean="0"/>
              <a:t>请求的数据，后台处理页面</a:t>
            </a:r>
            <a:r>
              <a:rPr lang="en-US" altLang="zh-CN" dirty="0" err="1" smtClean="0"/>
              <a:t>Transfer.php</a:t>
            </a:r>
            <a:r>
              <a:rPr lang="zh-CN" altLang="en-US" dirty="0" smtClean="0"/>
              <a:t>代码如下：</a:t>
            </a:r>
            <a:endParaRPr lang="zh-CN" altLang="en-US" dirty="0"/>
          </a:p>
        </p:txBody>
      </p:sp>
      <p:sp>
        <p:nvSpPr>
          <p:cNvPr id="4" name="矩形 3"/>
          <p:cNvSpPr/>
          <p:nvPr/>
        </p:nvSpPr>
        <p:spPr>
          <a:xfrm>
            <a:off x="866504" y="3442625"/>
            <a:ext cx="10315302" cy="2031325"/>
          </a:xfrm>
          <a:prstGeom prst="rect">
            <a:avLst/>
          </a:prstGeom>
        </p:spPr>
        <p:txBody>
          <a:bodyPr wrap="square">
            <a:spAutoFit/>
          </a:bodyPr>
          <a:lstStyle/>
          <a:p>
            <a:r>
              <a:rPr lang="sq-AL" altLang="zh-CN" b="1" dirty="0">
                <a:solidFill>
                  <a:srgbClr val="000000"/>
                </a:solidFill>
                <a:latin typeface="Courier New" panose="02070309020205020404" pitchFamily="49" charset="0"/>
              </a:rPr>
              <a:t>&lt;?php</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8080"/>
                </a:solidFill>
                <a:latin typeface="Courier New" panose="02070309020205020404" pitchFamily="49" charset="0"/>
              </a:rPr>
              <a:t>session_start</a:t>
            </a:r>
            <a:r>
              <a:rPr lang="sq-AL" altLang="zh-CN" b="1" dirty="0">
                <a:solidFill>
                  <a:srgbClr val="000000"/>
                </a:solidFill>
                <a:latin typeface="Courier New" panose="02070309020205020404" pitchFamily="49" charset="0"/>
              </a:rPr>
              <a:t>();</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if</a:t>
            </a:r>
            <a:r>
              <a:rPr lang="sq-AL" altLang="zh-CN"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isset</a:t>
            </a:r>
            <a:r>
              <a:rPr lang="sq-AL" altLang="zh-CN" b="1" dirty="0">
                <a:solidFill>
                  <a:srgbClr val="000000"/>
                </a:solidFill>
                <a:latin typeface="Courier New" panose="02070309020205020404" pitchFamily="49" charset="0"/>
              </a:rPr>
              <a:t>(</a:t>
            </a:r>
            <a:r>
              <a:rPr lang="sq-AL" altLang="zh-CN" b="1" dirty="0">
                <a:solidFill>
                  <a:srgbClr val="800080"/>
                </a:solidFill>
                <a:latin typeface="Courier New" panose="02070309020205020404" pitchFamily="49" charset="0"/>
              </a:rPr>
              <a:t>$_POST</a:t>
            </a:r>
            <a:r>
              <a:rPr lang="sq-AL" altLang="zh-CN" b="1" dirty="0">
                <a:solidFill>
                  <a:srgbClr val="000000"/>
                </a:solidFill>
                <a:latin typeface="Courier New" panose="02070309020205020404" pitchFamily="49" charset="0"/>
              </a:rPr>
              <a:t>['toBankId'] &amp;&amp;</a:t>
            </a: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isset</a:t>
            </a:r>
            <a:r>
              <a:rPr lang="sq-AL" altLang="zh-CN" b="1" dirty="0">
                <a:solidFill>
                  <a:srgbClr val="000000"/>
                </a:solidFill>
                <a:latin typeface="Courier New" panose="02070309020205020404" pitchFamily="49" charset="0"/>
              </a:rPr>
              <a:t>(</a:t>
            </a:r>
            <a:r>
              <a:rPr lang="sq-AL" altLang="zh-CN" b="1" dirty="0">
                <a:solidFill>
                  <a:srgbClr val="800080"/>
                </a:solidFill>
                <a:latin typeface="Courier New" panose="02070309020205020404" pitchFamily="49" charset="0"/>
              </a:rPr>
              <a:t>$_POST</a:t>
            </a:r>
            <a:r>
              <a:rPr lang="sq-AL" altLang="zh-CN" b="1" dirty="0">
                <a:solidFill>
                  <a:srgbClr val="000000"/>
                </a:solidFill>
                <a:latin typeface="Courier New" panose="02070309020205020404" pitchFamily="49" charset="0"/>
              </a:rPr>
              <a:t>['money']))</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buy_stocks(</a:t>
            </a:r>
            <a:r>
              <a:rPr lang="sq-AL" altLang="zh-CN" b="1" dirty="0">
                <a:solidFill>
                  <a:srgbClr val="800080"/>
                </a:solidFill>
                <a:latin typeface="Courier New" panose="02070309020205020404" pitchFamily="49" charset="0"/>
              </a:rPr>
              <a:t>$_POST</a:t>
            </a:r>
            <a:r>
              <a:rPr lang="sq-AL" altLang="zh-CN" b="1" dirty="0">
                <a:solidFill>
                  <a:srgbClr val="000000"/>
                </a:solidFill>
                <a:latin typeface="Courier New" panose="02070309020205020404" pitchFamily="49" charset="0"/>
              </a:rPr>
              <a:t>['toBankId'],</a:t>
            </a:r>
            <a:r>
              <a:rPr lang="zh-CN" altLang="sq-AL" b="1" dirty="0">
                <a:solidFill>
                  <a:srgbClr val="000000"/>
                </a:solidFill>
                <a:latin typeface="Courier New" panose="02070309020205020404" pitchFamily="49" charset="0"/>
              </a:rPr>
              <a:t>　</a:t>
            </a:r>
            <a:r>
              <a:rPr lang="sq-AL" altLang="zh-CN" b="1" dirty="0">
                <a:solidFill>
                  <a:srgbClr val="800080"/>
                </a:solidFill>
                <a:latin typeface="Courier New" panose="02070309020205020404" pitchFamily="49" charset="0"/>
              </a:rPr>
              <a:t>$_POST</a:t>
            </a:r>
            <a:r>
              <a:rPr lang="sq-AL" altLang="zh-CN" b="1" dirty="0">
                <a:solidFill>
                  <a:srgbClr val="000000"/>
                </a:solidFill>
                <a:latin typeface="Courier New" panose="02070309020205020404" pitchFamily="49" charset="0"/>
              </a:rPr>
              <a:t>['money']);</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?&gt;</a:t>
            </a:r>
            <a:endParaRPr lang="zh-CN" altLang="en-US" b="1" dirty="0"/>
          </a:p>
        </p:txBody>
      </p:sp>
    </p:spTree>
    <p:extLst>
      <p:ext uri="{BB962C8B-B14F-4D97-AF65-F5344CB8AC3E}">
        <p14:creationId xmlns:p14="http://schemas.microsoft.com/office/powerpoint/2010/main" val="22084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9375" y="103052"/>
            <a:ext cx="10515600" cy="892175"/>
          </a:xfrm>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a:xfrm>
            <a:off x="850900" y="1089024"/>
            <a:ext cx="2205809" cy="4930775"/>
          </a:xfrm>
        </p:spPr>
        <p:txBody>
          <a:bodyPr/>
          <a:lstStyle/>
          <a:p>
            <a:r>
              <a:rPr lang="zh-CN" altLang="en-US" dirty="0" smtClean="0"/>
              <a:t>网站</a:t>
            </a:r>
            <a:r>
              <a:rPr lang="en-US" altLang="zh-CN" dirty="0" smtClean="0"/>
              <a:t>B</a:t>
            </a:r>
            <a:r>
              <a:rPr lang="zh-CN" altLang="en-US" dirty="0" smtClean="0"/>
              <a:t>也修改代码</a:t>
            </a:r>
            <a:endParaRPr lang="en-US" altLang="zh-CN" dirty="0" smtClean="0"/>
          </a:p>
          <a:p>
            <a:r>
              <a:rPr lang="zh-CN" altLang="en-US" dirty="0" smtClean="0"/>
              <a:t>如果用户继续上面的操作，结果将仍然是上面的结果</a:t>
            </a:r>
            <a:endParaRPr lang="zh-CN" altLang="en-US" dirty="0"/>
          </a:p>
        </p:txBody>
      </p:sp>
      <p:sp>
        <p:nvSpPr>
          <p:cNvPr id="4" name="矩形 3"/>
          <p:cNvSpPr/>
          <p:nvPr/>
        </p:nvSpPr>
        <p:spPr>
          <a:xfrm>
            <a:off x="3045311" y="1072591"/>
            <a:ext cx="9146689" cy="5909310"/>
          </a:xfrm>
          <a:prstGeom prst="rect">
            <a:avLst/>
          </a:prstGeom>
        </p:spPr>
        <p:txBody>
          <a:bodyPr wrap="square">
            <a:spAutoFit/>
          </a:bodyPr>
          <a:lstStyle/>
          <a:p>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html</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head</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script </a:t>
            </a:r>
            <a:r>
              <a:rPr lang="sq-AL" altLang="zh-CN" b="1" dirty="0">
                <a:solidFill>
                  <a:srgbClr val="FF0000"/>
                </a:solidFill>
                <a:latin typeface="Courier New" panose="02070309020205020404" pitchFamily="49" charset="0"/>
              </a:rPr>
              <a:t>type</a:t>
            </a:r>
            <a:r>
              <a:rPr lang="sq-AL" altLang="zh-CN" b="1" dirty="0">
                <a:solidFill>
                  <a:srgbClr val="0000FF"/>
                </a:solidFill>
                <a:latin typeface="Courier New" panose="02070309020205020404" pitchFamily="49" charset="0"/>
              </a:rPr>
              <a:t>="text/javascript"&gt;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function</a:t>
            </a:r>
            <a:r>
              <a:rPr lang="sq-AL" altLang="zh-CN" b="1" dirty="0">
                <a:solidFill>
                  <a:srgbClr val="000000"/>
                </a:solidFill>
                <a:latin typeface="Courier New" panose="02070309020205020404" pitchFamily="49" charset="0"/>
              </a:rPr>
              <a:t> steal()</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a:t>
            </a: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iframe = document.frames["steal"];</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iframe.document.Submit("transfer");</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script</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head</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body </a:t>
            </a:r>
            <a:r>
              <a:rPr lang="sq-AL" altLang="zh-CN" b="1" dirty="0">
                <a:solidFill>
                  <a:srgbClr val="FF0000"/>
                </a:solidFill>
                <a:latin typeface="Courier New" panose="02070309020205020404" pitchFamily="49" charset="0"/>
              </a:rPr>
              <a:t>onload</a:t>
            </a:r>
            <a:r>
              <a:rPr lang="sq-AL" altLang="zh-CN" b="1" dirty="0">
                <a:solidFill>
                  <a:srgbClr val="0000FF"/>
                </a:solidFill>
                <a:latin typeface="Courier New" panose="02070309020205020404" pitchFamily="49" charset="0"/>
              </a:rPr>
              <a:t>="steal()"&gt;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iframe </a:t>
            </a:r>
            <a:r>
              <a:rPr lang="sq-AL" altLang="zh-CN" b="1" dirty="0">
                <a:solidFill>
                  <a:srgbClr val="FF0000"/>
                </a:solidFill>
                <a:latin typeface="Courier New" panose="02070309020205020404" pitchFamily="49" charset="0"/>
              </a:rPr>
              <a:t>name</a:t>
            </a:r>
            <a:r>
              <a:rPr lang="sq-AL" altLang="zh-CN" b="1" dirty="0">
                <a:solidFill>
                  <a:srgbClr val="0000FF"/>
                </a:solidFill>
                <a:latin typeface="Courier New" panose="02070309020205020404" pitchFamily="49" charset="0"/>
              </a:rPr>
              <a:t>="steal"</a:t>
            </a:r>
            <a:r>
              <a:rPr lang="sq-AL" altLang="zh-CN" b="1" dirty="0">
                <a:solidFill>
                  <a:srgbClr val="FF0000"/>
                </a:solidFill>
                <a:latin typeface="Courier New" panose="02070309020205020404" pitchFamily="49" charset="0"/>
              </a:rPr>
              <a:t> display</a:t>
            </a:r>
            <a:r>
              <a:rPr lang="sq-AL" altLang="zh-CN" b="1" dirty="0">
                <a:solidFill>
                  <a:srgbClr val="0000FF"/>
                </a:solidFill>
                <a:latin typeface="Courier New" panose="02070309020205020404" pitchFamily="49" charset="0"/>
              </a:rPr>
              <a:t>="none"&gt;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form </a:t>
            </a:r>
            <a:r>
              <a:rPr lang="sq-AL" altLang="zh-CN" b="1" dirty="0">
                <a:solidFill>
                  <a:srgbClr val="FF0000"/>
                </a:solidFill>
                <a:latin typeface="Courier New" panose="02070309020205020404" pitchFamily="49" charset="0"/>
              </a:rPr>
              <a:t>method</a:t>
            </a:r>
            <a:r>
              <a:rPr lang="sq-AL" altLang="zh-CN" b="1" dirty="0">
                <a:solidFill>
                  <a:srgbClr val="0000FF"/>
                </a:solidFill>
                <a:latin typeface="Courier New" panose="02070309020205020404" pitchFamily="49" charset="0"/>
              </a:rPr>
              <a:t>="POST"</a:t>
            </a:r>
            <a:r>
              <a:rPr lang="sq-AL" altLang="zh-CN" b="1" dirty="0">
                <a:solidFill>
                  <a:srgbClr val="FF0000"/>
                </a:solidFill>
                <a:latin typeface="Courier New" panose="02070309020205020404" pitchFamily="49" charset="0"/>
              </a:rPr>
              <a:t> name</a:t>
            </a:r>
            <a:r>
              <a:rPr lang="sq-AL" altLang="zh-CN" b="1" dirty="0">
                <a:solidFill>
                  <a:srgbClr val="0000FF"/>
                </a:solidFill>
                <a:latin typeface="Courier New" panose="02070309020205020404" pitchFamily="49" charset="0"/>
              </a:rPr>
              <a:t>="transfer"</a:t>
            </a:r>
            <a:r>
              <a:rPr lang="zh-CN" altLang="sq-AL" b="1" dirty="0">
                <a:solidFill>
                  <a:srgbClr val="FF0000"/>
                </a:solidFill>
                <a:latin typeface="Courier New" panose="02070309020205020404" pitchFamily="49" charset="0"/>
              </a:rPr>
              <a:t>　</a:t>
            </a:r>
            <a:r>
              <a:rPr lang="sq-AL" altLang="zh-CN" b="1" dirty="0" smtClean="0">
                <a:solidFill>
                  <a:srgbClr val="FF0000"/>
                </a:solidFill>
                <a:latin typeface="Courier New" panose="02070309020205020404" pitchFamily="49" charset="0"/>
              </a:rPr>
              <a:t>action</a:t>
            </a:r>
            <a:r>
              <a:rPr lang="sq-AL" altLang="zh-CN" b="1" dirty="0" smtClean="0">
                <a:solidFill>
                  <a:srgbClr val="0000FF"/>
                </a:solidFill>
                <a:latin typeface="Courier New" panose="02070309020205020404" pitchFamily="49" charset="0"/>
              </a:rPr>
              <a:t>="http://www.myBank.com/Transfer.php"&gt;</a:t>
            </a:r>
            <a:r>
              <a:rPr lang="sq-AL" altLang="zh-CN" b="1" dirty="0" smtClean="0">
                <a:solidFill>
                  <a:srgbClr val="000000"/>
                </a:solidFill>
                <a:latin typeface="Courier New" panose="02070309020205020404" pitchFamily="49" charset="0"/>
              </a:rPr>
              <a:t/>
            </a:r>
            <a:br>
              <a:rPr lang="sq-AL" altLang="zh-CN" b="1" dirty="0" smtClean="0">
                <a:solidFill>
                  <a:srgbClr val="000000"/>
                </a:solidFill>
                <a:latin typeface="Courier New" panose="02070309020205020404" pitchFamily="49" charset="0"/>
              </a:rPr>
            </a:br>
            <a:r>
              <a:rPr lang="zh-CN" altLang="sq-AL" b="1" dirty="0" smtClean="0">
                <a:solidFill>
                  <a:srgbClr val="000000"/>
                </a:solidFill>
                <a:latin typeface="Courier New" panose="02070309020205020404" pitchFamily="49" charset="0"/>
              </a:rPr>
              <a:t>　　　　　　　　</a:t>
            </a:r>
            <a:r>
              <a:rPr lang="sq-AL" altLang="zh-CN" b="1" dirty="0" smtClean="0">
                <a:solidFill>
                  <a:srgbClr val="0000FF"/>
                </a:solidFill>
                <a:latin typeface="Courier New" panose="02070309020205020404" pitchFamily="49" charset="0"/>
              </a:rPr>
              <a:t>&lt;</a:t>
            </a:r>
            <a:r>
              <a:rPr lang="sq-AL" altLang="zh-CN" b="1" dirty="0" smtClean="0">
                <a:solidFill>
                  <a:srgbClr val="800000"/>
                </a:solidFill>
                <a:latin typeface="Courier New" panose="02070309020205020404" pitchFamily="49" charset="0"/>
              </a:rPr>
              <a:t>input </a:t>
            </a:r>
            <a:r>
              <a:rPr lang="sq-AL" altLang="zh-CN" b="1" dirty="0" smtClean="0">
                <a:solidFill>
                  <a:srgbClr val="FF0000"/>
                </a:solidFill>
                <a:latin typeface="Courier New" panose="02070309020205020404" pitchFamily="49" charset="0"/>
              </a:rPr>
              <a:t>type</a:t>
            </a:r>
            <a:r>
              <a:rPr lang="sq-AL" altLang="zh-CN" b="1" dirty="0" smtClean="0">
                <a:solidFill>
                  <a:srgbClr val="0000FF"/>
                </a:solidFill>
                <a:latin typeface="Courier New" panose="02070309020205020404" pitchFamily="49" charset="0"/>
              </a:rPr>
              <a:t>="hidden"</a:t>
            </a:r>
            <a:r>
              <a:rPr lang="sq-AL" altLang="zh-CN" b="1" dirty="0" smtClean="0">
                <a:solidFill>
                  <a:srgbClr val="FF0000"/>
                </a:solidFill>
                <a:latin typeface="Courier New" panose="02070309020205020404" pitchFamily="49" charset="0"/>
              </a:rPr>
              <a:t> name</a:t>
            </a:r>
            <a:r>
              <a:rPr lang="sq-AL" altLang="zh-CN" b="1" dirty="0" smtClean="0">
                <a:solidFill>
                  <a:srgbClr val="0000FF"/>
                </a:solidFill>
                <a:latin typeface="Courier New" panose="02070309020205020404" pitchFamily="49" charset="0"/>
              </a:rPr>
              <a:t>="toBankId"</a:t>
            </a:r>
            <a:r>
              <a:rPr lang="sq-AL" altLang="zh-CN" b="1" dirty="0">
                <a:solidFill>
                  <a:srgbClr val="FF0000"/>
                </a:solidFill>
                <a:latin typeface="Courier New" panose="02070309020205020404" pitchFamily="49" charset="0"/>
              </a:rPr>
              <a:t> value</a:t>
            </a:r>
            <a:r>
              <a:rPr lang="sq-AL" altLang="zh-CN" b="1" dirty="0">
                <a:solidFill>
                  <a:srgbClr val="0000FF"/>
                </a:solidFill>
                <a:latin typeface="Courier New" panose="02070309020205020404" pitchFamily="49" charset="0"/>
              </a:rPr>
              <a:t>="11"&gt;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input </a:t>
            </a:r>
            <a:r>
              <a:rPr lang="sq-AL" altLang="zh-CN" b="1" dirty="0">
                <a:solidFill>
                  <a:srgbClr val="FF0000"/>
                </a:solidFill>
                <a:latin typeface="Courier New" panose="02070309020205020404" pitchFamily="49" charset="0"/>
              </a:rPr>
              <a:t>type</a:t>
            </a:r>
            <a:r>
              <a:rPr lang="sq-AL" altLang="zh-CN" b="1" dirty="0" smtClean="0">
                <a:solidFill>
                  <a:srgbClr val="0000FF"/>
                </a:solidFill>
                <a:latin typeface="Courier New" panose="02070309020205020404" pitchFamily="49" charset="0"/>
              </a:rPr>
              <a:t>="hidden</a:t>
            </a:r>
            <a:r>
              <a:rPr lang="sq-AL" altLang="zh-CN" b="1" dirty="0">
                <a:solidFill>
                  <a:srgbClr val="0000FF"/>
                </a:solidFill>
                <a:latin typeface="Courier New" panose="02070309020205020404" pitchFamily="49" charset="0"/>
              </a:rPr>
              <a:t>"</a:t>
            </a:r>
            <a:r>
              <a:rPr lang="sq-AL" altLang="zh-CN" b="1" dirty="0">
                <a:solidFill>
                  <a:srgbClr val="FF0000"/>
                </a:solidFill>
                <a:latin typeface="Courier New" panose="02070309020205020404" pitchFamily="49" charset="0"/>
              </a:rPr>
              <a:t> name</a:t>
            </a:r>
            <a:r>
              <a:rPr lang="sq-AL" altLang="zh-CN" b="1" dirty="0">
                <a:solidFill>
                  <a:srgbClr val="0000FF"/>
                </a:solidFill>
                <a:latin typeface="Courier New" panose="02070309020205020404" pitchFamily="49" charset="0"/>
              </a:rPr>
              <a:t>="money"</a:t>
            </a:r>
            <a:r>
              <a:rPr lang="sq-AL" altLang="zh-CN" b="1" dirty="0">
                <a:solidFill>
                  <a:srgbClr val="FF0000"/>
                </a:solidFill>
                <a:latin typeface="Courier New" panose="02070309020205020404" pitchFamily="49" charset="0"/>
              </a:rPr>
              <a:t> value</a:t>
            </a:r>
            <a:r>
              <a:rPr lang="sq-AL" altLang="zh-CN" b="1" dirty="0">
                <a:solidFill>
                  <a:srgbClr val="0000FF"/>
                </a:solidFill>
                <a:latin typeface="Courier New" panose="02070309020205020404" pitchFamily="49" charset="0"/>
              </a:rPr>
              <a:t>="1000"&gt;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00"/>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form</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iframe</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zh-CN" altLang="sq-AL" b="1" dirty="0">
                <a:solidFill>
                  <a:srgbClr val="0000FF"/>
                </a:solidFill>
                <a:latin typeface="Courier New" panose="02070309020205020404" pitchFamily="49" charset="0"/>
              </a:rPr>
              <a:t>　　</a:t>
            </a: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body</a:t>
            </a:r>
            <a:r>
              <a:rPr lang="sq-AL" altLang="zh-CN" b="1" dirty="0">
                <a:solidFill>
                  <a:srgbClr val="0000FF"/>
                </a:solidFill>
                <a:latin typeface="Courier New" panose="02070309020205020404" pitchFamily="49" charset="0"/>
              </a:rPr>
              <a:t>&gt;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sq-AL" altLang="zh-CN" b="1" dirty="0">
                <a:solidFill>
                  <a:srgbClr val="0000FF"/>
                </a:solidFill>
                <a:latin typeface="Courier New" panose="02070309020205020404" pitchFamily="49" charset="0"/>
              </a:rPr>
              <a:t>&lt;/</a:t>
            </a:r>
            <a:r>
              <a:rPr lang="sq-AL" altLang="zh-CN" b="1" dirty="0">
                <a:solidFill>
                  <a:srgbClr val="800000"/>
                </a:solidFill>
                <a:latin typeface="Courier New" panose="02070309020205020404" pitchFamily="49" charset="0"/>
              </a:rPr>
              <a:t>html</a:t>
            </a:r>
            <a:r>
              <a:rPr lang="sq-AL" altLang="zh-CN" b="1" dirty="0">
                <a:solidFill>
                  <a:srgbClr val="0000FF"/>
                </a:solidFill>
                <a:latin typeface="Courier New" panose="02070309020205020404" pitchFamily="49" charset="0"/>
              </a:rPr>
              <a:t>&gt;</a:t>
            </a:r>
            <a:endParaRPr lang="zh-CN" altLang="en-US" b="1" dirty="0"/>
          </a:p>
        </p:txBody>
      </p:sp>
    </p:spTree>
    <p:extLst>
      <p:ext uri="{BB962C8B-B14F-4D97-AF65-F5344CB8AC3E}">
        <p14:creationId xmlns:p14="http://schemas.microsoft.com/office/powerpoint/2010/main" val="4891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a:bodyPr>
          <a:lstStyle/>
          <a:p>
            <a:r>
              <a:rPr lang="zh-CN" altLang="en-US" dirty="0" smtClean="0"/>
              <a:t>浏览器安全</a:t>
            </a:r>
            <a:endParaRPr lang="en-US" altLang="zh-CN" dirty="0" smtClean="0"/>
          </a:p>
          <a:p>
            <a:pPr lvl="1"/>
            <a:r>
              <a:rPr lang="zh-CN" altLang="en-US" dirty="0" smtClean="0"/>
              <a:t>同源策略</a:t>
            </a:r>
            <a:endParaRPr lang="en-US" altLang="zh-CN" dirty="0" smtClean="0"/>
          </a:p>
          <a:p>
            <a:pPr lvl="2"/>
            <a:r>
              <a:rPr lang="zh-CN" altLang="en-US" dirty="0"/>
              <a:t>两个页面地址中的</a:t>
            </a:r>
            <a:r>
              <a:rPr lang="zh-CN" altLang="en-US" dirty="0">
                <a:solidFill>
                  <a:srgbClr val="FF0000"/>
                </a:solidFill>
              </a:rPr>
              <a:t>协议</a:t>
            </a:r>
            <a:r>
              <a:rPr lang="zh-CN" altLang="en-US" dirty="0"/>
              <a:t>，</a:t>
            </a:r>
            <a:r>
              <a:rPr lang="zh-CN" altLang="en-US" dirty="0">
                <a:solidFill>
                  <a:srgbClr val="FF0000"/>
                </a:solidFill>
              </a:rPr>
              <a:t>域名</a:t>
            </a:r>
            <a:r>
              <a:rPr lang="en-US" altLang="zh-CN" dirty="0"/>
              <a:t>(</a:t>
            </a:r>
            <a:r>
              <a:rPr lang="zh-CN" altLang="en-US" dirty="0"/>
              <a:t>或</a:t>
            </a:r>
            <a:r>
              <a:rPr lang="en-US" altLang="zh-CN" dirty="0"/>
              <a:t>IP)</a:t>
            </a:r>
            <a:r>
              <a:rPr lang="zh-CN" altLang="en-US" dirty="0"/>
              <a:t>，</a:t>
            </a:r>
            <a:r>
              <a:rPr lang="zh-CN" altLang="en-US" dirty="0">
                <a:solidFill>
                  <a:srgbClr val="FF0000"/>
                </a:solidFill>
              </a:rPr>
              <a:t>子域名</a:t>
            </a:r>
            <a:r>
              <a:rPr lang="zh-CN" altLang="en-US" dirty="0"/>
              <a:t>，</a:t>
            </a:r>
            <a:r>
              <a:rPr lang="zh-CN" altLang="en-US" dirty="0">
                <a:solidFill>
                  <a:srgbClr val="FF0000"/>
                </a:solidFill>
              </a:rPr>
              <a:t>端口号</a:t>
            </a:r>
            <a:r>
              <a:rPr lang="zh-CN" altLang="en-US" dirty="0"/>
              <a:t>一致，则表示</a:t>
            </a:r>
            <a:r>
              <a:rPr lang="zh-CN" altLang="en-US" dirty="0" smtClean="0">
                <a:solidFill>
                  <a:srgbClr val="FF0000"/>
                </a:solidFill>
              </a:rPr>
              <a:t>同源</a:t>
            </a:r>
            <a:endParaRPr lang="en-US" altLang="zh-CN" dirty="0" smtClean="0"/>
          </a:p>
          <a:p>
            <a:pPr lvl="1"/>
            <a:r>
              <a:rPr lang="zh-CN" altLang="en-US" dirty="0" smtClean="0"/>
              <a:t>沙箱策略</a:t>
            </a:r>
            <a:endParaRPr lang="en-US" altLang="zh-CN" dirty="0" smtClean="0"/>
          </a:p>
          <a:p>
            <a:pPr lvl="2"/>
            <a:r>
              <a:rPr lang="zh-CN" altLang="en-US" dirty="0"/>
              <a:t>泛指“</a:t>
            </a:r>
            <a:r>
              <a:rPr lang="zh-CN" altLang="en-US" dirty="0">
                <a:solidFill>
                  <a:srgbClr val="FF0000"/>
                </a:solidFill>
              </a:rPr>
              <a:t>资源隔离</a:t>
            </a:r>
            <a:r>
              <a:rPr lang="zh-CN" altLang="en-US" dirty="0"/>
              <a:t>类模块”的</a:t>
            </a:r>
            <a:r>
              <a:rPr lang="zh-CN" altLang="en-US" dirty="0" smtClean="0"/>
              <a:t>代名词</a:t>
            </a:r>
            <a:endParaRPr lang="en-US" altLang="zh-CN" dirty="0" smtClean="0"/>
          </a:p>
        </p:txBody>
      </p:sp>
    </p:spTree>
    <p:extLst>
      <p:ext uri="{BB962C8B-B14F-4D97-AF65-F5344CB8AC3E}">
        <p14:creationId xmlns:p14="http://schemas.microsoft.com/office/powerpoint/2010/main" val="23967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攻击过程</a:t>
            </a:r>
            <a:endParaRPr lang="zh-CN" altLang="en-US" dirty="0"/>
          </a:p>
        </p:txBody>
      </p:sp>
      <p:sp>
        <p:nvSpPr>
          <p:cNvPr id="3" name="内容占位符 2"/>
          <p:cNvSpPr>
            <a:spLocks noGrp="1"/>
          </p:cNvSpPr>
          <p:nvPr>
            <p:ph idx="1"/>
          </p:nvPr>
        </p:nvSpPr>
        <p:spPr/>
        <p:txBody>
          <a:bodyPr/>
          <a:lstStyle/>
          <a:p>
            <a:r>
              <a:rPr lang="en-US" altLang="zh-CN" dirty="0" smtClean="0"/>
              <a:t>CSRF</a:t>
            </a:r>
            <a:r>
              <a:rPr lang="zh-CN" altLang="en-US" dirty="0" smtClean="0"/>
              <a:t>攻击机制？</a:t>
            </a:r>
            <a:endParaRPr lang="en-US" altLang="zh-CN" dirty="0" smtClean="0"/>
          </a:p>
          <a:p>
            <a:pPr lvl="1"/>
            <a:r>
              <a:rPr lang="zh-CN" altLang="en-US" dirty="0" smtClean="0"/>
              <a:t>上面的</a:t>
            </a:r>
            <a:r>
              <a:rPr lang="en-US" altLang="zh-CN" dirty="0" smtClean="0"/>
              <a:t>3</a:t>
            </a:r>
            <a:r>
              <a:rPr lang="zh-CN" altLang="en-US" dirty="0" smtClean="0"/>
              <a:t>种攻击模式，其实可以看出，</a:t>
            </a:r>
            <a:r>
              <a:rPr lang="en-US" altLang="zh-CN" dirty="0" smtClean="0"/>
              <a:t>CSRF</a:t>
            </a:r>
            <a:r>
              <a:rPr lang="zh-CN" altLang="en-US" dirty="0" smtClean="0"/>
              <a:t>攻击是源于</a:t>
            </a:r>
            <a:r>
              <a:rPr lang="en-US" altLang="zh-CN" dirty="0" smtClean="0"/>
              <a:t>Web</a:t>
            </a:r>
            <a:r>
              <a:rPr lang="zh-CN" altLang="en-US" dirty="0" smtClean="0"/>
              <a:t>的隐式身份验证机制！</a:t>
            </a:r>
            <a:r>
              <a:rPr lang="en-US" altLang="zh-CN" dirty="0" smtClean="0"/>
              <a:t>Web</a:t>
            </a:r>
            <a:r>
              <a:rPr lang="zh-CN" altLang="en-US" dirty="0" smtClean="0"/>
              <a:t>的身份验证机制虽然可以保证一个请求是来自于某个用户的浏览器，但却无法保证该请求是用户批准发送的</a:t>
            </a:r>
            <a:endParaRPr lang="zh-CN" altLang="en-US" dirty="0"/>
          </a:p>
        </p:txBody>
      </p:sp>
    </p:spTree>
    <p:extLst>
      <p:ext uri="{BB962C8B-B14F-4D97-AF65-F5344CB8AC3E}">
        <p14:creationId xmlns:p14="http://schemas.microsoft.com/office/powerpoint/2010/main" val="341237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CSRF</a:t>
            </a:r>
            <a:r>
              <a:rPr lang="zh-CN" altLang="en-US" dirty="0" smtClean="0"/>
              <a:t>概述</a:t>
            </a:r>
            <a:endParaRPr lang="en-US" altLang="zh-CN" dirty="0" smtClean="0"/>
          </a:p>
          <a:p>
            <a:r>
              <a:rPr lang="sq-AL" altLang="zh-CN" dirty="0"/>
              <a:t>CSRF</a:t>
            </a:r>
            <a:r>
              <a:rPr lang="zh-CN" altLang="en-US" dirty="0"/>
              <a:t>攻击</a:t>
            </a:r>
            <a:r>
              <a:rPr lang="zh-CN" altLang="en-US" dirty="0" smtClean="0"/>
              <a:t>过程</a:t>
            </a:r>
            <a:endParaRPr lang="en-US" altLang="zh-CN" dirty="0" smtClean="0"/>
          </a:p>
          <a:p>
            <a:r>
              <a:rPr lang="sq-AL" altLang="zh-CN" dirty="0">
                <a:solidFill>
                  <a:srgbClr val="FF0000"/>
                </a:solidFill>
              </a:rPr>
              <a:t>CSRF</a:t>
            </a:r>
            <a:r>
              <a:rPr lang="zh-CN" altLang="en-US" dirty="0">
                <a:solidFill>
                  <a:srgbClr val="FF0000"/>
                </a:solidFill>
              </a:rPr>
              <a:t>的防御</a:t>
            </a:r>
          </a:p>
        </p:txBody>
      </p:sp>
    </p:spTree>
    <p:extLst>
      <p:ext uri="{BB962C8B-B14F-4D97-AF65-F5344CB8AC3E}">
        <p14:creationId xmlns:p14="http://schemas.microsoft.com/office/powerpoint/2010/main" val="259188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zh-CN" altLang="en-US" dirty="0" smtClean="0"/>
              <a:t>怎样防御</a:t>
            </a:r>
            <a:r>
              <a:rPr lang="en-US" altLang="zh-CN" dirty="0" smtClean="0"/>
              <a:t>CSRF</a:t>
            </a:r>
            <a:r>
              <a:rPr lang="zh-CN" altLang="en-US" dirty="0" smtClean="0"/>
              <a:t>攻击？</a:t>
            </a:r>
            <a:endParaRPr lang="en-US" altLang="zh-CN" dirty="0" smtClean="0"/>
          </a:p>
          <a:p>
            <a:pPr lvl="1"/>
            <a:r>
              <a:rPr lang="en-US" altLang="zh-CN" dirty="0" smtClean="0"/>
              <a:t>CSRF</a:t>
            </a:r>
            <a:r>
              <a:rPr lang="zh-CN" altLang="en-US" dirty="0" smtClean="0"/>
              <a:t>的防御可以从服务端和客户端两方面着手</a:t>
            </a:r>
            <a:endParaRPr lang="en-US" altLang="zh-CN" dirty="0" smtClean="0"/>
          </a:p>
          <a:p>
            <a:pPr lvl="1"/>
            <a:r>
              <a:rPr lang="zh-CN" altLang="en-US" dirty="0" smtClean="0"/>
              <a:t>防御效果是从服务端着手效果比较好</a:t>
            </a:r>
            <a:endParaRPr lang="en-US" altLang="zh-CN" dirty="0" smtClean="0"/>
          </a:p>
          <a:p>
            <a:pPr lvl="1"/>
            <a:r>
              <a:rPr lang="zh-CN" altLang="en-US" dirty="0" smtClean="0"/>
              <a:t>现在一般的</a:t>
            </a:r>
            <a:r>
              <a:rPr lang="en-US" altLang="zh-CN" dirty="0" smtClean="0"/>
              <a:t>CSRF</a:t>
            </a:r>
            <a:r>
              <a:rPr lang="zh-CN" altLang="en-US" dirty="0" smtClean="0"/>
              <a:t>防御也都在服务端进行</a:t>
            </a:r>
            <a:endParaRPr lang="zh-CN" altLang="en-US" dirty="0"/>
          </a:p>
        </p:txBody>
      </p:sp>
    </p:spTree>
    <p:extLst>
      <p:ext uri="{BB962C8B-B14F-4D97-AF65-F5344CB8AC3E}">
        <p14:creationId xmlns:p14="http://schemas.microsoft.com/office/powerpoint/2010/main" val="391716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服务端进行</a:t>
            </a:r>
            <a:r>
              <a:rPr lang="en-US" altLang="zh-CN" dirty="0" smtClean="0"/>
              <a:t>CSRF</a:t>
            </a:r>
            <a:r>
              <a:rPr lang="zh-CN" altLang="en-US" dirty="0" smtClean="0"/>
              <a:t>防御</a:t>
            </a:r>
            <a:endParaRPr lang="en-US" altLang="zh-CN" dirty="0" smtClean="0"/>
          </a:p>
          <a:p>
            <a:pPr lvl="1"/>
            <a:r>
              <a:rPr lang="zh-CN" altLang="en-US" dirty="0" smtClean="0"/>
              <a:t>服务端的</a:t>
            </a:r>
            <a:r>
              <a:rPr lang="en-US" altLang="zh-CN" dirty="0" smtClean="0"/>
              <a:t>CSRF</a:t>
            </a:r>
            <a:r>
              <a:rPr lang="zh-CN" altLang="en-US" dirty="0" smtClean="0"/>
              <a:t>方式方法很多样，但总的思想都是一致的，就是在客户端页面增加伪随机数</a:t>
            </a:r>
            <a:endParaRPr lang="en-US" altLang="zh-CN" dirty="0" smtClean="0"/>
          </a:p>
          <a:p>
            <a:pPr marL="914400" lvl="2" indent="0">
              <a:buNone/>
            </a:pPr>
            <a:r>
              <a:rPr lang="sq-AL" altLang="zh-CN" dirty="0" smtClean="0"/>
              <a:t>Cookie Hashing</a:t>
            </a:r>
            <a:endParaRPr lang="en-US" altLang="zh-CN" dirty="0" smtClean="0"/>
          </a:p>
          <a:p>
            <a:pPr marL="914400" lvl="2" indent="0">
              <a:buNone/>
            </a:pPr>
            <a:r>
              <a:rPr lang="zh-CN" altLang="sq-AL" dirty="0" smtClean="0"/>
              <a:t>　　</a:t>
            </a:r>
            <a:r>
              <a:rPr lang="sq-AL" altLang="zh-CN" dirty="0" smtClean="0"/>
              <a:t>&lt;?php</a:t>
            </a:r>
            <a:br>
              <a:rPr lang="sq-AL" altLang="zh-CN" dirty="0" smtClean="0"/>
            </a:br>
            <a:r>
              <a:rPr lang="zh-CN" altLang="sq-AL" dirty="0" smtClean="0"/>
              <a:t>　　　　</a:t>
            </a:r>
            <a:r>
              <a:rPr lang="sq-AL" altLang="zh-CN" dirty="0" smtClean="0"/>
              <a:t>//</a:t>
            </a:r>
            <a:r>
              <a:rPr lang="zh-CN" altLang="en-US" dirty="0" smtClean="0"/>
              <a:t>构造加密的</a:t>
            </a:r>
            <a:r>
              <a:rPr lang="sq-AL" altLang="zh-CN" dirty="0" smtClean="0"/>
              <a:t>Cookie</a:t>
            </a:r>
            <a:r>
              <a:rPr lang="zh-CN" altLang="en-US" dirty="0" smtClean="0"/>
              <a:t>信息</a:t>
            </a:r>
            <a:br>
              <a:rPr lang="zh-CN" altLang="en-US" dirty="0" smtClean="0"/>
            </a:br>
            <a:r>
              <a:rPr lang="zh-CN" altLang="en-US" dirty="0" smtClean="0"/>
              <a:t>　　　　</a:t>
            </a:r>
            <a:r>
              <a:rPr lang="en-US" altLang="zh-CN" dirty="0" smtClean="0"/>
              <a:t>$</a:t>
            </a:r>
            <a:r>
              <a:rPr lang="sq-AL" altLang="zh-CN" dirty="0" smtClean="0"/>
              <a:t>value = “DefenseSCRF”;</a:t>
            </a:r>
            <a:br>
              <a:rPr lang="sq-AL" altLang="zh-CN" dirty="0" smtClean="0"/>
            </a:br>
            <a:r>
              <a:rPr lang="zh-CN" altLang="sq-AL" dirty="0" smtClean="0"/>
              <a:t>　　　　</a:t>
            </a:r>
            <a:r>
              <a:rPr lang="sq-AL" altLang="zh-CN" dirty="0" smtClean="0"/>
              <a:t>setcookie(”cookie”, $value, time()+3600);</a:t>
            </a:r>
            <a:br>
              <a:rPr lang="sq-AL" altLang="zh-CN" dirty="0" smtClean="0"/>
            </a:br>
            <a:r>
              <a:rPr lang="zh-CN" altLang="sq-AL" dirty="0" smtClean="0"/>
              <a:t>　　</a:t>
            </a:r>
            <a:r>
              <a:rPr lang="sq-AL" altLang="zh-CN" dirty="0" smtClean="0"/>
              <a:t>?&gt;</a:t>
            </a:r>
            <a:endParaRPr lang="zh-CN" altLang="en-US" dirty="0"/>
          </a:p>
        </p:txBody>
      </p:sp>
    </p:spTree>
    <p:extLst>
      <p:ext uri="{BB962C8B-B14F-4D97-AF65-F5344CB8AC3E}">
        <p14:creationId xmlns:p14="http://schemas.microsoft.com/office/powerpoint/2010/main" val="8911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zh-CN" altLang="en-US" dirty="0" smtClean="0"/>
              <a:t>在表单里增加</a:t>
            </a:r>
            <a:r>
              <a:rPr lang="en-US" altLang="zh-CN" dirty="0" smtClean="0"/>
              <a:t>Hash</a:t>
            </a:r>
            <a:r>
              <a:rPr lang="zh-CN" altLang="en-US" dirty="0" smtClean="0"/>
              <a:t>值，以认证这确实是用户发送的请求</a:t>
            </a:r>
            <a:endParaRPr lang="zh-CN" altLang="en-US" dirty="0"/>
          </a:p>
        </p:txBody>
      </p:sp>
      <p:sp>
        <p:nvSpPr>
          <p:cNvPr id="4" name="矩形 3"/>
          <p:cNvSpPr/>
          <p:nvPr/>
        </p:nvSpPr>
        <p:spPr>
          <a:xfrm>
            <a:off x="748936" y="2371304"/>
            <a:ext cx="10276115" cy="3139321"/>
          </a:xfrm>
          <a:prstGeom prst="rect">
            <a:avLst/>
          </a:prstGeom>
        </p:spPr>
        <p:txBody>
          <a:bodyPr wrap="square">
            <a:spAutoFit/>
          </a:bodyPr>
          <a:lstStyle/>
          <a:p>
            <a:r>
              <a:rPr lang="sq-AL" altLang="zh-CN" sz="2200" b="1" dirty="0">
                <a:solidFill>
                  <a:srgbClr val="000000"/>
                </a:solidFill>
                <a:latin typeface="Courier New" panose="02070309020205020404" pitchFamily="49" charset="0"/>
              </a:rPr>
              <a:t>&lt;?php</a:t>
            </a:r>
            <a:r>
              <a:rPr lang="sq-AL" altLang="zh-CN" sz="2200" b="1" dirty="0">
                <a:solidFill>
                  <a:srgbClr val="008000"/>
                </a:solidFill>
                <a:latin typeface="Courier New" panose="02070309020205020404" pitchFamily="49" charset="0"/>
              </a:rPr>
              <a:t/>
            </a:r>
            <a:br>
              <a:rPr lang="sq-AL" altLang="zh-CN" sz="2200" b="1" dirty="0">
                <a:solidFill>
                  <a:srgbClr val="008000"/>
                </a:solidFill>
                <a:latin typeface="Courier New" panose="02070309020205020404" pitchFamily="49" charset="0"/>
              </a:rPr>
            </a:br>
            <a:r>
              <a:rPr lang="zh-CN" altLang="sq-AL" sz="2200" b="1" dirty="0">
                <a:solidFill>
                  <a:srgbClr val="800080"/>
                </a:solidFill>
                <a:latin typeface="Courier New" panose="02070309020205020404" pitchFamily="49" charset="0"/>
              </a:rPr>
              <a:t>　　　　</a:t>
            </a:r>
            <a:r>
              <a:rPr lang="sq-AL" altLang="zh-CN" sz="2200" b="1" dirty="0">
                <a:solidFill>
                  <a:srgbClr val="800080"/>
                </a:solidFill>
                <a:latin typeface="Courier New" panose="02070309020205020404" pitchFamily="49" charset="0"/>
              </a:rPr>
              <a:t>$hash</a:t>
            </a:r>
            <a:r>
              <a:rPr lang="sq-AL" altLang="zh-CN" sz="2200" b="1" dirty="0">
                <a:solidFill>
                  <a:srgbClr val="000000"/>
                </a:solidFill>
                <a:latin typeface="Courier New" panose="02070309020205020404" pitchFamily="49" charset="0"/>
              </a:rPr>
              <a:t> = </a:t>
            </a:r>
            <a:r>
              <a:rPr lang="sq-AL" altLang="zh-CN" sz="2200" b="1" dirty="0">
                <a:solidFill>
                  <a:srgbClr val="008080"/>
                </a:solidFill>
                <a:latin typeface="Courier New" panose="02070309020205020404" pitchFamily="49" charset="0"/>
              </a:rPr>
              <a:t>md5</a:t>
            </a:r>
            <a:r>
              <a:rPr lang="sq-AL" altLang="zh-CN" sz="2200" b="1" dirty="0">
                <a:solidFill>
                  <a:srgbClr val="000000"/>
                </a:solidFill>
                <a:latin typeface="Courier New" panose="02070309020205020404" pitchFamily="49" charset="0"/>
              </a:rPr>
              <a:t>(</a:t>
            </a:r>
            <a:r>
              <a:rPr lang="sq-AL" altLang="zh-CN" sz="2200" b="1" dirty="0">
                <a:solidFill>
                  <a:srgbClr val="800080"/>
                </a:solidFill>
                <a:latin typeface="Courier New" panose="02070309020205020404" pitchFamily="49" charset="0"/>
              </a:rPr>
              <a:t>$_COOKIE</a:t>
            </a:r>
            <a:r>
              <a:rPr lang="sq-AL" altLang="zh-CN" sz="2200" b="1" dirty="0">
                <a:solidFill>
                  <a:srgbClr val="000000"/>
                </a:solidFill>
                <a:latin typeface="Courier New" panose="02070309020205020404" pitchFamily="49" charset="0"/>
              </a:rPr>
              <a:t>['cookie']);</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&lt;form method=”POST” action=”transfer.php”&gt;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&lt;input type=”text” name=”toBankId”&gt;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&lt;input type=”text” name=”money”&gt;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&lt;input type=”hidden” name=”hash” value=”&lt;?=</a:t>
            </a:r>
            <a:r>
              <a:rPr lang="sq-AL" altLang="zh-CN" sz="2200" b="1" dirty="0">
                <a:solidFill>
                  <a:srgbClr val="800080"/>
                </a:solidFill>
                <a:latin typeface="Courier New" panose="02070309020205020404" pitchFamily="49" charset="0"/>
              </a:rPr>
              <a:t>$hash</a:t>
            </a:r>
            <a:r>
              <a:rPr lang="sq-AL" altLang="zh-CN" sz="2200" b="1" dirty="0">
                <a:solidFill>
                  <a:srgbClr val="000000"/>
                </a:solidFill>
                <a:latin typeface="Courier New" panose="02070309020205020404" pitchFamily="49" charset="0"/>
              </a:rPr>
              <a:t>;?&gt;”&gt;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&lt;input type=”submit” name=”submit” value=”Submit”&gt;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&lt;/form&gt;</a:t>
            </a:r>
            <a:endParaRPr lang="zh-CN" altLang="en-US" sz="2200" b="1" dirty="0"/>
          </a:p>
        </p:txBody>
      </p:sp>
    </p:spTree>
    <p:extLst>
      <p:ext uri="{BB962C8B-B14F-4D97-AF65-F5344CB8AC3E}">
        <p14:creationId xmlns:p14="http://schemas.microsoft.com/office/powerpoint/2010/main" val="2741745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zh-CN" altLang="en-US" smtClean="0"/>
              <a:t>然后在服务器端进行</a:t>
            </a:r>
            <a:r>
              <a:rPr lang="en-US" altLang="zh-CN" smtClean="0"/>
              <a:t>Hash</a:t>
            </a:r>
            <a:r>
              <a:rPr lang="zh-CN" altLang="en-US" smtClean="0"/>
              <a:t>值验证</a:t>
            </a:r>
            <a:endParaRPr lang="zh-CN" altLang="en-US" dirty="0"/>
          </a:p>
        </p:txBody>
      </p:sp>
      <p:sp>
        <p:nvSpPr>
          <p:cNvPr id="4" name="矩形 3"/>
          <p:cNvSpPr/>
          <p:nvPr/>
        </p:nvSpPr>
        <p:spPr>
          <a:xfrm>
            <a:off x="1267097" y="2096983"/>
            <a:ext cx="9353005" cy="4154984"/>
          </a:xfrm>
          <a:prstGeom prst="rect">
            <a:avLst/>
          </a:prstGeom>
        </p:spPr>
        <p:txBody>
          <a:bodyPr wrap="square">
            <a:spAutoFit/>
          </a:bodyPr>
          <a:lstStyle/>
          <a:p>
            <a:r>
              <a:rPr lang="sq-AL" altLang="zh-CN" sz="2200" b="1" dirty="0">
                <a:solidFill>
                  <a:srgbClr val="000000"/>
                </a:solidFill>
                <a:latin typeface="Courier New" panose="02070309020205020404" pitchFamily="49" charset="0"/>
              </a:rPr>
              <a:t> &lt;?php</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if</a:t>
            </a:r>
            <a:r>
              <a:rPr lang="sq-AL" altLang="zh-CN" sz="2200" b="1" dirty="0">
                <a:solidFill>
                  <a:srgbClr val="000000"/>
                </a:solidFill>
                <a:latin typeface="Courier New" panose="02070309020205020404" pitchFamily="49" charset="0"/>
              </a:rPr>
              <a:t>(</a:t>
            </a:r>
            <a:r>
              <a:rPr lang="sq-AL" altLang="zh-CN" sz="2200" b="1" dirty="0">
                <a:solidFill>
                  <a:srgbClr val="0000FF"/>
                </a:solidFill>
                <a:latin typeface="Courier New" panose="02070309020205020404" pitchFamily="49" charset="0"/>
              </a:rPr>
              <a:t>isset</a:t>
            </a:r>
            <a:r>
              <a:rPr lang="sq-AL" altLang="zh-CN" sz="2200" b="1" dirty="0">
                <a:solidFill>
                  <a:srgbClr val="000000"/>
                </a:solidFill>
                <a:latin typeface="Courier New" panose="02070309020205020404" pitchFamily="49" charset="0"/>
              </a:rPr>
              <a:t>(</a:t>
            </a:r>
            <a:r>
              <a:rPr lang="sq-AL" altLang="zh-CN" sz="2200" b="1" dirty="0">
                <a:solidFill>
                  <a:srgbClr val="800080"/>
                </a:solidFill>
                <a:latin typeface="Courier New" panose="02070309020205020404" pitchFamily="49" charset="0"/>
              </a:rPr>
              <a:t>$_POST</a:t>
            </a:r>
            <a:r>
              <a:rPr lang="sq-AL" altLang="zh-CN" sz="2200" b="1" dirty="0">
                <a:solidFill>
                  <a:srgbClr val="000000"/>
                </a:solidFill>
                <a:latin typeface="Courier New" panose="02070309020205020404" pitchFamily="49" charset="0"/>
              </a:rPr>
              <a:t>['check'])) {</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zh-CN" altLang="sq-AL" sz="2200" b="1" dirty="0">
                <a:solidFill>
                  <a:srgbClr val="000000"/>
                </a:solidFill>
                <a:latin typeface="Courier New" panose="02070309020205020404" pitchFamily="49" charset="0"/>
              </a:rPr>
              <a:t>　　      </a:t>
            </a:r>
            <a:r>
              <a:rPr lang="sq-AL" altLang="zh-CN" sz="2200" b="1" dirty="0">
                <a:solidFill>
                  <a:srgbClr val="800080"/>
                </a:solidFill>
                <a:latin typeface="Courier New" panose="02070309020205020404" pitchFamily="49" charset="0"/>
              </a:rPr>
              <a:t>$hash</a:t>
            </a:r>
            <a:r>
              <a:rPr lang="sq-AL" altLang="zh-CN" sz="2200" b="1" dirty="0">
                <a:solidFill>
                  <a:srgbClr val="000000"/>
                </a:solidFill>
                <a:latin typeface="Courier New" panose="02070309020205020404" pitchFamily="49" charset="0"/>
              </a:rPr>
              <a:t> = </a:t>
            </a:r>
            <a:r>
              <a:rPr lang="sq-AL" altLang="zh-CN" sz="2200" b="1" dirty="0">
                <a:solidFill>
                  <a:srgbClr val="008080"/>
                </a:solidFill>
                <a:latin typeface="Courier New" panose="02070309020205020404" pitchFamily="49" charset="0"/>
              </a:rPr>
              <a:t>md5</a:t>
            </a:r>
            <a:r>
              <a:rPr lang="sq-AL" altLang="zh-CN" sz="2200" b="1" dirty="0">
                <a:solidFill>
                  <a:srgbClr val="000000"/>
                </a:solidFill>
                <a:latin typeface="Courier New" panose="02070309020205020404" pitchFamily="49" charset="0"/>
              </a:rPr>
              <a:t>(</a:t>
            </a:r>
            <a:r>
              <a:rPr lang="sq-AL" altLang="zh-CN" sz="2200" b="1" dirty="0">
                <a:solidFill>
                  <a:srgbClr val="800080"/>
                </a:solidFill>
                <a:latin typeface="Courier New" panose="02070309020205020404" pitchFamily="49" charset="0"/>
              </a:rPr>
              <a:t>$_COOKIE</a:t>
            </a:r>
            <a:r>
              <a:rPr lang="sq-AL" altLang="zh-CN" sz="2200" b="1" dirty="0">
                <a:solidFill>
                  <a:srgbClr val="000000"/>
                </a:solidFill>
                <a:latin typeface="Courier New" panose="02070309020205020404" pitchFamily="49" charset="0"/>
              </a:rPr>
              <a:t>['cookie']);</a:t>
            </a:r>
            <a:r>
              <a:rPr lang="sq-AL" altLang="zh-CN" sz="2200" b="1" dirty="0">
                <a:solidFill>
                  <a:srgbClr val="008000"/>
                </a:solidFill>
                <a:latin typeface="Courier New" panose="02070309020205020404" pitchFamily="49" charset="0"/>
              </a:rPr>
              <a:t/>
            </a:r>
            <a:br>
              <a:rPr lang="sq-AL" altLang="zh-CN" sz="2200" b="1" dirty="0">
                <a:solidFill>
                  <a:srgbClr val="008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zh-CN" altLang="sq-AL"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if</a:t>
            </a:r>
            <a:r>
              <a:rPr lang="sq-AL" altLang="zh-CN" sz="2200" b="1" dirty="0">
                <a:solidFill>
                  <a:srgbClr val="000000"/>
                </a:solidFill>
                <a:latin typeface="Courier New" panose="02070309020205020404" pitchFamily="49" charset="0"/>
              </a:rPr>
              <a:t>(</a:t>
            </a:r>
            <a:r>
              <a:rPr lang="sq-AL" altLang="zh-CN" sz="2200" b="1" dirty="0">
                <a:solidFill>
                  <a:srgbClr val="800080"/>
                </a:solidFill>
                <a:latin typeface="Courier New" panose="02070309020205020404" pitchFamily="49" charset="0"/>
              </a:rPr>
              <a:t>$_POST</a:t>
            </a:r>
            <a:r>
              <a:rPr lang="sq-AL" altLang="zh-CN" sz="2200" b="1" dirty="0">
                <a:solidFill>
                  <a:srgbClr val="000000"/>
                </a:solidFill>
                <a:latin typeface="Courier New" panose="02070309020205020404" pitchFamily="49" charset="0"/>
              </a:rPr>
              <a:t>['check'] == </a:t>
            </a:r>
            <a:r>
              <a:rPr lang="sq-AL" altLang="zh-CN" sz="2200" b="1" dirty="0">
                <a:solidFill>
                  <a:srgbClr val="800080"/>
                </a:solidFill>
                <a:latin typeface="Courier New" panose="02070309020205020404" pitchFamily="49" charset="0"/>
              </a:rPr>
              <a:t>$hash</a:t>
            </a:r>
            <a:r>
              <a:rPr lang="sq-AL" altLang="zh-CN" sz="2200" b="1" dirty="0">
                <a:solidFill>
                  <a:srgbClr val="000000"/>
                </a:solidFill>
                <a:latin typeface="Courier New" panose="02070309020205020404" pitchFamily="49" charset="0"/>
              </a:rPr>
              <a:t>) {</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doJob();</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else</a:t>
            </a:r>
            <a:r>
              <a:rPr lang="sq-AL" altLang="zh-CN" sz="2200" b="1" dirty="0">
                <a:solidFill>
                  <a:srgbClr val="000000"/>
                </a:solidFill>
                <a:latin typeface="Courier New" panose="02070309020205020404" pitchFamily="49" charset="0"/>
              </a:rPr>
              <a:t> {</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else</a:t>
            </a:r>
            <a:r>
              <a:rPr lang="sq-AL" altLang="zh-CN" sz="2200" b="1" dirty="0">
                <a:solidFill>
                  <a:srgbClr val="000000"/>
                </a:solidFill>
                <a:latin typeface="Courier New" panose="02070309020205020404" pitchFamily="49" charset="0"/>
              </a:rPr>
              <a:t> {</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zh-CN" altLang="sq-AL" sz="2200" b="1" dirty="0">
                <a:solidFill>
                  <a:srgbClr val="000000"/>
                </a:solidFill>
                <a:latin typeface="Courier New" panose="02070309020205020404" pitchFamily="49" charset="0"/>
              </a:rPr>
              <a:t>　　      </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?&gt;</a:t>
            </a:r>
            <a:endParaRPr lang="zh-CN" altLang="en-US" sz="2200" b="1" dirty="0"/>
          </a:p>
        </p:txBody>
      </p:sp>
    </p:spTree>
    <p:extLst>
      <p:ext uri="{BB962C8B-B14F-4D97-AF65-F5344CB8AC3E}">
        <p14:creationId xmlns:p14="http://schemas.microsoft.com/office/powerpoint/2010/main" val="1510044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zh-CN" altLang="en-US" dirty="0" smtClean="0"/>
              <a:t>方法二：验证码</a:t>
            </a:r>
            <a:endParaRPr lang="en-US" altLang="zh-CN" dirty="0" smtClean="0"/>
          </a:p>
          <a:p>
            <a:pPr lvl="1"/>
            <a:r>
              <a:rPr lang="zh-CN" altLang="en-US" dirty="0" smtClean="0"/>
              <a:t>思路：每次用户提交都需要用户在表单中填写一个图片上的随机字符串</a:t>
            </a:r>
            <a:endParaRPr lang="zh-CN" altLang="en-US" dirty="0"/>
          </a:p>
        </p:txBody>
      </p:sp>
    </p:spTree>
    <p:extLst>
      <p:ext uri="{BB962C8B-B14F-4D97-AF65-F5344CB8AC3E}">
        <p14:creationId xmlns:p14="http://schemas.microsoft.com/office/powerpoint/2010/main" val="3031269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方法三：</a:t>
            </a:r>
            <a:r>
              <a:rPr lang="sq-AL" altLang="zh-CN" dirty="0" smtClean="0"/>
              <a:t>One-Time Tokens(</a:t>
            </a:r>
            <a:r>
              <a:rPr lang="zh-CN" altLang="en-US" dirty="0" smtClean="0"/>
              <a:t>不同的表单包含一个不同的伪随机值</a:t>
            </a:r>
            <a:r>
              <a:rPr lang="en-US" altLang="zh-CN" dirty="0" smtClean="0"/>
              <a:t>)</a:t>
            </a:r>
          </a:p>
          <a:p>
            <a:pPr lvl="1"/>
            <a:r>
              <a:rPr lang="zh-CN" altLang="en-US" dirty="0" smtClean="0"/>
              <a:t>在实现</a:t>
            </a:r>
            <a:r>
              <a:rPr lang="en-US" altLang="zh-CN" dirty="0" smtClean="0"/>
              <a:t>One-Time Tokens</a:t>
            </a:r>
            <a:r>
              <a:rPr lang="zh-CN" altLang="en-US" dirty="0" smtClean="0"/>
              <a:t>时，需要注意一点： “并行会话的兼容”。如果用户在一个站点上同时打开了两个不同的表单，</a:t>
            </a:r>
            <a:r>
              <a:rPr lang="en-US" altLang="zh-CN" dirty="0" smtClean="0"/>
              <a:t>CSRF</a:t>
            </a:r>
            <a:r>
              <a:rPr lang="zh-CN" altLang="en-US" dirty="0" smtClean="0"/>
              <a:t>保护措施不应该影响到他对任何表单的提交</a:t>
            </a:r>
            <a:endParaRPr lang="en-US" altLang="zh-CN" dirty="0" smtClean="0"/>
          </a:p>
          <a:p>
            <a:pPr lvl="1"/>
            <a:r>
              <a:rPr lang="zh-CN" altLang="en-US" dirty="0" smtClean="0"/>
              <a:t>如果每次表单被装入时站点生成一个伪随机值来覆盖以前的伪随机值将会发生什么情况</a:t>
            </a:r>
            <a:r>
              <a:rPr lang="en-US" altLang="zh-CN" dirty="0" smtClean="0"/>
              <a:t>?</a:t>
            </a:r>
          </a:p>
          <a:p>
            <a:pPr lvl="2"/>
            <a:r>
              <a:rPr lang="zh-CN" altLang="en-US" dirty="0" smtClean="0"/>
              <a:t>用户只能成功地提交他最后打开的表单，因为所有其他的表单都含有非法的伪随机值。必须小心操作以确保</a:t>
            </a:r>
            <a:r>
              <a:rPr lang="en-US" altLang="zh-CN" dirty="0" smtClean="0"/>
              <a:t>CSRF</a:t>
            </a:r>
            <a:r>
              <a:rPr lang="zh-CN" altLang="en-US" dirty="0" smtClean="0"/>
              <a:t>保护措施不会影响选项卡式的浏览或者利用多个浏览器窗口浏览一个站点</a:t>
            </a:r>
            <a:endParaRPr lang="zh-CN" altLang="en-US" dirty="0"/>
          </a:p>
        </p:txBody>
      </p:sp>
    </p:spTree>
    <p:extLst>
      <p:ext uri="{BB962C8B-B14F-4D97-AF65-F5344CB8AC3E}">
        <p14:creationId xmlns:p14="http://schemas.microsoft.com/office/powerpoint/2010/main" val="358305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zh-CN" altLang="en-US" dirty="0" smtClean="0"/>
              <a:t>令牌生成函数</a:t>
            </a:r>
            <a:r>
              <a:rPr lang="en-US" altLang="zh-CN" dirty="0" smtClean="0"/>
              <a:t>(</a:t>
            </a:r>
            <a:r>
              <a:rPr lang="sq-AL" altLang="zh-CN" dirty="0" smtClean="0"/>
              <a:t>gen_token())</a:t>
            </a:r>
            <a:endParaRPr lang="en-US" altLang="zh-CN" dirty="0" smtClean="0"/>
          </a:p>
          <a:p>
            <a:endParaRPr lang="en-US" altLang="zh-CN" dirty="0" smtClean="0"/>
          </a:p>
          <a:p>
            <a:endParaRPr lang="en-US" altLang="zh-CN" dirty="0" smtClean="0"/>
          </a:p>
        </p:txBody>
      </p:sp>
      <p:sp>
        <p:nvSpPr>
          <p:cNvPr id="4" name="矩形 3"/>
          <p:cNvSpPr/>
          <p:nvPr/>
        </p:nvSpPr>
        <p:spPr>
          <a:xfrm>
            <a:off x="866501" y="2115404"/>
            <a:ext cx="9035143" cy="1785104"/>
          </a:xfrm>
          <a:prstGeom prst="rect">
            <a:avLst/>
          </a:prstGeom>
        </p:spPr>
        <p:txBody>
          <a:bodyPr wrap="square">
            <a:spAutoFit/>
          </a:bodyPr>
          <a:lstStyle/>
          <a:p>
            <a:r>
              <a:rPr lang="sq-AL" altLang="zh-CN" sz="2200" b="1" dirty="0">
                <a:solidFill>
                  <a:srgbClr val="000000"/>
                </a:solidFill>
                <a:latin typeface="Courier New" panose="02070309020205020404" pitchFamily="49" charset="0"/>
              </a:rPr>
              <a:t>   &lt;?php</a:t>
            </a:r>
            <a:r>
              <a:rPr lang="sq-AL" altLang="zh-CN" sz="2200" b="1" dirty="0">
                <a:solidFill>
                  <a:srgbClr val="008000"/>
                </a:solidFill>
                <a:latin typeface="Courier New" panose="02070309020205020404" pitchFamily="49" charset="0"/>
              </a:rPr>
              <a:t/>
            </a:r>
            <a:br>
              <a:rPr lang="sq-AL" altLang="zh-CN" sz="2200" b="1" dirty="0">
                <a:solidFill>
                  <a:srgbClr val="008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function</a:t>
            </a:r>
            <a:r>
              <a:rPr lang="sq-AL" altLang="zh-CN" sz="2200" b="1" dirty="0">
                <a:solidFill>
                  <a:srgbClr val="000000"/>
                </a:solidFill>
                <a:latin typeface="Courier New" panose="02070309020205020404" pitchFamily="49" charset="0"/>
              </a:rPr>
              <a:t> gen_token() {</a:t>
            </a:r>
            <a:br>
              <a:rPr lang="sq-AL" altLang="zh-CN" sz="2200" b="1" dirty="0">
                <a:solidFill>
                  <a:srgbClr val="000000"/>
                </a:solidFill>
                <a:latin typeface="Courier New" panose="02070309020205020404" pitchFamily="49" charset="0"/>
              </a:rPr>
            </a:br>
            <a:r>
              <a:rPr lang="zh-CN" altLang="sq-AL" sz="2200" b="1" dirty="0">
                <a:solidFill>
                  <a:srgbClr val="008000"/>
                </a:solidFill>
                <a:latin typeface="Courier New" panose="02070309020205020404" pitchFamily="49" charset="0"/>
              </a:rPr>
              <a:t>　　　　</a:t>
            </a:r>
            <a:r>
              <a:rPr lang="sq-AL" altLang="zh-CN" sz="2200" b="1" dirty="0">
                <a:solidFill>
                  <a:srgbClr val="000000"/>
                </a:solidFill>
                <a:latin typeface="Courier New" panose="02070309020205020404" pitchFamily="49" charset="0"/>
              </a:rPr>
              <a:t>   </a:t>
            </a:r>
            <a:r>
              <a:rPr lang="sq-AL" altLang="zh-CN" sz="2200" b="1" dirty="0">
                <a:solidFill>
                  <a:srgbClr val="800080"/>
                </a:solidFill>
                <a:latin typeface="Courier New" panose="02070309020205020404" pitchFamily="49" charset="0"/>
              </a:rPr>
              <a:t>$token</a:t>
            </a:r>
            <a:r>
              <a:rPr lang="sq-AL" altLang="zh-CN" sz="2200" b="1" dirty="0">
                <a:solidFill>
                  <a:srgbClr val="000000"/>
                </a:solidFill>
                <a:latin typeface="Courier New" panose="02070309020205020404" pitchFamily="49" charset="0"/>
              </a:rPr>
              <a:t> = </a:t>
            </a:r>
            <a:r>
              <a:rPr lang="sq-AL" altLang="zh-CN" sz="2200" b="1" dirty="0">
                <a:solidFill>
                  <a:srgbClr val="008080"/>
                </a:solidFill>
                <a:latin typeface="Courier New" panose="02070309020205020404" pitchFamily="49" charset="0"/>
              </a:rPr>
              <a:t>md5</a:t>
            </a:r>
            <a:r>
              <a:rPr lang="sq-AL" altLang="zh-CN" sz="2200" b="1" dirty="0">
                <a:solidFill>
                  <a:srgbClr val="000000"/>
                </a:solidFill>
                <a:latin typeface="Courier New" panose="02070309020205020404" pitchFamily="49" charset="0"/>
              </a:rPr>
              <a:t>(</a:t>
            </a:r>
            <a:r>
              <a:rPr lang="sq-AL" altLang="zh-CN" sz="2200" b="1" dirty="0">
                <a:solidFill>
                  <a:srgbClr val="008080"/>
                </a:solidFill>
                <a:latin typeface="Courier New" panose="02070309020205020404" pitchFamily="49" charset="0"/>
              </a:rPr>
              <a:t>uniqid</a:t>
            </a:r>
            <a:r>
              <a:rPr lang="sq-AL" altLang="zh-CN" sz="2200" b="1" dirty="0">
                <a:solidFill>
                  <a:srgbClr val="000000"/>
                </a:solidFill>
                <a:latin typeface="Courier New" panose="02070309020205020404" pitchFamily="49" charset="0"/>
              </a:rPr>
              <a:t>(</a:t>
            </a:r>
            <a:r>
              <a:rPr lang="sq-AL" altLang="zh-CN" sz="2200" b="1" dirty="0">
                <a:solidFill>
                  <a:srgbClr val="008080"/>
                </a:solidFill>
                <a:latin typeface="Courier New" panose="02070309020205020404" pitchFamily="49" charset="0"/>
              </a:rPr>
              <a:t>rand</a:t>
            </a:r>
            <a:r>
              <a:rPr lang="sq-AL" altLang="zh-CN"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true</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r>
              <a:rPr lang="sq-AL" altLang="zh-CN" sz="2200" b="1" dirty="0">
                <a:solidFill>
                  <a:srgbClr val="0000FF"/>
                </a:solidFill>
                <a:latin typeface="Courier New" panose="02070309020205020404" pitchFamily="49" charset="0"/>
              </a:rPr>
              <a:t>return</a:t>
            </a:r>
            <a:r>
              <a:rPr lang="sq-AL" altLang="zh-CN" sz="2200" b="1" dirty="0">
                <a:solidFill>
                  <a:srgbClr val="000000"/>
                </a:solidFill>
                <a:latin typeface="Courier New" panose="02070309020205020404" pitchFamily="49" charset="0"/>
              </a:rPr>
              <a:t> </a:t>
            </a:r>
            <a:r>
              <a:rPr lang="sq-AL" altLang="zh-CN" sz="2200" b="1" dirty="0">
                <a:solidFill>
                  <a:srgbClr val="800080"/>
                </a:solidFill>
                <a:latin typeface="Courier New" panose="02070309020205020404" pitchFamily="49" charset="0"/>
              </a:rPr>
              <a:t>$token</a:t>
            </a:r>
            <a:r>
              <a:rPr lang="sq-AL" altLang="zh-CN" sz="2200" b="1" dirty="0">
                <a:solidFill>
                  <a:srgbClr val="000000"/>
                </a:solidFill>
                <a:latin typeface="Courier New" panose="02070309020205020404" pitchFamily="49" charset="0"/>
              </a:rPr>
              <a:t>;</a:t>
            </a:r>
            <a:br>
              <a:rPr lang="sq-AL" altLang="zh-CN" sz="2200" b="1" dirty="0">
                <a:solidFill>
                  <a:srgbClr val="000000"/>
                </a:solidFill>
                <a:latin typeface="Courier New" panose="02070309020205020404" pitchFamily="49" charset="0"/>
              </a:rPr>
            </a:br>
            <a:r>
              <a:rPr lang="sq-AL" altLang="zh-CN" sz="2200" b="1" dirty="0">
                <a:solidFill>
                  <a:srgbClr val="000000"/>
                </a:solidFill>
                <a:latin typeface="Courier New" panose="02070309020205020404" pitchFamily="49" charset="0"/>
              </a:rPr>
              <a:t>     }</a:t>
            </a:r>
            <a:endParaRPr lang="zh-CN" altLang="en-US" sz="2200" b="1" dirty="0"/>
          </a:p>
        </p:txBody>
      </p:sp>
    </p:spTree>
    <p:extLst>
      <p:ext uri="{BB962C8B-B14F-4D97-AF65-F5344CB8AC3E}">
        <p14:creationId xmlns:p14="http://schemas.microsoft.com/office/powerpoint/2010/main" val="11350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a:xfrm>
            <a:off x="850900" y="1089024"/>
            <a:ext cx="11010174" cy="5546907"/>
          </a:xfrm>
        </p:spPr>
        <p:txBody>
          <a:bodyPr>
            <a:normAutofit fontScale="70000" lnSpcReduction="20000"/>
          </a:bodyPr>
          <a:lstStyle/>
          <a:p>
            <a:r>
              <a:rPr lang="zh-CN" altLang="en-US" dirty="0" smtClean="0"/>
              <a:t>然后是</a:t>
            </a:r>
            <a:r>
              <a:rPr lang="sq-AL" altLang="zh-CN" dirty="0" smtClean="0"/>
              <a:t>Session</a:t>
            </a:r>
            <a:r>
              <a:rPr lang="zh-CN" altLang="en-US" dirty="0" smtClean="0"/>
              <a:t>令牌生成函数</a:t>
            </a:r>
            <a:r>
              <a:rPr lang="en-US" altLang="zh-CN" dirty="0" smtClean="0"/>
              <a:t>(</a:t>
            </a:r>
            <a:r>
              <a:rPr lang="sq-AL" altLang="zh-CN" dirty="0" smtClean="0"/>
              <a:t>gen_stoken())</a:t>
            </a:r>
            <a:r>
              <a:rPr lang="zh-CN" altLang="sq-AL" dirty="0" smtClean="0"/>
              <a:t>：</a:t>
            </a:r>
            <a:endParaRPr lang="zh-CN" altLang="en-US" dirty="0" smtClean="0"/>
          </a:p>
          <a:p>
            <a:r>
              <a:rPr lang="sq-AL" altLang="zh-CN" dirty="0" smtClean="0"/>
              <a:t>&lt;?php</a:t>
            </a:r>
            <a:br>
              <a:rPr lang="sq-AL" altLang="zh-CN" dirty="0" smtClean="0"/>
            </a:br>
            <a:r>
              <a:rPr lang="sq-AL" altLang="zh-CN" dirty="0" smtClean="0"/>
              <a:t>     </a:t>
            </a:r>
            <a:r>
              <a:rPr lang="zh-CN" altLang="sq-AL" dirty="0" smtClean="0"/>
              <a:t>　　</a:t>
            </a:r>
            <a:r>
              <a:rPr lang="sq-AL" altLang="zh-CN" dirty="0" smtClean="0"/>
              <a:t>function gen_stoken() {</a:t>
            </a:r>
            <a:br>
              <a:rPr lang="sq-AL" altLang="zh-CN" dirty="0" smtClean="0"/>
            </a:br>
            <a:r>
              <a:rPr lang="zh-CN" altLang="sq-AL" dirty="0" smtClean="0"/>
              <a:t>　　　　　　</a:t>
            </a:r>
            <a:r>
              <a:rPr lang="sq-AL" altLang="zh-CN" dirty="0" smtClean="0"/>
              <a:t>$pToken = "";</a:t>
            </a:r>
            <a:br>
              <a:rPr lang="sq-AL" altLang="zh-CN" dirty="0" smtClean="0"/>
            </a:br>
            <a:r>
              <a:rPr lang="zh-CN" altLang="sq-AL" dirty="0" smtClean="0"/>
              <a:t>　　　　　　</a:t>
            </a:r>
            <a:r>
              <a:rPr lang="sq-AL" altLang="zh-CN" dirty="0" smtClean="0"/>
              <a:t>if($_SESSION[STOKEN_NAME]  == $pToken){</a:t>
            </a:r>
            <a:br>
              <a:rPr lang="sq-AL" altLang="zh-CN" dirty="0" smtClean="0"/>
            </a:br>
            <a:r>
              <a:rPr lang="zh-CN" altLang="sq-AL" dirty="0" smtClean="0"/>
              <a:t>　　　　　　　　</a:t>
            </a:r>
            <a:r>
              <a:rPr lang="sq-AL" altLang="zh-CN" dirty="0" smtClean="0"/>
              <a:t>//</a:t>
            </a:r>
            <a:r>
              <a:rPr lang="zh-CN" altLang="en-US" dirty="0" smtClean="0"/>
              <a:t>没有值，赋新值</a:t>
            </a:r>
            <a:br>
              <a:rPr lang="zh-CN" altLang="en-US" dirty="0" smtClean="0"/>
            </a:br>
            <a:r>
              <a:rPr lang="zh-CN" altLang="en-US" dirty="0" smtClean="0"/>
              <a:t>　　　　　　　　</a:t>
            </a:r>
            <a:r>
              <a:rPr lang="en-US" altLang="zh-CN" dirty="0" smtClean="0"/>
              <a:t>$_</a:t>
            </a:r>
            <a:r>
              <a:rPr lang="sq-AL" altLang="zh-CN" dirty="0" smtClean="0"/>
              <a:t>SESSION[STOKEN_NAME] = gen_token();</a:t>
            </a:r>
            <a:br>
              <a:rPr lang="sq-AL" altLang="zh-CN" dirty="0" smtClean="0"/>
            </a:br>
            <a:r>
              <a:rPr lang="zh-CN" altLang="sq-AL" dirty="0" smtClean="0"/>
              <a:t>　　　　　　</a:t>
            </a:r>
            <a:r>
              <a:rPr lang="sq-AL" altLang="zh-CN" dirty="0" smtClean="0"/>
              <a:t>}    </a:t>
            </a:r>
            <a:br>
              <a:rPr lang="sq-AL" altLang="zh-CN" dirty="0" smtClean="0"/>
            </a:br>
            <a:r>
              <a:rPr lang="zh-CN" altLang="sq-AL" dirty="0" smtClean="0"/>
              <a:t>　　　　　　</a:t>
            </a:r>
            <a:r>
              <a:rPr lang="sq-AL" altLang="zh-CN" dirty="0" smtClean="0"/>
              <a:t>else{</a:t>
            </a:r>
            <a:br>
              <a:rPr lang="sq-AL" altLang="zh-CN" dirty="0" smtClean="0"/>
            </a:br>
            <a:r>
              <a:rPr lang="zh-CN" altLang="sq-AL" dirty="0" smtClean="0"/>
              <a:t>　　　　　　　　</a:t>
            </a:r>
            <a:r>
              <a:rPr lang="sq-AL" altLang="zh-CN" dirty="0" smtClean="0"/>
              <a:t>//</a:t>
            </a:r>
            <a:r>
              <a:rPr lang="zh-CN" altLang="en-US" dirty="0" smtClean="0"/>
              <a:t>继续使用旧的值</a:t>
            </a:r>
            <a:br>
              <a:rPr lang="zh-CN" altLang="en-US" dirty="0" smtClean="0"/>
            </a:br>
            <a:r>
              <a:rPr lang="zh-CN" altLang="en-US" dirty="0" smtClean="0"/>
              <a:t>　　　　　　</a:t>
            </a:r>
            <a:r>
              <a:rPr lang="en-US" altLang="zh-CN" dirty="0" smtClean="0"/>
              <a:t>}</a:t>
            </a:r>
            <a:br>
              <a:rPr lang="en-US" altLang="zh-CN" dirty="0" smtClean="0"/>
            </a:br>
            <a:r>
              <a:rPr lang="en-US" altLang="zh-CN" dirty="0" smtClean="0"/>
              <a:t>     </a:t>
            </a:r>
            <a:r>
              <a:rPr lang="zh-CN" altLang="en-US" dirty="0" smtClean="0"/>
              <a:t>　　</a:t>
            </a:r>
            <a:r>
              <a:rPr lang="en-US" altLang="zh-CN" dirty="0" smtClean="0"/>
              <a:t>}</a:t>
            </a:r>
            <a:br>
              <a:rPr lang="en-US" altLang="zh-CN" dirty="0" smtClean="0"/>
            </a:br>
            <a:r>
              <a:rPr lang="en-US" altLang="zh-CN" dirty="0" smtClean="0"/>
              <a:t>     ?&gt;</a:t>
            </a:r>
            <a:endParaRPr lang="zh-CN" altLang="en-US" dirty="0"/>
          </a:p>
        </p:txBody>
      </p:sp>
    </p:spTree>
    <p:extLst>
      <p:ext uri="{BB962C8B-B14F-4D97-AF65-F5344CB8AC3E}">
        <p14:creationId xmlns:p14="http://schemas.microsoft.com/office/powerpoint/2010/main" val="200692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a:t>恶意网址</a:t>
            </a:r>
            <a:r>
              <a:rPr lang="zh-CN" altLang="en-US" dirty="0" smtClean="0"/>
              <a:t>拦截</a:t>
            </a:r>
            <a:endParaRPr lang="en-US" altLang="zh-CN" dirty="0" smtClean="0"/>
          </a:p>
          <a:p>
            <a:pPr lvl="2"/>
            <a:r>
              <a:rPr lang="zh-CN" altLang="en-US" dirty="0"/>
              <a:t>浏览器周期性地从服务器端获取一份最新的恶意网址黑名单，如果用户上网访问的网址存在于此黑名单中，浏览器就会弹出一个警告</a:t>
            </a:r>
            <a:r>
              <a:rPr lang="zh-CN" altLang="en-US" dirty="0" smtClean="0"/>
              <a:t>页面</a:t>
            </a:r>
            <a:endParaRPr lang="en-US" altLang="zh-CN" dirty="0" smtClean="0"/>
          </a:p>
          <a:p>
            <a:pPr lvl="1"/>
            <a:r>
              <a:rPr lang="zh-CN" altLang="en-US" dirty="0" smtClean="0"/>
              <a:t>其他安全策略</a:t>
            </a:r>
            <a:endParaRPr lang="en-US" altLang="zh-CN" dirty="0" smtClean="0"/>
          </a:p>
          <a:p>
            <a:pPr lvl="2"/>
            <a:r>
              <a:rPr lang="en-US" altLang="zh-CN" dirty="0"/>
              <a:t>IE8</a:t>
            </a:r>
            <a:r>
              <a:rPr lang="zh-CN" altLang="en-US" dirty="0"/>
              <a:t>中推出了</a:t>
            </a:r>
            <a:r>
              <a:rPr lang="en-US" altLang="zh-CN" dirty="0"/>
              <a:t>XSS Filter</a:t>
            </a:r>
            <a:r>
              <a:rPr lang="zh-CN" altLang="en-US" dirty="0" smtClean="0"/>
              <a:t>功能</a:t>
            </a:r>
            <a:endParaRPr lang="en-US" altLang="zh-CN" dirty="0" smtClean="0"/>
          </a:p>
          <a:p>
            <a:pPr lvl="2"/>
            <a:r>
              <a:rPr lang="en-US" altLang="zh-CN" dirty="0"/>
              <a:t>Firfox4 </a:t>
            </a:r>
            <a:r>
              <a:rPr lang="zh-CN" altLang="en-US" dirty="0"/>
              <a:t>推出了</a:t>
            </a:r>
            <a:r>
              <a:rPr lang="en-US" altLang="zh-CN" dirty="0"/>
              <a:t>Content Security Policy</a:t>
            </a:r>
            <a:r>
              <a:rPr lang="zh-CN" altLang="en-US" dirty="0"/>
              <a:t>（内容安全政策）</a:t>
            </a:r>
            <a:endParaRPr lang="en-US" altLang="zh-CN" dirty="0"/>
          </a:p>
          <a:p>
            <a:pPr lvl="2"/>
            <a:endParaRPr lang="zh-CN" altLang="en-US" dirty="0"/>
          </a:p>
          <a:p>
            <a:endParaRPr lang="zh-CN" altLang="en-US" dirty="0"/>
          </a:p>
        </p:txBody>
      </p:sp>
    </p:spTree>
    <p:extLst>
      <p:ext uri="{BB962C8B-B14F-4D97-AF65-F5344CB8AC3E}">
        <p14:creationId xmlns:p14="http://schemas.microsoft.com/office/powerpoint/2010/main" val="127763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表单生成隐藏输入域的函数：</a:t>
            </a:r>
            <a:endParaRPr lang="zh-CN" altLang="en-US" dirty="0"/>
          </a:p>
        </p:txBody>
      </p:sp>
      <p:sp>
        <p:nvSpPr>
          <p:cNvPr id="4" name="矩形 3"/>
          <p:cNvSpPr/>
          <p:nvPr/>
        </p:nvSpPr>
        <p:spPr>
          <a:xfrm>
            <a:off x="91439" y="2136339"/>
            <a:ext cx="10162903" cy="2031325"/>
          </a:xfrm>
          <a:prstGeom prst="rect">
            <a:avLst/>
          </a:prstGeom>
        </p:spPr>
        <p:txBody>
          <a:bodyPr wrap="square">
            <a:spAutoFit/>
          </a:bodyPr>
          <a:lstStyle/>
          <a:p>
            <a:r>
              <a:rPr lang="sq-AL" altLang="zh-CN" b="1" dirty="0">
                <a:solidFill>
                  <a:srgbClr val="000000"/>
                </a:solidFill>
                <a:latin typeface="Courier New" panose="02070309020205020404" pitchFamily="49" charset="0"/>
              </a:rPr>
              <a:t>  &lt;?php</a:t>
            </a:r>
            <a:r>
              <a:rPr lang="sq-AL" altLang="zh-CN" b="1" dirty="0"/>
              <a:t/>
            </a:r>
            <a:br>
              <a:rPr lang="sq-AL" altLang="zh-CN" b="1" dirty="0"/>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function gen_input() {</a:t>
            </a:r>
            <a:r>
              <a:rPr lang="sq-AL" altLang="zh-CN" b="1" dirty="0"/>
              <a:t/>
            </a:r>
            <a:br>
              <a:rPr lang="sq-AL" altLang="zh-CN" b="1" dirty="0"/>
            </a:br>
            <a:r>
              <a:rPr lang="sq-AL" altLang="zh-CN" b="1" dirty="0">
                <a:solidFill>
                  <a:srgbClr val="000000"/>
                </a:solidFill>
                <a:latin typeface="Courier New" panose="02070309020205020404" pitchFamily="49" charset="0"/>
              </a:rPr>
              <a:t>     </a:t>
            </a: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gen_stoken();</a:t>
            </a:r>
            <a:r>
              <a:rPr lang="sq-AL" altLang="zh-CN" b="1" dirty="0"/>
              <a:t/>
            </a:r>
            <a:br>
              <a:rPr lang="sq-AL" altLang="zh-CN" b="1" dirty="0"/>
            </a:b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echo “&lt;input type=\”hidden\” name=\”" . FTOKEN_NAME . “\”</a:t>
            </a:r>
            <a:r>
              <a:rPr lang="sq-AL" altLang="zh-CN" b="1" dirty="0"/>
              <a:t/>
            </a:r>
            <a:br>
              <a:rPr lang="sq-AL" altLang="zh-CN" b="1" dirty="0"/>
            </a:br>
            <a:r>
              <a:rPr lang="sq-AL" altLang="zh-CN" b="1" dirty="0">
                <a:solidFill>
                  <a:srgbClr val="000000"/>
                </a:solidFill>
                <a:latin typeface="Courier New" panose="02070309020205020404" pitchFamily="49" charset="0"/>
              </a:rPr>
              <a:t>          </a:t>
            </a: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value=\”" . $_SESSION[STOKEN_NAME] . “\”&gt; “;</a:t>
            </a:r>
            <a:r>
              <a:rPr lang="sq-AL" altLang="zh-CN" b="1" dirty="0"/>
              <a:t/>
            </a:r>
            <a:br>
              <a:rPr lang="sq-AL" altLang="zh-CN" b="1" dirty="0"/>
            </a:br>
            <a:r>
              <a:rPr lang="sq-AL" altLang="zh-CN" b="1" dirty="0">
                <a:solidFill>
                  <a:srgbClr val="000000"/>
                </a:solidFill>
                <a:latin typeface="Courier New" panose="02070309020205020404" pitchFamily="49" charset="0"/>
              </a:rPr>
              <a:t>     </a:t>
            </a:r>
            <a:r>
              <a:rPr lang="zh-CN" altLang="sq-AL" b="1" dirty="0">
                <a:solidFill>
                  <a:srgbClr val="000000"/>
                </a:solidFill>
                <a:latin typeface="Courier New" panose="02070309020205020404" pitchFamily="49" charset="0"/>
              </a:rPr>
              <a:t>　　</a:t>
            </a:r>
            <a:r>
              <a:rPr lang="sq-AL" altLang="zh-CN" b="1" dirty="0">
                <a:solidFill>
                  <a:srgbClr val="000000"/>
                </a:solidFill>
                <a:latin typeface="Courier New" panose="02070309020205020404" pitchFamily="49" charset="0"/>
              </a:rPr>
              <a:t>}</a:t>
            </a:r>
            <a:r>
              <a:rPr lang="sq-AL" altLang="zh-CN" b="1" dirty="0"/>
              <a:t/>
            </a:r>
            <a:br>
              <a:rPr lang="sq-AL" altLang="zh-CN" b="1" dirty="0"/>
            </a:br>
            <a:r>
              <a:rPr lang="sq-AL" altLang="zh-CN" b="1" dirty="0">
                <a:solidFill>
                  <a:srgbClr val="000000"/>
                </a:solidFill>
                <a:latin typeface="Courier New" panose="02070309020205020404" pitchFamily="49" charset="0"/>
              </a:rPr>
              <a:t>     ?&gt;</a:t>
            </a:r>
            <a:endParaRPr lang="zh-CN" altLang="en-US" b="1" dirty="0"/>
          </a:p>
        </p:txBody>
      </p:sp>
    </p:spTree>
    <p:extLst>
      <p:ext uri="{BB962C8B-B14F-4D97-AF65-F5344CB8AC3E}">
        <p14:creationId xmlns:p14="http://schemas.microsoft.com/office/powerpoint/2010/main" val="1188034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sq-AL" altLang="zh-CN" smtClean="0"/>
              <a:t>CSRF</a:t>
            </a:r>
            <a:r>
              <a:rPr lang="zh-CN" altLang="en-US" smtClean="0"/>
              <a:t>的防御</a:t>
            </a:r>
            <a:endParaRPr lang="zh-CN" altLang="en-US" dirty="0"/>
          </a:p>
        </p:txBody>
      </p:sp>
      <p:sp>
        <p:nvSpPr>
          <p:cNvPr id="3" name="内容占位符 2"/>
          <p:cNvSpPr>
            <a:spLocks noGrp="1"/>
          </p:cNvSpPr>
          <p:nvPr>
            <p:ph idx="1"/>
          </p:nvPr>
        </p:nvSpPr>
        <p:spPr/>
        <p:txBody>
          <a:bodyPr/>
          <a:lstStyle/>
          <a:p>
            <a:r>
              <a:rPr lang="sq-AL" altLang="zh-CN" dirty="0" smtClean="0"/>
              <a:t>WEB</a:t>
            </a:r>
            <a:r>
              <a:rPr lang="zh-CN" altLang="en-US" dirty="0" smtClean="0"/>
              <a:t>表单结构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服务端核对令牌</a:t>
            </a:r>
          </a:p>
          <a:p>
            <a:endParaRPr lang="zh-CN" altLang="en-US" dirty="0"/>
          </a:p>
        </p:txBody>
      </p:sp>
      <p:sp>
        <p:nvSpPr>
          <p:cNvPr id="4" name="矩形 3"/>
          <p:cNvSpPr/>
          <p:nvPr/>
        </p:nvSpPr>
        <p:spPr>
          <a:xfrm>
            <a:off x="1271451" y="2000353"/>
            <a:ext cx="10210799" cy="2862322"/>
          </a:xfrm>
          <a:prstGeom prst="rect">
            <a:avLst/>
          </a:prstGeom>
        </p:spPr>
        <p:txBody>
          <a:bodyPr wrap="square">
            <a:spAutoFit/>
          </a:bodyPr>
          <a:lstStyle/>
          <a:p>
            <a:r>
              <a:rPr lang="sq-AL" altLang="zh-CN" b="1" dirty="0">
                <a:solidFill>
                  <a:srgbClr val="000000"/>
                </a:solidFill>
                <a:latin typeface="Courier New" panose="02070309020205020404" pitchFamily="49" charset="0"/>
              </a:rPr>
              <a:t> &lt;?php</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a:t>
            </a:r>
            <a:r>
              <a:rPr lang="sq-AL" altLang="zh-CN" b="1" dirty="0" smtClean="0">
                <a:solidFill>
                  <a:srgbClr val="008080"/>
                </a:solidFill>
                <a:latin typeface="Courier New" panose="02070309020205020404" pitchFamily="49" charset="0"/>
              </a:rPr>
              <a:t>session_start</a:t>
            </a:r>
            <a:r>
              <a:rPr lang="sq-AL" altLang="zh-CN" b="1" dirty="0" smtClean="0">
                <a:solidFill>
                  <a:srgbClr val="000000"/>
                </a:solidFill>
                <a:latin typeface="Courier New" panose="02070309020205020404" pitchFamily="49" charset="0"/>
              </a:rPr>
              <a:t>();</a:t>
            </a:r>
            <a:br>
              <a:rPr lang="sq-AL" altLang="zh-CN" b="1" dirty="0" smtClean="0">
                <a:solidFill>
                  <a:srgbClr val="000000"/>
                </a:solidFill>
                <a:latin typeface="Courier New" panose="02070309020205020404" pitchFamily="49" charset="0"/>
              </a:rPr>
            </a:br>
            <a:r>
              <a:rPr lang="sq-AL" altLang="zh-CN" b="1" dirty="0" smtClean="0">
                <a:solidFill>
                  <a:srgbClr val="000000"/>
                </a:solidFill>
                <a:latin typeface="Courier New" panose="02070309020205020404" pitchFamily="49" charset="0"/>
              </a:rPr>
              <a:t>          </a:t>
            </a:r>
            <a:r>
              <a:rPr lang="sq-AL" altLang="zh-CN" b="1" dirty="0" smtClean="0">
                <a:solidFill>
                  <a:srgbClr val="0000FF"/>
                </a:solidFill>
                <a:latin typeface="Courier New" panose="02070309020205020404" pitchFamily="49" charset="0"/>
              </a:rPr>
              <a:t>include</a:t>
            </a:r>
            <a:r>
              <a:rPr lang="sq-AL" altLang="zh-CN" b="1" dirty="0" smtClean="0">
                <a:solidFill>
                  <a:srgbClr val="000000"/>
                </a:solidFill>
                <a:latin typeface="Courier New" panose="02070309020205020404" pitchFamily="49" charset="0"/>
              </a:rPr>
              <a:t>(”functions.php”);</a:t>
            </a:r>
            <a:br>
              <a:rPr lang="sq-AL" altLang="zh-CN" b="1" dirty="0" smtClean="0">
                <a:solidFill>
                  <a:srgbClr val="000000"/>
                </a:solidFill>
                <a:latin typeface="Courier New" panose="02070309020205020404" pitchFamily="49" charset="0"/>
              </a:rPr>
            </a:br>
            <a:r>
              <a:rPr lang="sq-AL" altLang="zh-CN" b="1" dirty="0" smtClean="0">
                <a:solidFill>
                  <a:srgbClr val="000000"/>
                </a:solidFill>
                <a:latin typeface="Courier New" panose="02070309020205020404" pitchFamily="49" charset="0"/>
              </a:rPr>
              <a:t>     ?&gt;</a:t>
            </a:r>
            <a:br>
              <a:rPr lang="sq-AL" altLang="zh-CN" b="1" dirty="0" smtClean="0">
                <a:solidFill>
                  <a:srgbClr val="000000"/>
                </a:solidFill>
                <a:latin typeface="Courier New" panose="02070309020205020404" pitchFamily="49" charset="0"/>
              </a:rPr>
            </a:br>
            <a:r>
              <a:rPr lang="sq-AL" altLang="zh-CN" b="1" dirty="0" smtClean="0">
                <a:solidFill>
                  <a:srgbClr val="000000"/>
                </a:solidFill>
                <a:latin typeface="Courier New" panose="02070309020205020404" pitchFamily="49" charset="0"/>
              </a:rPr>
              <a:t>     &lt;form method=”POST” action=”transfer.php”&gt;</a:t>
            </a:r>
            <a:br>
              <a:rPr lang="sq-AL" altLang="zh-CN" b="1" dirty="0" smtClean="0">
                <a:solidFill>
                  <a:srgbClr val="000000"/>
                </a:solidFill>
                <a:latin typeface="Courier New" panose="02070309020205020404" pitchFamily="49" charset="0"/>
              </a:rPr>
            </a:br>
            <a:r>
              <a:rPr lang="sq-AL" altLang="zh-CN" b="1" dirty="0" smtClean="0">
                <a:solidFill>
                  <a:srgbClr val="000000"/>
                </a:solidFill>
                <a:latin typeface="Courier New" panose="02070309020205020404" pitchFamily="49" charset="0"/>
              </a:rPr>
              <a:t>          &lt;input type=”text” name=”toBankId”&gt;</a:t>
            </a:r>
            <a:br>
              <a:rPr lang="sq-AL" altLang="zh-CN" b="1" dirty="0" smtClean="0">
                <a:solidFill>
                  <a:srgbClr val="000000"/>
                </a:solidFill>
                <a:latin typeface="Courier New" panose="02070309020205020404" pitchFamily="49" charset="0"/>
              </a:rPr>
            </a:br>
            <a:r>
              <a:rPr lang="sq-AL" altLang="zh-CN" b="1" dirty="0" smtClean="0">
                <a:solidFill>
                  <a:srgbClr val="000000"/>
                </a:solidFill>
                <a:latin typeface="Courier New" panose="02070309020205020404" pitchFamily="49" charset="0"/>
              </a:rPr>
              <a:t>          &lt;input type=”text” name=”money”&gt;</a:t>
            </a:r>
            <a:r>
              <a:rPr lang="sq-AL" altLang="zh-CN" b="1" dirty="0">
                <a:solidFill>
                  <a:srgbClr val="000000"/>
                </a:solidFill>
                <a:latin typeface="Courier New" panose="02070309020205020404" pitchFamily="49" charset="0"/>
              </a:rPr>
              <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&lt;? gen_input(); ?&gt;</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&lt;input type=”submit” name=”submit” value=”Submit”&gt;</a:t>
            </a:r>
            <a:br>
              <a:rPr lang="sq-AL" altLang="zh-CN" b="1" dirty="0">
                <a:solidFill>
                  <a:srgbClr val="000000"/>
                </a:solidFill>
                <a:latin typeface="Courier New" panose="02070309020205020404" pitchFamily="49" charset="0"/>
              </a:rPr>
            </a:br>
            <a:r>
              <a:rPr lang="sq-AL" altLang="zh-CN" b="1" dirty="0">
                <a:solidFill>
                  <a:srgbClr val="000000"/>
                </a:solidFill>
                <a:latin typeface="Courier New" panose="02070309020205020404" pitchFamily="49" charset="0"/>
              </a:rPr>
              <a:t>     </a:t>
            </a:r>
            <a:r>
              <a:rPr lang="sq-AL" altLang="zh-CN" b="1" dirty="0" smtClean="0">
                <a:solidFill>
                  <a:srgbClr val="000000"/>
                </a:solidFill>
                <a:latin typeface="Courier New" panose="02070309020205020404" pitchFamily="49" charset="0"/>
              </a:rPr>
              <a:t>&lt;/</a:t>
            </a:r>
            <a:r>
              <a:rPr lang="en-US" altLang="zh-CN" b="1" dirty="0" smtClean="0">
                <a:solidFill>
                  <a:srgbClr val="000000"/>
                </a:solidFill>
                <a:latin typeface="Courier New" panose="02070309020205020404" pitchFamily="49" charset="0"/>
              </a:rPr>
              <a:t>form</a:t>
            </a:r>
            <a:r>
              <a:rPr lang="sq-AL" altLang="zh-CN" b="1" dirty="0" smtClean="0">
                <a:solidFill>
                  <a:srgbClr val="000000"/>
                </a:solidFill>
                <a:latin typeface="Courier New" panose="02070309020205020404" pitchFamily="49" charset="0"/>
              </a:rPr>
              <a:t>&gt;</a:t>
            </a:r>
            <a:endParaRPr lang="zh-CN" altLang="en-US" b="1" dirty="0"/>
          </a:p>
        </p:txBody>
      </p:sp>
    </p:spTree>
    <p:extLst>
      <p:ext uri="{BB962C8B-B14F-4D97-AF65-F5344CB8AC3E}">
        <p14:creationId xmlns:p14="http://schemas.microsoft.com/office/powerpoint/2010/main" val="1803735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en-US" altLang="zh-CN" dirty="0"/>
              <a:t>CSRF</a:t>
            </a:r>
            <a:r>
              <a:rPr lang="zh-CN" altLang="en-US" dirty="0"/>
              <a:t>概述</a:t>
            </a:r>
            <a:endParaRPr lang="en-US" altLang="zh-CN" dirty="0"/>
          </a:p>
          <a:p>
            <a:r>
              <a:rPr lang="sq-AL" altLang="zh-CN" dirty="0"/>
              <a:t>CSRF</a:t>
            </a:r>
            <a:r>
              <a:rPr lang="zh-CN" altLang="en-US" dirty="0"/>
              <a:t>攻击过程</a:t>
            </a:r>
            <a:endParaRPr lang="en-US" altLang="zh-CN" dirty="0"/>
          </a:p>
          <a:p>
            <a:r>
              <a:rPr lang="sq-AL" altLang="zh-CN" dirty="0"/>
              <a:t>CSRF</a:t>
            </a:r>
            <a:r>
              <a:rPr lang="zh-CN" altLang="en-US" dirty="0"/>
              <a:t>的防御</a:t>
            </a:r>
          </a:p>
          <a:p>
            <a:endParaRPr lang="zh-CN" altLang="en-US" dirty="0"/>
          </a:p>
        </p:txBody>
      </p:sp>
    </p:spTree>
    <p:extLst>
      <p:ext uri="{BB962C8B-B14F-4D97-AF65-F5344CB8AC3E}">
        <p14:creationId xmlns:p14="http://schemas.microsoft.com/office/powerpoint/2010/main" val="1671332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点击劫持</a:t>
            </a:r>
            <a:r>
              <a:rPr lang="zh-CN" altLang="en-US" dirty="0" smtClean="0"/>
              <a:t>概述</a:t>
            </a:r>
            <a:endParaRPr lang="en-US" altLang="zh-CN" dirty="0" smtClean="0"/>
          </a:p>
          <a:p>
            <a:pPr lvl="1"/>
            <a:r>
              <a:rPr lang="zh-CN" altLang="en-US" dirty="0"/>
              <a:t>攻击者使用一个透明的、不可见的</a:t>
            </a:r>
            <a:r>
              <a:rPr lang="en-US" altLang="zh-CN" dirty="0"/>
              <a:t>iframe,</a:t>
            </a:r>
            <a:r>
              <a:rPr lang="zh-CN" altLang="en-US" dirty="0"/>
              <a:t>覆盖在一个网页上</a:t>
            </a:r>
            <a:r>
              <a:rPr lang="en-US" altLang="zh-CN" dirty="0"/>
              <a:t>,</a:t>
            </a:r>
            <a:r>
              <a:rPr lang="zh-CN" altLang="en-US" dirty="0"/>
              <a:t>然后诱使用户在该网页上进行操作，此时用户将在不知情的情况下点击透明的</a:t>
            </a:r>
            <a:r>
              <a:rPr lang="en-US" altLang="zh-CN" dirty="0"/>
              <a:t>iframe</a:t>
            </a:r>
            <a:r>
              <a:rPr lang="zh-CN" altLang="en-US" dirty="0"/>
              <a:t>页面。通过调整</a:t>
            </a:r>
            <a:r>
              <a:rPr lang="en-US" altLang="zh-CN" dirty="0"/>
              <a:t>iframe</a:t>
            </a:r>
            <a:r>
              <a:rPr lang="zh-CN" altLang="en-US" dirty="0"/>
              <a:t>的位置，可以诱使用户恰好点击在</a:t>
            </a:r>
            <a:r>
              <a:rPr lang="en-US" altLang="zh-CN" dirty="0"/>
              <a:t>iframe</a:t>
            </a:r>
            <a:r>
              <a:rPr lang="zh-CN" altLang="en-US" dirty="0"/>
              <a:t>页面的一些功能性按钮上</a:t>
            </a:r>
          </a:p>
          <a:p>
            <a:r>
              <a:rPr lang="en-US" altLang="zh-CN" dirty="0" smtClean="0"/>
              <a:t>Flash</a:t>
            </a:r>
            <a:r>
              <a:rPr lang="zh-CN" altLang="en-US" dirty="0"/>
              <a:t>点击</a:t>
            </a:r>
            <a:r>
              <a:rPr lang="zh-CN" altLang="en-US" dirty="0" smtClean="0"/>
              <a:t>劫持</a:t>
            </a:r>
            <a:endParaRPr lang="en-US" altLang="zh-CN" dirty="0" smtClean="0"/>
          </a:p>
          <a:p>
            <a:pPr lvl="1"/>
            <a:r>
              <a:rPr lang="zh-CN" altLang="en-US" dirty="0"/>
              <a:t>攻击者通过</a:t>
            </a:r>
            <a:r>
              <a:rPr lang="en-US" altLang="zh-CN" dirty="0"/>
              <a:t>Flash</a:t>
            </a:r>
            <a:r>
              <a:rPr lang="zh-CN" altLang="en-US" dirty="0"/>
              <a:t>构造出点击劫持</a:t>
            </a:r>
            <a:endParaRPr lang="en-US" altLang="zh-CN" dirty="0"/>
          </a:p>
          <a:p>
            <a:r>
              <a:rPr lang="zh-CN" altLang="en-US" dirty="0"/>
              <a:t>图片覆盖</a:t>
            </a:r>
            <a:r>
              <a:rPr lang="zh-CN" altLang="en-US" dirty="0" smtClean="0"/>
              <a:t>攻击</a:t>
            </a:r>
            <a:endParaRPr lang="en-US" altLang="zh-CN" dirty="0" smtClean="0"/>
          </a:p>
          <a:p>
            <a:pPr lvl="1"/>
            <a:r>
              <a:rPr lang="zh-CN" altLang="en-US" dirty="0"/>
              <a:t>通过调整图片的</a:t>
            </a:r>
            <a:r>
              <a:rPr lang="en-US" altLang="zh-CN" dirty="0"/>
              <a:t>style</a:t>
            </a:r>
            <a:r>
              <a:rPr lang="zh-CN" altLang="en-US" dirty="0"/>
              <a:t>使得图片能够覆盖在他所指定的任意位置</a:t>
            </a:r>
            <a:endParaRPr lang="en-US" altLang="zh-CN" dirty="0"/>
          </a:p>
          <a:p>
            <a:endParaRPr lang="zh-CN" altLang="en-US" dirty="0"/>
          </a:p>
        </p:txBody>
      </p:sp>
    </p:spTree>
    <p:extLst>
      <p:ext uri="{BB962C8B-B14F-4D97-AF65-F5344CB8AC3E}">
        <p14:creationId xmlns:p14="http://schemas.microsoft.com/office/powerpoint/2010/main" val="1747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拖拽劫持与数据窃取</a:t>
            </a:r>
            <a:endParaRPr lang="en-US" altLang="zh-CN" dirty="0"/>
          </a:p>
          <a:p>
            <a:pPr lvl="1"/>
            <a:r>
              <a:rPr lang="zh-CN" altLang="en-US" dirty="0"/>
              <a:t>诱使用户从隐藏不可见的</a:t>
            </a:r>
            <a:r>
              <a:rPr lang="en-US" altLang="zh-CN" dirty="0"/>
              <a:t>iframe</a:t>
            </a:r>
            <a:r>
              <a:rPr lang="zh-CN" altLang="en-US" dirty="0"/>
              <a:t>中拖拽出攻击者希望得到的数据，然后放到攻击者能控制的另外一个页面中，从而窃取数据</a:t>
            </a:r>
            <a:endParaRPr lang="en-US" altLang="zh-CN" dirty="0"/>
          </a:p>
          <a:p>
            <a:pPr lvl="1"/>
            <a:endParaRPr lang="zh-CN" altLang="en-US" b="0" dirty="0"/>
          </a:p>
        </p:txBody>
      </p:sp>
    </p:spTree>
    <p:extLst>
      <p:ext uri="{BB962C8B-B14F-4D97-AF65-F5344CB8AC3E}">
        <p14:creationId xmlns:p14="http://schemas.microsoft.com/office/powerpoint/2010/main" val="32902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smtClean="0"/>
              <a:t>CSRF</a:t>
            </a:r>
            <a:r>
              <a:rPr lang="zh-CN" altLang="en-US" dirty="0" smtClean="0"/>
              <a:t>概述</a:t>
            </a:r>
            <a:endParaRPr lang="en-US" altLang="zh-CN" dirty="0" smtClean="0"/>
          </a:p>
          <a:p>
            <a:r>
              <a:rPr lang="sq-AL" altLang="zh-CN" dirty="0"/>
              <a:t>CSRF</a:t>
            </a:r>
            <a:r>
              <a:rPr lang="zh-CN" altLang="en-US" dirty="0"/>
              <a:t>攻击</a:t>
            </a:r>
            <a:r>
              <a:rPr lang="zh-CN" altLang="en-US" dirty="0" smtClean="0"/>
              <a:t>过程</a:t>
            </a:r>
            <a:endParaRPr lang="en-US" altLang="zh-CN" dirty="0" smtClean="0"/>
          </a:p>
          <a:p>
            <a:r>
              <a:rPr lang="sq-AL" altLang="zh-CN" dirty="0"/>
              <a:t>CSRF</a:t>
            </a:r>
            <a:r>
              <a:rPr lang="zh-CN" altLang="en-US" dirty="0"/>
              <a:t>的防御</a:t>
            </a:r>
          </a:p>
        </p:txBody>
      </p:sp>
    </p:spTree>
    <p:extLst>
      <p:ext uri="{BB962C8B-B14F-4D97-AF65-F5344CB8AC3E}">
        <p14:creationId xmlns:p14="http://schemas.microsoft.com/office/powerpoint/2010/main" val="185357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CSRF</a:t>
            </a:r>
            <a:r>
              <a:rPr lang="zh-CN" altLang="en-US" smtClean="0"/>
              <a:t>概述</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CSRF</a:t>
            </a:r>
          </a:p>
          <a:p>
            <a:pPr lvl="1"/>
            <a:r>
              <a:rPr lang="zh-CN" altLang="en-US" dirty="0" smtClean="0"/>
              <a:t>全名：</a:t>
            </a:r>
            <a:r>
              <a:rPr lang="en-US" altLang="zh-CN" dirty="0" smtClean="0"/>
              <a:t>Cross Site Request Forgery</a:t>
            </a:r>
            <a:r>
              <a:rPr lang="zh-CN" altLang="en-US" dirty="0" smtClean="0"/>
              <a:t>（跨站点请求伪造）</a:t>
            </a:r>
            <a:endParaRPr lang="en-US" altLang="zh-CN" dirty="0" smtClean="0"/>
          </a:p>
          <a:p>
            <a:pPr lvl="1"/>
            <a:r>
              <a:rPr lang="zh-CN" altLang="en-US" dirty="0" smtClean="0"/>
              <a:t>攻击者通过盗用身份，并用盗用来的身份发送恶意请求</a:t>
            </a:r>
            <a:endParaRPr lang="en-US" altLang="zh-CN" dirty="0" smtClean="0"/>
          </a:p>
          <a:p>
            <a:r>
              <a:rPr lang="en-US" altLang="zh-CN" dirty="0" smtClean="0"/>
              <a:t>CSRF</a:t>
            </a:r>
            <a:r>
              <a:rPr lang="zh-CN" altLang="en-US" dirty="0" smtClean="0"/>
              <a:t>能够做什么</a:t>
            </a:r>
            <a:r>
              <a:rPr lang="en-US" altLang="zh-CN" dirty="0" smtClean="0"/>
              <a:t>?</a:t>
            </a:r>
          </a:p>
          <a:p>
            <a:pPr lvl="1"/>
            <a:r>
              <a:rPr lang="zh-CN" altLang="en-US" dirty="0" smtClean="0"/>
              <a:t>以盗用者身份发送邮件，发消息，盗取账号，甚至用于购买商品，虚拟货币转账等等</a:t>
            </a:r>
            <a:endParaRPr lang="en-US" altLang="zh-CN" dirty="0" smtClean="0"/>
          </a:p>
          <a:p>
            <a:pPr lvl="1"/>
            <a:r>
              <a:rPr lang="en-US" altLang="zh-CN" dirty="0" smtClean="0"/>
              <a:t> </a:t>
            </a:r>
            <a:r>
              <a:rPr lang="zh-CN" altLang="en-US" dirty="0" smtClean="0"/>
              <a:t>造成的问题包括：个人隐私泄露以及财产安全</a:t>
            </a:r>
            <a:endParaRPr lang="zh-CN" altLang="en-US" dirty="0"/>
          </a:p>
        </p:txBody>
      </p:sp>
    </p:spTree>
    <p:extLst>
      <p:ext uri="{BB962C8B-B14F-4D97-AF65-F5344CB8AC3E}">
        <p14:creationId xmlns:p14="http://schemas.microsoft.com/office/powerpoint/2010/main" val="367782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CSRF</a:t>
            </a:r>
            <a:r>
              <a:rPr lang="zh-CN" altLang="en-US" dirty="0" smtClean="0"/>
              <a:t>概述</a:t>
            </a:r>
            <a:r>
              <a:rPr lang="en-US" altLang="zh-CN" dirty="0" smtClean="0"/>
              <a:t>—</a:t>
            </a:r>
            <a:r>
              <a:rPr lang="sq-AL" altLang="zh-CN" dirty="0"/>
              <a:t>CSRF</a:t>
            </a:r>
            <a:r>
              <a:rPr lang="zh-CN" altLang="en-US" dirty="0"/>
              <a:t>的</a:t>
            </a:r>
            <a:r>
              <a:rPr lang="zh-CN" altLang="en-US" dirty="0" smtClean="0"/>
              <a:t>原理</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10" name="组合 9"/>
          <p:cNvGrpSpPr/>
          <p:nvPr/>
        </p:nvGrpSpPr>
        <p:grpSpPr>
          <a:xfrm>
            <a:off x="717278" y="1096193"/>
            <a:ext cx="10098998" cy="5648325"/>
            <a:chOff x="1239791" y="1096192"/>
            <a:chExt cx="10098998" cy="5648325"/>
          </a:xfrm>
        </p:grpSpPr>
        <p:pic>
          <p:nvPicPr>
            <p:cNvPr id="1026" name="Picture 2" descr="https://pic002.cnblogs.com/img/hyddd/200904/20090409164531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91" y="1096192"/>
              <a:ext cx="10020300" cy="56483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矩形 3"/>
            <p:cNvSpPr/>
            <p:nvPr/>
          </p:nvSpPr>
          <p:spPr>
            <a:xfrm>
              <a:off x="6296297" y="6453051"/>
              <a:ext cx="4976949" cy="24819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8262304" y="6041311"/>
              <a:ext cx="1117225" cy="307238"/>
            </a:xfrm>
            <a:prstGeom prst="rect">
              <a:avLst/>
            </a:prstGeom>
          </p:spPr>
        </p:pic>
        <p:pic>
          <p:nvPicPr>
            <p:cNvPr id="8" name="图片 7"/>
            <p:cNvPicPr>
              <a:picLocks noChangeAspect="1"/>
            </p:cNvPicPr>
            <p:nvPr/>
          </p:nvPicPr>
          <p:blipFill>
            <a:blip r:embed="rId5"/>
            <a:stretch>
              <a:fillRect/>
            </a:stretch>
          </p:blipFill>
          <p:spPr>
            <a:xfrm>
              <a:off x="9147557" y="6022265"/>
              <a:ext cx="323810" cy="378535"/>
            </a:xfrm>
            <a:prstGeom prst="rect">
              <a:avLst/>
            </a:prstGeom>
          </p:spPr>
        </p:pic>
        <p:pic>
          <p:nvPicPr>
            <p:cNvPr id="9" name="图片 8"/>
            <p:cNvPicPr>
              <a:picLocks noChangeAspect="1"/>
            </p:cNvPicPr>
            <p:nvPr/>
          </p:nvPicPr>
          <p:blipFill>
            <a:blip r:embed="rId6"/>
            <a:stretch>
              <a:fillRect/>
            </a:stretch>
          </p:blipFill>
          <p:spPr>
            <a:xfrm>
              <a:off x="6296244" y="6447355"/>
              <a:ext cx="1297414" cy="280017"/>
            </a:xfrm>
            <a:prstGeom prst="rect">
              <a:avLst/>
            </a:prstGeom>
          </p:spPr>
        </p:pic>
        <p:pic>
          <p:nvPicPr>
            <p:cNvPr id="11" name="图片 10"/>
            <p:cNvPicPr>
              <a:picLocks noChangeAspect="1"/>
            </p:cNvPicPr>
            <p:nvPr/>
          </p:nvPicPr>
          <p:blipFill>
            <a:blip r:embed="rId6"/>
            <a:stretch>
              <a:fillRect/>
            </a:stretch>
          </p:blipFill>
          <p:spPr>
            <a:xfrm>
              <a:off x="7558987" y="6456063"/>
              <a:ext cx="1297414" cy="280017"/>
            </a:xfrm>
            <a:prstGeom prst="rect">
              <a:avLst/>
            </a:prstGeom>
          </p:spPr>
        </p:pic>
        <p:pic>
          <p:nvPicPr>
            <p:cNvPr id="12" name="图片 11"/>
            <p:cNvPicPr>
              <a:picLocks noChangeAspect="1"/>
            </p:cNvPicPr>
            <p:nvPr/>
          </p:nvPicPr>
          <p:blipFill>
            <a:blip r:embed="rId6"/>
            <a:stretch>
              <a:fillRect/>
            </a:stretch>
          </p:blipFill>
          <p:spPr>
            <a:xfrm>
              <a:off x="8887045" y="6438645"/>
              <a:ext cx="1297414" cy="280017"/>
            </a:xfrm>
            <a:prstGeom prst="rect">
              <a:avLst/>
            </a:prstGeom>
          </p:spPr>
        </p:pic>
        <p:pic>
          <p:nvPicPr>
            <p:cNvPr id="13" name="图片 12"/>
            <p:cNvPicPr>
              <a:picLocks noChangeAspect="1"/>
            </p:cNvPicPr>
            <p:nvPr/>
          </p:nvPicPr>
          <p:blipFill>
            <a:blip r:embed="rId6"/>
            <a:stretch>
              <a:fillRect/>
            </a:stretch>
          </p:blipFill>
          <p:spPr>
            <a:xfrm>
              <a:off x="10101891" y="6447354"/>
              <a:ext cx="1236898" cy="266956"/>
            </a:xfrm>
            <a:prstGeom prst="rect">
              <a:avLst/>
            </a:prstGeom>
          </p:spPr>
        </p:pic>
      </p:grpSp>
    </p:spTree>
    <p:extLst>
      <p:ext uri="{BB962C8B-B14F-4D97-AF65-F5344CB8AC3E}">
        <p14:creationId xmlns:p14="http://schemas.microsoft.com/office/powerpoint/2010/main" val="3090831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CSRF</a:t>
            </a:r>
            <a:r>
              <a:rPr lang="zh-CN" altLang="en-US" smtClean="0"/>
              <a:t>概述</a:t>
            </a:r>
            <a:endParaRPr lang="zh-CN" altLang="en-US" dirty="0"/>
          </a:p>
        </p:txBody>
      </p:sp>
      <p:sp>
        <p:nvSpPr>
          <p:cNvPr id="3" name="内容占位符 2"/>
          <p:cNvSpPr>
            <a:spLocks noGrp="1"/>
          </p:cNvSpPr>
          <p:nvPr>
            <p:ph idx="1"/>
          </p:nvPr>
        </p:nvSpPr>
        <p:spPr/>
        <p:txBody>
          <a:bodyPr/>
          <a:lstStyle/>
          <a:p>
            <a:r>
              <a:rPr lang="zh-CN" altLang="en-US" dirty="0" smtClean="0"/>
              <a:t>从上图可以看出，要完成一次</a:t>
            </a:r>
            <a:r>
              <a:rPr lang="en-US" altLang="zh-CN" dirty="0" smtClean="0"/>
              <a:t>CSRF</a:t>
            </a:r>
            <a:r>
              <a:rPr lang="zh-CN" altLang="en-US" dirty="0" smtClean="0"/>
              <a:t>攻击，受害者必须依次完成两个步骤：</a:t>
            </a:r>
          </a:p>
          <a:p>
            <a:pPr marL="0" indent="0">
              <a:buNone/>
            </a:pPr>
            <a:r>
              <a:rPr lang="zh-CN" altLang="en-US" dirty="0" smtClean="0"/>
              <a:t>　　</a:t>
            </a:r>
            <a:r>
              <a:rPr lang="en-US" altLang="zh-CN" dirty="0" smtClean="0"/>
              <a:t>1.</a:t>
            </a:r>
            <a:r>
              <a:rPr lang="zh-CN" altLang="en-US" dirty="0" smtClean="0"/>
              <a:t>登录受信任网站</a:t>
            </a:r>
            <a:r>
              <a:rPr lang="en-US" altLang="zh-CN" dirty="0" smtClean="0"/>
              <a:t>A</a:t>
            </a:r>
            <a:r>
              <a:rPr lang="zh-CN" altLang="en-US" dirty="0" smtClean="0"/>
              <a:t>，并在本地生成</a:t>
            </a:r>
            <a:r>
              <a:rPr lang="en-US" altLang="zh-CN" dirty="0" smtClean="0"/>
              <a:t>Cookie</a:t>
            </a:r>
            <a:r>
              <a:rPr lang="zh-CN" altLang="en-US" dirty="0" smtClean="0"/>
              <a:t>。</a:t>
            </a:r>
          </a:p>
          <a:p>
            <a:pPr marL="0" indent="0">
              <a:buNone/>
            </a:pPr>
            <a:r>
              <a:rPr lang="zh-CN" altLang="en-US" dirty="0" smtClean="0"/>
              <a:t>　　</a:t>
            </a:r>
            <a:r>
              <a:rPr lang="en-US" altLang="zh-CN" dirty="0" smtClean="0"/>
              <a:t>2.</a:t>
            </a:r>
            <a:r>
              <a:rPr lang="zh-CN" altLang="en-US" dirty="0" smtClean="0"/>
              <a:t>在不登出</a:t>
            </a:r>
            <a:r>
              <a:rPr lang="en-US" altLang="zh-CN" dirty="0" smtClean="0"/>
              <a:t>A</a:t>
            </a:r>
            <a:r>
              <a:rPr lang="zh-CN" altLang="en-US" dirty="0" smtClean="0"/>
              <a:t>的情况下，访问危险网站</a:t>
            </a:r>
            <a:r>
              <a:rPr lang="en-US" altLang="zh-CN" dirty="0" smtClean="0"/>
              <a:t>B</a:t>
            </a:r>
            <a:r>
              <a:rPr lang="zh-CN" altLang="en-US" dirty="0" smtClean="0"/>
              <a:t>。</a:t>
            </a:r>
          </a:p>
          <a:p>
            <a:r>
              <a:rPr lang="zh-CN" altLang="en-US" dirty="0" smtClean="0"/>
              <a:t>如果不满足以上两个条件中的一个，就不会受到</a:t>
            </a:r>
            <a:r>
              <a:rPr lang="en-US" altLang="zh-CN" dirty="0" smtClean="0"/>
              <a:t>CSRF</a:t>
            </a:r>
            <a:r>
              <a:rPr lang="zh-CN" altLang="en-US" dirty="0" smtClean="0"/>
              <a:t>的攻击</a:t>
            </a:r>
            <a:endParaRPr lang="en-US" altLang="zh-CN" dirty="0" smtClean="0"/>
          </a:p>
        </p:txBody>
      </p:sp>
    </p:spTree>
    <p:extLst>
      <p:ext uri="{BB962C8B-B14F-4D97-AF65-F5344CB8AC3E}">
        <p14:creationId xmlns:p14="http://schemas.microsoft.com/office/powerpoint/2010/main" val="381078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11144</TotalTime>
  <Words>1382</Words>
  <Application>Microsoft Office PowerPoint</Application>
  <PresentationFormat>宽屏</PresentationFormat>
  <Paragraphs>142</Paragraphs>
  <Slides>33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楷体</vt:lpstr>
      <vt:lpstr>Arial</vt:lpstr>
      <vt:lpstr>Calibri</vt:lpstr>
      <vt:lpstr>Courier New</vt:lpstr>
      <vt:lpstr>Times New Roman</vt:lpstr>
      <vt:lpstr>Wingdings</vt:lpstr>
      <vt:lpstr>Office 主题</vt:lpstr>
      <vt:lpstr>Web 系统测试</vt:lpstr>
      <vt:lpstr>内容回顾</vt:lpstr>
      <vt:lpstr>内容回顾</vt:lpstr>
      <vt:lpstr>内容回顾</vt:lpstr>
      <vt:lpstr>内容回顾</vt:lpstr>
      <vt:lpstr>目 录</vt:lpstr>
      <vt:lpstr>CSRF概述</vt:lpstr>
      <vt:lpstr>CSRF概述—CSRF的原理</vt:lpstr>
      <vt:lpstr>CSRF概述</vt:lpstr>
      <vt:lpstr>CSRF概述</vt:lpstr>
      <vt:lpstr>目 录</vt:lpstr>
      <vt:lpstr>CSRF攻击过程</vt:lpstr>
      <vt:lpstr>CSRF攻击过程</vt:lpstr>
      <vt:lpstr>CSRF攻击过程</vt:lpstr>
      <vt:lpstr>CSRF攻击过程</vt:lpstr>
      <vt:lpstr>CSRF攻击过程</vt:lpstr>
      <vt:lpstr>CSRF攻击过程</vt:lpstr>
      <vt:lpstr>CSRF攻击过程</vt:lpstr>
      <vt:lpstr>CSRF攻击过程</vt:lpstr>
      <vt:lpstr>CSRF攻击过程</vt:lpstr>
      <vt:lpstr>目 录</vt:lpstr>
      <vt:lpstr>CSRF的防御</vt:lpstr>
      <vt:lpstr>CSRF的防御</vt:lpstr>
      <vt:lpstr>CSRF的防御</vt:lpstr>
      <vt:lpstr>CSRF的防御</vt:lpstr>
      <vt:lpstr>CSRF的防御</vt:lpstr>
      <vt:lpstr>CSRF的防御</vt:lpstr>
      <vt:lpstr>CSRF的防御</vt:lpstr>
      <vt:lpstr>CSRF的防御</vt:lpstr>
      <vt:lpstr>CSRF的防御</vt:lpstr>
      <vt:lpstr>CSRF的防御</vt:lpstr>
      <vt:lpstr>内容总结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146</cp:revision>
  <dcterms:created xsi:type="dcterms:W3CDTF">2018-07-18T03:20:00Z</dcterms:created>
  <dcterms:modified xsi:type="dcterms:W3CDTF">2019-11-04T09:29:58Z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