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14" r:id="rId3"/>
    <p:sldId id="315" r:id="rId4"/>
    <p:sldId id="316" r:id="rId5"/>
    <p:sldId id="317" r:id="rId6"/>
    <p:sldId id="318"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9" r:id="rId25"/>
    <p:sldId id="337" r:id="rId26"/>
    <p:sldId id="338" r:id="rId27"/>
    <p:sldId id="340" r:id="rId28"/>
    <p:sldId id="341" r:id="rId29"/>
    <p:sldId id="342" r:id="rId30"/>
    <p:sldId id="343" r:id="rId31"/>
    <p:sldId id="27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15" autoAdjust="0"/>
    <p:restoredTop sz="88014" autoAdjust="0"/>
  </p:normalViewPr>
  <p:slideViewPr>
    <p:cSldViewPr snapToGrid="0">
      <p:cViewPr varScale="1">
        <p:scale>
          <a:sx n="76" d="100"/>
          <a:sy n="76" d="100"/>
        </p:scale>
        <p:origin x="108" y="78"/>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a:t>
            </a:fld>
            <a:endParaRPr lang="zh-CN" altLang="en-US"/>
          </a:p>
        </p:txBody>
      </p:sp>
    </p:spTree>
    <p:extLst>
      <p:ext uri="{BB962C8B-B14F-4D97-AF65-F5344CB8AC3E}">
        <p14:creationId xmlns:p14="http://schemas.microsoft.com/office/powerpoint/2010/main" val="157906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a:t>
            </a:fld>
            <a:endParaRPr lang="zh-CN" altLang="en-US"/>
          </a:p>
        </p:txBody>
      </p:sp>
    </p:spTree>
    <p:extLst>
      <p:ext uri="{BB962C8B-B14F-4D97-AF65-F5344CB8AC3E}">
        <p14:creationId xmlns:p14="http://schemas.microsoft.com/office/powerpoint/2010/main" val="2089963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280251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4.15 Web</a:t>
            </a:r>
            <a:r>
              <a:rPr lang="zh-CN" altLang="en-US" dirty="0" smtClean="0"/>
              <a:t>系统测试</a:t>
            </a:r>
            <a:r>
              <a:rPr lang="en-US" altLang="zh-CN" dirty="0" smtClean="0"/>
              <a:t>—</a:t>
            </a:r>
            <a:r>
              <a:rPr lang="zh-CN" altLang="en-US" dirty="0" smtClean="0"/>
              <a:t>内容总结</a:t>
            </a:r>
            <a:endParaRPr lang="en-US" altLang="zh-CN" dirty="0" smtClean="0"/>
          </a:p>
          <a:p>
            <a:pPr algn="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渗透</a:t>
            </a:r>
            <a:r>
              <a:rPr lang="zh-CN" altLang="en-US" dirty="0" smtClean="0"/>
              <a:t>测试</a:t>
            </a:r>
            <a:r>
              <a:rPr lang="en-US" altLang="zh-CN" dirty="0" smtClean="0"/>
              <a:t>—</a:t>
            </a:r>
            <a:r>
              <a:rPr lang="zh-CN" altLang="en-US" dirty="0"/>
              <a:t>信息</a:t>
            </a:r>
            <a:r>
              <a:rPr lang="zh-CN" altLang="en-US" dirty="0" smtClean="0"/>
              <a:t>收集</a:t>
            </a:r>
            <a:endParaRPr lang="zh-CN" altLang="en-US" dirty="0"/>
          </a:p>
        </p:txBody>
      </p:sp>
      <p:sp>
        <p:nvSpPr>
          <p:cNvPr id="3" name="内容占位符 2"/>
          <p:cNvSpPr>
            <a:spLocks noGrp="1"/>
          </p:cNvSpPr>
          <p:nvPr>
            <p:ph idx="1"/>
          </p:nvPr>
        </p:nvSpPr>
        <p:spPr/>
        <p:txBody>
          <a:bodyPr/>
          <a:lstStyle/>
          <a:p>
            <a:r>
              <a:rPr lang="zh-CN" altLang="en-US" dirty="0" smtClean="0"/>
              <a:t>信息收集</a:t>
            </a:r>
            <a:endParaRPr lang="en-US" altLang="zh-CN" dirty="0" smtClean="0"/>
          </a:p>
          <a:p>
            <a:pPr lvl="1"/>
            <a:r>
              <a:rPr lang="zh-CN" altLang="en-US" dirty="0" smtClean="0"/>
              <a:t>域名信息</a:t>
            </a:r>
            <a:endParaRPr lang="en-US" altLang="zh-CN" dirty="0" smtClean="0"/>
          </a:p>
          <a:p>
            <a:pPr lvl="1"/>
            <a:r>
              <a:rPr lang="zh-CN" altLang="en-US" dirty="0" smtClean="0"/>
              <a:t>敏感目录</a:t>
            </a:r>
            <a:endParaRPr lang="en-US" altLang="zh-CN" dirty="0" smtClean="0"/>
          </a:p>
          <a:p>
            <a:pPr lvl="1"/>
            <a:r>
              <a:rPr lang="zh-CN" altLang="en-US" dirty="0" smtClean="0"/>
              <a:t>端口扫描</a:t>
            </a:r>
            <a:endParaRPr lang="en-US" altLang="zh-CN" dirty="0" smtClean="0"/>
          </a:p>
          <a:p>
            <a:pPr lvl="1"/>
            <a:r>
              <a:rPr lang="zh-CN" altLang="en-US" dirty="0"/>
              <a:t>旁</a:t>
            </a:r>
            <a:r>
              <a:rPr lang="zh-CN" altLang="en-US" dirty="0" smtClean="0"/>
              <a:t>站</a:t>
            </a:r>
            <a:r>
              <a:rPr lang="en-US" altLang="zh-CN" dirty="0" smtClean="0"/>
              <a:t>C</a:t>
            </a:r>
            <a:r>
              <a:rPr lang="zh-CN" altLang="en-US" dirty="0" smtClean="0"/>
              <a:t>段</a:t>
            </a:r>
            <a:endParaRPr lang="en-US" altLang="zh-CN" dirty="0" smtClean="0"/>
          </a:p>
          <a:p>
            <a:pPr lvl="1"/>
            <a:r>
              <a:rPr lang="zh-CN" altLang="en-US" dirty="0"/>
              <a:t>整站分析</a:t>
            </a:r>
          </a:p>
        </p:txBody>
      </p:sp>
    </p:spTree>
    <p:extLst>
      <p:ext uri="{BB962C8B-B14F-4D97-AF65-F5344CB8AC3E}">
        <p14:creationId xmlns:p14="http://schemas.microsoft.com/office/powerpoint/2010/main" val="3065076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0"/>
            <a:ext cx="10515600" cy="892175"/>
          </a:xfrm>
        </p:spPr>
        <p:txBody>
          <a:bodyPr>
            <a:normAutofit/>
          </a:bodyPr>
          <a:lstStyle/>
          <a:p>
            <a:r>
              <a:rPr lang="zh-CN" altLang="en-US" dirty="0"/>
              <a:t>渗透</a:t>
            </a:r>
            <a:r>
              <a:rPr lang="zh-CN" altLang="en-US" dirty="0" smtClean="0"/>
              <a:t>测试</a:t>
            </a:r>
            <a:r>
              <a:rPr lang="en-US" altLang="zh-CN" dirty="0" smtClean="0"/>
              <a:t>—</a:t>
            </a:r>
            <a:r>
              <a:rPr lang="zh-CN" altLang="en-US" dirty="0"/>
              <a:t>漏洞</a:t>
            </a:r>
            <a:r>
              <a:rPr lang="zh-CN" altLang="en-US" dirty="0" smtClean="0"/>
              <a:t>扫描</a:t>
            </a:r>
            <a:endParaRPr lang="zh-CN" altLang="en-US" dirty="0"/>
          </a:p>
        </p:txBody>
      </p:sp>
      <p:sp>
        <p:nvSpPr>
          <p:cNvPr id="3" name="内容占位符 2"/>
          <p:cNvSpPr>
            <a:spLocks noGrp="1"/>
          </p:cNvSpPr>
          <p:nvPr>
            <p:ph idx="1"/>
          </p:nvPr>
        </p:nvSpPr>
        <p:spPr/>
        <p:txBody>
          <a:bodyPr/>
          <a:lstStyle/>
          <a:p>
            <a:r>
              <a:rPr lang="zh-CN" altLang="en-US" dirty="0" smtClean="0"/>
              <a:t>漏洞扫描</a:t>
            </a:r>
            <a:endParaRPr lang="en-US" altLang="zh-CN" dirty="0" smtClean="0"/>
          </a:p>
          <a:p>
            <a:pPr lvl="1"/>
            <a:r>
              <a:rPr lang="zh-CN" altLang="en-US" dirty="0" smtClean="0"/>
              <a:t>什么是漏洞扫描</a:t>
            </a:r>
            <a:endParaRPr lang="en-US" altLang="zh-CN" dirty="0" smtClean="0"/>
          </a:p>
          <a:p>
            <a:pPr lvl="2"/>
            <a:r>
              <a:rPr lang="zh-CN" altLang="en-US" dirty="0"/>
              <a:t>通过扫描等手段对指定的远程或者本地计算机系统的安全性进行检测，发现可利用漏洞的一种安全检测（渗透攻击）行为</a:t>
            </a:r>
            <a:endParaRPr lang="en-US" altLang="zh-CN" dirty="0"/>
          </a:p>
          <a:p>
            <a:pPr lvl="1"/>
            <a:r>
              <a:rPr lang="zh-CN" altLang="en-US" dirty="0" smtClean="0"/>
              <a:t>为什么进行漏洞扫描</a:t>
            </a:r>
            <a:endParaRPr lang="en-US" altLang="zh-CN" dirty="0" smtClean="0"/>
          </a:p>
          <a:p>
            <a:pPr lvl="1"/>
            <a:r>
              <a:rPr lang="zh-CN" altLang="en-US" dirty="0" smtClean="0"/>
              <a:t>怎样进行漏洞扫描</a:t>
            </a:r>
            <a:endParaRPr lang="en-US" altLang="zh-CN" dirty="0" smtClean="0"/>
          </a:p>
          <a:p>
            <a:pPr lvl="2"/>
            <a:r>
              <a:rPr lang="zh-CN" altLang="en-US" dirty="0" smtClean="0"/>
              <a:t>可以借助的工具</a:t>
            </a:r>
            <a:endParaRPr lang="en-US" altLang="zh-CN" dirty="0" smtClean="0"/>
          </a:p>
          <a:p>
            <a:pPr lvl="1"/>
            <a:endParaRPr lang="zh-CN" altLang="en-US" dirty="0"/>
          </a:p>
        </p:txBody>
      </p:sp>
    </p:spTree>
    <p:extLst>
      <p:ext uri="{BB962C8B-B14F-4D97-AF65-F5344CB8AC3E}">
        <p14:creationId xmlns:p14="http://schemas.microsoft.com/office/powerpoint/2010/main" val="219681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smtClean="0"/>
              <a:t>—</a:t>
            </a:r>
            <a:r>
              <a:rPr lang="zh-CN" altLang="en-US" dirty="0" smtClean="0"/>
              <a:t>文件上传漏洞</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文件上传漏洞</a:t>
            </a:r>
            <a:endParaRPr lang="en-US" altLang="zh-CN" dirty="0" smtClean="0"/>
          </a:p>
          <a:p>
            <a:pPr lvl="1"/>
            <a:r>
              <a:rPr lang="zh-CN" altLang="en-US" dirty="0" smtClean="0"/>
              <a:t>什么是文件上传漏洞</a:t>
            </a:r>
            <a:endParaRPr lang="en-US" altLang="zh-CN" dirty="0" smtClean="0"/>
          </a:p>
          <a:p>
            <a:pPr lvl="2"/>
            <a:r>
              <a:rPr lang="zh-CN" altLang="en-US" dirty="0"/>
              <a:t>文件上传漏洞是指由于程序员在对用户文件上传部分的控制不足或者处理缺陷，而导致的用户可以越过其本身权限向服务器上上传可执行的动态脚本文件</a:t>
            </a:r>
            <a:endParaRPr lang="en-US" altLang="zh-CN" dirty="0"/>
          </a:p>
          <a:p>
            <a:pPr lvl="1"/>
            <a:r>
              <a:rPr lang="zh-CN" altLang="en-US" dirty="0" smtClean="0"/>
              <a:t>服务器端解析漏洞</a:t>
            </a:r>
            <a:endParaRPr lang="en-US" altLang="zh-CN" dirty="0" smtClean="0"/>
          </a:p>
          <a:p>
            <a:pPr lvl="2"/>
            <a:r>
              <a:rPr lang="en-US" altLang="zh-CN" dirty="0" smtClean="0"/>
              <a:t>IIS</a:t>
            </a:r>
          </a:p>
          <a:p>
            <a:pPr lvl="2"/>
            <a:r>
              <a:rPr lang="en-US" altLang="zh-CN" dirty="0" smtClean="0"/>
              <a:t>Apache</a:t>
            </a:r>
            <a:endParaRPr lang="zh-CN" altLang="en-US" dirty="0"/>
          </a:p>
        </p:txBody>
      </p:sp>
    </p:spTree>
    <p:extLst>
      <p:ext uri="{BB962C8B-B14F-4D97-AF65-F5344CB8AC3E}">
        <p14:creationId xmlns:p14="http://schemas.microsoft.com/office/powerpoint/2010/main" val="259134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a:t>—</a:t>
            </a:r>
            <a:r>
              <a:rPr lang="zh-CN" altLang="en-US" dirty="0"/>
              <a:t>文件上传漏洞</a:t>
            </a:r>
          </a:p>
        </p:txBody>
      </p:sp>
      <p:sp>
        <p:nvSpPr>
          <p:cNvPr id="3" name="内容占位符 2"/>
          <p:cNvSpPr>
            <a:spLocks noGrp="1"/>
          </p:cNvSpPr>
          <p:nvPr>
            <p:ph idx="1"/>
          </p:nvPr>
        </p:nvSpPr>
        <p:spPr/>
        <p:txBody>
          <a:bodyPr/>
          <a:lstStyle/>
          <a:p>
            <a:r>
              <a:rPr lang="zh-CN" altLang="en-US" dirty="0" smtClean="0"/>
              <a:t>文件上传漏洞</a:t>
            </a:r>
            <a:endParaRPr lang="en-US" altLang="zh-CN" dirty="0" smtClean="0"/>
          </a:p>
          <a:p>
            <a:pPr lvl="1"/>
            <a:r>
              <a:rPr lang="zh-CN" altLang="en-US" dirty="0" smtClean="0"/>
              <a:t>防止上传漏洞两种策略</a:t>
            </a:r>
            <a:endParaRPr lang="en-US" altLang="zh-CN" dirty="0" smtClean="0"/>
          </a:p>
          <a:p>
            <a:pPr lvl="2"/>
            <a:r>
              <a:rPr lang="zh-CN" altLang="en-US" dirty="0" smtClean="0"/>
              <a:t>客户端检测</a:t>
            </a:r>
            <a:endParaRPr lang="en-US" altLang="zh-CN" dirty="0" smtClean="0"/>
          </a:p>
          <a:p>
            <a:pPr lvl="3"/>
            <a:r>
              <a:rPr lang="zh-CN" altLang="en-US" dirty="0" smtClean="0"/>
              <a:t>前端后缀名检测</a:t>
            </a:r>
            <a:endParaRPr lang="en-US" altLang="zh-CN" dirty="0" smtClean="0"/>
          </a:p>
          <a:p>
            <a:pPr lvl="2"/>
            <a:r>
              <a:rPr lang="zh-CN" altLang="en-US" dirty="0" smtClean="0"/>
              <a:t>服务器端检测</a:t>
            </a:r>
            <a:endParaRPr lang="en-US" altLang="zh-CN" dirty="0" smtClean="0"/>
          </a:p>
          <a:p>
            <a:pPr lvl="3"/>
            <a:r>
              <a:rPr lang="zh-CN" altLang="en-US" dirty="0" smtClean="0"/>
              <a:t>白名单与黑名单过滤</a:t>
            </a:r>
            <a:endParaRPr lang="en-US" altLang="zh-CN" dirty="0" smtClean="0"/>
          </a:p>
          <a:p>
            <a:pPr lvl="3"/>
            <a:r>
              <a:rPr lang="zh-CN" altLang="en-US" dirty="0" smtClean="0"/>
              <a:t>目录验证</a:t>
            </a:r>
            <a:endParaRPr lang="en-US" altLang="zh-CN" dirty="0" smtClean="0"/>
          </a:p>
          <a:p>
            <a:pPr lvl="3"/>
            <a:r>
              <a:rPr lang="en-US" altLang="zh-CN" dirty="0" smtClean="0"/>
              <a:t>MIME</a:t>
            </a:r>
            <a:r>
              <a:rPr lang="zh-CN" altLang="en-US" dirty="0" smtClean="0"/>
              <a:t>验证</a:t>
            </a:r>
            <a:endParaRPr lang="en-US" altLang="zh-CN" dirty="0" smtClean="0"/>
          </a:p>
          <a:p>
            <a:pPr lvl="1"/>
            <a:endParaRPr lang="zh-CN" altLang="en-US" dirty="0"/>
          </a:p>
        </p:txBody>
      </p:sp>
    </p:spTree>
    <p:extLst>
      <p:ext uri="{BB962C8B-B14F-4D97-AF65-F5344CB8AC3E}">
        <p14:creationId xmlns:p14="http://schemas.microsoft.com/office/powerpoint/2010/main" val="26760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a:t>—</a:t>
            </a:r>
            <a:r>
              <a:rPr lang="zh-CN" altLang="en-US" dirty="0"/>
              <a:t>文件上传漏洞</a:t>
            </a:r>
          </a:p>
        </p:txBody>
      </p:sp>
      <p:sp>
        <p:nvSpPr>
          <p:cNvPr id="3" name="内容占位符 2"/>
          <p:cNvSpPr>
            <a:spLocks noGrp="1"/>
          </p:cNvSpPr>
          <p:nvPr>
            <p:ph idx="1"/>
          </p:nvPr>
        </p:nvSpPr>
        <p:spPr/>
        <p:txBody>
          <a:bodyPr/>
          <a:lstStyle/>
          <a:p>
            <a:r>
              <a:rPr lang="zh-CN" altLang="en-US" dirty="0" smtClean="0"/>
              <a:t>文件上传漏洞防御方式</a:t>
            </a:r>
            <a:endParaRPr lang="en-US" altLang="zh-CN" dirty="0" smtClean="0"/>
          </a:p>
          <a:p>
            <a:pPr lvl="1"/>
            <a:r>
              <a:rPr lang="zh-CN" altLang="en-US" dirty="0"/>
              <a:t>绕</a:t>
            </a:r>
            <a:r>
              <a:rPr lang="zh-CN" altLang="en-US" dirty="0" smtClean="0"/>
              <a:t>过前台脚本检测扩展名</a:t>
            </a:r>
            <a:endParaRPr lang="en-US" altLang="zh-CN" dirty="0" smtClean="0"/>
          </a:p>
          <a:p>
            <a:pPr lvl="1"/>
            <a:r>
              <a:rPr lang="zh-CN" altLang="en-US" dirty="0" smtClean="0"/>
              <a:t>禁用</a:t>
            </a:r>
            <a:r>
              <a:rPr lang="en-US" altLang="zh-CN" dirty="0" smtClean="0"/>
              <a:t>JS</a:t>
            </a:r>
            <a:r>
              <a:rPr lang="zh-CN" altLang="en-US" dirty="0" smtClean="0"/>
              <a:t>脚本检测</a:t>
            </a:r>
            <a:endParaRPr lang="en-US" altLang="zh-CN" dirty="0" smtClean="0"/>
          </a:p>
          <a:p>
            <a:pPr lvl="1"/>
            <a:r>
              <a:rPr lang="zh-CN" altLang="en-US" dirty="0" smtClean="0"/>
              <a:t>检查扩展名</a:t>
            </a:r>
            <a:endParaRPr lang="en-US" altLang="zh-CN" dirty="0" smtClean="0"/>
          </a:p>
          <a:p>
            <a:pPr lvl="2"/>
            <a:r>
              <a:rPr lang="zh-CN" altLang="en-US" dirty="0" smtClean="0"/>
              <a:t>黑名单策略</a:t>
            </a:r>
            <a:endParaRPr lang="en-US" altLang="zh-CN" dirty="0" smtClean="0"/>
          </a:p>
          <a:p>
            <a:pPr lvl="2"/>
            <a:r>
              <a:rPr lang="zh-CN" altLang="en-US" dirty="0"/>
              <a:t>白</a:t>
            </a:r>
            <a:r>
              <a:rPr lang="zh-CN" altLang="en-US" dirty="0" smtClean="0"/>
              <a:t>名单策略</a:t>
            </a:r>
            <a:endParaRPr lang="en-US" altLang="zh-CN" dirty="0" smtClean="0"/>
          </a:p>
          <a:p>
            <a:pPr lvl="2"/>
            <a:endParaRPr lang="zh-CN" altLang="en-US" dirty="0"/>
          </a:p>
        </p:txBody>
      </p:sp>
    </p:spTree>
    <p:extLst>
      <p:ext uri="{BB962C8B-B14F-4D97-AF65-F5344CB8AC3E}">
        <p14:creationId xmlns:p14="http://schemas.microsoft.com/office/powerpoint/2010/main" val="164924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渗透</a:t>
            </a:r>
            <a:r>
              <a:rPr lang="zh-CN" altLang="en-US" dirty="0" smtClean="0"/>
              <a:t>测试</a:t>
            </a:r>
            <a:r>
              <a:rPr lang="en-US" altLang="zh-CN" dirty="0"/>
              <a:t>—XSS</a:t>
            </a:r>
            <a:r>
              <a:rPr lang="zh-CN" altLang="en-US" dirty="0" smtClean="0"/>
              <a:t>漏洞</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XSS</a:t>
            </a:r>
            <a:r>
              <a:rPr lang="zh-CN" altLang="en-US" dirty="0" smtClean="0"/>
              <a:t>漏洞</a:t>
            </a:r>
            <a:endParaRPr lang="en-US" altLang="zh-CN" dirty="0" smtClean="0"/>
          </a:p>
          <a:p>
            <a:pPr lvl="1"/>
            <a:r>
              <a:rPr lang="zh-CN" altLang="en-US" dirty="0"/>
              <a:t>即跨站脚本攻击，指攻击者在网页中嵌入客户端脚本，通常是</a:t>
            </a:r>
            <a:r>
              <a:rPr lang="en-US" altLang="zh-CN" dirty="0"/>
              <a:t>JavaScript</a:t>
            </a:r>
            <a:r>
              <a:rPr lang="zh-CN" altLang="en-US" dirty="0"/>
              <a:t>编写的恶意代码，当用户使用浏览器被嵌入恶意代码的网页时，恶意代码将会在用户的浏览器上执行</a:t>
            </a:r>
            <a:endParaRPr lang="en-US" altLang="zh-CN" dirty="0"/>
          </a:p>
          <a:p>
            <a:pPr lvl="1"/>
            <a:r>
              <a:rPr lang="en-US" altLang="zh-CN" dirty="0" smtClean="0"/>
              <a:t>XSS</a:t>
            </a:r>
            <a:r>
              <a:rPr lang="zh-CN" altLang="en-US" dirty="0" smtClean="0"/>
              <a:t>的危害</a:t>
            </a:r>
            <a:endParaRPr lang="en-US" altLang="zh-CN" dirty="0" smtClean="0"/>
          </a:p>
          <a:p>
            <a:pPr lvl="1"/>
            <a:r>
              <a:rPr lang="en-US" altLang="zh-CN" dirty="0" smtClean="0"/>
              <a:t>XSS</a:t>
            </a:r>
            <a:r>
              <a:rPr lang="zh-CN" altLang="en-US" dirty="0" smtClean="0"/>
              <a:t>的分类</a:t>
            </a:r>
            <a:endParaRPr lang="en-US" altLang="zh-CN" dirty="0" smtClean="0"/>
          </a:p>
          <a:p>
            <a:pPr lvl="2"/>
            <a:r>
              <a:rPr lang="zh-CN" altLang="en-US" dirty="0"/>
              <a:t>反射</a:t>
            </a:r>
            <a:r>
              <a:rPr lang="zh-CN" altLang="en-US" dirty="0" smtClean="0"/>
              <a:t>型</a:t>
            </a:r>
            <a:endParaRPr lang="en-US" altLang="zh-CN" dirty="0" smtClean="0"/>
          </a:p>
          <a:p>
            <a:pPr lvl="2"/>
            <a:r>
              <a:rPr lang="zh-CN" altLang="en-US" dirty="0" smtClean="0"/>
              <a:t>存储型</a:t>
            </a:r>
            <a:endParaRPr lang="en-US" altLang="zh-CN" dirty="0" smtClean="0"/>
          </a:p>
          <a:p>
            <a:pPr lvl="2"/>
            <a:r>
              <a:rPr lang="en-US" altLang="zh-CN" dirty="0" smtClean="0"/>
              <a:t>DOM</a:t>
            </a:r>
            <a:r>
              <a:rPr lang="zh-CN" altLang="en-US" dirty="0" smtClean="0"/>
              <a:t>型</a:t>
            </a:r>
            <a:endParaRPr lang="en-US" altLang="zh-CN" dirty="0" smtClean="0"/>
          </a:p>
          <a:p>
            <a:pPr lvl="2"/>
            <a:endParaRPr lang="en-US" altLang="zh-CN" dirty="0" smtClean="0"/>
          </a:p>
          <a:p>
            <a:pPr lvl="1"/>
            <a:endParaRPr lang="zh-CN" altLang="en-US" dirty="0"/>
          </a:p>
        </p:txBody>
      </p:sp>
    </p:spTree>
    <p:extLst>
      <p:ext uri="{BB962C8B-B14F-4D97-AF65-F5344CB8AC3E}">
        <p14:creationId xmlns:p14="http://schemas.microsoft.com/office/powerpoint/2010/main" val="261559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a:t>—XSS</a:t>
            </a:r>
            <a:r>
              <a:rPr lang="zh-CN" altLang="en-US" dirty="0"/>
              <a:t>漏洞</a:t>
            </a:r>
          </a:p>
        </p:txBody>
      </p:sp>
      <p:sp>
        <p:nvSpPr>
          <p:cNvPr id="3" name="内容占位符 2"/>
          <p:cNvSpPr>
            <a:spLocks noGrp="1"/>
          </p:cNvSpPr>
          <p:nvPr>
            <p:ph idx="1"/>
          </p:nvPr>
        </p:nvSpPr>
        <p:spPr/>
        <p:txBody>
          <a:bodyPr>
            <a:normAutofit fontScale="92500"/>
          </a:bodyPr>
          <a:lstStyle/>
          <a:p>
            <a:r>
              <a:rPr lang="zh-CN" altLang="en-US" dirty="0" smtClean="0"/>
              <a:t>反射型</a:t>
            </a:r>
            <a:endParaRPr lang="en-US" altLang="zh-CN" dirty="0" smtClean="0"/>
          </a:p>
          <a:p>
            <a:pPr lvl="1"/>
            <a:r>
              <a:rPr lang="zh-CN" altLang="en-US" dirty="0"/>
              <a:t>一般使用将构造好的</a:t>
            </a:r>
            <a:r>
              <a:rPr lang="en-US" altLang="zh-CN" dirty="0"/>
              <a:t>URL</a:t>
            </a:r>
            <a:r>
              <a:rPr lang="zh-CN" altLang="en-US" dirty="0"/>
              <a:t>发给受害者，使受害者点击触发，而且只执行一次，非持久化</a:t>
            </a:r>
            <a:endParaRPr lang="en-US" altLang="zh-CN" dirty="0"/>
          </a:p>
          <a:p>
            <a:pPr lvl="1"/>
            <a:r>
              <a:rPr lang="zh-CN" altLang="en-US" dirty="0"/>
              <a:t>或者将恶意脚本附加到带参数的输出函数中 </a:t>
            </a:r>
            <a:r>
              <a:rPr lang="en-US" altLang="zh-CN" dirty="0"/>
              <a:t>	</a:t>
            </a:r>
            <a:endParaRPr lang="en-US" altLang="zh-CN" dirty="0" smtClean="0"/>
          </a:p>
          <a:p>
            <a:r>
              <a:rPr lang="zh-CN" altLang="en-US" dirty="0" smtClean="0"/>
              <a:t>存储型</a:t>
            </a:r>
            <a:endParaRPr lang="en-US" altLang="zh-CN" dirty="0" smtClean="0"/>
          </a:p>
          <a:p>
            <a:pPr lvl="1"/>
            <a:r>
              <a:rPr lang="zh-CN" altLang="en-US" dirty="0"/>
              <a:t>当用户提交一段</a:t>
            </a:r>
            <a:r>
              <a:rPr lang="en-US" altLang="zh-CN" dirty="0"/>
              <a:t>XSS</a:t>
            </a:r>
            <a:r>
              <a:rPr lang="zh-CN" altLang="en-US" dirty="0"/>
              <a:t>代码后，被服务器端接收并存储，当攻击者再次访问某个页面时，这段</a:t>
            </a:r>
            <a:r>
              <a:rPr lang="en-US" altLang="zh-CN" dirty="0"/>
              <a:t>XSS</a:t>
            </a:r>
            <a:r>
              <a:rPr lang="zh-CN" altLang="en-US" dirty="0"/>
              <a:t>代码被程序读出来响应给浏览器，造成</a:t>
            </a:r>
            <a:r>
              <a:rPr lang="en-US" altLang="zh-CN" dirty="0"/>
              <a:t>XSS</a:t>
            </a:r>
            <a:r>
              <a:rPr lang="zh-CN" altLang="en-US" dirty="0"/>
              <a:t>跨站攻击</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195737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a:t>—XSS</a:t>
            </a:r>
            <a:r>
              <a:rPr lang="zh-CN" altLang="en-US" dirty="0"/>
              <a:t>漏洞</a:t>
            </a:r>
          </a:p>
        </p:txBody>
      </p:sp>
      <p:sp>
        <p:nvSpPr>
          <p:cNvPr id="3" name="内容占位符 2"/>
          <p:cNvSpPr>
            <a:spLocks noGrp="1"/>
          </p:cNvSpPr>
          <p:nvPr>
            <p:ph idx="1"/>
          </p:nvPr>
        </p:nvSpPr>
        <p:spPr/>
        <p:txBody>
          <a:bodyPr/>
          <a:lstStyle/>
          <a:p>
            <a:r>
              <a:rPr lang="zh-CN" altLang="en-US" dirty="0" smtClean="0"/>
              <a:t>检测</a:t>
            </a:r>
            <a:r>
              <a:rPr lang="en-US" altLang="zh-CN" dirty="0" smtClean="0"/>
              <a:t>XSS</a:t>
            </a:r>
          </a:p>
          <a:p>
            <a:pPr lvl="1"/>
            <a:r>
              <a:rPr lang="zh-CN" altLang="en-US" dirty="0" smtClean="0"/>
              <a:t>手工检测</a:t>
            </a:r>
            <a:endParaRPr lang="en-US" altLang="zh-CN" dirty="0" smtClean="0"/>
          </a:p>
          <a:p>
            <a:pPr lvl="1"/>
            <a:r>
              <a:rPr lang="zh-CN" altLang="en-US" dirty="0" smtClean="0"/>
              <a:t>自动检测</a:t>
            </a:r>
            <a:endParaRPr lang="en-US" altLang="zh-CN" dirty="0" smtClean="0"/>
          </a:p>
          <a:p>
            <a:pPr lvl="1"/>
            <a:endParaRPr lang="zh-CN" altLang="en-US" dirty="0"/>
          </a:p>
        </p:txBody>
      </p:sp>
    </p:spTree>
    <p:extLst>
      <p:ext uri="{BB962C8B-B14F-4D97-AF65-F5344CB8AC3E}">
        <p14:creationId xmlns:p14="http://schemas.microsoft.com/office/powerpoint/2010/main" val="263445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a:t>—XSS</a:t>
            </a:r>
            <a:r>
              <a:rPr lang="zh-CN" altLang="en-US" dirty="0"/>
              <a:t>漏洞</a:t>
            </a:r>
          </a:p>
        </p:txBody>
      </p:sp>
      <p:sp>
        <p:nvSpPr>
          <p:cNvPr id="3" name="内容占位符 2"/>
          <p:cNvSpPr>
            <a:spLocks noGrp="1"/>
          </p:cNvSpPr>
          <p:nvPr>
            <p:ph idx="1"/>
          </p:nvPr>
        </p:nvSpPr>
        <p:spPr/>
        <p:txBody>
          <a:bodyPr/>
          <a:lstStyle/>
          <a:p>
            <a:r>
              <a:rPr lang="en-US" altLang="zh-CN" dirty="0" smtClean="0"/>
              <a:t>XSS</a:t>
            </a:r>
            <a:r>
              <a:rPr lang="zh-CN" altLang="en-US" dirty="0" smtClean="0"/>
              <a:t>漏洞防范</a:t>
            </a:r>
            <a:endParaRPr lang="en-US" altLang="zh-CN" dirty="0" smtClean="0"/>
          </a:p>
          <a:p>
            <a:pPr lvl="1"/>
            <a:r>
              <a:rPr lang="zh-CN" altLang="en-US" dirty="0" smtClean="0"/>
              <a:t>增加过滤规则</a:t>
            </a:r>
            <a:endParaRPr lang="en-US" altLang="zh-CN" dirty="0" smtClean="0"/>
          </a:p>
          <a:p>
            <a:pPr lvl="1"/>
            <a:r>
              <a:rPr lang="zh-CN" altLang="en-US" dirty="0" smtClean="0"/>
              <a:t>检验输入字符并进行转义</a:t>
            </a:r>
            <a:endParaRPr lang="en-US" altLang="zh-CN" dirty="0" smtClean="0"/>
          </a:p>
        </p:txBody>
      </p:sp>
    </p:spTree>
    <p:extLst>
      <p:ext uri="{BB962C8B-B14F-4D97-AF65-F5344CB8AC3E}">
        <p14:creationId xmlns:p14="http://schemas.microsoft.com/office/powerpoint/2010/main" val="130598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渗透</a:t>
            </a:r>
            <a:r>
              <a:rPr lang="zh-CN" altLang="en-US" dirty="0" smtClean="0"/>
              <a:t>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SQL</a:t>
            </a:r>
            <a:r>
              <a:rPr lang="zh-CN" altLang="en-US" dirty="0"/>
              <a:t>注入</a:t>
            </a:r>
            <a:r>
              <a:rPr lang="zh-CN" altLang="en-US" dirty="0" smtClean="0"/>
              <a:t>漏洞基础知识</a:t>
            </a:r>
            <a:endParaRPr lang="en-US" altLang="zh-CN" dirty="0" smtClean="0"/>
          </a:p>
          <a:p>
            <a:pPr lvl="1"/>
            <a:r>
              <a:rPr lang="zh-CN" altLang="en-US" dirty="0" smtClean="0"/>
              <a:t>什么是</a:t>
            </a:r>
            <a:r>
              <a:rPr lang="en-US" altLang="zh-CN" dirty="0" smtClean="0"/>
              <a:t>SQL</a:t>
            </a:r>
            <a:r>
              <a:rPr lang="zh-CN" altLang="en-US" dirty="0" smtClean="0"/>
              <a:t>注入漏洞</a:t>
            </a:r>
            <a:endParaRPr lang="en-US" altLang="zh-CN" dirty="0" smtClean="0"/>
          </a:p>
          <a:p>
            <a:pPr lvl="2"/>
            <a:r>
              <a:rPr lang="zh-CN" altLang="en-US" dirty="0" smtClean="0"/>
              <a:t>通过把</a:t>
            </a:r>
            <a:r>
              <a:rPr lang="en-US" altLang="zh-CN" dirty="0" smtClean="0"/>
              <a:t>SQL</a:t>
            </a:r>
            <a:r>
              <a:rPr lang="zh-CN" altLang="en-US" dirty="0" smtClean="0"/>
              <a:t>命令插入到</a:t>
            </a:r>
            <a:r>
              <a:rPr lang="en-US" altLang="zh-CN" dirty="0" smtClean="0"/>
              <a:t>Web</a:t>
            </a:r>
            <a:r>
              <a:rPr lang="zh-CN" altLang="en-US" dirty="0" smtClean="0"/>
              <a:t>表单提交或输入域名或页面请求的查询字符串，最终达到欺骗服务器执行恶意的</a:t>
            </a:r>
            <a:r>
              <a:rPr lang="en-US" altLang="zh-CN" dirty="0" smtClean="0"/>
              <a:t>SQL</a:t>
            </a:r>
            <a:r>
              <a:rPr lang="zh-CN" altLang="en-US" dirty="0" smtClean="0"/>
              <a:t>命令</a:t>
            </a:r>
            <a:endParaRPr lang="en-US" altLang="zh-CN" dirty="0" smtClean="0"/>
          </a:p>
          <a:p>
            <a:r>
              <a:rPr lang="en-US" altLang="zh-CN" dirty="0"/>
              <a:t>SQL</a:t>
            </a:r>
            <a:r>
              <a:rPr lang="zh-CN" altLang="en-US" dirty="0"/>
              <a:t>注入原理</a:t>
            </a:r>
            <a:endParaRPr lang="en-US" altLang="zh-CN" dirty="0"/>
          </a:p>
          <a:p>
            <a:pPr lvl="1"/>
            <a:r>
              <a:rPr lang="zh-CN" altLang="en-US" dirty="0"/>
              <a:t>攻击者通过</a:t>
            </a:r>
            <a:r>
              <a:rPr lang="en-US" altLang="zh-CN" dirty="0"/>
              <a:t>Web</a:t>
            </a:r>
            <a:r>
              <a:rPr lang="zh-CN" altLang="en-US" dirty="0"/>
              <a:t>应用程序利用</a:t>
            </a:r>
            <a:r>
              <a:rPr lang="en-US" altLang="zh-CN" dirty="0"/>
              <a:t>SQL</a:t>
            </a:r>
            <a:r>
              <a:rPr lang="zh-CN" altLang="en-US" dirty="0"/>
              <a:t>语句或字符串将非法的数据插入到</a:t>
            </a:r>
            <a:r>
              <a:rPr lang="zh-CN" altLang="en-US" dirty="0">
                <a:solidFill>
                  <a:srgbClr val="FF0000"/>
                </a:solidFill>
              </a:rPr>
              <a:t>服务器端数据库</a:t>
            </a:r>
            <a:r>
              <a:rPr lang="zh-CN" altLang="en-US" dirty="0"/>
              <a:t>中，获取数据库的管理用户权限，获取重要信息及机密文件</a:t>
            </a:r>
          </a:p>
          <a:p>
            <a:pPr lvl="1"/>
            <a:endParaRPr lang="en-US" altLang="zh-CN" dirty="0"/>
          </a:p>
          <a:p>
            <a:pPr lvl="1"/>
            <a:endParaRPr lang="zh-CN" altLang="en-US" dirty="0"/>
          </a:p>
        </p:txBody>
      </p:sp>
    </p:spTree>
    <p:extLst>
      <p:ext uri="{BB962C8B-B14F-4D97-AF65-F5344CB8AC3E}">
        <p14:creationId xmlns:p14="http://schemas.microsoft.com/office/powerpoint/2010/main" val="6558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基础知识专项训练</a:t>
            </a:r>
            <a:endParaRPr lang="en-US" altLang="zh-CN" dirty="0" smtClean="0"/>
          </a:p>
          <a:p>
            <a:r>
              <a:rPr lang="zh-CN" altLang="en-US" dirty="0" smtClean="0"/>
              <a:t>探索式软件测试</a:t>
            </a:r>
            <a:endParaRPr lang="en-US" altLang="zh-CN" dirty="0" smtClean="0"/>
          </a:p>
          <a:p>
            <a:r>
              <a:rPr lang="zh-CN" altLang="en-US" dirty="0" smtClean="0"/>
              <a:t>敏捷测试</a:t>
            </a:r>
            <a:endParaRPr lang="en-US" altLang="zh-CN" dirty="0" smtClean="0"/>
          </a:p>
          <a:p>
            <a:r>
              <a:rPr lang="zh-CN" altLang="en-US" dirty="0" smtClean="0"/>
              <a:t>渗透测试</a:t>
            </a:r>
            <a:endParaRPr lang="en-US" altLang="zh-CN" dirty="0" smtClean="0"/>
          </a:p>
        </p:txBody>
      </p:sp>
    </p:spTree>
    <p:extLst>
      <p:ext uri="{BB962C8B-B14F-4D97-AF65-F5344CB8AC3E}">
        <p14:creationId xmlns:p14="http://schemas.microsoft.com/office/powerpoint/2010/main" val="1853570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r>
              <a:rPr lang="en-US" altLang="zh-CN" dirty="0"/>
              <a:t>—SQL</a:t>
            </a:r>
            <a:r>
              <a:rPr lang="zh-CN" altLang="en-US" dirty="0"/>
              <a:t>注入漏洞</a:t>
            </a:r>
          </a:p>
        </p:txBody>
      </p:sp>
      <p:sp>
        <p:nvSpPr>
          <p:cNvPr id="3" name="内容占位符 2"/>
          <p:cNvSpPr>
            <a:spLocks noGrp="1"/>
          </p:cNvSpPr>
          <p:nvPr>
            <p:ph idx="1"/>
          </p:nvPr>
        </p:nvSpPr>
        <p:spPr/>
        <p:txBody>
          <a:bodyPr>
            <a:normAutofit fontScale="92500" lnSpcReduction="20000"/>
          </a:bodyPr>
          <a:lstStyle/>
          <a:p>
            <a:r>
              <a:rPr lang="en-US" altLang="zh-CN" dirty="0" smtClean="0"/>
              <a:t>SQL</a:t>
            </a:r>
            <a:r>
              <a:rPr lang="zh-CN" altLang="en-US" dirty="0"/>
              <a:t>注入方法</a:t>
            </a:r>
            <a:endParaRPr lang="en-US" altLang="zh-CN" dirty="0"/>
          </a:p>
          <a:p>
            <a:pPr lvl="1"/>
            <a:r>
              <a:rPr lang="zh-CN" altLang="en-US" dirty="0"/>
              <a:t>通过字符串注入</a:t>
            </a:r>
            <a:endParaRPr lang="en-US" altLang="zh-CN" dirty="0"/>
          </a:p>
          <a:p>
            <a:pPr lvl="1"/>
            <a:r>
              <a:rPr lang="zh-CN" altLang="en-US" dirty="0"/>
              <a:t>猜测：猜表名，猜列名，猜数据库名等等</a:t>
            </a:r>
            <a:endParaRPr lang="en-US" altLang="zh-CN" dirty="0"/>
          </a:p>
          <a:p>
            <a:pPr lvl="1"/>
            <a:r>
              <a:rPr lang="zh-CN" altLang="en-US" dirty="0"/>
              <a:t>后台身份验证绕过</a:t>
            </a:r>
            <a:r>
              <a:rPr lang="zh-CN" altLang="en-US" dirty="0" smtClean="0"/>
              <a:t>漏洞</a:t>
            </a:r>
            <a:endParaRPr lang="en-US" altLang="zh-CN" dirty="0"/>
          </a:p>
          <a:p>
            <a:r>
              <a:rPr lang="zh-CN" altLang="en-US" dirty="0"/>
              <a:t>怎样测试</a:t>
            </a:r>
            <a:r>
              <a:rPr lang="en-US" altLang="zh-CN" dirty="0"/>
              <a:t>SQL</a:t>
            </a:r>
            <a:r>
              <a:rPr lang="zh-CN" altLang="en-US" dirty="0"/>
              <a:t>注入</a:t>
            </a:r>
            <a:r>
              <a:rPr lang="zh-CN" altLang="en-US" dirty="0" smtClean="0"/>
              <a:t>漏洞</a:t>
            </a:r>
            <a:endParaRPr lang="en-US" altLang="zh-CN" dirty="0" smtClean="0"/>
          </a:p>
          <a:p>
            <a:pPr lvl="1"/>
            <a:r>
              <a:rPr lang="zh-CN" altLang="en-US" dirty="0"/>
              <a:t>判断是否存在 </a:t>
            </a:r>
            <a:r>
              <a:rPr lang="en-US" altLang="zh-CN" dirty="0" err="1"/>
              <a:t>Sql</a:t>
            </a:r>
            <a:r>
              <a:rPr lang="en-US" altLang="zh-CN" dirty="0"/>
              <a:t> </a:t>
            </a:r>
            <a:r>
              <a:rPr lang="zh-CN" altLang="en-US" dirty="0"/>
              <a:t>注入漏洞</a:t>
            </a:r>
          </a:p>
          <a:p>
            <a:pPr lvl="2"/>
            <a:r>
              <a:rPr lang="zh-CN" altLang="en-US" dirty="0"/>
              <a:t>单引号判断</a:t>
            </a:r>
            <a:r>
              <a:rPr lang="zh-CN" altLang="en-US" dirty="0" smtClean="0"/>
              <a:t>法</a:t>
            </a:r>
            <a:endParaRPr lang="en-US" altLang="zh-CN" dirty="0" smtClean="0"/>
          </a:p>
          <a:p>
            <a:pPr lvl="2"/>
            <a:r>
              <a:rPr lang="zh-CN" altLang="en-US" dirty="0"/>
              <a:t>数字型</a:t>
            </a:r>
            <a:r>
              <a:rPr lang="zh-CN" altLang="en-US" dirty="0" smtClean="0"/>
              <a:t>判断</a:t>
            </a:r>
            <a:endParaRPr lang="en-US" altLang="zh-CN" dirty="0" smtClean="0"/>
          </a:p>
          <a:p>
            <a:pPr lvl="2"/>
            <a:r>
              <a:rPr lang="zh-CN" altLang="en-US" dirty="0"/>
              <a:t>字符型判断</a:t>
            </a:r>
            <a:endParaRPr lang="en-US" altLang="zh-CN" dirty="0"/>
          </a:p>
          <a:p>
            <a:endParaRPr lang="zh-CN" altLang="en-US" dirty="0"/>
          </a:p>
        </p:txBody>
      </p:sp>
    </p:spTree>
    <p:extLst>
      <p:ext uri="{BB962C8B-B14F-4D97-AF65-F5344CB8AC3E}">
        <p14:creationId xmlns:p14="http://schemas.microsoft.com/office/powerpoint/2010/main" val="42855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r>
              <a:rPr lang="en-US" altLang="zh-CN" dirty="0"/>
              <a:t>—SQL</a:t>
            </a:r>
            <a:r>
              <a:rPr lang="zh-CN" altLang="en-US" dirty="0"/>
              <a:t>注入漏洞</a:t>
            </a:r>
          </a:p>
        </p:txBody>
      </p:sp>
      <p:sp>
        <p:nvSpPr>
          <p:cNvPr id="3" name="内容占位符 2"/>
          <p:cNvSpPr>
            <a:spLocks noGrp="1"/>
          </p:cNvSpPr>
          <p:nvPr>
            <p:ph idx="1"/>
          </p:nvPr>
        </p:nvSpPr>
        <p:spPr/>
        <p:txBody>
          <a:bodyPr>
            <a:normAutofit fontScale="92500" lnSpcReduction="10000"/>
          </a:bodyPr>
          <a:lstStyle/>
          <a:p>
            <a:r>
              <a:rPr lang="zh-CN" altLang="en-US" dirty="0"/>
              <a:t>怎样防御</a:t>
            </a:r>
            <a:r>
              <a:rPr lang="en-US" altLang="zh-CN" dirty="0"/>
              <a:t>SQL</a:t>
            </a:r>
            <a:r>
              <a:rPr lang="zh-CN" altLang="en-US" dirty="0"/>
              <a:t>注入漏洞</a:t>
            </a:r>
            <a:endParaRPr lang="en-US" altLang="zh-CN" dirty="0"/>
          </a:p>
          <a:p>
            <a:pPr lvl="1"/>
            <a:r>
              <a:rPr lang="zh-CN" altLang="en-US" dirty="0"/>
              <a:t>使用参数化的过滤性语句</a:t>
            </a:r>
            <a:endParaRPr lang="en-US" altLang="zh-CN" dirty="0"/>
          </a:p>
          <a:p>
            <a:pPr lvl="1"/>
            <a:r>
              <a:rPr lang="zh-CN" altLang="en-US" dirty="0"/>
              <a:t>输入验证</a:t>
            </a:r>
            <a:endParaRPr lang="en-US" altLang="zh-CN" dirty="0"/>
          </a:p>
          <a:p>
            <a:pPr lvl="1"/>
            <a:r>
              <a:rPr lang="zh-CN" altLang="en-US" dirty="0"/>
              <a:t>错误消息处理</a:t>
            </a:r>
          </a:p>
          <a:p>
            <a:pPr lvl="1"/>
            <a:r>
              <a:rPr lang="zh-CN" altLang="en-US" dirty="0"/>
              <a:t>加密处理</a:t>
            </a:r>
          </a:p>
          <a:p>
            <a:pPr lvl="1"/>
            <a:r>
              <a:rPr lang="zh-CN" altLang="en-US" dirty="0"/>
              <a:t>存储过程来执行所有的查询</a:t>
            </a:r>
          </a:p>
          <a:p>
            <a:pPr lvl="1"/>
            <a:r>
              <a:rPr lang="zh-CN" altLang="en-US" dirty="0"/>
              <a:t>使用专业的漏洞扫描工具</a:t>
            </a:r>
          </a:p>
          <a:p>
            <a:pPr lvl="1"/>
            <a:r>
              <a:rPr lang="zh-CN" altLang="en-US" dirty="0"/>
              <a:t>确保数据库安全</a:t>
            </a:r>
          </a:p>
          <a:p>
            <a:pPr lvl="1"/>
            <a:endParaRPr lang="zh-CN" altLang="en-US" dirty="0"/>
          </a:p>
        </p:txBody>
      </p:sp>
    </p:spTree>
    <p:extLst>
      <p:ext uri="{BB962C8B-B14F-4D97-AF65-F5344CB8AC3E}">
        <p14:creationId xmlns:p14="http://schemas.microsoft.com/office/powerpoint/2010/main" val="14030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a:t>
            </a:r>
            <a:r>
              <a:rPr lang="en-US" altLang="zh-CN" dirty="0" smtClean="0"/>
              <a:t>—</a:t>
            </a:r>
            <a:r>
              <a:rPr lang="zh-CN" altLang="en-US" dirty="0" smtClean="0"/>
              <a:t>浏览器安全</a:t>
            </a:r>
            <a:endParaRPr lang="zh-CN" altLang="en-US" dirty="0"/>
          </a:p>
        </p:txBody>
      </p:sp>
      <p:sp>
        <p:nvSpPr>
          <p:cNvPr id="3" name="内容占位符 2"/>
          <p:cNvSpPr>
            <a:spLocks noGrp="1"/>
          </p:cNvSpPr>
          <p:nvPr>
            <p:ph idx="1"/>
          </p:nvPr>
        </p:nvSpPr>
        <p:spPr/>
        <p:txBody>
          <a:bodyPr/>
          <a:lstStyle/>
          <a:p>
            <a:r>
              <a:rPr lang="zh-CN" altLang="en-US" dirty="0" smtClean="0"/>
              <a:t>同源</a:t>
            </a:r>
            <a:r>
              <a:rPr lang="zh-CN" altLang="en-US" dirty="0"/>
              <a:t>策略</a:t>
            </a:r>
            <a:endParaRPr lang="en-US" altLang="zh-CN" dirty="0"/>
          </a:p>
          <a:p>
            <a:r>
              <a:rPr lang="zh-CN" altLang="en-US" dirty="0"/>
              <a:t>浏览器沙箱</a:t>
            </a:r>
            <a:endParaRPr lang="en-US" altLang="zh-CN" dirty="0"/>
          </a:p>
          <a:p>
            <a:r>
              <a:rPr lang="zh-CN" altLang="en-US" dirty="0"/>
              <a:t>恶意网址拦截</a:t>
            </a:r>
            <a:endParaRPr lang="en-US" altLang="zh-CN" dirty="0"/>
          </a:p>
          <a:p>
            <a:r>
              <a:rPr lang="zh-CN" altLang="en-US" dirty="0" smtClean="0"/>
              <a:t>浏览器安全其他方面</a:t>
            </a:r>
            <a:endParaRPr lang="en-US" altLang="zh-CN" dirty="0"/>
          </a:p>
          <a:p>
            <a:endParaRPr lang="zh-CN" altLang="en-US" dirty="0"/>
          </a:p>
        </p:txBody>
      </p:sp>
    </p:spTree>
    <p:extLst>
      <p:ext uri="{BB962C8B-B14F-4D97-AF65-F5344CB8AC3E}">
        <p14:creationId xmlns:p14="http://schemas.microsoft.com/office/powerpoint/2010/main" val="824637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r>
              <a:rPr lang="en-US" altLang="zh-CN" dirty="0"/>
              <a:t>—</a:t>
            </a:r>
            <a:r>
              <a:rPr lang="zh-CN" altLang="en-US" dirty="0"/>
              <a:t>浏览器安全</a:t>
            </a:r>
          </a:p>
        </p:txBody>
      </p:sp>
      <p:sp>
        <p:nvSpPr>
          <p:cNvPr id="3" name="内容占位符 2"/>
          <p:cNvSpPr>
            <a:spLocks noGrp="1"/>
          </p:cNvSpPr>
          <p:nvPr>
            <p:ph idx="1"/>
          </p:nvPr>
        </p:nvSpPr>
        <p:spPr/>
        <p:txBody>
          <a:bodyPr>
            <a:normAutofit fontScale="92500"/>
          </a:bodyPr>
          <a:lstStyle/>
          <a:p>
            <a:r>
              <a:rPr lang="zh-CN" altLang="en-US" dirty="0"/>
              <a:t>同源策略</a:t>
            </a:r>
            <a:endParaRPr lang="en-US" altLang="zh-CN" dirty="0"/>
          </a:p>
          <a:p>
            <a:pPr lvl="1"/>
            <a:r>
              <a:rPr lang="zh-CN" altLang="en-US" dirty="0" smtClean="0"/>
              <a:t>同源的概念</a:t>
            </a:r>
            <a:endParaRPr lang="en-US" altLang="zh-CN" dirty="0" smtClean="0"/>
          </a:p>
          <a:p>
            <a:pPr lvl="1"/>
            <a:r>
              <a:rPr lang="zh-CN" altLang="en-US" dirty="0" smtClean="0"/>
              <a:t>同源策略</a:t>
            </a:r>
            <a:endParaRPr lang="en-US" altLang="zh-CN" dirty="0" smtClean="0"/>
          </a:p>
          <a:p>
            <a:r>
              <a:rPr lang="zh-CN" altLang="en-US" dirty="0"/>
              <a:t>沙</a:t>
            </a:r>
            <a:r>
              <a:rPr lang="zh-CN" altLang="en-US" dirty="0" smtClean="0"/>
              <a:t>箱策略</a:t>
            </a:r>
            <a:endParaRPr lang="en-US" altLang="zh-CN" dirty="0" smtClean="0"/>
          </a:p>
          <a:p>
            <a:pPr lvl="1"/>
            <a:r>
              <a:rPr lang="zh-CN" altLang="en-US" dirty="0" smtClean="0"/>
              <a:t>概念：泛指</a:t>
            </a:r>
            <a:r>
              <a:rPr lang="zh-CN" altLang="en-US" dirty="0"/>
              <a:t>“资源隔离类模块”的</a:t>
            </a:r>
            <a:r>
              <a:rPr lang="zh-CN" altLang="en-US" dirty="0" smtClean="0"/>
              <a:t>代名词</a:t>
            </a:r>
            <a:endParaRPr lang="en-US" altLang="zh-CN" dirty="0" smtClean="0"/>
          </a:p>
          <a:p>
            <a:pPr lvl="1"/>
            <a:r>
              <a:rPr lang="zh-CN" altLang="en-US" dirty="0" smtClean="0"/>
              <a:t>设计沙箱的目的</a:t>
            </a:r>
            <a:endParaRPr lang="en-US" altLang="zh-CN" dirty="0" smtClean="0"/>
          </a:p>
          <a:p>
            <a:pPr lvl="2"/>
            <a:r>
              <a:rPr lang="zh-CN" altLang="en-US" dirty="0"/>
              <a:t>让不可信任的代码运行在一定的环境中，限制不可信任的代码访问隔离去之外的资源</a:t>
            </a:r>
            <a:endParaRPr lang="en-US" altLang="zh-CN" dirty="0"/>
          </a:p>
          <a:p>
            <a:pPr lvl="2"/>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773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r>
              <a:rPr lang="en-US" altLang="zh-CN" dirty="0"/>
              <a:t>—</a:t>
            </a:r>
            <a:r>
              <a:rPr lang="zh-CN" altLang="en-US" dirty="0"/>
              <a:t>浏览器安全</a:t>
            </a:r>
          </a:p>
        </p:txBody>
      </p:sp>
      <p:sp>
        <p:nvSpPr>
          <p:cNvPr id="3" name="内容占位符 2"/>
          <p:cNvSpPr>
            <a:spLocks noGrp="1"/>
          </p:cNvSpPr>
          <p:nvPr>
            <p:ph idx="1"/>
          </p:nvPr>
        </p:nvSpPr>
        <p:spPr/>
        <p:txBody>
          <a:bodyPr/>
          <a:lstStyle/>
          <a:p>
            <a:r>
              <a:rPr lang="zh-CN" altLang="en-US" dirty="0" smtClean="0"/>
              <a:t>恶意网址拦截</a:t>
            </a:r>
            <a:endParaRPr lang="en-US" altLang="zh-CN" dirty="0" smtClean="0"/>
          </a:p>
          <a:p>
            <a:pPr lvl="1"/>
            <a:r>
              <a:rPr lang="zh-CN" altLang="en-US" dirty="0" smtClean="0"/>
              <a:t>服务器端读取黑名单</a:t>
            </a:r>
            <a:endParaRPr lang="en-US" altLang="zh-CN" dirty="0" smtClean="0"/>
          </a:p>
          <a:p>
            <a:pPr lvl="1"/>
            <a:r>
              <a:rPr lang="zh-CN" altLang="en-US" dirty="0" smtClean="0"/>
              <a:t>安全证书</a:t>
            </a:r>
            <a:endParaRPr lang="zh-CN" altLang="en-US" dirty="0"/>
          </a:p>
        </p:txBody>
      </p:sp>
    </p:spTree>
    <p:extLst>
      <p:ext uri="{BB962C8B-B14F-4D97-AF65-F5344CB8AC3E}">
        <p14:creationId xmlns:p14="http://schemas.microsoft.com/office/powerpoint/2010/main" val="1591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r>
              <a:rPr lang="en-US" altLang="zh-CN" dirty="0"/>
              <a:t>—</a:t>
            </a:r>
            <a:r>
              <a:rPr lang="zh-CN" altLang="en-US" dirty="0"/>
              <a:t>浏览器安全</a:t>
            </a:r>
          </a:p>
        </p:txBody>
      </p:sp>
      <p:sp>
        <p:nvSpPr>
          <p:cNvPr id="3" name="内容占位符 2"/>
          <p:cNvSpPr>
            <a:spLocks noGrp="1"/>
          </p:cNvSpPr>
          <p:nvPr>
            <p:ph idx="1"/>
          </p:nvPr>
        </p:nvSpPr>
        <p:spPr/>
        <p:txBody>
          <a:bodyPr/>
          <a:lstStyle/>
          <a:p>
            <a:r>
              <a:rPr lang="zh-CN" altLang="en-US" dirty="0" smtClean="0"/>
              <a:t>浏览器其他安全策略</a:t>
            </a:r>
            <a:endParaRPr lang="en-US" altLang="zh-CN" dirty="0" smtClean="0"/>
          </a:p>
          <a:p>
            <a:pPr lvl="1"/>
            <a:r>
              <a:rPr lang="en-US" altLang="zh-CN" dirty="0"/>
              <a:t>IE8</a:t>
            </a:r>
            <a:r>
              <a:rPr lang="zh-CN" altLang="en-US" dirty="0"/>
              <a:t>中推出了</a:t>
            </a:r>
            <a:r>
              <a:rPr lang="en-US" altLang="zh-CN" dirty="0"/>
              <a:t>XSS Filter</a:t>
            </a:r>
            <a:r>
              <a:rPr lang="zh-CN" altLang="en-US" dirty="0"/>
              <a:t>功能，用以</a:t>
            </a:r>
            <a:r>
              <a:rPr lang="zh-CN" altLang="en-US" dirty="0">
                <a:solidFill>
                  <a:srgbClr val="FF0000"/>
                </a:solidFill>
              </a:rPr>
              <a:t>对抗反射型</a:t>
            </a:r>
            <a:r>
              <a:rPr lang="en-US" altLang="zh-CN" dirty="0">
                <a:solidFill>
                  <a:srgbClr val="FF0000"/>
                </a:solidFill>
              </a:rPr>
              <a:t>XSS</a:t>
            </a:r>
          </a:p>
          <a:p>
            <a:pPr lvl="1"/>
            <a:r>
              <a:rPr lang="en-US" altLang="zh-CN" dirty="0"/>
              <a:t>Firfox4 </a:t>
            </a:r>
            <a:r>
              <a:rPr lang="zh-CN" altLang="en-US" dirty="0"/>
              <a:t>推出了</a:t>
            </a:r>
            <a:r>
              <a:rPr lang="en-US" altLang="zh-CN" dirty="0"/>
              <a:t>Content Security Policy</a:t>
            </a:r>
            <a:r>
              <a:rPr lang="zh-CN" altLang="en-US" dirty="0"/>
              <a:t>（内容安全政策）</a:t>
            </a:r>
            <a:endParaRPr lang="en-US" altLang="zh-CN" dirty="0"/>
          </a:p>
          <a:p>
            <a:pPr lvl="1"/>
            <a:endParaRPr lang="zh-CN" altLang="en-US" dirty="0"/>
          </a:p>
        </p:txBody>
      </p:sp>
    </p:spTree>
    <p:extLst>
      <p:ext uri="{BB962C8B-B14F-4D97-AF65-F5344CB8AC3E}">
        <p14:creationId xmlns:p14="http://schemas.microsoft.com/office/powerpoint/2010/main" val="643723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a:t>
            </a:r>
            <a:r>
              <a:rPr lang="zh-CN" altLang="en-US" dirty="0" smtClean="0"/>
              <a:t>测试</a:t>
            </a:r>
            <a:r>
              <a:rPr lang="en-US" altLang="zh-CN" dirty="0" smtClean="0"/>
              <a:t>—</a:t>
            </a:r>
            <a:r>
              <a:rPr lang="zh-CN" altLang="en-US" dirty="0" smtClean="0"/>
              <a:t>点击劫持</a:t>
            </a:r>
            <a:endParaRPr lang="zh-CN" altLang="en-US" dirty="0"/>
          </a:p>
        </p:txBody>
      </p:sp>
      <p:sp>
        <p:nvSpPr>
          <p:cNvPr id="3" name="内容占位符 2"/>
          <p:cNvSpPr>
            <a:spLocks noGrp="1"/>
          </p:cNvSpPr>
          <p:nvPr>
            <p:ph idx="1"/>
          </p:nvPr>
        </p:nvSpPr>
        <p:spPr/>
        <p:txBody>
          <a:bodyPr/>
          <a:lstStyle/>
          <a:p>
            <a:r>
              <a:rPr lang="zh-CN" altLang="en-US" dirty="0"/>
              <a:t>点击</a:t>
            </a:r>
            <a:r>
              <a:rPr lang="zh-CN" altLang="en-US" dirty="0" smtClean="0"/>
              <a:t>劫持基础知识</a:t>
            </a:r>
            <a:endParaRPr lang="en-US" altLang="zh-CN" dirty="0" smtClean="0"/>
          </a:p>
          <a:p>
            <a:r>
              <a:rPr lang="en-US" altLang="zh-CN" dirty="0" smtClean="0"/>
              <a:t>Flash</a:t>
            </a:r>
            <a:r>
              <a:rPr lang="zh-CN" altLang="en-US" dirty="0"/>
              <a:t>点击劫持</a:t>
            </a:r>
            <a:endParaRPr lang="en-US" altLang="zh-CN" dirty="0"/>
          </a:p>
          <a:p>
            <a:r>
              <a:rPr lang="zh-CN" altLang="en-US" dirty="0"/>
              <a:t>图片覆盖攻击</a:t>
            </a:r>
            <a:endParaRPr lang="en-US" altLang="zh-CN" dirty="0"/>
          </a:p>
          <a:p>
            <a:r>
              <a:rPr lang="zh-CN" altLang="en-US" dirty="0"/>
              <a:t>拖拽劫持与数据窃取</a:t>
            </a:r>
            <a:endParaRPr lang="en-US" altLang="zh-CN" dirty="0"/>
          </a:p>
          <a:p>
            <a:r>
              <a:rPr lang="zh-CN" altLang="en-US" dirty="0"/>
              <a:t>触屏劫持</a:t>
            </a:r>
          </a:p>
          <a:p>
            <a:endParaRPr lang="zh-CN" altLang="en-US" dirty="0"/>
          </a:p>
        </p:txBody>
      </p:sp>
    </p:spTree>
    <p:extLst>
      <p:ext uri="{BB962C8B-B14F-4D97-AF65-F5344CB8AC3E}">
        <p14:creationId xmlns:p14="http://schemas.microsoft.com/office/powerpoint/2010/main" val="744674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a:t>
            </a:r>
            <a:r>
              <a:rPr lang="en-US" altLang="zh-CN" dirty="0" smtClean="0"/>
              <a:t>—</a:t>
            </a:r>
            <a:r>
              <a:rPr lang="zh-CN" altLang="en-US" dirty="0" smtClean="0"/>
              <a:t>跨站点请求伪造</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CSRF</a:t>
            </a:r>
            <a:r>
              <a:rPr lang="zh-CN" altLang="en-US" dirty="0" smtClean="0"/>
              <a:t>（跨站点请求伪造）基础知识</a:t>
            </a:r>
            <a:endParaRPr lang="en-US" altLang="zh-CN" dirty="0" smtClean="0"/>
          </a:p>
          <a:p>
            <a:pPr lvl="1"/>
            <a:r>
              <a:rPr lang="zh-CN" altLang="en-US" dirty="0"/>
              <a:t>攻击</a:t>
            </a:r>
            <a:r>
              <a:rPr lang="zh-CN" altLang="en-US" dirty="0" smtClean="0"/>
              <a:t>者通过盗用身份，并用盗用来的身份发送恶意请求</a:t>
            </a:r>
            <a:endParaRPr lang="en-US" altLang="zh-CN" dirty="0" smtClean="0"/>
          </a:p>
          <a:p>
            <a:pPr lvl="1"/>
            <a:r>
              <a:rPr lang="sq-AL" altLang="zh-CN" dirty="0"/>
              <a:t>CSRF</a:t>
            </a:r>
            <a:r>
              <a:rPr lang="zh-CN" altLang="en-US" dirty="0"/>
              <a:t>的</a:t>
            </a:r>
            <a:r>
              <a:rPr lang="zh-CN" altLang="en-US" dirty="0" smtClean="0"/>
              <a:t>原理</a:t>
            </a:r>
            <a:endParaRPr lang="en-US" altLang="zh-CN" dirty="0" smtClean="0"/>
          </a:p>
          <a:p>
            <a:r>
              <a:rPr lang="sq-AL" altLang="zh-CN" dirty="0"/>
              <a:t>CSRF</a:t>
            </a:r>
            <a:r>
              <a:rPr lang="zh-CN" altLang="en-US" dirty="0"/>
              <a:t>攻击</a:t>
            </a:r>
            <a:r>
              <a:rPr lang="zh-CN" altLang="en-US" dirty="0" smtClean="0"/>
              <a:t>过程</a:t>
            </a:r>
            <a:endParaRPr lang="en-US" altLang="zh-CN" dirty="0" smtClean="0"/>
          </a:p>
          <a:p>
            <a:r>
              <a:rPr lang="sq-AL" altLang="zh-CN" dirty="0" smtClean="0"/>
              <a:t>CSRF</a:t>
            </a:r>
            <a:r>
              <a:rPr lang="zh-CN" altLang="en-US" dirty="0" smtClean="0"/>
              <a:t>的防御</a:t>
            </a:r>
            <a:endParaRPr lang="en-US" altLang="zh-CN" dirty="0" smtClean="0"/>
          </a:p>
          <a:p>
            <a:pPr lvl="1"/>
            <a:r>
              <a:rPr lang="zh-CN" altLang="en-US" dirty="0"/>
              <a:t>在表单里增加</a:t>
            </a:r>
            <a:r>
              <a:rPr lang="en-US" altLang="zh-CN" dirty="0"/>
              <a:t>Hash</a:t>
            </a:r>
            <a:r>
              <a:rPr lang="zh-CN" altLang="en-US" dirty="0" smtClean="0"/>
              <a:t>值</a:t>
            </a:r>
            <a:endParaRPr lang="en-US" altLang="zh-CN" dirty="0" smtClean="0"/>
          </a:p>
          <a:p>
            <a:pPr lvl="1"/>
            <a:r>
              <a:rPr lang="zh-CN" altLang="en-US" dirty="0"/>
              <a:t>验证</a:t>
            </a:r>
            <a:r>
              <a:rPr lang="zh-CN" altLang="en-US" dirty="0" smtClean="0"/>
              <a:t>码</a:t>
            </a:r>
            <a:endParaRPr lang="en-US" altLang="zh-CN" dirty="0" smtClean="0"/>
          </a:p>
          <a:p>
            <a:pPr lvl="1"/>
            <a:r>
              <a:rPr lang="sq-AL" altLang="zh-CN" dirty="0"/>
              <a:t>One-Time Tokens</a:t>
            </a:r>
            <a:r>
              <a:rPr lang="en-US" altLang="zh-CN" dirty="0" smtClean="0"/>
              <a:t/>
            </a:r>
            <a:br>
              <a:rPr lang="en-US" altLang="zh-CN" dirty="0" smtClean="0"/>
            </a:br>
            <a:r>
              <a:rPr lang="en-US" altLang="zh-CN" dirty="0" smtClean="0"/>
              <a:t>	</a:t>
            </a:r>
            <a:br>
              <a:rPr lang="en-US" altLang="zh-CN" dirty="0" smtClean="0"/>
            </a:br>
            <a:endParaRPr lang="zh-CN" altLang="en-US" dirty="0"/>
          </a:p>
        </p:txBody>
      </p:sp>
    </p:spTree>
    <p:extLst>
      <p:ext uri="{BB962C8B-B14F-4D97-AF65-F5344CB8AC3E}">
        <p14:creationId xmlns:p14="http://schemas.microsoft.com/office/powerpoint/2010/main" val="322853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a:t>
            </a:r>
            <a:r>
              <a:rPr lang="en-US" altLang="zh-CN" dirty="0" smtClean="0"/>
              <a:t>—HTML5</a:t>
            </a:r>
            <a:r>
              <a:rPr lang="zh-CN" altLang="en-US" dirty="0" smtClean="0"/>
              <a:t>安全</a:t>
            </a:r>
            <a:endParaRPr lang="zh-CN" altLang="en-US" dirty="0"/>
          </a:p>
        </p:txBody>
      </p:sp>
      <p:sp>
        <p:nvSpPr>
          <p:cNvPr id="3" name="内容占位符 2"/>
          <p:cNvSpPr>
            <a:spLocks noGrp="1"/>
          </p:cNvSpPr>
          <p:nvPr>
            <p:ph idx="1"/>
          </p:nvPr>
        </p:nvSpPr>
        <p:spPr/>
        <p:txBody>
          <a:bodyPr/>
          <a:lstStyle/>
          <a:p>
            <a:r>
              <a:rPr lang="en-US" altLang="zh-CN" dirty="0" smtClean="0"/>
              <a:t>HTML5</a:t>
            </a:r>
            <a:r>
              <a:rPr lang="zh-CN" altLang="en-US" dirty="0" smtClean="0"/>
              <a:t>基础知识</a:t>
            </a:r>
            <a:endParaRPr lang="en-US" altLang="zh-CN" dirty="0" smtClean="0"/>
          </a:p>
          <a:p>
            <a:pPr lvl="1"/>
            <a:r>
              <a:rPr lang="zh-CN" altLang="en-US" dirty="0" smtClean="0"/>
              <a:t>新标签的使用</a:t>
            </a:r>
            <a:endParaRPr lang="en-US" altLang="zh-CN" dirty="0" smtClean="0"/>
          </a:p>
          <a:p>
            <a:pPr lvl="1"/>
            <a:r>
              <a:rPr lang="zh-CN" altLang="en-US" dirty="0" smtClean="0"/>
              <a:t>新标签的安全策略</a:t>
            </a:r>
            <a:endParaRPr lang="en-US" altLang="zh-CN" dirty="0" smtClean="0"/>
          </a:p>
          <a:p>
            <a:pPr lvl="1"/>
            <a:r>
              <a:rPr lang="zh-CN" altLang="en-US" dirty="0" smtClean="0"/>
              <a:t>跨源资源共享</a:t>
            </a:r>
            <a:endParaRPr lang="en-US" altLang="zh-CN" dirty="0" smtClean="0"/>
          </a:p>
          <a:p>
            <a:pPr lvl="1"/>
            <a:r>
              <a:rPr lang="zh-CN" altLang="en-US" dirty="0" smtClean="0"/>
              <a:t>跨窗口传递消息</a:t>
            </a:r>
            <a:endParaRPr lang="en-US" altLang="zh-CN" dirty="0" smtClean="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12464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渗透测试工具</a:t>
            </a:r>
            <a:r>
              <a:rPr lang="en-US" altLang="zh-CN" dirty="0" smtClean="0"/>
              <a:t>——Burp Suite</a:t>
            </a:r>
            <a:r>
              <a:rPr lang="zh-CN" altLang="en-US" dirty="0" smtClean="0"/>
              <a:t>的使用</a:t>
            </a:r>
            <a:endParaRPr lang="zh-CN" altLang="en-US" dirty="0"/>
          </a:p>
        </p:txBody>
      </p:sp>
      <p:sp>
        <p:nvSpPr>
          <p:cNvPr id="3" name="内容占位符 2"/>
          <p:cNvSpPr>
            <a:spLocks noGrp="1"/>
          </p:cNvSpPr>
          <p:nvPr>
            <p:ph idx="1"/>
          </p:nvPr>
        </p:nvSpPr>
        <p:spPr/>
        <p:txBody>
          <a:bodyPr/>
          <a:lstStyle/>
          <a:p>
            <a:r>
              <a:rPr lang="zh-CN" altLang="en-US" dirty="0" smtClean="0"/>
              <a:t>基本安装和配置</a:t>
            </a:r>
            <a:endParaRPr lang="en-US" altLang="zh-CN" dirty="0" smtClean="0"/>
          </a:p>
          <a:p>
            <a:r>
              <a:rPr lang="en-US" altLang="zh-CN" dirty="0" smtClean="0"/>
              <a:t>Target</a:t>
            </a:r>
            <a:r>
              <a:rPr lang="zh-CN" altLang="en-US" dirty="0" smtClean="0"/>
              <a:t>的使用</a:t>
            </a:r>
            <a:endParaRPr lang="en-US" altLang="zh-CN" dirty="0" smtClean="0"/>
          </a:p>
          <a:p>
            <a:r>
              <a:rPr lang="en-US" altLang="zh-CN" dirty="0" smtClean="0"/>
              <a:t>Spider</a:t>
            </a:r>
          </a:p>
          <a:p>
            <a:r>
              <a:rPr lang="en-US" altLang="zh-CN" dirty="0"/>
              <a:t>Intruder</a:t>
            </a:r>
            <a:endParaRPr lang="zh-CN" altLang="en-US" dirty="0"/>
          </a:p>
        </p:txBody>
      </p:sp>
    </p:spTree>
    <p:extLst>
      <p:ext uri="{BB962C8B-B14F-4D97-AF65-F5344CB8AC3E}">
        <p14:creationId xmlns:p14="http://schemas.microsoft.com/office/powerpoint/2010/main" val="212844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基础知识专项训练</a:t>
            </a:r>
            <a:endParaRPr lang="zh-CN" altLang="en-US" dirty="0"/>
          </a:p>
        </p:txBody>
      </p:sp>
      <p:sp>
        <p:nvSpPr>
          <p:cNvPr id="5" name="内容占位符 4"/>
          <p:cNvSpPr>
            <a:spLocks noGrp="1"/>
          </p:cNvSpPr>
          <p:nvPr>
            <p:ph idx="1"/>
          </p:nvPr>
        </p:nvSpPr>
        <p:spPr/>
        <p:txBody>
          <a:bodyPr/>
          <a:lstStyle/>
          <a:p>
            <a:r>
              <a:rPr lang="zh-CN" altLang="en-US" dirty="0" smtClean="0"/>
              <a:t>测试计划</a:t>
            </a:r>
            <a:endParaRPr lang="en-US" altLang="zh-CN" dirty="0" smtClean="0"/>
          </a:p>
          <a:p>
            <a:r>
              <a:rPr lang="zh-CN" altLang="en-US" dirty="0" smtClean="0"/>
              <a:t>测试用例</a:t>
            </a:r>
            <a:endParaRPr lang="en-US" altLang="zh-CN" dirty="0" smtClean="0"/>
          </a:p>
          <a:p>
            <a:r>
              <a:rPr lang="zh-CN" altLang="en-US" dirty="0" smtClean="0"/>
              <a:t>测试缺陷书写</a:t>
            </a:r>
            <a:endParaRPr lang="en-US" altLang="zh-CN" dirty="0" smtClean="0"/>
          </a:p>
          <a:p>
            <a:r>
              <a:rPr lang="zh-CN" altLang="en-US" dirty="0" smtClean="0"/>
              <a:t>测试总结报告</a:t>
            </a:r>
            <a:endParaRPr lang="en-US" altLang="zh-CN" dirty="0" smtClean="0"/>
          </a:p>
          <a:p>
            <a:endParaRPr lang="zh-CN" altLang="en-US" dirty="0"/>
          </a:p>
        </p:txBody>
      </p:sp>
    </p:spTree>
    <p:extLst>
      <p:ext uri="{BB962C8B-B14F-4D97-AF65-F5344CB8AC3E}">
        <p14:creationId xmlns:p14="http://schemas.microsoft.com/office/powerpoint/2010/main" val="406937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渗透测试工具</a:t>
            </a:r>
            <a:r>
              <a:rPr lang="en-US" altLang="zh-CN" dirty="0"/>
              <a:t>——Burp Suite</a:t>
            </a:r>
            <a:r>
              <a:rPr lang="zh-CN" altLang="en-US" dirty="0"/>
              <a:t>的使用</a:t>
            </a:r>
          </a:p>
        </p:txBody>
      </p:sp>
      <p:sp>
        <p:nvSpPr>
          <p:cNvPr id="3" name="内容占位符 2"/>
          <p:cNvSpPr>
            <a:spLocks noGrp="1"/>
          </p:cNvSpPr>
          <p:nvPr>
            <p:ph idx="1"/>
          </p:nvPr>
        </p:nvSpPr>
        <p:spPr/>
        <p:txBody>
          <a:bodyPr>
            <a:normAutofit fontScale="92500" lnSpcReduction="10000"/>
          </a:bodyPr>
          <a:lstStyle/>
          <a:p>
            <a:r>
              <a:rPr lang="en-US" altLang="zh-CN" dirty="0"/>
              <a:t>Repeater——</a:t>
            </a:r>
            <a:r>
              <a:rPr lang="zh-CN" altLang="en-US" dirty="0"/>
              <a:t>是一个靠手动操作来补发单独的</a:t>
            </a:r>
            <a:r>
              <a:rPr lang="en-US" altLang="zh-CN" dirty="0"/>
              <a:t>HTTP </a:t>
            </a:r>
            <a:r>
              <a:rPr lang="zh-CN" altLang="en-US" dirty="0"/>
              <a:t>请求，并分析应用程序响应的</a:t>
            </a:r>
            <a:r>
              <a:rPr lang="zh-CN" altLang="en-US" dirty="0" smtClean="0"/>
              <a:t>工具</a:t>
            </a:r>
            <a:endParaRPr lang="zh-CN" altLang="en-US" dirty="0"/>
          </a:p>
          <a:p>
            <a:r>
              <a:rPr lang="en-US" altLang="zh-CN" dirty="0"/>
              <a:t>Sequencer——</a:t>
            </a:r>
            <a:r>
              <a:rPr lang="zh-CN" altLang="en-US" dirty="0"/>
              <a:t>是一个用来分析那些不可预知的应用程序会话令牌和重要数据项的随机性的</a:t>
            </a:r>
            <a:r>
              <a:rPr lang="zh-CN" altLang="en-US" dirty="0" smtClean="0"/>
              <a:t>工具</a:t>
            </a:r>
            <a:endParaRPr lang="zh-CN" altLang="en-US" dirty="0"/>
          </a:p>
          <a:p>
            <a:r>
              <a:rPr lang="en-US" altLang="zh-CN" dirty="0"/>
              <a:t>Decoder——</a:t>
            </a:r>
            <a:r>
              <a:rPr lang="zh-CN" altLang="en-US" dirty="0"/>
              <a:t>是一个进行手动执行或对应用程序数据者智能解码编码的</a:t>
            </a:r>
            <a:r>
              <a:rPr lang="zh-CN" altLang="en-US" dirty="0" smtClean="0"/>
              <a:t>工具</a:t>
            </a:r>
            <a:endParaRPr lang="zh-CN" altLang="en-US" dirty="0"/>
          </a:p>
          <a:p>
            <a:r>
              <a:rPr lang="en-US" altLang="zh-CN" dirty="0"/>
              <a:t>Comparer——</a:t>
            </a:r>
            <a:r>
              <a:rPr lang="zh-CN" altLang="en-US" dirty="0"/>
              <a:t>是一个实用的工具，通常是通过一些相关的请求和响应得到两项数据的一个可视化的</a:t>
            </a:r>
            <a:r>
              <a:rPr lang="zh-CN" altLang="en-US" dirty="0" smtClean="0"/>
              <a:t>“差异”</a:t>
            </a:r>
            <a:endParaRPr lang="zh-CN" altLang="en-US" dirty="0"/>
          </a:p>
          <a:p>
            <a:endParaRPr lang="zh-CN" altLang="en-US" dirty="0"/>
          </a:p>
        </p:txBody>
      </p:sp>
    </p:spTree>
    <p:extLst>
      <p:ext uri="{BB962C8B-B14F-4D97-AF65-F5344CB8AC3E}">
        <p14:creationId xmlns:p14="http://schemas.microsoft.com/office/powerpoint/2010/main" val="9865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探索式</a:t>
            </a:r>
            <a:r>
              <a:rPr lang="zh-CN" altLang="en-US" dirty="0" smtClean="0"/>
              <a:t>软件测试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探索式测试基础知识</a:t>
            </a:r>
            <a:endParaRPr lang="en-US" altLang="zh-CN" dirty="0" smtClean="0"/>
          </a:p>
          <a:p>
            <a:pPr lvl="1"/>
            <a:r>
              <a:rPr lang="zh-CN" altLang="en-US" dirty="0" smtClean="0"/>
              <a:t>什么是探索式测试</a:t>
            </a:r>
            <a:endParaRPr lang="en-US" altLang="zh-CN" dirty="0" smtClean="0"/>
          </a:p>
          <a:p>
            <a:pPr lvl="1"/>
            <a:r>
              <a:rPr lang="zh-CN" altLang="en-US" dirty="0" smtClean="0"/>
              <a:t>需要遵循哪些章程</a:t>
            </a:r>
            <a:endParaRPr lang="en-US" altLang="zh-CN" dirty="0" smtClean="0"/>
          </a:p>
          <a:p>
            <a:r>
              <a:rPr lang="zh-CN" altLang="en-US" dirty="0"/>
              <a:t>每</a:t>
            </a:r>
            <a:r>
              <a:rPr lang="zh-CN" altLang="en-US" dirty="0" smtClean="0"/>
              <a:t>种探索测试方法是什么</a:t>
            </a:r>
            <a:endParaRPr lang="en-US" altLang="zh-CN" dirty="0" smtClean="0"/>
          </a:p>
          <a:p>
            <a:r>
              <a:rPr lang="zh-CN" altLang="en-US" dirty="0" smtClean="0"/>
              <a:t>每种探索方法怎样使用</a:t>
            </a:r>
            <a:endParaRPr lang="en-US" altLang="zh-CN" dirty="0" smtClean="0"/>
          </a:p>
          <a:p>
            <a:r>
              <a:rPr lang="zh-CN" altLang="en-US" dirty="0" smtClean="0"/>
              <a:t>哪几种方法有相似之处</a:t>
            </a:r>
            <a:endParaRPr lang="en-US" altLang="zh-CN" dirty="0" smtClean="0"/>
          </a:p>
          <a:p>
            <a:r>
              <a:rPr lang="zh-CN" altLang="en-US" dirty="0" smtClean="0"/>
              <a:t>哪些方法常用在哪些方面</a:t>
            </a:r>
            <a:endParaRPr lang="en-US" altLang="zh-CN" dirty="0" smtClean="0"/>
          </a:p>
          <a:p>
            <a:pPr lvl="1"/>
            <a:endParaRPr lang="zh-CN" altLang="en-US" dirty="0"/>
          </a:p>
        </p:txBody>
      </p:sp>
    </p:spTree>
    <p:extLst>
      <p:ext uri="{BB962C8B-B14F-4D97-AF65-F5344CB8AC3E}">
        <p14:creationId xmlns:p14="http://schemas.microsoft.com/office/powerpoint/2010/main" val="26228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敏捷软件测试</a:t>
            </a:r>
            <a:endParaRPr lang="zh-CN" altLang="en-US" dirty="0"/>
          </a:p>
        </p:txBody>
      </p:sp>
      <p:sp>
        <p:nvSpPr>
          <p:cNvPr id="3" name="内容占位符 2"/>
          <p:cNvSpPr>
            <a:spLocks noGrp="1"/>
          </p:cNvSpPr>
          <p:nvPr>
            <p:ph idx="1"/>
          </p:nvPr>
        </p:nvSpPr>
        <p:spPr/>
        <p:txBody>
          <a:bodyPr/>
          <a:lstStyle/>
          <a:p>
            <a:r>
              <a:rPr lang="zh-CN" altLang="en-US" dirty="0" smtClean="0"/>
              <a:t>敏捷测试的基础理论</a:t>
            </a:r>
            <a:endParaRPr lang="en-US" altLang="zh-CN" dirty="0" smtClean="0"/>
          </a:p>
          <a:p>
            <a:pPr lvl="1"/>
            <a:r>
              <a:rPr lang="zh-CN" altLang="en-US" dirty="0" smtClean="0"/>
              <a:t>敏捷宣言</a:t>
            </a:r>
            <a:endParaRPr lang="en-US" altLang="zh-CN" dirty="0" smtClean="0"/>
          </a:p>
          <a:p>
            <a:pPr lvl="1"/>
            <a:r>
              <a:rPr lang="zh-CN" altLang="en-US" dirty="0" smtClean="0"/>
              <a:t>敏捷宣言核心价值</a:t>
            </a:r>
            <a:endParaRPr lang="en-US" altLang="zh-CN" dirty="0" smtClean="0"/>
          </a:p>
          <a:p>
            <a:pPr lvl="1"/>
            <a:r>
              <a:rPr lang="zh-CN" altLang="en-US" dirty="0" smtClean="0"/>
              <a:t>什么是敏捷开发</a:t>
            </a:r>
            <a:endParaRPr lang="en-US" altLang="zh-CN" dirty="0" smtClean="0"/>
          </a:p>
          <a:p>
            <a:pPr lvl="1"/>
            <a:r>
              <a:rPr lang="zh-CN" altLang="en-US" dirty="0" smtClean="0"/>
              <a:t>顺序模型与敏捷模型的比较</a:t>
            </a:r>
            <a:endParaRPr lang="en-US" altLang="zh-CN" dirty="0" smtClean="0"/>
          </a:p>
          <a:p>
            <a:pPr lvl="1"/>
            <a:r>
              <a:rPr lang="zh-CN" altLang="en-US" dirty="0" smtClean="0"/>
              <a:t>用户故事</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44740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敏捷软件测试</a:t>
            </a:r>
          </a:p>
        </p:txBody>
      </p:sp>
      <p:sp>
        <p:nvSpPr>
          <p:cNvPr id="3" name="内容占位符 2"/>
          <p:cNvSpPr>
            <a:spLocks noGrp="1"/>
          </p:cNvSpPr>
          <p:nvPr>
            <p:ph idx="1"/>
          </p:nvPr>
        </p:nvSpPr>
        <p:spPr/>
        <p:txBody>
          <a:bodyPr/>
          <a:lstStyle/>
          <a:p>
            <a:r>
              <a:rPr lang="zh-CN" altLang="en-US" dirty="0" smtClean="0"/>
              <a:t>敏捷测试基础</a:t>
            </a:r>
            <a:endParaRPr lang="en-US" altLang="zh-CN" dirty="0" smtClean="0"/>
          </a:p>
          <a:p>
            <a:pPr lvl="1"/>
            <a:r>
              <a:rPr lang="zh-CN" altLang="en-US" dirty="0"/>
              <a:t>测试驱动开发</a:t>
            </a:r>
            <a:endParaRPr lang="en-US" altLang="zh-CN" dirty="0"/>
          </a:p>
          <a:p>
            <a:pPr lvl="1"/>
            <a:r>
              <a:rPr lang="zh-CN" altLang="en-US" dirty="0"/>
              <a:t>验收测试驱动开发</a:t>
            </a:r>
            <a:endParaRPr lang="en-US" altLang="zh-CN" dirty="0"/>
          </a:p>
          <a:p>
            <a:pPr lvl="1"/>
            <a:r>
              <a:rPr lang="zh-CN" altLang="en-US" dirty="0"/>
              <a:t>行为驱动开发</a:t>
            </a:r>
          </a:p>
          <a:p>
            <a:pPr lvl="2"/>
            <a:endParaRPr lang="zh-CN" altLang="en-US" dirty="0"/>
          </a:p>
        </p:txBody>
      </p:sp>
    </p:spTree>
    <p:extLst>
      <p:ext uri="{BB962C8B-B14F-4D97-AF65-F5344CB8AC3E}">
        <p14:creationId xmlns:p14="http://schemas.microsoft.com/office/powerpoint/2010/main" val="157275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a:t>
            </a:r>
            <a:r>
              <a:rPr lang="en-US" altLang="zh-CN" dirty="0" smtClean="0"/>
              <a:t>—</a:t>
            </a:r>
            <a:r>
              <a:rPr lang="zh-CN" altLang="en-US" dirty="0" smtClean="0"/>
              <a:t>敏捷测试象限</a:t>
            </a:r>
            <a:endParaRPr lang="zh-CN" altLang="en-US" dirty="0"/>
          </a:p>
        </p:txBody>
      </p:sp>
      <p:graphicFrame>
        <p:nvGraphicFramePr>
          <p:cNvPr id="5" name="内容占位符 4"/>
          <p:cNvGraphicFramePr>
            <a:graphicFrameLocks noGrp="1"/>
          </p:cNvGraphicFramePr>
          <p:nvPr>
            <p:ph idx="1"/>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6" name="文本框 5"/>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1" name="文本框 10"/>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2" name="文本框 11"/>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3" name="文本框 12"/>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4" name="云形 13"/>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5" name="云形 14"/>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云形 15"/>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7" name="云形 16"/>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48285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a:t>
            </a:r>
            <a:endParaRPr lang="zh-CN" altLang="en-US" dirty="0"/>
          </a:p>
        </p:txBody>
      </p:sp>
      <p:sp>
        <p:nvSpPr>
          <p:cNvPr id="3" name="内容占位符 2"/>
          <p:cNvSpPr>
            <a:spLocks noGrp="1"/>
          </p:cNvSpPr>
          <p:nvPr>
            <p:ph idx="1"/>
          </p:nvPr>
        </p:nvSpPr>
        <p:spPr/>
        <p:txBody>
          <a:bodyPr/>
          <a:lstStyle/>
          <a:p>
            <a:r>
              <a:rPr lang="zh-CN" altLang="en-US" dirty="0" smtClean="0"/>
              <a:t>渗透测试基础知识</a:t>
            </a:r>
            <a:endParaRPr lang="en-US" altLang="zh-CN" dirty="0" smtClean="0"/>
          </a:p>
          <a:p>
            <a:pPr lvl="1"/>
            <a:r>
              <a:rPr lang="zh-CN" altLang="en-US" dirty="0" smtClean="0"/>
              <a:t>什么是渗透测试</a:t>
            </a:r>
            <a:endParaRPr lang="en-US" altLang="zh-CN" dirty="0" smtClean="0"/>
          </a:p>
          <a:p>
            <a:pPr lvl="1"/>
            <a:r>
              <a:rPr lang="en-US" altLang="zh-CN" dirty="0" smtClean="0"/>
              <a:t>Web</a:t>
            </a:r>
            <a:r>
              <a:rPr lang="zh-CN" altLang="en-US" dirty="0" smtClean="0"/>
              <a:t>服务器端可能存在的漏洞</a:t>
            </a:r>
            <a:endParaRPr lang="en-US" altLang="zh-CN" dirty="0" smtClean="0"/>
          </a:p>
          <a:p>
            <a:pPr lvl="1"/>
            <a:r>
              <a:rPr lang="zh-CN" altLang="en-US" dirty="0" smtClean="0"/>
              <a:t>怎样做渗透测试</a:t>
            </a:r>
            <a:endParaRPr lang="en-US" altLang="zh-CN" dirty="0" smtClean="0"/>
          </a:p>
          <a:p>
            <a:pPr lvl="1"/>
            <a:r>
              <a:rPr lang="zh-CN" altLang="en-US" dirty="0" smtClean="0"/>
              <a:t>渗透测试的流程</a:t>
            </a:r>
            <a:endParaRPr lang="en-US" altLang="zh-CN" dirty="0" smtClean="0"/>
          </a:p>
          <a:p>
            <a:pPr lvl="1"/>
            <a:endParaRPr lang="zh-CN" altLang="en-US" dirty="0"/>
          </a:p>
        </p:txBody>
      </p:sp>
    </p:spTree>
    <p:extLst>
      <p:ext uri="{BB962C8B-B14F-4D97-AF65-F5344CB8AC3E}">
        <p14:creationId xmlns:p14="http://schemas.microsoft.com/office/powerpoint/2010/main" val="147602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渗透</a:t>
            </a:r>
            <a:r>
              <a:rPr lang="zh-CN" altLang="en-US" dirty="0" smtClean="0"/>
              <a:t>测试</a:t>
            </a:r>
            <a:r>
              <a:rPr lang="en-US" altLang="zh-CN" dirty="0"/>
              <a:t>—HTTP</a:t>
            </a:r>
            <a:r>
              <a:rPr lang="zh-CN" altLang="en-US" dirty="0"/>
              <a:t>请求</a:t>
            </a:r>
            <a:r>
              <a:rPr lang="zh-CN" altLang="en-US" dirty="0" smtClean="0"/>
              <a:t>流程</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请求流程</a:t>
            </a:r>
            <a:endParaRPr lang="en-US" altLang="zh-CN" dirty="0" smtClean="0"/>
          </a:p>
          <a:p>
            <a:pPr lvl="1"/>
            <a:r>
              <a:rPr lang="en-US" altLang="zh-CN" dirty="0" smtClean="0"/>
              <a:t>HTTP</a:t>
            </a:r>
            <a:r>
              <a:rPr lang="zh-CN" altLang="en-US" dirty="0" smtClean="0"/>
              <a:t>协议</a:t>
            </a:r>
            <a:endParaRPr lang="en-US" altLang="zh-CN" dirty="0" smtClean="0"/>
          </a:p>
          <a:p>
            <a:pPr lvl="1"/>
            <a:r>
              <a:rPr lang="en-US" altLang="zh-CN" dirty="0" smtClean="0"/>
              <a:t>Cookie  Session</a:t>
            </a:r>
          </a:p>
          <a:p>
            <a:pPr lvl="1"/>
            <a:r>
              <a:rPr lang="en-US" altLang="zh-CN" dirty="0" smtClean="0"/>
              <a:t>HTTP</a:t>
            </a:r>
            <a:r>
              <a:rPr lang="zh-CN" altLang="en-US" dirty="0" smtClean="0"/>
              <a:t>请求和响应内容</a:t>
            </a:r>
            <a:endParaRPr lang="en-US" altLang="zh-CN" dirty="0" smtClean="0"/>
          </a:p>
          <a:p>
            <a:pPr lvl="1"/>
            <a:r>
              <a:rPr lang="zh-CN" altLang="en-US" dirty="0" smtClean="0"/>
              <a:t>响应状态码</a:t>
            </a:r>
            <a:endParaRPr lang="en-US" altLang="zh-CN" dirty="0" smtClean="0"/>
          </a:p>
          <a:p>
            <a:pPr lvl="1"/>
            <a:endParaRPr lang="en-US" altLang="zh-CN" dirty="0" smtClean="0"/>
          </a:p>
        </p:txBody>
      </p:sp>
    </p:spTree>
    <p:extLst>
      <p:ext uri="{BB962C8B-B14F-4D97-AF65-F5344CB8AC3E}">
        <p14:creationId xmlns:p14="http://schemas.microsoft.com/office/powerpoint/2010/main" val="20620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12517</TotalTime>
  <Words>1043</Words>
  <Application>Microsoft Office PowerPoint</Application>
  <PresentationFormat>宽屏</PresentationFormat>
  <Paragraphs>219</Paragraphs>
  <Slides>31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宋体</vt:lpstr>
      <vt:lpstr>楷体</vt:lpstr>
      <vt:lpstr>Arial</vt:lpstr>
      <vt:lpstr>Calibri</vt:lpstr>
      <vt:lpstr>Times New Roman</vt:lpstr>
      <vt:lpstr>Wingdings</vt:lpstr>
      <vt:lpstr>Office 主题</vt:lpstr>
      <vt:lpstr>Web 系统测试</vt:lpstr>
      <vt:lpstr>目 录</vt:lpstr>
      <vt:lpstr>基础知识专项训练</vt:lpstr>
      <vt:lpstr>探索式软件测试</vt:lpstr>
      <vt:lpstr>敏捷软件测试</vt:lpstr>
      <vt:lpstr>敏捷软件测试</vt:lpstr>
      <vt:lpstr>敏捷测试—敏捷测试象限</vt:lpstr>
      <vt:lpstr>渗透测试</vt:lpstr>
      <vt:lpstr>渗透测试—HTTP请求流程</vt:lpstr>
      <vt:lpstr>渗透测试—信息收集</vt:lpstr>
      <vt:lpstr>渗透测试—漏洞扫描</vt:lpstr>
      <vt:lpstr>渗透测试—文件上传漏洞</vt:lpstr>
      <vt:lpstr>渗透测试—文件上传漏洞</vt:lpstr>
      <vt:lpstr>渗透测试—文件上传漏洞</vt:lpstr>
      <vt:lpstr>渗透测试—XSS漏洞</vt:lpstr>
      <vt:lpstr>渗透测试—XSS漏洞</vt:lpstr>
      <vt:lpstr>渗透测试—XSS漏洞</vt:lpstr>
      <vt:lpstr>渗透测试—XSS漏洞</vt:lpstr>
      <vt:lpstr>渗透测试—SQL注入漏洞</vt:lpstr>
      <vt:lpstr>渗透测试—SQL注入漏洞</vt:lpstr>
      <vt:lpstr>渗透测试—SQL注入漏洞</vt:lpstr>
      <vt:lpstr>渗透测试—浏览器安全</vt:lpstr>
      <vt:lpstr>渗透测试—浏览器安全</vt:lpstr>
      <vt:lpstr>渗透测试—浏览器安全</vt:lpstr>
      <vt:lpstr>渗透测试—浏览器安全</vt:lpstr>
      <vt:lpstr>渗透测试—点击劫持</vt:lpstr>
      <vt:lpstr>渗透测试—跨站点请求伪造</vt:lpstr>
      <vt:lpstr>渗透测试—HTML5安全</vt:lpstr>
      <vt:lpstr>渗透测试工具——Burp Suite的使用</vt:lpstr>
      <vt:lpstr>渗透测试工具——Burp Suite的使用</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182</cp:revision>
  <dcterms:created xsi:type="dcterms:W3CDTF">2018-07-18T03:20:00Z</dcterms:created>
  <dcterms:modified xsi:type="dcterms:W3CDTF">2019-11-05T22:29:27Z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