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82" r:id="rId4"/>
    <p:sldId id="284" r:id="rId5"/>
    <p:sldId id="285" r:id="rId6"/>
    <p:sldId id="286" r:id="rId7"/>
    <p:sldId id="288" r:id="rId8"/>
    <p:sldId id="287" r:id="rId9"/>
    <p:sldId id="283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72317" autoAdjust="0"/>
  </p:normalViewPr>
  <p:slideViewPr>
    <p:cSldViewPr snapToGrid="0">
      <p:cViewPr varScale="1">
        <p:scale>
          <a:sx n="62" d="100"/>
          <a:sy n="62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参考阅读：</a:t>
            </a:r>
            <a:r>
              <a:rPr lang="en-US" altLang="zh-CN" dirty="0" smtClean="0"/>
              <a:t>https://blog.csdn.net/blade2001/article/details/8722921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5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端口扫描：攻击者可以通过它了解到从哪里可探寻到攻击弱点。实质上，端口扫描包括向每个端口发送消息，一次只发送一个消息。接收到的回应类型表示是否在使用该端口并且可由此探寻弱点。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密码爆破：暴力猜解即是穷举法，穷举法的基本思想是根据题目的部分条件确定答案的大致范围，并在此范围内对所有可能的情况逐一验证，直到全部情况验证完毕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缓冲区溢出：通过往程序的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写超出其长度的内容，造成缓冲区的溢出，从而破坏程序的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，造成程序崩溃或使程序转而执行其它指令，以达到攻击的目的。造成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溢出的原因是程序中没有仔细检查用户输入的参数。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缓冲区溢出是一种非常普遍、非常危险的漏洞，在各种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、应用软件中广泛存在。利用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缓冲区溢出攻击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，可以导致程序运行失败、系统宕机、重新启动等后果。更为严重的是，可以利用它执行非授权指令，甚至可以取得系统特权，进而进行各种非法操作。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31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段渗透：攻击者通过渗透同一网段内的一台主机对目标主机进行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等手段渗透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Resolution Protocol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的缩写。其基本功能就是在主机发送数据之前将目标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地址，完成网络地址到物理地理地址的映射，以保证两台主机能够正常通信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社会工程学：通过对受害者心理弱点、本能反应、好奇心、信任、贪婪等心理陷阱进行诸如欺骗、伤害的一种危害手段</a:t>
            </a:r>
            <a:endParaRPr lang="en-US" altLang="zh-CN" dirty="0" smtClean="0"/>
          </a:p>
          <a:p>
            <a:r>
              <a:rPr lang="en-US" altLang="zh-CN" dirty="0" err="1" smtClean="0"/>
              <a:t>whois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反查</a:t>
            </a:r>
            <a:endParaRPr lang="en-US" altLang="zh-CN" dirty="0" smtClean="0"/>
          </a:p>
          <a:p>
            <a:r>
              <a:rPr lang="zh-CN" altLang="en-US" dirty="0" smtClean="0"/>
              <a:t>友情链接和联系方式</a:t>
            </a:r>
            <a:endParaRPr lang="en-US" altLang="zh-CN" dirty="0" smtClean="0"/>
          </a:p>
          <a:p>
            <a:r>
              <a:rPr lang="zh-CN" altLang="en-US" dirty="0" smtClean="0"/>
              <a:t>沟通（挂广告、获取服务器密码、伪造）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1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对于网站渗透这一块，寻找漏洞是第一个突破口， 常规的来说都会以收集信息，漏洞扫描等一步步的展开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https://blog.csdn.net/dianyanxia/article/details/86567183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197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对于网站渗透这一块，寻找漏洞是第一个突破口， 常规的来说都会以收集信息，漏洞扫描等一步步的展开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https://blog.csdn.net/dianyanxia/article/details/86567183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3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 smtClean="0"/>
              <a:t>4</a:t>
            </a:r>
            <a:r>
              <a:rPr lang="en-US" altLang="zh-CN" sz="3600" dirty="0" smtClean="0"/>
              <a:t>.1 </a:t>
            </a:r>
            <a:r>
              <a:rPr lang="zh-CN" altLang="en-US" sz="3600" dirty="0" smtClean="0"/>
              <a:t>渗透测试</a:t>
            </a:r>
            <a:r>
              <a:rPr lang="zh-CN" altLang="en-US" dirty="0" smtClean="0"/>
              <a:t>概述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渗透测试基础概念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服务器可能存在的漏洞</a:t>
            </a:r>
            <a:endParaRPr lang="en-US" altLang="zh-CN" dirty="0" smtClean="0"/>
          </a:p>
          <a:p>
            <a:r>
              <a:rPr lang="zh-CN" altLang="en-US" dirty="0" smtClean="0"/>
              <a:t>怎样做</a:t>
            </a:r>
            <a:r>
              <a:rPr lang="zh-CN" altLang="en-US" dirty="0"/>
              <a:t>渗透</a:t>
            </a:r>
            <a:r>
              <a:rPr lang="zh-CN" altLang="en-US" dirty="0" smtClean="0"/>
              <a:t>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渗透测试基础概念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什么是渗透测试</a:t>
            </a:r>
            <a:endParaRPr lang="en-US" altLang="zh-CN" dirty="0" smtClean="0"/>
          </a:p>
          <a:p>
            <a:pPr lvl="1"/>
            <a:r>
              <a:rPr lang="zh-CN" altLang="en-US" dirty="0"/>
              <a:t>通过模拟</a:t>
            </a:r>
            <a:r>
              <a:rPr lang="zh-CN" altLang="en-US" dirty="0">
                <a:solidFill>
                  <a:srgbClr val="FF0000"/>
                </a:solidFill>
              </a:rPr>
              <a:t>真实黑客的技术</a:t>
            </a:r>
            <a:r>
              <a:rPr lang="zh-CN" altLang="en-US" dirty="0"/>
              <a:t>手段对目标进行</a:t>
            </a:r>
            <a:r>
              <a:rPr lang="zh-CN" altLang="en-US" dirty="0">
                <a:solidFill>
                  <a:srgbClr val="FF0000"/>
                </a:solidFill>
              </a:rPr>
              <a:t>漏洞检测</a:t>
            </a:r>
            <a:r>
              <a:rPr lang="zh-CN" altLang="en-US" dirty="0"/>
              <a:t>，突破系统的安全防护手段，</a:t>
            </a:r>
            <a:r>
              <a:rPr lang="zh-CN" altLang="en-US" dirty="0">
                <a:solidFill>
                  <a:srgbClr val="FF0000"/>
                </a:solidFill>
              </a:rPr>
              <a:t>深入评估</a:t>
            </a:r>
            <a:r>
              <a:rPr lang="zh-CN" altLang="en-US" dirty="0"/>
              <a:t>漏洞所可能造成的实际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r>
              <a:rPr lang="zh-CN" altLang="en-US" dirty="0" smtClean="0"/>
              <a:t>渗透测试与安全测试的区别</a:t>
            </a:r>
            <a:endParaRPr lang="en-US" altLang="zh-CN" dirty="0" smtClean="0"/>
          </a:p>
          <a:p>
            <a:pPr lvl="1"/>
            <a:r>
              <a:rPr lang="zh-CN" altLang="en-US" dirty="0"/>
              <a:t>渗透测试侧重于</a:t>
            </a:r>
            <a:r>
              <a:rPr lang="zh-CN" altLang="en-US" dirty="0">
                <a:solidFill>
                  <a:srgbClr val="FF0000"/>
                </a:solidFill>
              </a:rPr>
              <a:t>几个点</a:t>
            </a:r>
            <a:r>
              <a:rPr lang="zh-CN" altLang="en-US" dirty="0"/>
              <a:t>的穿透</a:t>
            </a:r>
            <a:r>
              <a:rPr lang="zh-CN" altLang="en-US" dirty="0" smtClean="0"/>
              <a:t>攻击</a:t>
            </a:r>
            <a:endParaRPr lang="en-US" altLang="zh-CN" dirty="0"/>
          </a:p>
          <a:p>
            <a:pPr lvl="1"/>
            <a:r>
              <a:rPr lang="zh-CN" altLang="en-US" dirty="0" smtClean="0"/>
              <a:t>安全</a:t>
            </a:r>
            <a:r>
              <a:rPr lang="zh-CN" altLang="en-US" dirty="0"/>
              <a:t>测试是侧重于对</a:t>
            </a:r>
            <a:r>
              <a:rPr lang="zh-CN" altLang="en-US" dirty="0">
                <a:solidFill>
                  <a:srgbClr val="FF0000"/>
                </a:solidFill>
              </a:rPr>
              <a:t>安全威胁的建模</a:t>
            </a:r>
            <a:r>
              <a:rPr lang="zh-CN" altLang="en-US" dirty="0"/>
              <a:t>，系统的对来自各个方面，各个层面威胁的全面考量。安全测试可以</a:t>
            </a:r>
            <a:r>
              <a:rPr lang="zh-CN" altLang="en-US" dirty="0" smtClean="0"/>
              <a:t>告诉您</a:t>
            </a:r>
            <a:r>
              <a:rPr lang="zh-CN" altLang="en-US" dirty="0"/>
              <a:t>，您的系统可能会来自哪个方面的威胁，正在遭受哪些威胁，以及您的系统已经可抵御什么样的威胁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渗透测试</a:t>
            </a:r>
            <a:r>
              <a:rPr lang="zh-CN" altLang="en-US" dirty="0"/>
              <a:t>基础概念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</a:t>
            </a:r>
            <a:r>
              <a:rPr lang="zh-CN" altLang="en-US" dirty="0" smtClean="0"/>
              <a:t>进行渗透测试</a:t>
            </a:r>
            <a:endParaRPr lang="en-US" altLang="zh-CN" dirty="0"/>
          </a:p>
          <a:p>
            <a:pPr lvl="1"/>
            <a:r>
              <a:rPr lang="zh-CN" altLang="en-US" dirty="0"/>
              <a:t>保障</a:t>
            </a:r>
            <a:r>
              <a:rPr lang="en-US" altLang="zh-CN" dirty="0"/>
              <a:t>Web</a:t>
            </a:r>
            <a:r>
              <a:rPr lang="zh-CN" altLang="en-US" dirty="0"/>
              <a:t>服务器端的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服务器是怎样被入侵的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直接针对目标进行攻击，比如端口扫描、密码爆破、缓冲区溢出攻击等方式直接获取目标权限</a:t>
            </a:r>
            <a:endParaRPr lang="zh-CN" altLang="en-US" dirty="0"/>
          </a:p>
        </p:txBody>
      </p:sp>
      <p:sp>
        <p:nvSpPr>
          <p:cNvPr id="4" name="AutoShape 2" descr="https://wx2.qq.com/cgi-bin/mmwebwx-bin/webwxgetmsgimg?&amp;MsgID=6036955380132525252&amp;skey=%40crypt_a108b6fe_52e676bc7ed0f50b37507db4c884220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0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可能存在的漏洞</a:t>
            </a:r>
            <a:endParaRPr lang="zh-CN" altLang="en-US" dirty="0"/>
          </a:p>
        </p:txBody>
      </p:sp>
      <p:sp>
        <p:nvSpPr>
          <p:cNvPr id="4" name="AutoShape 2" descr="https://wx2.qq.com/cgi-bin/mmwebwx-bin/webwxgetmsgimg?&amp;MsgID=6036955380132525252&amp;skey=%40crypt_a108b6fe_52e676bc7ed0f50b37507db4c884220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405" y="1076636"/>
            <a:ext cx="898395" cy="10385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11599" y="2489199"/>
            <a:ext cx="3645065" cy="64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Services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213600" y="3124200"/>
            <a:ext cx="4000500" cy="109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4800" y="4178300"/>
            <a:ext cx="142240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溢出</a:t>
            </a:r>
          </a:p>
        </p:txBody>
      </p:sp>
      <p:sp>
        <p:nvSpPr>
          <p:cNvPr id="10" name="矩形 9"/>
          <p:cNvSpPr/>
          <p:nvPr/>
        </p:nvSpPr>
        <p:spPr>
          <a:xfrm>
            <a:off x="2298700" y="4191000"/>
            <a:ext cx="1574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MySQL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81500" y="4216400"/>
            <a:ext cx="1574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FTP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3" name="内容占位符 11"/>
          <p:cNvSpPr txBox="1">
            <a:spLocks/>
          </p:cNvSpPr>
          <p:nvPr/>
        </p:nvSpPr>
        <p:spPr>
          <a:xfrm>
            <a:off x="787400" y="1203324"/>
            <a:ext cx="10515600" cy="493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235700" y="4267200"/>
            <a:ext cx="1574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Web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91500" y="4305300"/>
            <a:ext cx="1574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MSSQL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248900" y="4292600"/>
            <a:ext cx="1574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……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2400" y="5905500"/>
            <a:ext cx="16256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SQL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注入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32000" y="5918200"/>
            <a:ext cx="16383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上传漏洞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49700" y="5943600"/>
            <a:ext cx="142240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XSS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27700" y="5994400"/>
            <a:ext cx="1663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包含漏洞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708900" y="6007100"/>
            <a:ext cx="16256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代码执行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25000" y="5969000"/>
            <a:ext cx="172720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逻辑漏洞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366500" y="5956300"/>
            <a:ext cx="5715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……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155700" y="4838700"/>
            <a:ext cx="51943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2628900" y="4902200"/>
            <a:ext cx="4229100" cy="100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0" idx="0"/>
          </p:cNvCxnSpPr>
          <p:nvPr/>
        </p:nvCxnSpPr>
        <p:spPr>
          <a:xfrm flipH="1">
            <a:off x="4660900" y="4940300"/>
            <a:ext cx="2209800" cy="100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21" idx="0"/>
          </p:cNvCxnSpPr>
          <p:nvPr/>
        </p:nvCxnSpPr>
        <p:spPr>
          <a:xfrm flipH="1">
            <a:off x="6559550" y="4914900"/>
            <a:ext cx="311150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2"/>
          </p:cNvCxnSpPr>
          <p:nvPr/>
        </p:nvCxnSpPr>
        <p:spPr>
          <a:xfrm>
            <a:off x="7023100" y="4889500"/>
            <a:ext cx="1130300" cy="105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327900" y="4914900"/>
            <a:ext cx="2387600" cy="1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24" idx="0"/>
          </p:cNvCxnSpPr>
          <p:nvPr/>
        </p:nvCxnSpPr>
        <p:spPr>
          <a:xfrm>
            <a:off x="7759700" y="4889500"/>
            <a:ext cx="389255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1143000" y="3073400"/>
            <a:ext cx="2895600" cy="1079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921000" y="3162300"/>
            <a:ext cx="19431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308600" y="3175000"/>
            <a:ext cx="0" cy="104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854700" y="3136900"/>
            <a:ext cx="901700" cy="110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426200" y="3124200"/>
            <a:ext cx="2362200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" idx="2"/>
          </p:cNvCxnSpPr>
          <p:nvPr/>
        </p:nvCxnSpPr>
        <p:spPr>
          <a:xfrm>
            <a:off x="5570603" y="2115148"/>
            <a:ext cx="4697" cy="424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930900" y="1447801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Web</a:t>
            </a:r>
            <a:r>
              <a:rPr lang="zh-CN" altLang="en-US" sz="2800" b="1" dirty="0" smtClean="0"/>
              <a:t>服务器</a:t>
            </a:r>
            <a:endParaRPr lang="zh-CN" altLang="en-US" sz="2800" b="1" dirty="0"/>
          </a:p>
        </p:txBody>
      </p:sp>
      <p:sp>
        <p:nvSpPr>
          <p:cNvPr id="65" name="矩形 64"/>
          <p:cNvSpPr/>
          <p:nvPr/>
        </p:nvSpPr>
        <p:spPr>
          <a:xfrm>
            <a:off x="1346200" y="2501900"/>
            <a:ext cx="18034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段渗透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813800" y="2616200"/>
            <a:ext cx="20320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社会工程学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68" name="直接连接符 67"/>
          <p:cNvCxnSpPr>
            <a:endCxn id="65" idx="0"/>
          </p:cNvCxnSpPr>
          <p:nvPr/>
        </p:nvCxnSpPr>
        <p:spPr>
          <a:xfrm flipH="1">
            <a:off x="2247900" y="1854200"/>
            <a:ext cx="28194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134100" y="1993900"/>
            <a:ext cx="3200400" cy="635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34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怎样做渗透测试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渗透测试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实际的攻击进行安全测试与评估的方法就是渗透测试（</a:t>
            </a:r>
            <a:r>
              <a:rPr lang="en-US" altLang="zh-CN" dirty="0"/>
              <a:t>Penetration Testing</a:t>
            </a:r>
            <a:r>
              <a:rPr lang="zh-CN" altLang="en-US" dirty="0"/>
              <a:t>，</a:t>
            </a:r>
            <a:r>
              <a:rPr lang="en-US" altLang="zh-CN" dirty="0"/>
              <a:t>Pentest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85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渗透测试流程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明确目标</a:t>
            </a:r>
            <a:endParaRPr lang="en-US" altLang="zh-CN" dirty="0" smtClean="0"/>
          </a:p>
          <a:p>
            <a:r>
              <a:rPr lang="zh-CN" altLang="en-US" dirty="0" smtClean="0"/>
              <a:t>信息收集</a:t>
            </a:r>
            <a:endParaRPr lang="en-US" altLang="zh-CN" dirty="0" smtClean="0"/>
          </a:p>
          <a:p>
            <a:r>
              <a:rPr lang="zh-CN" altLang="en-US" dirty="0" smtClean="0"/>
              <a:t>漏洞探测</a:t>
            </a:r>
            <a:endParaRPr lang="en-US" altLang="zh-CN" dirty="0" smtClean="0"/>
          </a:p>
          <a:p>
            <a:r>
              <a:rPr lang="zh-CN" altLang="en-US" dirty="0" smtClean="0"/>
              <a:t>漏洞验证</a:t>
            </a:r>
            <a:endParaRPr lang="en-US" altLang="zh-CN" dirty="0" smtClean="0"/>
          </a:p>
          <a:p>
            <a:r>
              <a:rPr lang="zh-CN" altLang="en-US" dirty="0" smtClean="0"/>
              <a:t>编写报告</a:t>
            </a:r>
            <a:endParaRPr lang="en-US" altLang="zh-CN" dirty="0" smtClean="0"/>
          </a:p>
          <a:p>
            <a:r>
              <a:rPr lang="zh-CN" altLang="en-US" dirty="0" smtClean="0"/>
              <a:t>信息整理与分析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33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渗透测试流程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信息</a:t>
            </a:r>
            <a:r>
              <a:rPr lang="zh-CN" altLang="en-US" dirty="0"/>
              <a:t>收集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页面爬取</a:t>
            </a:r>
            <a:endParaRPr lang="en-US" altLang="zh-CN" dirty="0"/>
          </a:p>
          <a:p>
            <a:pPr lvl="1"/>
            <a:r>
              <a:rPr lang="zh-CN" altLang="en-US" dirty="0" smtClean="0"/>
              <a:t>网站结构进行爆破扫描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目标服务器端口扫描</a:t>
            </a:r>
            <a:endParaRPr lang="en-US" altLang="zh-CN" dirty="0" smtClean="0"/>
          </a:p>
          <a:p>
            <a:r>
              <a:rPr lang="zh-CN" altLang="en-US" dirty="0" smtClean="0"/>
              <a:t>探测漏洞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 smtClean="0"/>
              <a:t>注入漏洞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XSS</a:t>
            </a:r>
            <a:r>
              <a:rPr lang="zh-CN" altLang="en-US" dirty="0" smtClean="0"/>
              <a:t>跨站脚本攻击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文件上传漏洞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90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渗透测试</a:t>
            </a:r>
            <a:r>
              <a:rPr lang="zh-CN" altLang="en-US" dirty="0"/>
              <a:t>基础概念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服务器可能存在的漏洞</a:t>
            </a:r>
            <a:endParaRPr lang="en-US" altLang="zh-CN" dirty="0"/>
          </a:p>
          <a:p>
            <a:r>
              <a:rPr lang="zh-CN" altLang="en-US" dirty="0"/>
              <a:t>怎样</a:t>
            </a:r>
            <a:r>
              <a:rPr lang="zh-CN" altLang="en-US" dirty="0" smtClean="0"/>
              <a:t>做渗透测试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渗透测试流程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45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1455</TotalTime>
  <Words>715</Words>
  <Application>Microsoft Office PowerPoint</Application>
  <PresentationFormat>宽屏</PresentationFormat>
  <Paragraphs>87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楷体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渗透测试基础概念</vt:lpstr>
      <vt:lpstr>渗透测试基础概念</vt:lpstr>
      <vt:lpstr>可能存在的漏洞</vt:lpstr>
      <vt:lpstr>怎样做渗透测试</vt:lpstr>
      <vt:lpstr>渗透测试流程</vt:lpstr>
      <vt:lpstr>渗透测试流程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软件学院教务办</cp:lastModifiedBy>
  <cp:revision>79</cp:revision>
  <dcterms:created xsi:type="dcterms:W3CDTF">2018-07-18T03:20:47Z</dcterms:created>
  <dcterms:modified xsi:type="dcterms:W3CDTF">2019-10-12T01:41:57Z</dcterms:modified>
</cp:coreProperties>
</file>