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1" r:id="rId3"/>
    <p:sldId id="294" r:id="rId4"/>
    <p:sldId id="296" r:id="rId5"/>
    <p:sldId id="295" r:id="rId6"/>
    <p:sldId id="282" r:id="rId7"/>
    <p:sldId id="298" r:id="rId8"/>
    <p:sldId id="297" r:id="rId9"/>
    <p:sldId id="302" r:id="rId10"/>
    <p:sldId id="303" r:id="rId11"/>
    <p:sldId id="299" r:id="rId12"/>
    <p:sldId id="300" r:id="rId13"/>
    <p:sldId id="304" r:id="rId14"/>
    <p:sldId id="305" r:id="rId15"/>
    <p:sldId id="307" r:id="rId16"/>
    <p:sldId id="321" r:id="rId17"/>
    <p:sldId id="306" r:id="rId18"/>
    <p:sldId id="315" r:id="rId19"/>
    <p:sldId id="287" r:id="rId20"/>
    <p:sldId id="288" r:id="rId21"/>
    <p:sldId id="316" r:id="rId22"/>
    <p:sldId id="317" r:id="rId23"/>
    <p:sldId id="318" r:id="rId24"/>
    <p:sldId id="319" r:id="rId25"/>
    <p:sldId id="320" r:id="rId26"/>
    <p:sldId id="289" r:id="rId27"/>
    <p:sldId id="314" r:id="rId28"/>
    <p:sldId id="291" r:id="rId29"/>
    <p:sldId id="290" r:id="rId30"/>
    <p:sldId id="292" r:id="rId31"/>
    <p:sldId id="308" r:id="rId32"/>
    <p:sldId id="293" r:id="rId33"/>
    <p:sldId id="309" r:id="rId34"/>
    <p:sldId id="310" r:id="rId35"/>
    <p:sldId id="311" r:id="rId36"/>
    <p:sldId id="312" r:id="rId37"/>
    <p:sldId id="313" r:id="rId38"/>
    <p:sldId id="322" r:id="rId39"/>
    <p:sldId id="283" r:id="rId40"/>
    <p:sldId id="274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00" autoAdjust="0"/>
    <p:restoredTop sz="80249" autoAdjust="0"/>
  </p:normalViewPr>
  <p:slideViewPr>
    <p:cSldViewPr snapToGrid="0">
      <p:cViewPr varScale="1">
        <p:scale>
          <a:sx n="69" d="100"/>
          <a:sy n="69" d="100"/>
        </p:scale>
        <p:origin x="1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8%B7%AF%E7%94%B1/363497" TargetMode="External"/><Relationship Id="rId3" Type="http://schemas.openxmlformats.org/officeDocument/2006/relationships/hyperlink" Target="https://baike.baidu.com/item/%E6%8A%A5%E6%96%87/3164352" TargetMode="External"/><Relationship Id="rId7" Type="http://schemas.openxmlformats.org/officeDocument/2006/relationships/hyperlink" Target="https://baike.baidu.com/item/%E7%BD%91%E7%BB%9C%E9%80%9A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8%B7%AF%E7%94%B1" TargetMode="External"/><Relationship Id="rId5" Type="http://schemas.openxmlformats.org/officeDocument/2006/relationships/hyperlink" Target="https://baike.baidu.com/item/%E4%B8%BB%E6%9C%BA/455151" TargetMode="External"/><Relationship Id="rId10" Type="http://schemas.openxmlformats.org/officeDocument/2006/relationships/hyperlink" Target="https://www.baidu.com/s?wd=UDP%E5%8D%8F%E8%AE%AE&amp;tn=SE_PcZhidaonwhc_ngpagmjz&amp;rsv_dl=gh_pc_zhidao" TargetMode="External"/><Relationship Id="rId4" Type="http://schemas.openxmlformats.org/officeDocument/2006/relationships/hyperlink" Target="https://baike.baidu.com/item/TCP/IP%E5%8D%8F%E8%AE%AE%E7%B0%87" TargetMode="External"/><Relationship Id="rId9" Type="http://schemas.openxmlformats.org/officeDocument/2006/relationships/hyperlink" Target="https://www.baidu.com/s?wd=TCP%E5%8D%8F%E8%AE%AE&amp;tn=SE_PcZhidaonwhc_ngpagmjz&amp;rsv_dl=gh_pc_zhidao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BD%91%E6%AE%B5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nslookup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是一个用来进行域名解析的命令，也可以实现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服务器的查询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端口扫描是通过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数据包进行的，用于扫描目标机器的端口上是否存在程序监听，通常意义上，普通个人机器上的某个端口如果有程序监听的话，那么它一般是系统漏洞。由于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是一个有连接的可靠协议，所以要使用三次握手来建立连接，三次握手的报文分别是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(SYN)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(ACK SYN)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(ACK)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。进行端口扫描时，首先向对方主机的某一端口发送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(SYN)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报文，如果对方这一端口上有程序在监听（或者说存在漏洞），则回复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(SYN ACK)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报文，否则回复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(RST)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报文。据此就可以判断对方端口上是否有程序在监听了，或者是否存在漏洞了。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94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ICMP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Control Message Protocol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报文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协议。它是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TCP/IP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协议簇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的一个子协议，用于在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主机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路由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器之间传递控制消息。控制消息是指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网络通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不通、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主机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是否可达、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路由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是否可用等网络本身的消息。这些控制消息虽然并不传输用户数据，但是对于用户数据的传递起着重要的作用。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总结一下他们的区别了，主要是以下几点：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是有连接的协议，而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是无连接的；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扫描检测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(ACK SYN)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(RST)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ICMP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端口不可达报文；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TCP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协议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是可靠但低效的，可以有效进行端口扫描，范围广，效率低，可以应用于任何网络中；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UDP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协议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时不可靠但高效的，范围小，效率高，一般应用于局域网内部，随着网络规模的增大，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端口扫描的结果准确度会越来越差，极端情况是，如果对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端口扫描，所得到的结果一定不准确。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989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994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https://www.waitalone.cn/layer-subdomain-excavator.html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site—-</a:t>
            </a:r>
            <a:r>
              <a:rPr lang="zh-CN" altLang="en-US" dirty="0" smtClean="0"/>
              <a:t>把搜索范围规定在特定的站点中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intitle</a:t>
            </a:r>
            <a:r>
              <a:rPr lang="en-US" altLang="zh-CN" dirty="0" smtClean="0"/>
              <a:t>—-</a:t>
            </a:r>
            <a:r>
              <a:rPr lang="zh-CN" altLang="en-US" dirty="0" smtClean="0"/>
              <a:t>把 搜素范围限定在标题中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 </a:t>
            </a:r>
            <a:r>
              <a:rPr lang="en-US" altLang="zh-CN" dirty="0" err="1" smtClean="0"/>
              <a:t>inurl</a:t>
            </a:r>
            <a:r>
              <a:rPr lang="en-US" altLang="zh-CN" dirty="0" smtClean="0"/>
              <a:t>—-</a:t>
            </a:r>
            <a:r>
              <a:rPr lang="zh-CN" altLang="en-US" dirty="0" smtClean="0"/>
              <a:t>网址中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的一些信息，常常具有一些含义的。你可以通过</a:t>
            </a:r>
            <a:r>
              <a:rPr lang="en-US" altLang="zh-CN" dirty="0" err="1" smtClean="0"/>
              <a:t>inurl</a:t>
            </a:r>
            <a:r>
              <a:rPr lang="zh-CN" altLang="en-US" dirty="0" smtClean="0"/>
              <a:t>把这些链接找出来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主域名安全，子域名未必安全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为通常企业基于成本的考虑，一般只会考虑把</a:t>
            </a:r>
            <a:r>
              <a:rPr lang="sq-A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这个域名加入到</a:t>
            </a:r>
            <a:r>
              <a:rPr lang="sq-A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列表中去隐藏</a:t>
            </a:r>
            <a:r>
              <a:rPr lang="sq-A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sq-A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其它二级域名则不管，这样其实无形中就把网站的真实</a:t>
            </a:r>
            <a:r>
              <a:rPr lang="sq-A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暴露了。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q-A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的全称</a:t>
            </a:r>
            <a:r>
              <a:rPr lang="sq-A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Delivery Network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31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site—-</a:t>
            </a:r>
            <a:r>
              <a:rPr lang="zh-CN" altLang="en-US" dirty="0" smtClean="0"/>
              <a:t>把搜索范围规定在特定的站点中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97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Whois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简单来说，就是一个用来查询域名是否已经被注册，以及注册域名的详细信息的数据库（如域名所有人、域名注册商、域名注册日期和过期日期等）。通过域名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服务器查询，可以查询域名归属者联系方式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81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q-AL" altLang="zh-CN" dirty="0" smtClean="0"/>
              <a:t>intitle:&lt;%execute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sq-AL" altLang="zh-CN" dirty="0" smtClean="0"/>
              <a:t>inurl:asp?id=site:.kr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hk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tw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jp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q-AL" altLang="zh-CN" dirty="0" smtClean="0"/>
              <a:t>inurl:</a:t>
            </a:r>
            <a:r>
              <a:rPr lang="en-US" altLang="zh-CN" dirty="0" err="1" smtClean="0"/>
              <a:t>php</a:t>
            </a:r>
            <a:r>
              <a:rPr lang="sq-AL" altLang="zh-CN" dirty="0" smtClean="0"/>
              <a:t>?id=site:.kr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q-AL" altLang="zh-CN" dirty="0" smtClean="0"/>
              <a:t>site.cracer.com inurl:admin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inurl:eweb.editor</a:t>
            </a:r>
            <a:r>
              <a:rPr lang="en-US" altLang="zh-CN" baseline="0" dirty="0" smtClean="0"/>
              <a:t>       </a:t>
            </a:r>
            <a:r>
              <a:rPr lang="en-US" altLang="zh-CN" baseline="0" dirty="0" err="1" smtClean="0"/>
              <a:t>inurl:fckeditor</a:t>
            </a:r>
            <a:r>
              <a:rPr lang="en-US" altLang="zh-CN" baseline="0" dirty="0" smtClean="0"/>
              <a:t>          </a:t>
            </a:r>
            <a:r>
              <a:rPr lang="en-US" altLang="zh-CN" baseline="0" dirty="0" err="1" smtClean="0"/>
              <a:t>inurl:admin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825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robots </a:t>
            </a:r>
            <a:r>
              <a:rPr lang="zh-CN" altLang="en-US" dirty="0" smtClean="0"/>
              <a:t>机器人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一般情况下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robot.txt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文件会以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User-agent: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开头，该项的值用于描述搜索引擎机器人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的名字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一般情况下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robot.txt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文件会以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User-agent: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开头，该项的值用于描述搜索引擎机器人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的名字。例如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User-agent:Baiduspider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，就是针对百度蜘蛛进行的协议约束，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robots.txt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文件中至少要有一条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User-agent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记录。如果该项的值设为*（通配符），则该协议对任何搜索引擎机器人均有效。如果使用通配符，这样的记录只能有一条。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参考：</a:t>
            </a:r>
            <a:r>
              <a:rPr lang="sq-AL" altLang="zh-CN" dirty="0" smtClean="0"/>
              <a:t>https://jingyan.baidu.com/article/cdddd41c47d31853ca00e147.html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878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端口扫描，顾名思义，就是逐个对一段端口或指定的端口进行扫描。通过扫描结果可以知道一台计算机上都提供了哪些服务，然后就可以通过所提供的这些服务的己知漏洞就可进行攻击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096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扫描和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 SYN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扫描最为实用。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扫描通过发送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ICMP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Control Message Protocol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控制消息协议）回应请求数据包和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应答（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Acknowledge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）数据包，确定主机的状态，非常适合于检测指定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网段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内正在运行的主机数量。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736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TCP(Transmission Control Protocol)</a:t>
            </a:r>
            <a:r>
              <a:rPr lang="zh-CN" altLang="en-US" dirty="0" smtClean="0"/>
              <a:t>传输控制协议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是主机对主机层的传输控制协议，提供可靠的连接服务，采用三次握手确认建立一个连接：位码即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标志位，有</a:t>
            </a:r>
            <a:r>
              <a:rPr lang="en-US" altLang="zh-CN" dirty="0" smtClean="0"/>
              <a:t>6</a:t>
            </a:r>
            <a:r>
              <a:rPr lang="zh-CN" altLang="en-US" dirty="0" smtClean="0"/>
              <a:t>种标示：</a:t>
            </a:r>
            <a:r>
              <a:rPr lang="en-US" altLang="zh-CN" dirty="0" smtClean="0"/>
              <a:t>SYN(synchronous</a:t>
            </a:r>
            <a:r>
              <a:rPr lang="zh-CN" altLang="en-US" dirty="0" smtClean="0"/>
              <a:t>建立联机</a:t>
            </a:r>
            <a:r>
              <a:rPr lang="en-US" altLang="zh-CN" dirty="0" smtClean="0"/>
              <a:t>) ACK(acknowledgement </a:t>
            </a:r>
            <a:r>
              <a:rPr lang="zh-CN" altLang="en-US" dirty="0" smtClean="0"/>
              <a:t>确认</a:t>
            </a:r>
            <a:r>
              <a:rPr lang="en-US" altLang="zh-CN" dirty="0" smtClean="0"/>
              <a:t>) PSH(push</a:t>
            </a:r>
            <a:r>
              <a:rPr lang="zh-CN" altLang="en-US" dirty="0" smtClean="0"/>
              <a:t>传送</a:t>
            </a:r>
            <a:r>
              <a:rPr lang="en-US" altLang="zh-CN" dirty="0" smtClean="0"/>
              <a:t>) FIN(finish</a:t>
            </a:r>
            <a:r>
              <a:rPr lang="zh-CN" altLang="en-US" dirty="0" smtClean="0"/>
              <a:t>结束</a:t>
            </a:r>
            <a:r>
              <a:rPr lang="en-US" altLang="zh-CN" dirty="0" smtClean="0"/>
              <a:t>) RST(reset</a:t>
            </a:r>
            <a:r>
              <a:rPr lang="zh-CN" altLang="en-US" dirty="0" smtClean="0"/>
              <a:t>重置</a:t>
            </a:r>
            <a:r>
              <a:rPr lang="en-US" altLang="zh-CN" dirty="0" smtClean="0"/>
              <a:t>) URG(urgent</a:t>
            </a:r>
            <a:r>
              <a:rPr lang="zh-CN" altLang="en-US" dirty="0" smtClean="0"/>
              <a:t>紧急</a:t>
            </a:r>
            <a:r>
              <a:rPr lang="en-US" altLang="zh-CN" dirty="0" smtClean="0"/>
              <a:t>)Sequence number(</a:t>
            </a:r>
            <a:r>
              <a:rPr lang="zh-CN" altLang="en-US" dirty="0" smtClean="0"/>
              <a:t>顺序号码</a:t>
            </a:r>
            <a:r>
              <a:rPr lang="en-US" altLang="zh-CN" dirty="0" smtClean="0"/>
              <a:t>) Acknowledge number(</a:t>
            </a:r>
            <a:r>
              <a:rPr lang="zh-CN" altLang="en-US" dirty="0" smtClean="0"/>
              <a:t>确认号码</a:t>
            </a:r>
            <a:r>
              <a:rPr lang="en-US" altLang="zh-CN" dirty="0" smtClean="0"/>
              <a:t>)</a:t>
            </a:r>
            <a:r>
              <a:rPr lang="zh-CN" altLang="en-US" dirty="0" smtClean="0"/>
              <a:t>第一次握手：主机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发送位码为</a:t>
            </a:r>
            <a:r>
              <a:rPr lang="en-US" altLang="zh-CN" dirty="0" err="1" smtClean="0"/>
              <a:t>syn</a:t>
            </a:r>
            <a:r>
              <a:rPr lang="zh-CN" altLang="en-US" dirty="0" smtClean="0"/>
              <a:t>＝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，随机产生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number=1234567</a:t>
            </a:r>
            <a:r>
              <a:rPr lang="zh-CN" altLang="en-US" dirty="0" smtClean="0"/>
              <a:t>的数据包到服务器，主机</a:t>
            </a:r>
            <a:r>
              <a:rPr lang="en-US" altLang="zh-CN" dirty="0" smtClean="0"/>
              <a:t>B</a:t>
            </a:r>
            <a:r>
              <a:rPr lang="zh-CN" altLang="en-US" dirty="0" smtClean="0"/>
              <a:t>由</a:t>
            </a:r>
            <a:r>
              <a:rPr lang="en-US" altLang="zh-CN" dirty="0" smtClean="0"/>
              <a:t>SYN=1</a:t>
            </a:r>
            <a:r>
              <a:rPr lang="zh-CN" altLang="en-US" dirty="0" smtClean="0"/>
              <a:t>知道，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要求建立联机；第二次握手：主机</a:t>
            </a:r>
            <a:r>
              <a:rPr lang="en-US" altLang="zh-CN" dirty="0" smtClean="0"/>
              <a:t>B</a:t>
            </a:r>
            <a:r>
              <a:rPr lang="zh-CN" altLang="en-US" dirty="0" smtClean="0"/>
              <a:t>收到请求后要确认联机信息，向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发送</a:t>
            </a:r>
            <a:r>
              <a:rPr lang="en-US" altLang="zh-CN" dirty="0" err="1" smtClean="0"/>
              <a:t>ack</a:t>
            </a:r>
            <a:r>
              <a:rPr lang="en-US" altLang="zh-CN" dirty="0" smtClean="0"/>
              <a:t> number=(</a:t>
            </a:r>
            <a:r>
              <a:rPr lang="zh-CN" altLang="en-US" dirty="0" smtClean="0"/>
              <a:t>主机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seq+1)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syn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ack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，随机产生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=7654321</a:t>
            </a:r>
            <a:r>
              <a:rPr lang="zh-CN" altLang="en-US" dirty="0" smtClean="0"/>
              <a:t>的包；第三次握手：主机</a:t>
            </a:r>
            <a:r>
              <a:rPr lang="en-US" altLang="zh-CN" dirty="0" smtClean="0"/>
              <a:t>A</a:t>
            </a:r>
            <a:r>
              <a:rPr lang="zh-CN" altLang="en-US" dirty="0" smtClean="0"/>
              <a:t>收到后检查</a:t>
            </a:r>
            <a:r>
              <a:rPr lang="en-US" altLang="zh-CN" dirty="0" err="1" smtClean="0"/>
              <a:t>ack</a:t>
            </a:r>
            <a:r>
              <a:rPr lang="en-US" altLang="zh-CN" dirty="0" smtClean="0"/>
              <a:t> number</a:t>
            </a:r>
            <a:r>
              <a:rPr lang="zh-CN" altLang="en-US" dirty="0" smtClean="0"/>
              <a:t>是否正确，即第一次发送的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number+1</a:t>
            </a:r>
            <a:r>
              <a:rPr lang="zh-CN" altLang="en-US" dirty="0" smtClean="0"/>
              <a:t>，以及位码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是否为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，若正确，主机</a:t>
            </a:r>
            <a:r>
              <a:rPr lang="en-US" altLang="zh-CN" dirty="0" smtClean="0"/>
              <a:t>A</a:t>
            </a:r>
            <a:r>
              <a:rPr lang="zh-CN" altLang="en-US" dirty="0" smtClean="0"/>
              <a:t>会再发送</a:t>
            </a:r>
            <a:r>
              <a:rPr lang="en-US" altLang="zh-CN" dirty="0" err="1" smtClean="0"/>
              <a:t>ack</a:t>
            </a:r>
            <a:r>
              <a:rPr lang="en-US" altLang="zh-CN" dirty="0" smtClean="0"/>
              <a:t> number=(</a:t>
            </a:r>
            <a:r>
              <a:rPr lang="zh-CN" altLang="en-US" dirty="0" smtClean="0"/>
              <a:t>主机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seq+1)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ack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，主机</a:t>
            </a:r>
            <a:r>
              <a:rPr lang="en-US" altLang="zh-CN" dirty="0" smtClean="0"/>
              <a:t>B</a:t>
            </a:r>
            <a:r>
              <a:rPr lang="zh-CN" altLang="en-US" dirty="0" smtClean="0"/>
              <a:t>收到后确认</a:t>
            </a:r>
            <a:r>
              <a:rPr lang="en-US" altLang="zh-CN" dirty="0" err="1" smtClean="0"/>
              <a:t>seq</a:t>
            </a:r>
            <a:r>
              <a:rPr lang="zh-CN" altLang="en-US" dirty="0" smtClean="0"/>
              <a:t>值与</a:t>
            </a:r>
            <a:r>
              <a:rPr lang="en-US" altLang="zh-CN" dirty="0" err="1" smtClean="0"/>
              <a:t>ack</a:t>
            </a:r>
            <a:r>
              <a:rPr lang="en-US" altLang="zh-CN" dirty="0" smtClean="0"/>
              <a:t>=1</a:t>
            </a:r>
            <a:r>
              <a:rPr lang="zh-CN" altLang="en-US" dirty="0" smtClean="0"/>
              <a:t>则连接建立成功。</a:t>
            </a:r>
          </a:p>
          <a:p>
            <a:r>
              <a:rPr lang="zh-CN" altLang="en-US" dirty="0" smtClean="0"/>
              <a:t>原文链接：</a:t>
            </a:r>
            <a:r>
              <a:rPr lang="en-US" altLang="zh-CN" dirty="0" smtClean="0"/>
              <a:t>https://blog.csdn.net/u014507230/article/details/45310847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1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aidu.com/24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qufutuan.com/team.php?id=5175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yunsee.cn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dirty="0" smtClean="0"/>
              <a:t>4.3 Web</a:t>
            </a:r>
            <a:r>
              <a:rPr lang="zh-CN" altLang="en-US" dirty="0" smtClean="0"/>
              <a:t>安全测试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信息收集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例如：搜索存在敏感信息的网站</a:t>
            </a:r>
            <a:endParaRPr lang="en-US" altLang="zh-CN" dirty="0" smtClean="0"/>
          </a:p>
          <a:p>
            <a:pPr lvl="1"/>
            <a:r>
              <a:rPr lang="en-US" altLang="zh-CN" dirty="0" err="1"/>
              <a:t>intext</a:t>
            </a:r>
            <a:r>
              <a:rPr lang="en-US" altLang="zh-CN" dirty="0"/>
              <a:t>:</a:t>
            </a:r>
            <a:r>
              <a:rPr lang="zh-CN" altLang="en-US" dirty="0"/>
              <a:t>系统登录</a:t>
            </a:r>
            <a:endParaRPr lang="en-US" altLang="zh-CN" dirty="0"/>
          </a:p>
          <a:p>
            <a:pPr lvl="1"/>
            <a:r>
              <a:rPr lang="en-US" altLang="zh-CN" dirty="0" err="1"/>
              <a:t>intitle</a:t>
            </a:r>
            <a:r>
              <a:rPr lang="zh-CN" altLang="en-US" dirty="0"/>
              <a:t>：系统登录</a:t>
            </a:r>
            <a:endParaRPr lang="en-US" altLang="zh-CN" dirty="0"/>
          </a:p>
          <a:p>
            <a:pPr lvl="1"/>
            <a:r>
              <a:rPr lang="en-US" altLang="zh-CN" dirty="0" err="1"/>
              <a:t>inurl:eweb.editor</a:t>
            </a:r>
            <a:endParaRPr lang="en-US" altLang="zh-CN" dirty="0"/>
          </a:p>
          <a:p>
            <a:pPr lvl="1"/>
            <a:r>
              <a:rPr lang="en-US" altLang="zh-CN" dirty="0" err="1" smtClean="0"/>
              <a:t>intitle</a:t>
            </a:r>
            <a:r>
              <a:rPr lang="en-US" altLang="zh-CN" dirty="0" smtClean="0"/>
              <a:t>:</a:t>
            </a:r>
            <a:r>
              <a:rPr lang="zh-CN" altLang="en-US" dirty="0" smtClean="0"/>
              <a:t>管理登录  </a:t>
            </a:r>
            <a:r>
              <a:rPr lang="en-US" altLang="zh-CN" dirty="0" err="1" smtClean="0"/>
              <a:t>filetype:php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查询网页标题中含有“管理登录”，并且为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类型的网站</a:t>
            </a:r>
            <a:endParaRPr lang="en-US" altLang="zh-CN" dirty="0"/>
          </a:p>
          <a:p>
            <a:pPr lvl="1"/>
            <a:r>
              <a:rPr lang="en-US" altLang="zh-CN" dirty="0" err="1" smtClean="0"/>
              <a:t>intext:Powered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Discuz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正文中存在</a:t>
            </a:r>
            <a:r>
              <a:rPr lang="en-US" altLang="zh-CN" dirty="0" err="1" smtClean="0"/>
              <a:t>Discuz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15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域名信息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敏感目录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端口扫描</a:t>
            </a:r>
            <a:endParaRPr lang="en-US" altLang="zh-CN" dirty="0" smtClean="0"/>
          </a:p>
          <a:p>
            <a:r>
              <a:rPr lang="zh-CN" altLang="en-US" dirty="0"/>
              <a:t>旁</a:t>
            </a:r>
            <a:r>
              <a:rPr lang="zh-CN" altLang="en-US" dirty="0" smtClean="0"/>
              <a:t>站</a:t>
            </a:r>
            <a:r>
              <a:rPr lang="en-US" altLang="zh-CN" dirty="0" smtClean="0"/>
              <a:t>C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r>
              <a:rPr lang="zh-CN" altLang="en-US" dirty="0" smtClean="0"/>
              <a:t>整站分析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197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敏感目录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5095876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什么是敏感目录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可以被黑客利用的目录，如：后台目录，上传目录等等</a:t>
            </a:r>
            <a:endParaRPr lang="en-US" altLang="zh-CN" dirty="0" smtClean="0"/>
          </a:p>
          <a:p>
            <a:r>
              <a:rPr lang="zh-CN" altLang="en-US" dirty="0" smtClean="0"/>
              <a:t>收集哪些敏感目录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robots.txt</a:t>
            </a:r>
          </a:p>
          <a:p>
            <a:pPr lvl="1"/>
            <a:r>
              <a:rPr lang="zh-CN" altLang="en-US" dirty="0" smtClean="0"/>
              <a:t>后台目录</a:t>
            </a:r>
            <a:endParaRPr lang="en-US" altLang="zh-CN" dirty="0" smtClean="0"/>
          </a:p>
          <a:p>
            <a:pPr lvl="1"/>
            <a:r>
              <a:rPr lang="zh-CN" altLang="en-US" dirty="0"/>
              <a:t>安装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zh-CN" altLang="en-US" dirty="0"/>
              <a:t>上</a:t>
            </a:r>
            <a:r>
              <a:rPr lang="zh-CN" altLang="en-US" dirty="0" smtClean="0"/>
              <a:t>传目录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mysql</a:t>
            </a:r>
            <a:r>
              <a:rPr lang="zh-CN" altLang="en-US" dirty="0" smtClean="0"/>
              <a:t>管理接口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1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敏感目录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76" y="2029429"/>
            <a:ext cx="11019047" cy="4828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33" y="1795557"/>
            <a:ext cx="4133333" cy="151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515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敏感目录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扫描敏感目录可以使用工具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御剑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爬行菜刀等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652" y="1284561"/>
            <a:ext cx="5633748" cy="5395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99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域名信息</a:t>
            </a:r>
            <a:endParaRPr lang="en-US" altLang="zh-CN" dirty="0" smtClean="0"/>
          </a:p>
          <a:p>
            <a:r>
              <a:rPr lang="zh-CN" altLang="en-US" dirty="0" smtClean="0"/>
              <a:t>敏感目录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端口扫描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旁</a:t>
            </a:r>
            <a:r>
              <a:rPr lang="zh-CN" altLang="en-US" dirty="0" smtClean="0"/>
              <a:t>站</a:t>
            </a:r>
            <a:r>
              <a:rPr lang="en-US" altLang="zh-CN" dirty="0" smtClean="0"/>
              <a:t>C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r>
              <a:rPr lang="zh-CN" altLang="en-US" dirty="0" smtClean="0"/>
              <a:t>整站分析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2940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常用端口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3759439" cy="552354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FTP</a:t>
            </a:r>
          </a:p>
          <a:p>
            <a:r>
              <a:rPr lang="en-US" altLang="zh-CN" dirty="0" smtClean="0"/>
              <a:t>SSH</a:t>
            </a:r>
          </a:p>
          <a:p>
            <a:r>
              <a:rPr lang="en-US" altLang="zh-CN" dirty="0" smtClean="0"/>
              <a:t>Telnet</a:t>
            </a:r>
          </a:p>
          <a:p>
            <a:r>
              <a:rPr lang="en-US" altLang="zh-CN" dirty="0" smtClean="0"/>
              <a:t>POP3</a:t>
            </a:r>
          </a:p>
          <a:p>
            <a:r>
              <a:rPr lang="en-US" altLang="zh-CN" dirty="0" err="1" smtClean="0"/>
              <a:t>SqlServer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r>
              <a:rPr lang="en-US" altLang="zh-CN" dirty="0" err="1" smtClean="0"/>
              <a:t>Mstsc</a:t>
            </a:r>
            <a:endParaRPr lang="en-US" altLang="zh-CN" dirty="0" smtClean="0"/>
          </a:p>
          <a:p>
            <a:r>
              <a:rPr lang="en-US" altLang="zh-CN" dirty="0" smtClean="0"/>
              <a:t>Tomcat</a:t>
            </a:r>
          </a:p>
          <a:p>
            <a:r>
              <a:rPr lang="en-US" altLang="zh-CN" dirty="0" smtClean="0"/>
              <a:t>WebSphere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702257" y="1075377"/>
            <a:ext cx="5527343" cy="5523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——21</a:t>
            </a:r>
          </a:p>
          <a:p>
            <a:pPr marL="0" indent="0">
              <a:buNone/>
            </a:pPr>
            <a:r>
              <a:rPr lang="en-US" altLang="zh-CN" dirty="0" smtClean="0"/>
              <a:t>——22</a:t>
            </a:r>
          </a:p>
          <a:p>
            <a:pPr marL="0" indent="0">
              <a:buNone/>
            </a:pPr>
            <a:r>
              <a:rPr lang="en-US" altLang="zh-CN" dirty="0" smtClean="0"/>
              <a:t>——23</a:t>
            </a:r>
          </a:p>
          <a:p>
            <a:pPr marL="0" indent="0">
              <a:buNone/>
            </a:pPr>
            <a:r>
              <a:rPr lang="en-US" altLang="zh-CN" dirty="0" smtClean="0"/>
              <a:t>——110</a:t>
            </a:r>
          </a:p>
          <a:p>
            <a:pPr marL="0" indent="0">
              <a:buNone/>
            </a:pPr>
            <a:r>
              <a:rPr lang="en-US" altLang="zh-CN" dirty="0" smtClean="0"/>
              <a:t>——1433</a:t>
            </a:r>
          </a:p>
          <a:p>
            <a:pPr marL="0" indent="0">
              <a:buNone/>
            </a:pPr>
            <a:r>
              <a:rPr lang="en-US" altLang="zh-CN" dirty="0" smtClean="0"/>
              <a:t>——3306</a:t>
            </a:r>
          </a:p>
          <a:p>
            <a:pPr marL="0" indent="0">
              <a:buNone/>
            </a:pPr>
            <a:r>
              <a:rPr lang="en-US" altLang="zh-CN" dirty="0" smtClean="0"/>
              <a:t>——3389</a:t>
            </a:r>
          </a:p>
          <a:p>
            <a:pPr marL="0" indent="0">
              <a:buNone/>
            </a:pPr>
            <a:r>
              <a:rPr lang="en-US" altLang="zh-CN" dirty="0" smtClean="0"/>
              <a:t>——8080</a:t>
            </a:r>
          </a:p>
          <a:p>
            <a:pPr marL="0" indent="0">
              <a:buNone/>
            </a:pPr>
            <a:r>
              <a:rPr lang="en-US" altLang="zh-CN" dirty="0" smtClean="0"/>
              <a:t>——9090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87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端口扫描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为什么扫描端口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逐个对一段端口或指定的端口进行扫描。通过扫描结果可以知道一台计算机上都提供了哪些服务，然后就可以通过所提供的这些服务的己知漏洞就可进行攻击</a:t>
            </a:r>
          </a:p>
          <a:p>
            <a:r>
              <a:rPr lang="zh-CN" altLang="en-US" dirty="0" smtClean="0"/>
              <a:t>怎样扫描端口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使用工具：</a:t>
            </a:r>
            <a:r>
              <a:rPr lang="en-US" altLang="zh-CN" dirty="0" err="1" smtClean="0"/>
              <a:t>Nmap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portscan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ntscan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telnet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00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端口扫描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Namp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Nmap</a:t>
            </a:r>
            <a:r>
              <a:rPr lang="zh-CN" altLang="en-US" dirty="0"/>
              <a:t>，也就是</a:t>
            </a:r>
            <a:r>
              <a:rPr lang="en-US" altLang="zh-CN" dirty="0"/>
              <a:t>Network Mapper</a:t>
            </a:r>
            <a:r>
              <a:rPr lang="zh-CN" altLang="en-US" dirty="0"/>
              <a:t>，最早是</a:t>
            </a:r>
            <a:r>
              <a:rPr lang="en-US" altLang="zh-CN" dirty="0"/>
              <a:t>Linux</a:t>
            </a:r>
            <a:r>
              <a:rPr lang="zh-CN" altLang="en-US" dirty="0"/>
              <a:t>下的网络扫描和嗅探工具包</a:t>
            </a:r>
            <a:r>
              <a:rPr lang="zh-CN" altLang="en-US" dirty="0" smtClean="0"/>
              <a:t>。</a:t>
            </a:r>
            <a:r>
              <a:rPr lang="en-US" altLang="zh-CN" dirty="0" err="1"/>
              <a:t>nmap</a:t>
            </a:r>
            <a:r>
              <a:rPr lang="zh-CN" altLang="en-US" dirty="0"/>
              <a:t>是一个网络连接端扫描软件，用来扫描网上电脑开放的网络连接端。确定哪些服务运行在哪些连接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3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初体验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在环境变量中对系统变量</a:t>
            </a:r>
            <a:r>
              <a:rPr lang="en-US" altLang="zh-CN" dirty="0" smtClean="0"/>
              <a:t>—Path</a:t>
            </a:r>
            <a:r>
              <a:rPr lang="zh-CN" altLang="en-US" dirty="0" smtClean="0"/>
              <a:t>进行编辑，如安装目录为</a:t>
            </a:r>
            <a:r>
              <a:rPr lang="en-US" altLang="zh-CN" dirty="0" smtClean="0"/>
              <a:t>D://Programgram Files\</a:t>
            </a:r>
            <a:r>
              <a:rPr lang="en-US" altLang="zh-CN" dirty="0" err="1" smtClean="0"/>
              <a:t>Namp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进行编辑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68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收集域名信息</a:t>
            </a:r>
            <a:endParaRPr lang="en-US" altLang="zh-CN" dirty="0" smtClean="0"/>
          </a:p>
          <a:p>
            <a:r>
              <a:rPr lang="zh-CN" altLang="en-US" dirty="0" smtClean="0"/>
              <a:t>收集子域名</a:t>
            </a:r>
            <a:endParaRPr lang="en-US" altLang="zh-CN" dirty="0" smtClean="0"/>
          </a:p>
          <a:p>
            <a:r>
              <a:rPr lang="zh-CN" altLang="en-US" dirty="0"/>
              <a:t>收</a:t>
            </a:r>
            <a:r>
              <a:rPr lang="zh-CN" altLang="en-US" dirty="0" smtClean="0"/>
              <a:t>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/>
              <a:t>收</a:t>
            </a:r>
            <a:r>
              <a:rPr lang="zh-CN" altLang="en-US" dirty="0" smtClean="0"/>
              <a:t>集端口、操作系统信息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Nmap</a:t>
            </a:r>
            <a:r>
              <a:rPr lang="zh-CN" altLang="en-US" dirty="0" smtClean="0"/>
              <a:t>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命令方式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cmd</a:t>
            </a:r>
            <a:r>
              <a:rPr lang="en-US" altLang="zh-CN" dirty="0" smtClean="0"/>
              <a:t>---</a:t>
            </a:r>
            <a:r>
              <a:rPr lang="en-US" altLang="zh-CN" dirty="0" err="1" smtClean="0"/>
              <a:t>Zenmap</a:t>
            </a:r>
            <a:endParaRPr lang="en-US" altLang="zh-CN" dirty="0" smtClean="0"/>
          </a:p>
          <a:p>
            <a:r>
              <a:rPr lang="zh-CN" altLang="en-US" dirty="0" smtClean="0"/>
              <a:t>图形方式启动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安装目录下</a:t>
            </a:r>
            <a:r>
              <a:rPr lang="zh-CN" altLang="en-US" dirty="0"/>
              <a:t>，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双击</a:t>
            </a:r>
            <a:r>
              <a:rPr lang="en-US" altLang="zh-CN" dirty="0" smtClean="0"/>
              <a:t>zenmap.exe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615" y="1498844"/>
            <a:ext cx="6317786" cy="425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Nmap</a:t>
            </a:r>
            <a:r>
              <a:rPr lang="zh-CN" altLang="en-US" dirty="0" smtClean="0"/>
              <a:t>扫描方式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(1)TCP </a:t>
            </a:r>
            <a:r>
              <a:rPr lang="en-US" altLang="zh-CN" dirty="0"/>
              <a:t>connect()</a:t>
            </a:r>
            <a:r>
              <a:rPr lang="zh-CN" altLang="en-US" dirty="0"/>
              <a:t>端口扫描（</a:t>
            </a:r>
            <a:r>
              <a:rPr lang="en-US" altLang="zh-CN" dirty="0"/>
              <a:t>-</a:t>
            </a:r>
            <a:r>
              <a:rPr lang="en-US" altLang="zh-CN" dirty="0" err="1"/>
              <a:t>sT</a:t>
            </a:r>
            <a:r>
              <a:rPr lang="zh-CN" altLang="en-US" dirty="0"/>
              <a:t>参数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⑵ </a:t>
            </a:r>
            <a:r>
              <a:rPr lang="en-US" altLang="zh-CN" dirty="0"/>
              <a:t>TCP</a:t>
            </a:r>
            <a:r>
              <a:rPr lang="zh-CN" altLang="en-US" dirty="0"/>
              <a:t>同步（</a:t>
            </a:r>
            <a:r>
              <a:rPr lang="en-US" altLang="zh-CN" dirty="0"/>
              <a:t>SYN</a:t>
            </a:r>
            <a:r>
              <a:rPr lang="zh-CN" altLang="en-US" dirty="0"/>
              <a:t>）端口扫描（</a:t>
            </a:r>
            <a:r>
              <a:rPr lang="en-US" altLang="zh-CN" dirty="0"/>
              <a:t>-</a:t>
            </a:r>
            <a:r>
              <a:rPr lang="en-US" altLang="zh-CN" dirty="0" err="1"/>
              <a:t>sS</a:t>
            </a:r>
            <a:r>
              <a:rPr lang="zh-CN" altLang="en-US" dirty="0"/>
              <a:t>参数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⑶ </a:t>
            </a:r>
            <a:r>
              <a:rPr lang="en-US" altLang="zh-CN" dirty="0"/>
              <a:t>UDP</a:t>
            </a:r>
            <a:r>
              <a:rPr lang="zh-CN" altLang="en-US" dirty="0"/>
              <a:t>端口扫描（</a:t>
            </a:r>
            <a:r>
              <a:rPr lang="en-US" altLang="zh-CN" dirty="0"/>
              <a:t>-</a:t>
            </a:r>
            <a:r>
              <a:rPr lang="en-US" altLang="zh-CN" dirty="0" err="1"/>
              <a:t>sU</a:t>
            </a:r>
            <a:r>
              <a:rPr lang="zh-CN" altLang="en-US" dirty="0"/>
              <a:t>参数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⑷ </a:t>
            </a:r>
            <a:r>
              <a:rPr lang="en-US" altLang="zh-CN" dirty="0"/>
              <a:t>Ping</a:t>
            </a:r>
            <a:r>
              <a:rPr lang="zh-CN" altLang="en-US" dirty="0"/>
              <a:t>扫描（</a:t>
            </a:r>
            <a:r>
              <a:rPr lang="en-US" altLang="zh-CN" dirty="0"/>
              <a:t>-</a:t>
            </a:r>
            <a:r>
              <a:rPr lang="en-US" altLang="zh-CN" dirty="0" err="1"/>
              <a:t>sP</a:t>
            </a:r>
            <a:r>
              <a:rPr lang="zh-CN" altLang="en-US" dirty="0"/>
              <a:t>参数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5040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Nmap</a:t>
            </a:r>
            <a:r>
              <a:rPr lang="zh-CN" altLang="en-US" dirty="0" smtClean="0"/>
              <a:t>扫描</a:t>
            </a:r>
            <a:r>
              <a:rPr lang="en-US" altLang="zh-CN" dirty="0" smtClean="0"/>
              <a:t>——TCP Connect</a:t>
            </a:r>
            <a:r>
              <a:rPr lang="zh-CN" altLang="en-US" dirty="0" smtClean="0"/>
              <a:t>扫描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388" y="1089024"/>
            <a:ext cx="10515600" cy="564197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普通扫描方法，这种扫描方法的特点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扫描速度快，准确性高，对操作者没有权限上的要求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容易被防火墙和防入侵系统发现</a:t>
            </a:r>
            <a:endParaRPr lang="en-US" altLang="zh-CN" dirty="0" smtClean="0"/>
          </a:p>
          <a:p>
            <a:r>
              <a:rPr lang="zh-CN" altLang="en-US" dirty="0" smtClean="0"/>
              <a:t>运行原理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通过建立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的三次握手连接进行信息的传递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Client</a:t>
            </a:r>
            <a:r>
              <a:rPr lang="zh-CN" altLang="en-US" dirty="0" smtClean="0"/>
              <a:t>端发送</a:t>
            </a:r>
            <a:r>
              <a:rPr lang="en-US" altLang="zh-CN" dirty="0" smtClean="0"/>
              <a:t>SYN(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synchronous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建立联机</a:t>
            </a:r>
            <a:r>
              <a:rPr lang="en-US" altLang="zh-CN" dirty="0"/>
              <a:t>) 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Server</a:t>
            </a:r>
            <a:r>
              <a:rPr lang="zh-CN" altLang="en-US" dirty="0" smtClean="0"/>
              <a:t>端返回</a:t>
            </a:r>
            <a:r>
              <a:rPr lang="en-US" altLang="zh-CN" dirty="0" smtClean="0"/>
              <a:t>SYN/ACK</a:t>
            </a:r>
            <a:r>
              <a:rPr lang="zh-CN" altLang="en-US" dirty="0" smtClean="0"/>
              <a:t>，表明端口开放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Client</a:t>
            </a:r>
            <a:r>
              <a:rPr lang="zh-CN" altLang="en-US" dirty="0" smtClean="0"/>
              <a:t>端返回</a:t>
            </a:r>
            <a:r>
              <a:rPr lang="en-US" altLang="zh-CN" dirty="0" smtClean="0"/>
              <a:t>ACK (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acknowledgement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确认</a:t>
            </a:r>
            <a:r>
              <a:rPr lang="en-US" altLang="zh-CN" dirty="0"/>
              <a:t>) </a:t>
            </a:r>
            <a:r>
              <a:rPr lang="zh-CN" altLang="en-US" dirty="0" smtClean="0"/>
              <a:t>，表明连接已建立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Client</a:t>
            </a:r>
            <a:r>
              <a:rPr lang="zh-CN" altLang="en-US" dirty="0" smtClean="0"/>
              <a:t>端主动断开连接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1608"/>
          <a:stretch/>
        </p:blipFill>
        <p:spPr>
          <a:xfrm>
            <a:off x="7416944" y="2517913"/>
            <a:ext cx="4619048" cy="249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8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</a:t>
            </a:r>
            <a:r>
              <a:rPr lang="zh-CN" altLang="en-US" dirty="0" smtClean="0"/>
              <a:t>扫描（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同步扫描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6026150" cy="4930775"/>
          </a:xfrm>
        </p:spPr>
        <p:txBody>
          <a:bodyPr/>
          <a:lstStyle/>
          <a:p>
            <a:r>
              <a:rPr lang="zh-CN" altLang="en-US" dirty="0"/>
              <a:t>这</a:t>
            </a:r>
            <a:r>
              <a:rPr lang="zh-CN" altLang="en-US" dirty="0" smtClean="0"/>
              <a:t>是秘密的扫描方式之一，在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端，没有形成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次握手，所以没有建立一个正常的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连接，因此不被防火墙和日志所记录，一般不会在目标主机上留下任何痕迹，但是这种扫描需要管理员权限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608"/>
          <a:stretch/>
        </p:blipFill>
        <p:spPr>
          <a:xfrm>
            <a:off x="7204909" y="2531165"/>
            <a:ext cx="4619048" cy="249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UDP</a:t>
            </a:r>
            <a:r>
              <a:rPr lang="zh-CN" altLang="en-US" dirty="0"/>
              <a:t>端口扫描（</a:t>
            </a:r>
            <a:r>
              <a:rPr lang="en-US" altLang="zh-CN" dirty="0"/>
              <a:t>-</a:t>
            </a:r>
            <a:r>
              <a:rPr lang="en-US" altLang="zh-CN" dirty="0" err="1"/>
              <a:t>sU</a:t>
            </a:r>
            <a:r>
              <a:rPr lang="zh-CN" altLang="en-US" dirty="0"/>
              <a:t>参数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UDP</a:t>
            </a:r>
            <a:r>
              <a:rPr lang="zh-CN" altLang="en-US" dirty="0"/>
              <a:t>端口</a:t>
            </a:r>
            <a:r>
              <a:rPr lang="zh-CN" altLang="en-US" dirty="0" smtClean="0"/>
              <a:t>扫描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zh-CN" altLang="en-US" dirty="0"/>
              <a:t>普通数据包</a:t>
            </a:r>
            <a:r>
              <a:rPr lang="zh-CN" altLang="en-US" dirty="0" smtClean="0"/>
              <a:t>进行，</a:t>
            </a:r>
            <a:r>
              <a:rPr lang="zh-CN" altLang="en-US" dirty="0"/>
              <a:t>也是用于扫描对方端口上是否有程序在</a:t>
            </a:r>
            <a:r>
              <a:rPr lang="zh-CN" altLang="en-US" dirty="0" smtClean="0"/>
              <a:t>运行，</a:t>
            </a:r>
            <a:r>
              <a:rPr lang="zh-CN" altLang="en-US" dirty="0"/>
              <a:t>如果普通个人机器上存在这样的端口，那一般也是系统</a:t>
            </a:r>
            <a:r>
              <a:rPr lang="zh-CN" altLang="en-US" dirty="0" smtClean="0"/>
              <a:t>漏洞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en-US" altLang="zh-CN" dirty="0"/>
              <a:t>UDP</a:t>
            </a:r>
            <a:r>
              <a:rPr lang="zh-CN" altLang="en-US" dirty="0"/>
              <a:t>来说，</a:t>
            </a:r>
            <a:r>
              <a:rPr lang="zh-CN" altLang="en-US" dirty="0">
                <a:solidFill>
                  <a:srgbClr val="FF0000"/>
                </a:solidFill>
              </a:rPr>
              <a:t>不存在监听</a:t>
            </a:r>
            <a:r>
              <a:rPr lang="zh-CN" altLang="en-US" dirty="0"/>
              <a:t>这个概念，因为它是无连接不可靠的协议，发送数据包过去以后，通常也不会有任何的对等</a:t>
            </a:r>
            <a:r>
              <a:rPr lang="zh-CN" altLang="en-US" dirty="0" smtClean="0"/>
              <a:t>回应</a:t>
            </a:r>
            <a:endParaRPr lang="en-US" altLang="zh-CN" dirty="0"/>
          </a:p>
          <a:p>
            <a:pPr lvl="1"/>
            <a:r>
              <a:rPr lang="en-US" altLang="zh-CN" dirty="0" smtClean="0"/>
              <a:t>UDP</a:t>
            </a:r>
            <a:r>
              <a:rPr lang="zh-CN" altLang="en-US" dirty="0"/>
              <a:t>端口扫描主要是检测是否存在</a:t>
            </a:r>
            <a:r>
              <a:rPr lang="en-US" altLang="zh-CN" dirty="0">
                <a:solidFill>
                  <a:srgbClr val="FF0000"/>
                </a:solidFill>
              </a:rPr>
              <a:t>ICMP</a:t>
            </a:r>
            <a:r>
              <a:rPr lang="zh-CN" altLang="en-US" dirty="0"/>
              <a:t>端口不可达数据包。若该数据包出现，则说明对方这一端口上没有程序在监听，或者说该端口不存在漏洞，否则就说明该端口上有程序在监听，或者说存在</a:t>
            </a:r>
            <a:r>
              <a:rPr lang="zh-CN" altLang="en-US" dirty="0" smtClean="0"/>
              <a:t>漏洞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2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/>
              <a:t>Ping</a:t>
            </a:r>
            <a:r>
              <a:rPr lang="zh-CN" altLang="en-US" dirty="0"/>
              <a:t>扫描（</a:t>
            </a:r>
            <a:r>
              <a:rPr lang="en-US" altLang="zh-CN" dirty="0"/>
              <a:t>-</a:t>
            </a:r>
            <a:r>
              <a:rPr lang="en-US" altLang="zh-CN" dirty="0" err="1"/>
              <a:t>sP</a:t>
            </a:r>
            <a:r>
              <a:rPr lang="zh-CN" altLang="en-US" dirty="0"/>
              <a:t>参数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6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探测主机信息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扫描指定</a:t>
            </a:r>
            <a:r>
              <a:rPr lang="en-US" altLang="zh-CN" dirty="0" smtClean="0"/>
              <a:t>IP</a:t>
            </a:r>
            <a:r>
              <a:rPr lang="zh-CN" altLang="en-US" dirty="0" smtClean="0"/>
              <a:t>所开放的端口</a:t>
            </a:r>
            <a:endParaRPr lang="en-US" altLang="zh-CN" dirty="0" smtClean="0"/>
          </a:p>
          <a:p>
            <a:pPr lvl="1"/>
            <a:r>
              <a:rPr lang="en-US" altLang="zh-CN" smtClean="0"/>
              <a:t>nmap</a:t>
            </a:r>
            <a:r>
              <a:rPr lang="en-US" altLang="zh-CN" dirty="0" smtClean="0"/>
              <a:t>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sS</a:t>
            </a:r>
            <a:r>
              <a:rPr lang="en-US" altLang="zh-CN" dirty="0" smtClean="0"/>
              <a:t> –p  1-65535 –v 192.168.1.106</a:t>
            </a:r>
          </a:p>
          <a:p>
            <a:r>
              <a:rPr lang="zh-CN" altLang="en-US" dirty="0" smtClean="0"/>
              <a:t>扫描</a:t>
            </a:r>
            <a:r>
              <a:rPr lang="en-US" altLang="zh-CN" dirty="0" smtClean="0">
                <a:hlinkClick r:id="rId3"/>
              </a:rPr>
              <a:t>www.baidu.com</a:t>
            </a:r>
            <a:r>
              <a:rPr lang="en-US" altLang="zh-CN" dirty="0" smtClean="0"/>
              <a:t>  C</a:t>
            </a:r>
            <a:r>
              <a:rPr lang="zh-CN" altLang="en-US" dirty="0" smtClean="0"/>
              <a:t>段存活主机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nmap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sP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4"/>
              </a:rPr>
              <a:t>www.baidu.com/24</a:t>
            </a:r>
            <a:endParaRPr lang="en-US" altLang="zh-CN" dirty="0" smtClean="0"/>
          </a:p>
          <a:p>
            <a:r>
              <a:rPr lang="zh-CN" altLang="en-US" dirty="0" smtClean="0"/>
              <a:t>指定端口扫描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nmap</a:t>
            </a:r>
            <a:r>
              <a:rPr lang="en-US" altLang="zh-CN" dirty="0" smtClean="0"/>
              <a:t> –p 80,1433,22,1521 www.baidu.com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01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014" y="219438"/>
            <a:ext cx="5428571" cy="5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0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探测主机信息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探测主机操作系统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nmap</a:t>
            </a:r>
            <a:r>
              <a:rPr lang="en-US" altLang="zh-CN" dirty="0" smtClean="0"/>
              <a:t> </a:t>
            </a:r>
            <a:r>
              <a:rPr lang="en-US" altLang="zh-CN" dirty="0" smtClean="0"/>
              <a:t>–o </a:t>
            </a:r>
            <a:r>
              <a:rPr lang="en-US" altLang="zh-CN" dirty="0" smtClean="0">
                <a:hlinkClick r:id="rId2"/>
              </a:rPr>
              <a:t>www.baidu.com</a:t>
            </a:r>
            <a:endParaRPr lang="en-US" altLang="zh-CN" dirty="0" smtClean="0"/>
          </a:p>
          <a:p>
            <a:r>
              <a:rPr lang="zh-CN" altLang="en-US" dirty="0" smtClean="0"/>
              <a:t>全面系统探测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nmap</a:t>
            </a:r>
            <a:r>
              <a:rPr lang="en-US" altLang="zh-CN" dirty="0" smtClean="0"/>
              <a:t> –v –A </a:t>
            </a:r>
            <a:r>
              <a:rPr lang="en-US" altLang="zh-CN" dirty="0" smtClean="0">
                <a:hlinkClick r:id="rId2"/>
              </a:rPr>
              <a:t>www.baidu.com</a:t>
            </a:r>
            <a:endParaRPr lang="en-US" altLang="zh-CN" dirty="0" smtClean="0"/>
          </a:p>
          <a:p>
            <a:r>
              <a:rPr lang="zh-CN" altLang="en-US" dirty="0" smtClean="0"/>
              <a:t>穿透防火墙进行扫描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nmap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Pn</a:t>
            </a:r>
            <a:r>
              <a:rPr lang="en-US" altLang="zh-CN" dirty="0" smtClean="0"/>
              <a:t> –A www.baidu.com</a:t>
            </a:r>
          </a:p>
        </p:txBody>
      </p:sp>
    </p:spTree>
    <p:extLst>
      <p:ext uri="{BB962C8B-B14F-4D97-AF65-F5344CB8AC3E}">
        <p14:creationId xmlns:p14="http://schemas.microsoft.com/office/powerpoint/2010/main" val="251405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Nmap</a:t>
            </a:r>
            <a:r>
              <a:rPr lang="zh-CN" altLang="en-US" dirty="0" smtClean="0"/>
              <a:t>常用扫描参数及说明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258155"/>
              </p:ext>
            </p:extLst>
          </p:nvPr>
        </p:nvGraphicFramePr>
        <p:xfrm>
          <a:off x="749300" y="1114427"/>
          <a:ext cx="10185400" cy="556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/>
                <a:gridCol w="8826500"/>
              </a:tblGrid>
              <a:tr h="527617"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参数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说明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890431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-</a:t>
                      </a:r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sT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TCP Connect()</a:t>
                      </a:r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扫描，这种方式会在目标主机的日志中记录大批连接请求和错误信息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27617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-</a:t>
                      </a:r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sS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半开扫描（目标主机不记录扫描信息）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98957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-</a:t>
                      </a:r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sF</a:t>
                      </a:r>
                      <a:r>
                        <a:rPr lang="en-US" altLang="zh-CN" sz="26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  -</a:t>
                      </a:r>
                      <a:r>
                        <a:rPr lang="en-US" altLang="zh-CN" sz="2600" b="1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sN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秘密</a:t>
                      </a:r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FIN</a:t>
                      </a:r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数据包扫描，</a:t>
                      </a:r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Xmas Tree </a:t>
                      </a:r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、</a:t>
                      </a:r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Null</a:t>
                      </a:r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扫描模式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910682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-</a:t>
                      </a:r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sP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Ping</a:t>
                      </a:r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扫描，</a:t>
                      </a:r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Nmap</a:t>
                      </a:r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在扫描端口时，默认都会使用</a:t>
                      </a:r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ping</a:t>
                      </a:r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扫描，只有主机存活，</a:t>
                      </a:r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Nmap</a:t>
                      </a:r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才会继续扫描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27617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-</a:t>
                      </a:r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sU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UDP</a:t>
                      </a:r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扫描，但</a:t>
                      </a:r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UDP</a:t>
                      </a:r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扫描是不可靠的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27617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-</a:t>
                      </a:r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sA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这项高级的扫描方法通常用来穿过防火墙的规则集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27617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-</a:t>
                      </a:r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sV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扫描端口服务版本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27617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-O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启用远程操作系统检测，存在误报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AutoShape 2" descr="https://wx2.qq.com/cgi-bin/mmwebwx-bin/webwxgetmsgimg?&amp;MsgID=6005856436160168875&amp;skey=%40crypt_a108b6fe_9a899586293b746065617ef0b27cdc5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域名信息</a:t>
            </a:r>
            <a:endParaRPr lang="en-US" altLang="zh-CN" dirty="0" smtClean="0"/>
          </a:p>
          <a:p>
            <a:r>
              <a:rPr lang="zh-CN" altLang="en-US" dirty="0" smtClean="0"/>
              <a:t>敏感目录</a:t>
            </a:r>
            <a:endParaRPr lang="en-US" altLang="zh-CN" dirty="0" smtClean="0"/>
          </a:p>
          <a:p>
            <a:r>
              <a:rPr lang="zh-CN" altLang="en-US" dirty="0" smtClean="0"/>
              <a:t>端口扫描</a:t>
            </a:r>
            <a:endParaRPr lang="en-US" altLang="zh-CN" dirty="0" smtClean="0"/>
          </a:p>
          <a:p>
            <a:r>
              <a:rPr lang="zh-CN" altLang="en-US" dirty="0"/>
              <a:t>旁</a:t>
            </a:r>
            <a:r>
              <a:rPr lang="zh-CN" altLang="en-US" dirty="0" smtClean="0"/>
              <a:t>站</a:t>
            </a:r>
            <a:r>
              <a:rPr lang="en-US" altLang="zh-CN" dirty="0" smtClean="0"/>
              <a:t>C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r>
              <a:rPr lang="zh-CN" altLang="en-US" dirty="0" smtClean="0"/>
              <a:t>整站分析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9045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Nmap</a:t>
            </a:r>
            <a:r>
              <a:rPr lang="zh-CN" altLang="en-US" dirty="0" smtClean="0"/>
              <a:t>脚本引擎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安装目录下存在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文件夹，在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文件夹中存在许多以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nse</a:t>
            </a:r>
            <a:r>
              <a:rPr lang="zh-CN" altLang="en-US" dirty="0" smtClean="0"/>
              <a:t>后缀结尾的文本文件，即</a:t>
            </a:r>
            <a:r>
              <a:rPr lang="en-US" altLang="zh-CN" dirty="0" err="1" smtClean="0"/>
              <a:t>Nmap</a:t>
            </a:r>
            <a:r>
              <a:rPr lang="zh-CN" altLang="en-US" dirty="0" smtClean="0"/>
              <a:t>自带的脚本引擎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扫描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敏感目录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nmap</a:t>
            </a:r>
            <a:r>
              <a:rPr lang="en-US" altLang="zh-CN" dirty="0" smtClean="0"/>
              <a:t> –p 80 --script = http-</a:t>
            </a:r>
            <a:r>
              <a:rPr lang="en-US" altLang="zh-CN" dirty="0" err="1" smtClean="0"/>
              <a:t>enum.nse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www.baidu.com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30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域名信息</a:t>
            </a:r>
            <a:endParaRPr lang="en-US" altLang="zh-CN" dirty="0" smtClean="0"/>
          </a:p>
          <a:p>
            <a:r>
              <a:rPr lang="zh-CN" altLang="en-US" dirty="0" smtClean="0"/>
              <a:t>敏感目录</a:t>
            </a:r>
            <a:endParaRPr lang="en-US" altLang="zh-CN" dirty="0" smtClean="0"/>
          </a:p>
          <a:p>
            <a:r>
              <a:rPr lang="zh-CN" altLang="en-US" dirty="0" smtClean="0"/>
              <a:t>端口扫描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旁</a:t>
            </a:r>
            <a:r>
              <a:rPr lang="zh-CN" altLang="en-US" dirty="0" smtClean="0">
                <a:solidFill>
                  <a:srgbClr val="FF0000"/>
                </a:solidFill>
              </a:rPr>
              <a:t>站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段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整站分析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18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旁</a:t>
            </a:r>
            <a:r>
              <a:rPr lang="zh-CN" altLang="en-US" dirty="0" smtClean="0"/>
              <a:t>站</a:t>
            </a:r>
            <a:r>
              <a:rPr lang="en-US" altLang="zh-CN" dirty="0" smtClean="0"/>
              <a:t>C</a:t>
            </a:r>
            <a:r>
              <a:rPr lang="zh-CN" altLang="en-US" dirty="0" smtClean="0"/>
              <a:t>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旁站：同服务器其他站点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段：同一网段其他服务器</a:t>
            </a:r>
            <a:endParaRPr lang="en-US" altLang="zh-CN" dirty="0" smtClean="0"/>
          </a:p>
          <a:p>
            <a:r>
              <a:rPr lang="zh-CN" altLang="en-US" dirty="0" smtClean="0"/>
              <a:t>可借助的工具</a:t>
            </a:r>
            <a:endParaRPr lang="en-US" altLang="zh-CN" dirty="0" smtClean="0"/>
          </a:p>
          <a:p>
            <a:pPr lvl="1"/>
            <a:r>
              <a:rPr lang="en-US" altLang="zh-CN" dirty="0"/>
              <a:t>www.webscan.cc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域名信息</a:t>
            </a:r>
            <a:endParaRPr lang="en-US" altLang="zh-CN" dirty="0" smtClean="0"/>
          </a:p>
          <a:p>
            <a:r>
              <a:rPr lang="zh-CN" altLang="en-US" dirty="0" smtClean="0"/>
              <a:t>敏感目录</a:t>
            </a:r>
            <a:endParaRPr lang="en-US" altLang="zh-CN" dirty="0" smtClean="0"/>
          </a:p>
          <a:p>
            <a:r>
              <a:rPr lang="zh-CN" altLang="en-US" dirty="0" smtClean="0"/>
              <a:t>端口扫描</a:t>
            </a:r>
            <a:endParaRPr lang="en-US" altLang="zh-CN" dirty="0" smtClean="0"/>
          </a:p>
          <a:p>
            <a:r>
              <a:rPr lang="zh-CN" altLang="en-US" dirty="0"/>
              <a:t>旁</a:t>
            </a:r>
            <a:r>
              <a:rPr lang="zh-CN" altLang="en-US" dirty="0" smtClean="0"/>
              <a:t>站</a:t>
            </a:r>
            <a:r>
              <a:rPr lang="en-US" altLang="zh-CN" dirty="0" smtClean="0"/>
              <a:t>C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整站分析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整站分析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脚本格式</a:t>
            </a:r>
            <a:endParaRPr lang="en-US" altLang="zh-CN" dirty="0" smtClean="0"/>
          </a:p>
          <a:p>
            <a:r>
              <a:rPr lang="zh-CN" altLang="en-US" dirty="0" smtClean="0"/>
              <a:t>数据库类型</a:t>
            </a:r>
            <a:endParaRPr lang="en-US" altLang="zh-CN" dirty="0" smtClean="0"/>
          </a:p>
          <a:p>
            <a:r>
              <a:rPr lang="zh-CN" altLang="en-US" dirty="0" smtClean="0"/>
              <a:t>防护情况</a:t>
            </a:r>
            <a:endParaRPr lang="en-US" altLang="zh-CN" dirty="0" smtClean="0"/>
          </a:p>
          <a:p>
            <a:r>
              <a:rPr lang="en-US" altLang="zh-CN" dirty="0" err="1" smtClean="0"/>
              <a:t>cms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91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整站分析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分析脚本</a:t>
            </a:r>
            <a:r>
              <a:rPr lang="zh-CN" altLang="en-US" dirty="0"/>
              <a:t>格式</a:t>
            </a:r>
            <a:endParaRPr lang="en-US" altLang="zh-CN" dirty="0"/>
          </a:p>
          <a:p>
            <a:pPr lvl="1"/>
            <a:r>
              <a:rPr lang="en-US" altLang="zh-CN" dirty="0" err="1" smtClean="0"/>
              <a:t>url</a:t>
            </a:r>
            <a:r>
              <a:rPr lang="zh-CN" altLang="en-US" dirty="0" smtClean="0"/>
              <a:t>后加</a:t>
            </a:r>
            <a:r>
              <a:rPr lang="en-US" altLang="zh-CN" dirty="0"/>
              <a:t>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index.php</a:t>
            </a:r>
            <a:r>
              <a:rPr lang="en-US" altLang="zh-CN" dirty="0" smtClean="0"/>
              <a:t> 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index.asp 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index.jsp</a:t>
            </a:r>
            <a:endParaRPr lang="en-US" altLang="zh-CN" dirty="0" smtClean="0"/>
          </a:p>
          <a:p>
            <a:r>
              <a:rPr lang="zh-CN" altLang="en-US" dirty="0" smtClean="0"/>
              <a:t>查看操作系统类型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url</a:t>
            </a:r>
            <a:r>
              <a:rPr lang="zh-CN" altLang="en-US" dirty="0" smtClean="0"/>
              <a:t>中某些字母改为大写，仍然能访问，则判断其是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系统，如果不能，则是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34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整站分析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查看防护</a:t>
            </a:r>
            <a:r>
              <a:rPr lang="zh-CN" altLang="en-US" dirty="0" smtClean="0"/>
              <a:t>情况：看看</a:t>
            </a:r>
            <a:r>
              <a:rPr lang="zh-CN" altLang="en-US" dirty="0"/>
              <a:t>有没有软、硬件</a:t>
            </a:r>
            <a:r>
              <a:rPr lang="en-US" altLang="zh-CN" dirty="0"/>
              <a:t>WAF(Web Application Firewall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>
                <a:hlinkClick r:id="rId2"/>
              </a:rPr>
              <a:t>URL</a:t>
            </a:r>
            <a:r>
              <a:rPr lang="zh-CN" altLang="en-US" dirty="0" smtClean="0">
                <a:hlinkClick r:id="rId2"/>
              </a:rPr>
              <a:t>中输入：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qufutuan.com/team.php?id=5175</a:t>
            </a:r>
            <a:r>
              <a:rPr lang="en-US" altLang="zh-CN" dirty="0" smtClean="0"/>
              <a:t> and1=1</a:t>
            </a:r>
            <a:r>
              <a:rPr lang="zh-CN" altLang="en-US" dirty="0" smtClean="0"/>
              <a:t>，查看其是否有拦截，如果有，则说明有防火墙，如果没有拦截则说明没有防火墙</a:t>
            </a:r>
            <a:endParaRPr lang="en-US" altLang="zh-CN" dirty="0" smtClean="0"/>
          </a:p>
          <a:p>
            <a:r>
              <a:rPr lang="zh-CN" altLang="en-US" dirty="0" smtClean="0"/>
              <a:t>查看网站</a:t>
            </a:r>
            <a:r>
              <a:rPr lang="en-US" altLang="zh-CN" dirty="0" err="1" smtClean="0"/>
              <a:t>cms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www.yunsee.cn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45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整站分析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看容器</a:t>
            </a:r>
            <a:endParaRPr lang="en-US" altLang="zh-CN" dirty="0" smtClean="0"/>
          </a:p>
          <a:p>
            <a:pPr lvl="1"/>
            <a:r>
              <a:rPr lang="zh-CN" altLang="en-US" dirty="0"/>
              <a:t>抓</a:t>
            </a:r>
            <a:r>
              <a:rPr lang="zh-CN" altLang="en-US" dirty="0" smtClean="0"/>
              <a:t>包，看响应包中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输入错误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让其报错，查看是哪种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776" y="3087914"/>
            <a:ext cx="5019048" cy="3628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26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情报搜集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www.yunsee.cn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028" y="754727"/>
            <a:ext cx="8057143" cy="5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域名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r>
              <a:rPr lang="zh-CN" altLang="en-US" dirty="0"/>
              <a:t>收集对应</a:t>
            </a:r>
            <a:r>
              <a:rPr lang="en-US" altLang="zh-CN" dirty="0"/>
              <a:t>IP</a:t>
            </a:r>
            <a:r>
              <a:rPr lang="zh-CN" altLang="en-US" dirty="0" smtClean="0"/>
              <a:t>地址、子</a:t>
            </a:r>
            <a:r>
              <a:rPr lang="zh-CN" altLang="en-US" dirty="0"/>
              <a:t>域名</a:t>
            </a:r>
            <a:r>
              <a:rPr lang="zh-CN" altLang="en-US" dirty="0" smtClean="0"/>
              <a:t>信息、注册</a:t>
            </a:r>
            <a:r>
              <a:rPr lang="zh-CN" altLang="en-US" dirty="0"/>
              <a:t>人信息反</a:t>
            </a:r>
            <a:r>
              <a:rPr lang="zh-CN" altLang="en-US" dirty="0" smtClean="0"/>
              <a:t>查</a:t>
            </a:r>
            <a:endParaRPr lang="en-US" altLang="zh-CN" dirty="0"/>
          </a:p>
          <a:p>
            <a:r>
              <a:rPr lang="zh-CN" altLang="en-US" dirty="0" smtClean="0"/>
              <a:t>敏感目录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哪些是敏感目录，可以借助什么工具扫描</a:t>
            </a:r>
            <a:endParaRPr lang="en-US" altLang="zh-CN" dirty="0"/>
          </a:p>
          <a:p>
            <a:r>
              <a:rPr lang="zh-CN" altLang="en-US" dirty="0"/>
              <a:t>端口</a:t>
            </a:r>
            <a:r>
              <a:rPr lang="zh-CN" altLang="en-US" dirty="0" smtClean="0"/>
              <a:t>扫描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常用端口和常用端口扫描工具</a:t>
            </a:r>
            <a:endParaRPr lang="en-US" altLang="zh-CN" dirty="0"/>
          </a:p>
          <a:p>
            <a:r>
              <a:rPr lang="zh-CN" altLang="en-US" dirty="0"/>
              <a:t>旁站</a:t>
            </a:r>
            <a:r>
              <a:rPr lang="en-US" altLang="zh-CN" dirty="0"/>
              <a:t>C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什么是旁站？什么是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段？</a:t>
            </a:r>
            <a:endParaRPr lang="en-US" altLang="zh-CN" dirty="0" smtClean="0"/>
          </a:p>
          <a:p>
            <a:r>
              <a:rPr lang="zh-CN" altLang="en-US" dirty="0" smtClean="0"/>
              <a:t>整</a:t>
            </a:r>
            <a:r>
              <a:rPr lang="zh-CN" altLang="en-US" dirty="0"/>
              <a:t>站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操作系统、脚本类型、数据库类型、有没有</a:t>
            </a:r>
            <a:r>
              <a:rPr lang="en-US" altLang="zh-CN" dirty="0" smtClean="0"/>
              <a:t>WAF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CMS</a:t>
            </a:r>
            <a:r>
              <a:rPr lang="zh-CN" altLang="en-US" dirty="0" smtClean="0"/>
              <a:t>类型、容器类型等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45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收集域名信息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收集对应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zh-CN" altLang="en-US" dirty="0" smtClean="0"/>
              <a:t>收集子域名信息</a:t>
            </a:r>
            <a:endParaRPr lang="en-US" altLang="zh-CN" dirty="0" smtClean="0"/>
          </a:p>
          <a:p>
            <a:r>
              <a:rPr lang="zh-CN" altLang="en-US" dirty="0" smtClean="0"/>
              <a:t>注册人信息反查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573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域名信息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收集</a:t>
            </a:r>
            <a:r>
              <a:rPr lang="en-US" altLang="zh-CN" dirty="0" smtClean="0"/>
              <a:t>IP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为什么收集</a:t>
            </a:r>
            <a:r>
              <a:rPr lang="en-US" altLang="zh-CN" dirty="0" smtClean="0"/>
              <a:t>IP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个域名对应多个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，打算做哪台系统的渗透测试，需要先知道其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怎样收集</a:t>
            </a:r>
            <a:r>
              <a:rPr lang="en-US" altLang="zh-CN" dirty="0" smtClean="0"/>
              <a:t>IP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ping</a:t>
            </a:r>
          </a:p>
          <a:p>
            <a:pPr lvl="2"/>
            <a:r>
              <a:rPr lang="en-US" altLang="zh-CN" dirty="0" err="1" smtClean="0"/>
              <a:t>nslookup</a:t>
            </a:r>
            <a:r>
              <a:rPr lang="zh-CN" altLang="en-US" dirty="0" smtClean="0"/>
              <a:t>（域名解析）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一些工具网站：</a:t>
            </a:r>
            <a:r>
              <a:rPr lang="en-US" altLang="zh-CN" dirty="0" smtClean="0"/>
              <a:t>site.ip138.com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051" y="3379476"/>
            <a:ext cx="6611069" cy="198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5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搜集子域名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什么是子域名</a:t>
            </a:r>
            <a:endParaRPr lang="en-US" altLang="zh-CN" dirty="0" smtClean="0"/>
          </a:p>
          <a:p>
            <a:pPr lvl="1"/>
            <a:r>
              <a:rPr lang="zh-CN" altLang="en-US" dirty="0"/>
              <a:t>子域名，是顶级域名（一级域名或父域名）的下一级</a:t>
            </a:r>
            <a:endParaRPr lang="en-US" altLang="zh-CN" dirty="0"/>
          </a:p>
          <a:p>
            <a:r>
              <a:rPr lang="zh-CN" altLang="en-US" dirty="0" smtClean="0"/>
              <a:t>为什么搜集子域名</a:t>
            </a:r>
            <a:endParaRPr lang="en-US" altLang="zh-CN" dirty="0" smtClean="0"/>
          </a:p>
          <a:p>
            <a:pPr lvl="1"/>
            <a:r>
              <a:rPr lang="zh-CN" altLang="en-US" dirty="0"/>
              <a:t>子域名探测可以帮我们发现渗透测试中更多的服务，这将增加发现漏洞的可能性</a:t>
            </a:r>
          </a:p>
          <a:p>
            <a:pPr lvl="1"/>
            <a:r>
              <a:rPr lang="zh-CN" altLang="en-US" dirty="0"/>
              <a:t>查找一些用户上较少，被人遗忘的子域名，其上运行的应用程序可能会使我们发现关键漏洞</a:t>
            </a:r>
          </a:p>
          <a:p>
            <a:pPr lvl="1"/>
            <a:r>
              <a:rPr lang="zh-CN" altLang="en-US" dirty="0"/>
              <a:t>通常，同一组织的不同域名</a:t>
            </a:r>
            <a:r>
              <a:rPr lang="en-US" altLang="zh-CN" dirty="0"/>
              <a:t>/</a:t>
            </a:r>
            <a:r>
              <a:rPr lang="zh-CN" altLang="en-US" dirty="0"/>
              <a:t>应用程序中存在相同的漏洞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搜集子域名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怎样收集子域名</a:t>
            </a:r>
            <a:endParaRPr lang="en-US" altLang="zh-CN" dirty="0"/>
          </a:p>
          <a:p>
            <a:pPr lvl="1"/>
            <a:r>
              <a:rPr lang="zh-CN" altLang="en-US" dirty="0"/>
              <a:t>在搜索栏输入 </a:t>
            </a:r>
            <a:r>
              <a:rPr lang="en-US" altLang="zh-CN" dirty="0" err="1"/>
              <a:t>site:baidu.com</a:t>
            </a:r>
            <a:endParaRPr lang="en-US" altLang="zh-CN" dirty="0"/>
          </a:p>
          <a:p>
            <a:pPr lvl="1"/>
            <a:r>
              <a:rPr lang="zh-CN" altLang="en-US" dirty="0"/>
              <a:t>相关工具</a:t>
            </a:r>
            <a:endParaRPr lang="en-US" altLang="zh-CN" dirty="0"/>
          </a:p>
          <a:p>
            <a:pPr lvl="2"/>
            <a:r>
              <a:rPr lang="en-US" altLang="zh-CN" dirty="0"/>
              <a:t>layer</a:t>
            </a:r>
          </a:p>
          <a:p>
            <a:pPr lvl="2"/>
            <a:r>
              <a:rPr lang="en-US" altLang="zh-CN" dirty="0" err="1"/>
              <a:t>subDomainsBrute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27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whois</a:t>
            </a:r>
            <a:r>
              <a:rPr lang="zh-CN" altLang="en-US" dirty="0" smtClean="0"/>
              <a:t>注册</a:t>
            </a:r>
            <a:r>
              <a:rPr lang="zh-CN" altLang="en-US" dirty="0"/>
              <a:t>人</a:t>
            </a:r>
            <a:r>
              <a:rPr lang="zh-CN" altLang="en-US" dirty="0" smtClean="0"/>
              <a:t>信息查询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为什么要查询注册人信息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查看其注册网站的相关信息</a:t>
            </a:r>
            <a:endParaRPr lang="en-US" altLang="zh-CN" dirty="0" smtClean="0"/>
          </a:p>
          <a:p>
            <a:r>
              <a:rPr lang="zh-CN" altLang="en-US" dirty="0" smtClean="0"/>
              <a:t>怎样查询注册人信息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根据已知域名反查，分析出此域名的注册人、邮箱和电话等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使用工具：爱站网、站长工具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99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528258"/>
              </p:ext>
            </p:extLst>
          </p:nvPr>
        </p:nvGraphicFramePr>
        <p:xfrm>
          <a:off x="762000" y="1381125"/>
          <a:ext cx="10541000" cy="4465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130"/>
                <a:gridCol w="7332870"/>
              </a:tblGrid>
              <a:tr h="739418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关键字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说明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739418"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site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l" defTabSz="914400" rtl="0" eaLnBrk="1" latinLnBrk="0" hangingPunct="1"/>
                      <a:r>
                        <a:rPr lang="zh-CN" altLang="en-US" sz="28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把搜索范围规定在特定的站点中</a:t>
                      </a:r>
                      <a:endParaRPr lang="en-US" altLang="zh-CN" sz="2800" b="1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739418">
                <a:tc>
                  <a:txBody>
                    <a:bodyPr/>
                    <a:lstStyle/>
                    <a:p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intext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正文中存在关键字的网页</a:t>
                      </a:r>
                      <a:endParaRPr lang="zh-CN" altLang="en-US" sz="28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739418">
                <a:tc>
                  <a:txBody>
                    <a:bodyPr/>
                    <a:lstStyle/>
                    <a:p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intitle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标题中存在关键字的网页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852686">
                <a:tc>
                  <a:txBody>
                    <a:bodyPr/>
                    <a:lstStyle/>
                    <a:p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inurl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URL</a:t>
                      </a:r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存在关键字的网页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55525">
                <a:tc>
                  <a:txBody>
                    <a:bodyPr/>
                    <a:lstStyle/>
                    <a:p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filetype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搜索指定文件类型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86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4498</TotalTime>
  <Words>2226</Words>
  <Application>Microsoft Office PowerPoint</Application>
  <PresentationFormat>宽屏</PresentationFormat>
  <Paragraphs>287</Paragraphs>
  <Slides>40</Slides>
  <Notes>12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宋体</vt:lpstr>
      <vt:lpstr>楷体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目 录</vt:lpstr>
      <vt:lpstr>收集域名信息</vt:lpstr>
      <vt:lpstr>域名信息</vt:lpstr>
      <vt:lpstr>搜集子域名</vt:lpstr>
      <vt:lpstr>搜集子域名</vt:lpstr>
      <vt:lpstr>whois注册人信息查询</vt:lpstr>
      <vt:lpstr>搜集Web信息</vt:lpstr>
      <vt:lpstr>搜集Web信息</vt:lpstr>
      <vt:lpstr>目 录</vt:lpstr>
      <vt:lpstr>敏感目录</vt:lpstr>
      <vt:lpstr>敏感目录</vt:lpstr>
      <vt:lpstr>敏感目录</vt:lpstr>
      <vt:lpstr>目 录</vt:lpstr>
      <vt:lpstr>常用端口</vt:lpstr>
      <vt:lpstr>端口扫描</vt:lpstr>
      <vt:lpstr>端口扫描—Namp</vt:lpstr>
      <vt:lpstr>Nmap 初体验</vt:lpstr>
      <vt:lpstr>Nmap启动</vt:lpstr>
      <vt:lpstr>Nmap扫描方式</vt:lpstr>
      <vt:lpstr>Nmap扫描——TCP Connect扫描</vt:lpstr>
      <vt:lpstr>SYN扫描（TCP同步扫描-sS）</vt:lpstr>
      <vt:lpstr>UDP端口扫描（-sU参数）</vt:lpstr>
      <vt:lpstr>Ping扫描（-sP参数）</vt:lpstr>
      <vt:lpstr>探测主机信息</vt:lpstr>
      <vt:lpstr>PowerPoint 演示文稿</vt:lpstr>
      <vt:lpstr>探测主机信息</vt:lpstr>
      <vt:lpstr>Nmap常用扫描参数及说明</vt:lpstr>
      <vt:lpstr>Nmap脚本引擎</vt:lpstr>
      <vt:lpstr>目 录</vt:lpstr>
      <vt:lpstr>旁站C段</vt:lpstr>
      <vt:lpstr>目 录</vt:lpstr>
      <vt:lpstr>整站分析</vt:lpstr>
      <vt:lpstr>整站分析</vt:lpstr>
      <vt:lpstr>整站分析</vt:lpstr>
      <vt:lpstr>整站分析</vt:lpstr>
      <vt:lpstr>情报搜集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软件学院教务办</cp:lastModifiedBy>
  <cp:revision>124</cp:revision>
  <dcterms:created xsi:type="dcterms:W3CDTF">2018-07-18T03:20:47Z</dcterms:created>
  <dcterms:modified xsi:type="dcterms:W3CDTF">2019-10-14T03:54:10Z</dcterms:modified>
</cp:coreProperties>
</file>