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61" r:id="rId3"/>
    <p:sldId id="282" r:id="rId4"/>
    <p:sldId id="301" r:id="rId5"/>
    <p:sldId id="302" r:id="rId6"/>
    <p:sldId id="285" r:id="rId7"/>
    <p:sldId id="303" r:id="rId8"/>
    <p:sldId id="304" r:id="rId9"/>
    <p:sldId id="305" r:id="rId10"/>
    <p:sldId id="306" r:id="rId11"/>
    <p:sldId id="286" r:id="rId12"/>
    <p:sldId id="287" r:id="rId13"/>
    <p:sldId id="288" r:id="rId14"/>
    <p:sldId id="309" r:id="rId15"/>
    <p:sldId id="307" r:id="rId16"/>
    <p:sldId id="308" r:id="rId17"/>
    <p:sldId id="310" r:id="rId18"/>
    <p:sldId id="311" r:id="rId19"/>
    <p:sldId id="312" r:id="rId20"/>
    <p:sldId id="289" r:id="rId21"/>
    <p:sldId id="290" r:id="rId22"/>
    <p:sldId id="291" r:id="rId23"/>
    <p:sldId id="294" r:id="rId24"/>
    <p:sldId id="292" r:id="rId25"/>
    <p:sldId id="295" r:id="rId26"/>
    <p:sldId id="296" r:id="rId27"/>
    <p:sldId id="313" r:id="rId28"/>
    <p:sldId id="314" r:id="rId29"/>
    <p:sldId id="315" r:id="rId30"/>
    <p:sldId id="317" r:id="rId31"/>
    <p:sldId id="316" r:id="rId32"/>
    <p:sldId id="320" r:id="rId33"/>
    <p:sldId id="319" r:id="rId34"/>
    <p:sldId id="321" r:id="rId35"/>
    <p:sldId id="322" r:id="rId36"/>
    <p:sldId id="323" r:id="rId37"/>
    <p:sldId id="283" r:id="rId38"/>
    <p:sldId id="324" r:id="rId39"/>
    <p:sldId id="274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91602" autoAdjust="0"/>
  </p:normalViewPr>
  <p:slideViewPr>
    <p:cSldViewPr snapToGrid="0">
      <p:cViewPr varScale="1">
        <p:scale>
          <a:sx n="79" d="100"/>
          <a:sy n="79" d="100"/>
        </p:scale>
        <p:origin x="4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420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开放式</a:t>
            </a:r>
            <a:r>
              <a:rPr lang="sq-A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应用程序安全项目（</a:t>
            </a:r>
            <a:r>
              <a:rPr lang="sq-A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OWASP</a:t>
            </a:r>
            <a:r>
              <a:rPr lang="zh-CN" altLang="sq-A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sq-A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Web Application Security Project</a:t>
            </a:r>
            <a:r>
              <a:rPr lang="zh-CN" altLang="sq-A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是一个组织，它提供有关计算机和互联网应用程序的公正、实际、有成本效益的信息。其目的是协助个人、企业和机构来发现和使用可信赖软件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留言存在</a:t>
            </a:r>
            <a:r>
              <a:rPr lang="en-US" altLang="zh-CN" dirty="0" smtClean="0"/>
              <a:t>XSS</a:t>
            </a:r>
            <a:r>
              <a:rPr lang="zh-CN" altLang="en-US" dirty="0" smtClean="0"/>
              <a:t>漏洞（留言时写了</a:t>
            </a:r>
            <a:r>
              <a:rPr lang="en-US" altLang="zh-CN" dirty="0" smtClean="0"/>
              <a:t>XSS</a:t>
            </a:r>
            <a:r>
              <a:rPr lang="zh-CN" altLang="en-US" dirty="0" smtClean="0"/>
              <a:t>代码），该代码窃取用户会话，在会话基础上完成转发的请求，当有人浏览，以他的身份转发，指数级速度增长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532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12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809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XssReflex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方式传递的变量名为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的变量值（值为一个字符串），然后直接通过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函数输出，注意这中间并未对用户输入进行  任何过滤。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预定义的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$_</a:t>
            </a:r>
            <a:r>
              <a:rPr lang="sq-A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变量用于收集来自 </a:t>
            </a:r>
            <a:r>
              <a:rPr lang="sq-A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method="get"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的表单中的值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从带有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方法的表单发送的信息，对任何人都是可见的（会显示在浏览器的地址栏），并且对发送信息的量也有限制。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665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434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isset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函数用于检测变量是否已设置并且非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feof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函数检查是否已到达文件末尾（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EOF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如果出错或者文件指针到了文件末尾（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EOF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）则返回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，否则返回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119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997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283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03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11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xcc.com/search.php?key=&#8220;%3e%3cscript%3ealert(&#8220;xss&#8221;)%3c/scrip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dirty="0" smtClean="0"/>
              <a:t>4.6 Web</a:t>
            </a:r>
            <a:r>
              <a:rPr lang="zh-CN" altLang="en-US" sz="3600" dirty="0" smtClean="0"/>
              <a:t>安全测试</a:t>
            </a:r>
            <a:r>
              <a:rPr lang="en-US" altLang="zh-CN" sz="3600" dirty="0" smtClean="0"/>
              <a:t>—</a:t>
            </a:r>
            <a:r>
              <a:rPr lang="zh-CN" altLang="en-US" sz="3600" dirty="0" smtClean="0"/>
              <a:t>跨站脚本（</a:t>
            </a:r>
            <a:r>
              <a:rPr lang="en-US" altLang="zh-CN" dirty="0"/>
              <a:t> XSS </a:t>
            </a:r>
            <a:r>
              <a:rPr lang="zh-CN" altLang="en-US" sz="3600" dirty="0" smtClean="0"/>
              <a:t>）漏洞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反射型</a:t>
            </a:r>
            <a:r>
              <a:rPr lang="en-US" altLang="zh-CN" dirty="0"/>
              <a:t>XSS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思考：若</a:t>
            </a:r>
            <a:r>
              <a:rPr lang="en-US" altLang="zh-CN" dirty="0"/>
              <a:t>script</a:t>
            </a:r>
            <a:r>
              <a:rPr lang="zh-CN" altLang="en-US" dirty="0"/>
              <a:t>中间不是</a:t>
            </a:r>
            <a:r>
              <a:rPr lang="en-US" altLang="zh-CN" dirty="0"/>
              <a:t>alert </a:t>
            </a:r>
            <a:r>
              <a:rPr lang="zh-CN" altLang="en-US" dirty="0"/>
              <a:t>语句，是其他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比如：</a:t>
            </a:r>
            <a:r>
              <a:rPr lang="en-US" altLang="zh-CN" dirty="0" err="1" smtClean="0"/>
              <a:t>document.cookie</a:t>
            </a:r>
            <a:r>
              <a:rPr lang="en-US" altLang="zh-CN" dirty="0"/>
              <a:t> </a:t>
            </a:r>
            <a:r>
              <a:rPr lang="en-US" altLang="zh-CN" dirty="0" smtClean="0"/>
              <a:t> ,</a:t>
            </a:r>
            <a:r>
              <a:rPr lang="zh-CN" altLang="en-US" dirty="0" smtClean="0"/>
              <a:t>会怎样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是其他脚本，会怎样？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56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反射型</a:t>
            </a:r>
            <a:r>
              <a:rPr lang="en-US" altLang="zh-CN" dirty="0" smtClean="0"/>
              <a:t>XSS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768599" y="2108200"/>
            <a:ext cx="1631043" cy="1515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用户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254500" y="2311400"/>
            <a:ext cx="3378200" cy="279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7632700" y="1409700"/>
            <a:ext cx="1104900" cy="3949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服务器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73599" y="1485900"/>
            <a:ext cx="23150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访问带有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XSS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代码的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URL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22800" y="3340100"/>
            <a:ext cx="30647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将带有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XSS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代码的数据发给浏览器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77900" y="3543300"/>
            <a:ext cx="3143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解析带有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XSS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代码的数据，造成漏洞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4" name="直接箭头连接符 23"/>
          <p:cNvCxnSpPr>
            <a:stCxn id="9" idx="1"/>
          </p:cNvCxnSpPr>
          <p:nvPr/>
        </p:nvCxnSpPr>
        <p:spPr>
          <a:xfrm flipH="1" flipV="1">
            <a:off x="4356100" y="3302000"/>
            <a:ext cx="3276600" cy="82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825500" y="5144135"/>
            <a:ext cx="9532620" cy="16478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这个过程像一次反射，所以称为反射型</a:t>
            </a:r>
            <a:r>
              <a:rPr lang="en-US" altLang="zh-CN" dirty="0" smtClean="0"/>
              <a:t>XSS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/>
      <p:bldP spid="15" grpId="0"/>
      <p:bldP spid="17" grpId="0"/>
      <p:bldP spid="2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反射型</a:t>
            </a:r>
            <a:r>
              <a:rPr lang="en-US" altLang="zh-CN" dirty="0" smtClean="0"/>
              <a:t>XSS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$username = $_GET[‘username’];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echo $username;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r>
              <a:rPr lang="zh-CN" altLang="en-US" dirty="0"/>
              <a:t>如果用户提交</a:t>
            </a:r>
            <a:r>
              <a:rPr lang="en-US" altLang="zh-CN" dirty="0" err="1"/>
              <a:t>xss.php?username</a:t>
            </a:r>
            <a:r>
              <a:rPr lang="en-US" altLang="zh-CN" dirty="0"/>
              <a:t> = HIM    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程序输出</a:t>
            </a:r>
            <a:r>
              <a:rPr lang="en-US" altLang="zh-CN" dirty="0" smtClean="0"/>
              <a:t>HIM</a:t>
            </a:r>
          </a:p>
          <a:p>
            <a:r>
              <a:rPr lang="zh-CN" altLang="en-US" dirty="0" smtClean="0"/>
              <a:t>如果用户输入</a:t>
            </a:r>
            <a:r>
              <a:rPr lang="en-US" altLang="zh-CN" dirty="0" smtClean="0"/>
              <a:t>username = &lt;script&gt;XSS </a:t>
            </a:r>
            <a:r>
              <a:rPr lang="zh-CN" altLang="en-US" dirty="0" smtClean="0"/>
              <a:t>恶意代码</a:t>
            </a:r>
            <a:r>
              <a:rPr lang="en-US" altLang="zh-CN" dirty="0" smtClean="0"/>
              <a:t>&lt;/script&gt; </a:t>
            </a:r>
          </a:p>
          <a:p>
            <a:pPr lvl="1"/>
            <a:r>
              <a:rPr lang="zh-CN" altLang="en-US" dirty="0" smtClean="0"/>
              <a:t>造成反射型</a:t>
            </a:r>
            <a:r>
              <a:rPr lang="en-US" altLang="zh-CN" dirty="0" smtClean="0"/>
              <a:t>XSS</a:t>
            </a:r>
            <a:r>
              <a:rPr lang="zh-CN" altLang="en-US" dirty="0" smtClean="0"/>
              <a:t>漏洞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存储型</a:t>
            </a:r>
            <a:r>
              <a:rPr lang="en-US" altLang="zh-CN" dirty="0" smtClean="0"/>
              <a:t>XSS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什么是存储型</a:t>
            </a:r>
            <a:r>
              <a:rPr lang="en-US" altLang="zh-CN" dirty="0" smtClean="0"/>
              <a:t>XSS</a:t>
            </a:r>
          </a:p>
          <a:p>
            <a:pPr lvl="1"/>
            <a:r>
              <a:rPr lang="zh-CN" altLang="en-US" dirty="0" smtClean="0"/>
              <a:t>当用户提交一段</a:t>
            </a:r>
            <a:r>
              <a:rPr lang="en-US" altLang="zh-CN" dirty="0" smtClean="0"/>
              <a:t>XSS</a:t>
            </a:r>
            <a:r>
              <a:rPr lang="zh-CN" altLang="en-US" dirty="0" smtClean="0"/>
              <a:t>代码后，被服务器端接收并存储，当攻击者再次访问某个页面时，这段</a:t>
            </a:r>
            <a:r>
              <a:rPr lang="en-US" altLang="zh-CN" dirty="0" smtClean="0"/>
              <a:t>XSS</a:t>
            </a:r>
            <a:r>
              <a:rPr lang="zh-CN" altLang="en-US" dirty="0" smtClean="0"/>
              <a:t>代码被程序读出来响应给浏览器，造成</a:t>
            </a:r>
            <a:r>
              <a:rPr lang="en-US" altLang="zh-CN" dirty="0" smtClean="0"/>
              <a:t>XSS</a:t>
            </a:r>
            <a:r>
              <a:rPr lang="zh-CN" altLang="en-US" dirty="0" smtClean="0"/>
              <a:t>跨站攻击</a:t>
            </a:r>
            <a:endParaRPr lang="en-US" altLang="zh-CN" dirty="0" smtClean="0"/>
          </a:p>
          <a:p>
            <a:r>
              <a:rPr lang="zh-CN" altLang="en-US" dirty="0" smtClean="0"/>
              <a:t>什么情况容易出现存储型</a:t>
            </a:r>
            <a:r>
              <a:rPr lang="en-US" altLang="zh-CN" dirty="0" smtClean="0"/>
              <a:t>XSS</a:t>
            </a:r>
          </a:p>
          <a:p>
            <a:pPr lvl="1"/>
            <a:r>
              <a:rPr lang="zh-CN" altLang="en-US" dirty="0" smtClean="0"/>
              <a:t>运行用户存储数据的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应用程序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存储型</a:t>
            </a:r>
            <a:r>
              <a:rPr lang="en-US" altLang="zh-CN" dirty="0" smtClean="0"/>
              <a:t>XSS</a:t>
            </a:r>
            <a:r>
              <a:rPr lang="zh-CN" altLang="en-US" dirty="0" smtClean="0"/>
              <a:t>运行原理</a:t>
            </a:r>
            <a:endParaRPr lang="zh-CN" altLang="en-US" dirty="0"/>
          </a:p>
        </p:txBody>
      </p:sp>
      <p:sp>
        <p:nvSpPr>
          <p:cNvPr id="4" name="AutoShape 2" descr="https://upload-images.jianshu.io/upload_images/6230889-07ab49e8b1ea148a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-images.jianshu.io/upload_images/6230889-07ab49e8b1ea148a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0" name="Picture 6" descr="https://upload-images.jianshu.io/upload_images/6230889-07ab49e8b1ea148a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0"/>
            <a:ext cx="9229262" cy="648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7150100" y="4102100"/>
            <a:ext cx="37592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攻击者发送恶意脚本请求</a:t>
            </a:r>
            <a:endParaRPr lang="zh-CN" altLang="en-US" sz="2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43700" y="1587500"/>
            <a:ext cx="37592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恶意脚本被保存到数据库</a:t>
            </a:r>
            <a:endParaRPr lang="zh-CN" altLang="en-US" sz="2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65300" y="2946400"/>
            <a:ext cx="37592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 </a:t>
            </a:r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用户正常浏览页面</a:t>
            </a:r>
            <a:endParaRPr lang="zh-CN" altLang="en-US" sz="2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54300" y="1498600"/>
            <a:ext cx="37592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 </a:t>
            </a:r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从数据库读取恶意脚本</a:t>
            </a:r>
            <a:endParaRPr lang="zh-CN" altLang="en-US" sz="2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26000" y="5143500"/>
            <a:ext cx="28702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 </a:t>
            </a:r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将恶意脚本返回给用户，构造页面</a:t>
            </a:r>
            <a:endParaRPr lang="zh-CN" altLang="en-US" sz="2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90600" y="4533900"/>
            <a:ext cx="28702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 </a:t>
            </a:r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浏览器解析，执行恶意脚本，发起攻击</a:t>
            </a:r>
            <a:endParaRPr lang="zh-CN" altLang="en-US" sz="2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851900" y="58420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攻击者</a:t>
            </a:r>
            <a:endParaRPr lang="zh-CN" altLang="en-US" sz="2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97300" y="5842000"/>
            <a:ext cx="825500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用户</a:t>
            </a:r>
            <a:endParaRPr lang="zh-CN" altLang="en-US" sz="2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631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存储型</a:t>
            </a:r>
            <a:r>
              <a:rPr lang="en-US" altLang="zh-CN" dirty="0" smtClean="0"/>
              <a:t>XSS—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71" y="1076542"/>
            <a:ext cx="11168901" cy="407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0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存储型</a:t>
            </a:r>
            <a:r>
              <a:rPr lang="en-US" altLang="zh-CN" dirty="0" smtClean="0"/>
              <a:t>XSS</a:t>
            </a:r>
            <a:r>
              <a:rPr lang="en-US" altLang="zh-CN" dirty="0"/>
              <a:t> —</a:t>
            </a:r>
            <a:r>
              <a:rPr lang="zh-CN" altLang="en-US" dirty="0"/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28" y="1081371"/>
            <a:ext cx="8659372" cy="557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1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存储型</a:t>
            </a:r>
            <a:r>
              <a:rPr lang="en-US" altLang="zh-CN" dirty="0"/>
              <a:t>XSS —</a:t>
            </a:r>
            <a:r>
              <a:rPr lang="zh-CN" altLang="en-US" dirty="0"/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实验：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在输入框中，输入普通文字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在输入框中，输入</a:t>
            </a:r>
            <a:r>
              <a:rPr lang="en-US" altLang="zh-CN" dirty="0" smtClean="0"/>
              <a:t>JS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如：</a:t>
            </a:r>
            <a:r>
              <a:rPr lang="sq-AL" altLang="zh-CN" dirty="0" smtClean="0"/>
              <a:t>&lt;</a:t>
            </a:r>
            <a:r>
              <a:rPr lang="sq-AL" altLang="zh-CN" dirty="0"/>
              <a:t>script&gt;alert('xss')&lt;/script</a:t>
            </a:r>
            <a:r>
              <a:rPr lang="sq-AL" altLang="zh-CN" dirty="0" smtClean="0"/>
              <a:t>&gt;</a:t>
            </a:r>
            <a:endParaRPr lang="en-US" altLang="zh-CN" dirty="0" smtClean="0"/>
          </a:p>
          <a:p>
            <a:pPr lvl="2"/>
            <a:r>
              <a:rPr lang="zh-CN" altLang="en-US" dirty="0"/>
              <a:t>重启浏览器之后再加载该页面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页面</a:t>
            </a:r>
            <a:r>
              <a:rPr lang="zh-CN" altLang="en-US" dirty="0"/>
              <a:t>依然会弹窗</a:t>
            </a:r>
            <a:r>
              <a:rPr lang="en-US" altLang="zh-CN" dirty="0"/>
              <a:t>,</a:t>
            </a:r>
            <a:r>
              <a:rPr lang="zh-CN" altLang="en-US" dirty="0"/>
              <a:t>这是因为恶意</a:t>
            </a:r>
            <a:r>
              <a:rPr lang="zh-CN" altLang="en-US" dirty="0" smtClean="0"/>
              <a:t>代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码</a:t>
            </a:r>
            <a:r>
              <a:rPr lang="zh-CN" altLang="en-US" dirty="0"/>
              <a:t>已经写入数据库中，每当</a:t>
            </a:r>
            <a:r>
              <a:rPr lang="zh-CN" altLang="en-US" dirty="0" smtClean="0"/>
              <a:t>有人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访问</a:t>
            </a:r>
            <a:r>
              <a:rPr lang="zh-CN" altLang="en-US" dirty="0"/>
              <a:t>该页面时，恶意代码就会</a:t>
            </a:r>
            <a:r>
              <a:rPr lang="zh-CN" altLang="en-US" dirty="0" smtClean="0"/>
              <a:t>被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加载执行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105" y="1370290"/>
            <a:ext cx="5676190" cy="4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6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存储型</a:t>
            </a:r>
            <a:r>
              <a:rPr lang="en-US" altLang="zh-CN" dirty="0"/>
              <a:t>XSS —</a:t>
            </a:r>
            <a:r>
              <a:rPr lang="zh-CN" altLang="en-US" dirty="0"/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900" y="911224"/>
            <a:ext cx="10515600" cy="4930775"/>
          </a:xfrm>
        </p:spPr>
        <p:txBody>
          <a:bodyPr/>
          <a:lstStyle/>
          <a:p>
            <a:r>
              <a:rPr lang="zh-CN" altLang="en-US" dirty="0"/>
              <a:t>查看网页</a:t>
            </a:r>
            <a:r>
              <a:rPr lang="en-US" altLang="zh-CN" dirty="0"/>
              <a:t>html</a:t>
            </a:r>
            <a:r>
              <a:rPr lang="zh-CN" altLang="en-US" dirty="0"/>
              <a:t>代码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390" y="1502081"/>
            <a:ext cx="10247619" cy="4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2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存储型</a:t>
            </a:r>
            <a:r>
              <a:rPr lang="en-US" altLang="zh-CN" dirty="0"/>
              <a:t>XSS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存储型</a:t>
            </a:r>
            <a:r>
              <a:rPr lang="en-US" altLang="zh-CN" dirty="0"/>
              <a:t>XSS</a:t>
            </a:r>
            <a:r>
              <a:rPr lang="zh-CN" altLang="en-US" dirty="0"/>
              <a:t>漏洞，一次提交之后，每当有用户访问这个页面都会受到</a:t>
            </a:r>
            <a:r>
              <a:rPr lang="en-US" altLang="zh-CN" dirty="0"/>
              <a:t>XSS</a:t>
            </a:r>
            <a:r>
              <a:rPr lang="zh-CN" altLang="en-US" dirty="0"/>
              <a:t>攻击，危害巨大。</a:t>
            </a:r>
          </a:p>
        </p:txBody>
      </p:sp>
    </p:spTree>
    <p:extLst>
      <p:ext uri="{BB962C8B-B14F-4D97-AF65-F5344CB8AC3E}">
        <p14:creationId xmlns:p14="http://schemas.microsoft.com/office/powerpoint/2010/main" val="44985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XSS</a:t>
            </a:r>
          </a:p>
          <a:p>
            <a:r>
              <a:rPr lang="en-US" altLang="zh-CN" dirty="0" smtClean="0"/>
              <a:t>XSS</a:t>
            </a:r>
            <a:r>
              <a:rPr lang="zh-CN" altLang="en-US" dirty="0" smtClean="0"/>
              <a:t>原理解析</a:t>
            </a:r>
            <a:endParaRPr lang="en-US" altLang="zh-CN" dirty="0" smtClean="0"/>
          </a:p>
          <a:p>
            <a:r>
              <a:rPr lang="zh-CN" altLang="en-US" dirty="0" smtClean="0"/>
              <a:t>怎样测试</a:t>
            </a:r>
            <a:r>
              <a:rPr lang="en-US" altLang="zh-CN" dirty="0" smtClean="0"/>
              <a:t>XSS</a:t>
            </a:r>
            <a:r>
              <a:rPr lang="zh-CN" altLang="en-US" dirty="0" smtClean="0"/>
              <a:t>漏洞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存储型</a:t>
            </a:r>
            <a:r>
              <a:rPr lang="en-US" altLang="zh-CN" dirty="0" smtClean="0"/>
              <a:t>XSS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2463" y="1075169"/>
            <a:ext cx="10515600" cy="493077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找输入点与输出点：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en-US" altLang="zh-CN" dirty="0" smtClean="0"/>
              <a:t>	</a:t>
            </a:r>
            <a:r>
              <a:rPr lang="zh-CN" altLang="en-US" dirty="0"/>
              <a:t>将输出内容写在</a:t>
            </a:r>
            <a:r>
              <a:rPr lang="en-US" altLang="zh-CN" dirty="0"/>
              <a:t>value</a:t>
            </a:r>
            <a:r>
              <a:rPr lang="zh-CN" altLang="en-US" dirty="0"/>
              <a:t>中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&lt;input type = “text”  name = “content</a:t>
            </a:r>
            <a:r>
              <a:rPr lang="zh-CN" altLang="en-US" dirty="0" smtClean="0"/>
              <a:t>”</a:t>
            </a:r>
            <a:r>
              <a:rPr lang="en-US" altLang="zh-CN" dirty="0" smtClean="0"/>
              <a:t>value = “&lt;script&gt;alert(1)&lt;/script&gt;” /&gt;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不能被执行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928" y="3799642"/>
            <a:ext cx="6955206" cy="10910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存储型</a:t>
            </a:r>
            <a:r>
              <a:rPr lang="en-US" altLang="zh-CN" dirty="0"/>
              <a:t>XSS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60000"/>
              </a:lnSpc>
            </a:pPr>
            <a:r>
              <a:rPr lang="zh-CN" altLang="en-US" dirty="0"/>
              <a:t>闭合</a:t>
            </a:r>
            <a:r>
              <a:rPr lang="en-US" altLang="zh-CN" dirty="0"/>
              <a:t>input</a:t>
            </a:r>
            <a:r>
              <a:rPr lang="zh-CN" altLang="en-US" dirty="0"/>
              <a:t>标签，使输出内容不在</a:t>
            </a:r>
            <a:r>
              <a:rPr lang="en-US" altLang="zh-CN" dirty="0"/>
              <a:t>value</a:t>
            </a:r>
            <a:r>
              <a:rPr lang="zh-CN" altLang="en-US" dirty="0"/>
              <a:t>属性中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/>
              <a:t>input type = “text”  name = “content</a:t>
            </a:r>
            <a:r>
              <a:rPr lang="zh-CN" altLang="en-US" dirty="0"/>
              <a:t>”</a:t>
            </a:r>
            <a:r>
              <a:rPr lang="en-US" altLang="zh-CN" dirty="0"/>
              <a:t>value = </a:t>
            </a:r>
            <a:r>
              <a:rPr lang="en-US" altLang="zh-CN" dirty="0" smtClean="0"/>
              <a:t>“ ”/&gt; &lt;</a:t>
            </a:r>
            <a:r>
              <a:rPr lang="en-US" altLang="zh-CN" dirty="0"/>
              <a:t>script&gt;alert(1)&lt;/script&gt;” /&gt;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690" y="3378064"/>
            <a:ext cx="4295238" cy="24571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测试存储型</a:t>
            </a:r>
            <a:r>
              <a:rPr lang="en-US" altLang="zh-CN" dirty="0" smtClean="0"/>
              <a:t>XSS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773" y="1102879"/>
            <a:ext cx="9027391" cy="4930775"/>
          </a:xfrm>
        </p:spPr>
        <p:txBody>
          <a:bodyPr/>
          <a:lstStyle/>
          <a:p>
            <a:r>
              <a:rPr lang="zh-CN" altLang="en-US" dirty="0" smtClean="0"/>
              <a:t>在网站输入框中输入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&lt;script&gt;alert(</a:t>
            </a:r>
            <a:r>
              <a:rPr lang="en-US" altLang="zh-CN" dirty="0" err="1" smtClean="0"/>
              <a:t>document.cookie</a:t>
            </a:r>
            <a:r>
              <a:rPr lang="en-US" altLang="zh-CN" dirty="0" smtClean="0"/>
              <a:t>)&lt;/script&gt;                            </a:t>
            </a:r>
          </a:p>
          <a:p>
            <a:pPr lvl="1"/>
            <a:r>
              <a:rPr lang="en-US" altLang="zh-CN" dirty="0" smtClean="0"/>
              <a:t>/&gt; &lt;</a:t>
            </a:r>
            <a:r>
              <a:rPr lang="en-US" altLang="zh-CN" dirty="0"/>
              <a:t>script&gt;alert(</a:t>
            </a:r>
            <a:r>
              <a:rPr lang="en-US" altLang="zh-CN" dirty="0" err="1"/>
              <a:t>document.cookie</a:t>
            </a:r>
            <a:r>
              <a:rPr lang="en-US" altLang="zh-CN" dirty="0"/>
              <a:t>)&lt;/script&gt;</a:t>
            </a:r>
            <a:endParaRPr lang="zh-CN" altLang="en-US" dirty="0"/>
          </a:p>
          <a:p>
            <a:pPr lvl="1"/>
            <a:r>
              <a:rPr lang="en-US" altLang="zh-CN" dirty="0" smtClean="0"/>
              <a:t>&lt;/</a:t>
            </a:r>
            <a:r>
              <a:rPr lang="en-US" altLang="zh-CN" dirty="0" err="1" smtClean="0"/>
              <a:t>textarea</a:t>
            </a:r>
            <a:r>
              <a:rPr lang="en-US" altLang="zh-CN" dirty="0" smtClean="0"/>
              <a:t>”&gt;&lt;</a:t>
            </a:r>
            <a:r>
              <a:rPr lang="en-US" altLang="zh-CN" dirty="0"/>
              <a:t>script&gt;alert(</a:t>
            </a:r>
            <a:r>
              <a:rPr lang="en-US" altLang="zh-CN" dirty="0" err="1"/>
              <a:t>document.cookie</a:t>
            </a:r>
            <a:r>
              <a:rPr lang="en-US" altLang="zh-CN" dirty="0"/>
              <a:t>)&lt;/script&gt;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8825347" y="1767896"/>
            <a:ext cx="2951018" cy="2069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普通注入</a:t>
            </a:r>
            <a:endParaRPr lang="en-US" altLang="zh-CN" dirty="0" smtClean="0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闭合标签注入</a:t>
            </a:r>
            <a:endParaRPr lang="en-US" altLang="zh-CN" dirty="0" smtClean="0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闭合标签注入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33338"/>
          <a:stretch>
            <a:fillRect/>
          </a:stretch>
        </p:blipFill>
        <p:spPr>
          <a:xfrm>
            <a:off x="2793471" y="3782291"/>
            <a:ext cx="7685714" cy="29648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DOM XSS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DOM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Document Object Model</a:t>
            </a:r>
          </a:p>
          <a:p>
            <a:r>
              <a:rPr lang="en-US" altLang="zh-CN" dirty="0" smtClean="0"/>
              <a:t>DOM XSS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可以允许程序和脚本动态地访问和更新文档的内容、结构和样式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DOM XSS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document.URL;      //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获取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index =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document.URL.indexOf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(“content=”) + 4;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par =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temp.substring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(index);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decodeURI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(par));    //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输入获取内容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如果输入的内容中包含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&lt;script&gt;alert(/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xss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)&lt;/script&gt;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就会产生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XSS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漏洞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检测</a:t>
            </a:r>
            <a:r>
              <a:rPr lang="en-US" altLang="zh-CN" dirty="0" smtClean="0"/>
              <a:t>XSS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检测方式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手工检测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自动检测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检测</a:t>
            </a:r>
            <a:r>
              <a:rPr lang="en-US" altLang="zh-CN" dirty="0" smtClean="0"/>
              <a:t>XSS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手工检测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输入一些敏感字符，如“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、’、（）”，提交后查看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源代码，看这些是否被转义</a:t>
            </a:r>
            <a:endParaRPr lang="en-US" altLang="zh-CN" dirty="0" smtClean="0"/>
          </a:p>
          <a:p>
            <a:r>
              <a:rPr lang="zh-CN" altLang="en-US" dirty="0" smtClean="0"/>
              <a:t>全自动检测</a:t>
            </a:r>
            <a:r>
              <a:rPr lang="en-US" altLang="zh-CN" dirty="0" smtClean="0"/>
              <a:t>XSS</a:t>
            </a:r>
            <a:r>
              <a:rPr lang="zh-CN" altLang="en-US" dirty="0" smtClean="0"/>
              <a:t>，借助于扫描工具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awvs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netsparke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appscan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burpsuit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038600" y="3336924"/>
            <a:ext cx="4114800" cy="3521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dirty="0" err="1" smtClean="0"/>
              <a:t>xsser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xsscrapy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brutexssr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OWASP </a:t>
            </a:r>
            <a:r>
              <a:rPr lang="en-US" altLang="zh-CN" dirty="0" err="1" smtClean="0"/>
              <a:t>Xenotix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XSS</a:t>
            </a:r>
            <a:r>
              <a:rPr lang="zh-CN" altLang="en-US" dirty="0" smtClean="0"/>
              <a:t>漏洞防范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反射型</a:t>
            </a:r>
            <a:r>
              <a:rPr lang="en-US" altLang="zh-CN" dirty="0" smtClean="0"/>
              <a:t>XSS</a:t>
            </a:r>
            <a:r>
              <a:rPr lang="zh-CN" altLang="en-US" dirty="0" smtClean="0"/>
              <a:t>漏洞防范</a:t>
            </a:r>
            <a:endParaRPr lang="en-US" altLang="zh-CN" dirty="0" smtClean="0"/>
          </a:p>
          <a:p>
            <a:pPr marL="1028700" lvl="1" indent="-571500">
              <a:buFont typeface="+mj-ea"/>
              <a:buAutoNum type="ea1JpnChsDbPeriod"/>
            </a:pPr>
            <a:r>
              <a:rPr lang="en-US" altLang="zh-CN" dirty="0" smtClean="0"/>
              <a:t>PHP</a:t>
            </a:r>
            <a:r>
              <a:rPr lang="zh-CN" altLang="en-US" dirty="0" smtClean="0"/>
              <a:t>中直接输出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的，可以采用以下方法进行过滤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dirty="0" err="1" smtClean="0"/>
              <a:t>htmlspecialchars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dirty="0" err="1" smtClean="0"/>
              <a:t>htmlentities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dirty="0" err="1" smtClean="0"/>
              <a:t>HTMLPurifier.auto.php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dirty="0" err="1" smtClean="0"/>
              <a:t>removexss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20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反射型</a:t>
            </a:r>
            <a:r>
              <a:rPr lang="en-US" altLang="zh-CN" dirty="0"/>
              <a:t>XSS</a:t>
            </a:r>
            <a:r>
              <a:rPr lang="zh-CN" altLang="en-US" dirty="0"/>
              <a:t>漏洞防范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二 </a:t>
            </a:r>
            <a:r>
              <a:rPr lang="en-US" altLang="zh-CN" dirty="0" smtClean="0"/>
              <a:t>. </a:t>
            </a:r>
            <a:r>
              <a:rPr lang="sq-AL" altLang="zh-CN" dirty="0" smtClean="0"/>
              <a:t>PHP</a:t>
            </a:r>
            <a:r>
              <a:rPr lang="zh-CN" altLang="en-US" dirty="0"/>
              <a:t>输出到</a:t>
            </a:r>
            <a:r>
              <a:rPr lang="sq-AL" altLang="zh-CN" dirty="0"/>
              <a:t>JS</a:t>
            </a:r>
            <a:r>
              <a:rPr lang="zh-CN" altLang="en-US" dirty="0"/>
              <a:t>代码中，或者开发</a:t>
            </a:r>
            <a:r>
              <a:rPr lang="sq-AL" altLang="zh-CN" dirty="0"/>
              <a:t>Json API</a:t>
            </a:r>
            <a:r>
              <a:rPr lang="zh-CN" altLang="en-US" dirty="0"/>
              <a:t>的，则需要前端在</a:t>
            </a:r>
            <a:r>
              <a:rPr lang="sq-AL" altLang="zh-CN" dirty="0"/>
              <a:t>JS</a:t>
            </a:r>
            <a:r>
              <a:rPr lang="zh-CN" altLang="en-US" dirty="0"/>
              <a:t>中进行过滤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 </a:t>
            </a:r>
            <a:r>
              <a:rPr lang="en-US" altLang="zh-CN" dirty="0"/>
              <a:t>1</a:t>
            </a:r>
            <a:r>
              <a:rPr lang="en-US" altLang="zh-CN" dirty="0" smtClean="0"/>
              <a:t>. </a:t>
            </a:r>
            <a:r>
              <a:rPr lang="zh-CN" altLang="en-US" dirty="0" smtClean="0"/>
              <a:t>尽量</a:t>
            </a:r>
            <a:r>
              <a:rPr lang="zh-CN" altLang="en-US" dirty="0"/>
              <a:t>使用</a:t>
            </a:r>
            <a:r>
              <a:rPr lang="sq-AL" altLang="zh-CN" dirty="0"/>
              <a:t>innerText(IE)</a:t>
            </a:r>
            <a:r>
              <a:rPr lang="zh-CN" altLang="en-US" dirty="0"/>
              <a:t>和</a:t>
            </a:r>
            <a:r>
              <a:rPr lang="sq-AL" altLang="zh-CN" dirty="0"/>
              <a:t>textContent(Firefox),</a:t>
            </a:r>
            <a:r>
              <a:rPr lang="zh-CN" altLang="en-US" dirty="0"/>
              <a:t>也就是</a:t>
            </a:r>
            <a:r>
              <a:rPr lang="sq-AL" altLang="zh-CN" dirty="0"/>
              <a:t>jQuery</a:t>
            </a:r>
            <a:r>
              <a:rPr lang="zh-CN" altLang="en-US" dirty="0"/>
              <a:t>的</a:t>
            </a:r>
            <a:r>
              <a:rPr lang="sq-AL" altLang="zh-CN" dirty="0"/>
              <a:t>text()</a:t>
            </a:r>
            <a:r>
              <a:rPr lang="zh-CN" altLang="en-US" dirty="0"/>
              <a:t>来输出文本内容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必须</a:t>
            </a:r>
            <a:r>
              <a:rPr lang="zh-CN" altLang="en-US" dirty="0"/>
              <a:t>要用</a:t>
            </a:r>
            <a:r>
              <a:rPr lang="sq-AL" altLang="zh-CN" dirty="0" smtClean="0"/>
              <a:t>innerHTML</a:t>
            </a:r>
            <a:r>
              <a:rPr lang="zh-CN" altLang="en-US" dirty="0" smtClean="0"/>
              <a:t>等</a:t>
            </a:r>
            <a:r>
              <a:rPr lang="zh-CN" altLang="en-US" dirty="0"/>
              <a:t>函数，则需要做类似</a:t>
            </a:r>
            <a:r>
              <a:rPr lang="sq-AL" altLang="zh-CN" dirty="0"/>
              <a:t>php</a:t>
            </a:r>
            <a:r>
              <a:rPr lang="zh-CN" altLang="en-US" dirty="0"/>
              <a:t>的</a:t>
            </a:r>
            <a:r>
              <a:rPr lang="sq-AL" altLang="zh-CN" dirty="0"/>
              <a:t>htmlspecialchars</a:t>
            </a:r>
            <a:r>
              <a:rPr lang="zh-CN" altLang="en-US" dirty="0"/>
              <a:t>的过滤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040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反射型</a:t>
            </a:r>
            <a:r>
              <a:rPr lang="en-US" altLang="zh-CN" dirty="0"/>
              <a:t>XSS</a:t>
            </a:r>
            <a:r>
              <a:rPr lang="zh-CN" altLang="en-US" dirty="0"/>
              <a:t>漏洞防范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655300" cy="57689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三 </a:t>
            </a:r>
            <a:r>
              <a:rPr lang="en-US" altLang="zh-CN" dirty="0" smtClean="0"/>
              <a:t>. </a:t>
            </a:r>
            <a:r>
              <a:rPr lang="zh-CN" altLang="en-US" dirty="0" smtClean="0"/>
              <a:t>其它</a:t>
            </a:r>
            <a:r>
              <a:rPr lang="zh-CN" altLang="en-US" dirty="0"/>
              <a:t>的通用的补充性防御手段 </a:t>
            </a:r>
            <a:endParaRPr lang="en-US" altLang="zh-CN" dirty="0" smtClean="0"/>
          </a:p>
          <a:p>
            <a:pPr marL="971550" lvl="1" indent="-514350">
              <a:buAutoNum type="arabicPlain"/>
            </a:pPr>
            <a:r>
              <a:rPr lang="zh-CN" altLang="en-US" dirty="0" smtClean="0"/>
              <a:t>在</a:t>
            </a:r>
            <a:r>
              <a:rPr lang="zh-CN" altLang="en-US" dirty="0"/>
              <a:t>输出</a:t>
            </a:r>
            <a:r>
              <a:rPr lang="sq-AL" altLang="zh-CN" dirty="0"/>
              <a:t>html</a:t>
            </a:r>
            <a:r>
              <a:rPr lang="zh-CN" altLang="en-US" dirty="0"/>
              <a:t>时，加上</a:t>
            </a:r>
            <a:r>
              <a:rPr lang="sq-AL" altLang="zh-CN" dirty="0"/>
              <a:t>Content Security Policy</a:t>
            </a:r>
            <a:r>
              <a:rPr lang="zh-CN" altLang="en-US" dirty="0"/>
              <a:t>的</a:t>
            </a:r>
            <a:r>
              <a:rPr lang="sq-AL" altLang="zh-CN" dirty="0"/>
              <a:t>Http Header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sq-AL" dirty="0" smtClean="0"/>
              <a:t>（</a:t>
            </a:r>
            <a:r>
              <a:rPr lang="zh-CN" altLang="en-US" dirty="0"/>
              <a:t>作用：可以防止页面被</a:t>
            </a:r>
            <a:r>
              <a:rPr lang="sq-AL" altLang="zh-CN" dirty="0"/>
              <a:t>XSS</a:t>
            </a:r>
            <a:r>
              <a:rPr lang="zh-CN" altLang="en-US" dirty="0"/>
              <a:t>攻击时，嵌入第三方的脚本文件等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（</a:t>
            </a:r>
            <a:r>
              <a:rPr lang="zh-CN" altLang="en-US" dirty="0"/>
              <a:t>缺陷：</a:t>
            </a:r>
            <a:r>
              <a:rPr lang="en-US" altLang="zh-CN" dirty="0"/>
              <a:t>IE</a:t>
            </a:r>
            <a:r>
              <a:rPr lang="zh-CN" altLang="en-US" dirty="0"/>
              <a:t>或低版本的浏览器可能不支持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 </a:t>
            </a:r>
            <a:r>
              <a:rPr lang="en-US" altLang="zh-CN" dirty="0"/>
              <a:t>2.</a:t>
            </a:r>
            <a:r>
              <a:rPr lang="zh-CN" altLang="en-US" dirty="0"/>
              <a:t>在设置</a:t>
            </a:r>
            <a:r>
              <a:rPr lang="en-US" altLang="zh-CN" dirty="0"/>
              <a:t>Cookie</a:t>
            </a:r>
            <a:r>
              <a:rPr lang="zh-CN" altLang="en-US" dirty="0"/>
              <a:t>时，加上</a:t>
            </a:r>
            <a:r>
              <a:rPr lang="en-US" altLang="zh-CN" dirty="0" err="1"/>
              <a:t>HttpOnly</a:t>
            </a:r>
            <a:r>
              <a:rPr lang="zh-CN" altLang="en-US" dirty="0"/>
              <a:t>参数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（</a:t>
            </a:r>
            <a:r>
              <a:rPr lang="zh-CN" altLang="en-US" dirty="0"/>
              <a:t>作用：可以防止页面被</a:t>
            </a:r>
            <a:r>
              <a:rPr lang="en-US" altLang="zh-CN" dirty="0"/>
              <a:t>XSS</a:t>
            </a:r>
            <a:r>
              <a:rPr lang="zh-CN" altLang="en-US" dirty="0"/>
              <a:t>攻击时，</a:t>
            </a:r>
            <a:r>
              <a:rPr lang="en-US" altLang="zh-CN" dirty="0"/>
              <a:t>Cookie</a:t>
            </a:r>
            <a:r>
              <a:rPr lang="zh-CN" altLang="en-US" dirty="0"/>
              <a:t>信息被盗取，可兼容至</a:t>
            </a:r>
            <a:r>
              <a:rPr lang="en-US" altLang="zh-CN" dirty="0"/>
              <a:t>IE6</a:t>
            </a:r>
            <a:r>
              <a:rPr lang="zh-CN" altLang="en-US" dirty="0"/>
              <a:t>）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（</a:t>
            </a:r>
            <a:r>
              <a:rPr lang="zh-CN" altLang="en-US" dirty="0"/>
              <a:t>缺陷：网站本身的</a:t>
            </a:r>
            <a:r>
              <a:rPr lang="en-US" altLang="zh-CN" dirty="0"/>
              <a:t>JS</a:t>
            </a:r>
            <a:r>
              <a:rPr lang="zh-CN" altLang="en-US" dirty="0"/>
              <a:t>代码也无法操作</a:t>
            </a:r>
            <a:r>
              <a:rPr lang="en-US" altLang="zh-CN" dirty="0"/>
              <a:t>Cookie</a:t>
            </a:r>
            <a:r>
              <a:rPr lang="zh-CN" altLang="en-US" dirty="0"/>
              <a:t>，而且作用有限，只能保证</a:t>
            </a:r>
            <a:r>
              <a:rPr lang="en-US" altLang="zh-CN" dirty="0"/>
              <a:t>Cookie</a:t>
            </a:r>
            <a:r>
              <a:rPr lang="zh-CN" altLang="en-US" dirty="0"/>
              <a:t>的安全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 </a:t>
            </a:r>
            <a:r>
              <a:rPr lang="en-US" altLang="zh-CN" dirty="0"/>
              <a:t>3.</a:t>
            </a:r>
            <a:r>
              <a:rPr lang="zh-CN" altLang="en-US" dirty="0"/>
              <a:t>在开发</a:t>
            </a:r>
            <a:r>
              <a:rPr lang="en-US" altLang="zh-CN" dirty="0"/>
              <a:t>API</a:t>
            </a:r>
            <a:r>
              <a:rPr lang="zh-CN" altLang="en-US" dirty="0"/>
              <a:t>时，检验请求的</a:t>
            </a:r>
            <a:r>
              <a:rPr lang="en-US" altLang="zh-CN" dirty="0" err="1"/>
              <a:t>Referer</a:t>
            </a:r>
            <a:r>
              <a:rPr lang="zh-CN" altLang="en-US" dirty="0"/>
              <a:t>参数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（</a:t>
            </a:r>
            <a:r>
              <a:rPr lang="zh-CN" altLang="en-US" dirty="0"/>
              <a:t>作用：可以在一定程度上防止</a:t>
            </a:r>
            <a:r>
              <a:rPr lang="en-US" altLang="zh-CN" dirty="0"/>
              <a:t>CSRF</a:t>
            </a:r>
            <a:r>
              <a:rPr lang="zh-CN" altLang="en-US" dirty="0"/>
              <a:t>攻击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 </a:t>
            </a:r>
            <a:r>
              <a:rPr lang="zh-CN" altLang="en-US" dirty="0"/>
              <a:t>（缺陷：</a:t>
            </a:r>
            <a:r>
              <a:rPr lang="en-US" altLang="zh-CN" dirty="0"/>
              <a:t>IE</a:t>
            </a:r>
            <a:r>
              <a:rPr lang="zh-CN" altLang="en-US" dirty="0"/>
              <a:t>或低版本的浏览器中，</a:t>
            </a:r>
            <a:r>
              <a:rPr lang="en-US" altLang="zh-CN" dirty="0" err="1"/>
              <a:t>Referer</a:t>
            </a:r>
            <a:r>
              <a:rPr lang="zh-CN" altLang="en-US" dirty="0"/>
              <a:t>参数可以被伪造） </a:t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49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XSS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XSS</a:t>
            </a:r>
            <a:r>
              <a:rPr lang="zh-CN" altLang="en-US" dirty="0" smtClean="0"/>
              <a:t>又叫</a:t>
            </a:r>
            <a:r>
              <a:rPr lang="en-US" altLang="zh-CN" dirty="0" smtClean="0"/>
              <a:t>CSS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Cross Site Scripting</a:t>
            </a:r>
            <a:r>
              <a:rPr lang="zh-CN" altLang="en-US" dirty="0" smtClean="0"/>
              <a:t>），即跨站脚本攻击，指攻击者在网页中嵌入客户端脚本，通常是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编写的恶意代码，当用户使用浏览器被嵌入恶意代码的网页时，恶意代码将会在用户的浏览器上执行</a:t>
            </a:r>
            <a:endParaRPr lang="en-US" altLang="zh-CN" dirty="0" smtClean="0"/>
          </a:p>
          <a:p>
            <a:r>
              <a:rPr lang="zh-CN" altLang="en-US" dirty="0" smtClean="0"/>
              <a:t>产生的原因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应用程序对用户的输入过滤不严而产生的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反射型</a:t>
            </a:r>
            <a:r>
              <a:rPr lang="en-US" altLang="zh-CN" dirty="0"/>
              <a:t>XSS</a:t>
            </a:r>
            <a:r>
              <a:rPr lang="zh-CN" altLang="en-US" dirty="0"/>
              <a:t>漏洞防范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62" y="1043285"/>
            <a:ext cx="11590476" cy="4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4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反射型</a:t>
            </a:r>
            <a:r>
              <a:rPr lang="en-US" altLang="zh-CN" dirty="0"/>
              <a:t>XSS</a:t>
            </a:r>
            <a:r>
              <a:rPr lang="zh-CN" altLang="en-US" dirty="0"/>
              <a:t>漏洞防范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查看页面源代码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759534"/>
            <a:ext cx="12192000" cy="46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7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反射型</a:t>
            </a:r>
            <a:r>
              <a:rPr lang="en-US" altLang="zh-CN" dirty="0"/>
              <a:t>XSS</a:t>
            </a:r>
            <a:r>
              <a:rPr lang="zh-CN" altLang="en-US" dirty="0"/>
              <a:t>漏洞防范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altLang="zh-CN" dirty="0"/>
              <a:t>htmlentities() :</a:t>
            </a:r>
            <a:r>
              <a:rPr lang="zh-CN" altLang="en-US" dirty="0"/>
              <a:t>把预定义的字符 </a:t>
            </a:r>
            <a:r>
              <a:rPr lang="en-US" altLang="zh-CN" dirty="0"/>
              <a:t>"&lt;" </a:t>
            </a:r>
            <a:r>
              <a:rPr lang="zh-CN" altLang="en-US" dirty="0"/>
              <a:t>（小于）和 </a:t>
            </a:r>
            <a:r>
              <a:rPr lang="en-US" altLang="zh-CN" dirty="0"/>
              <a:t>"&gt;" </a:t>
            </a:r>
            <a:r>
              <a:rPr lang="zh-CN" altLang="en-US" dirty="0"/>
              <a:t>（大于）转换为 </a:t>
            </a:r>
            <a:r>
              <a:rPr lang="sq-AL" altLang="zh-CN" dirty="0"/>
              <a:t>HTML </a:t>
            </a:r>
            <a:r>
              <a:rPr lang="zh-CN" altLang="en-US" dirty="0"/>
              <a:t>实体</a:t>
            </a:r>
          </a:p>
        </p:txBody>
      </p:sp>
    </p:spTree>
    <p:extLst>
      <p:ext uri="{BB962C8B-B14F-4D97-AF65-F5344CB8AC3E}">
        <p14:creationId xmlns:p14="http://schemas.microsoft.com/office/powerpoint/2010/main" val="130969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存储型</a:t>
            </a:r>
            <a:r>
              <a:rPr lang="en-US" altLang="zh-CN" dirty="0"/>
              <a:t>XSS</a:t>
            </a:r>
            <a:r>
              <a:rPr lang="zh-CN" altLang="en-US" dirty="0"/>
              <a:t>漏洞防范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存储型</a:t>
            </a:r>
            <a:r>
              <a:rPr lang="en-US" altLang="zh-CN" dirty="0"/>
              <a:t>XSS</a:t>
            </a:r>
            <a:r>
              <a:rPr lang="zh-CN" altLang="en-US" dirty="0"/>
              <a:t>对用户的输入进行过滤的方式和反射型</a:t>
            </a:r>
            <a:r>
              <a:rPr lang="en-US" altLang="zh-CN" dirty="0"/>
              <a:t>XSS</a:t>
            </a:r>
            <a:r>
              <a:rPr lang="zh-CN" altLang="en-US" dirty="0"/>
              <a:t>相同，这里我们使用</a:t>
            </a:r>
            <a:r>
              <a:rPr lang="en-US" altLang="zh-CN" dirty="0" err="1"/>
              <a:t>htmlspecialchars</a:t>
            </a:r>
            <a:r>
              <a:rPr lang="en-US" altLang="zh-CN" dirty="0"/>
              <a:t>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sq-AL" altLang="zh-CN" dirty="0"/>
              <a:t>htmlspecialchars</a:t>
            </a:r>
            <a:r>
              <a:rPr lang="zh-CN" altLang="en-US" dirty="0"/>
              <a:t>和</a:t>
            </a:r>
            <a:r>
              <a:rPr lang="sq-AL" altLang="zh-CN" dirty="0"/>
              <a:t>htmlentities</a:t>
            </a:r>
            <a:r>
              <a:rPr lang="zh-CN" altLang="en-US" dirty="0"/>
              <a:t>的区别：</a:t>
            </a:r>
          </a:p>
          <a:p>
            <a:pPr lvl="1"/>
            <a:r>
              <a:rPr lang="sq-AL" altLang="zh-CN" dirty="0"/>
              <a:t>htmlspecialchars </a:t>
            </a:r>
            <a:r>
              <a:rPr lang="zh-CN" altLang="en-US" dirty="0"/>
              <a:t>只转义 </a:t>
            </a:r>
            <a:r>
              <a:rPr lang="en-US" altLang="zh-CN" dirty="0"/>
              <a:t>&amp; </a:t>
            </a:r>
            <a:r>
              <a:rPr lang="zh-CN" altLang="en-US" dirty="0"/>
              <a:t>、</a:t>
            </a:r>
            <a:r>
              <a:rPr lang="en-US" altLang="zh-CN" dirty="0"/>
              <a:t>" </a:t>
            </a:r>
            <a:r>
              <a:rPr lang="zh-CN" altLang="en-US" dirty="0"/>
              <a:t>、</a:t>
            </a:r>
            <a:r>
              <a:rPr lang="en-US" altLang="zh-CN" dirty="0"/>
              <a:t>' </a:t>
            </a:r>
            <a:r>
              <a:rPr lang="zh-CN" altLang="en-US" dirty="0"/>
              <a:t>、</a:t>
            </a:r>
            <a:r>
              <a:rPr lang="en-US" altLang="zh-CN" dirty="0"/>
              <a:t>&lt; </a:t>
            </a:r>
            <a:r>
              <a:rPr lang="zh-CN" altLang="en-US" dirty="0"/>
              <a:t>、</a:t>
            </a:r>
            <a:r>
              <a:rPr lang="en-US" altLang="zh-CN" dirty="0"/>
              <a:t>&gt; </a:t>
            </a:r>
            <a:r>
              <a:rPr lang="zh-CN" altLang="en-US" dirty="0"/>
              <a:t>这几个</a:t>
            </a:r>
            <a:r>
              <a:rPr lang="sq-AL" altLang="zh-CN" dirty="0"/>
              <a:t>html</a:t>
            </a:r>
            <a:r>
              <a:rPr lang="zh-CN" altLang="en-US" dirty="0" smtClean="0"/>
              <a:t>代码</a:t>
            </a:r>
            <a:endParaRPr lang="en-US" altLang="zh-CN" dirty="0"/>
          </a:p>
          <a:p>
            <a:pPr lvl="1"/>
            <a:r>
              <a:rPr lang="sq-AL" altLang="zh-CN" dirty="0" smtClean="0"/>
              <a:t>htmlentities </a:t>
            </a:r>
            <a:r>
              <a:rPr lang="zh-CN" altLang="en-US" dirty="0"/>
              <a:t>却会转化所有的</a:t>
            </a:r>
            <a:r>
              <a:rPr lang="sq-AL" altLang="zh-CN" dirty="0"/>
              <a:t>html</a:t>
            </a:r>
            <a:r>
              <a:rPr lang="zh-CN" altLang="en-US" dirty="0"/>
              <a:t>代码，连同里面的它无法识别的中文字符也会转化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8693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存储型</a:t>
            </a:r>
            <a:r>
              <a:rPr lang="en-US" altLang="zh-CN" dirty="0"/>
              <a:t>XSS</a:t>
            </a:r>
            <a:r>
              <a:rPr lang="zh-CN" altLang="en-US" dirty="0"/>
              <a:t>漏洞防范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68" y="1198216"/>
            <a:ext cx="11371428" cy="478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7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存储型</a:t>
            </a:r>
            <a:r>
              <a:rPr lang="en-US" altLang="zh-CN" dirty="0"/>
              <a:t>XSS</a:t>
            </a:r>
            <a:r>
              <a:rPr lang="zh-CN" altLang="en-US" dirty="0"/>
              <a:t>漏洞防范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28" y="1124237"/>
            <a:ext cx="11257143" cy="559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8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存储型</a:t>
            </a:r>
            <a:r>
              <a:rPr lang="en-US" altLang="zh-CN" dirty="0"/>
              <a:t>XSS</a:t>
            </a:r>
            <a:r>
              <a:rPr lang="zh-CN" altLang="en-US" dirty="0"/>
              <a:t>漏洞防范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访问该页面，并在表单中输入脚本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如：</a:t>
            </a:r>
            <a:r>
              <a:rPr lang="en-US" altLang="zh-CN" dirty="0" smtClean="0"/>
              <a:t>&lt;script&gt;alert 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’</a:t>
            </a:r>
            <a:r>
              <a:rPr lang="en-US" altLang="zh-CN" dirty="0" smtClean="0"/>
              <a:t>)&lt;/</a:t>
            </a:r>
            <a:r>
              <a:rPr lang="en-US" altLang="zh-CN" dirty="0" smtClean="0"/>
              <a:t>script&gt;</a:t>
            </a:r>
          </a:p>
          <a:p>
            <a:r>
              <a:rPr lang="zh-CN" altLang="en-US" dirty="0" smtClean="0"/>
              <a:t>查看页面源代码</a:t>
            </a:r>
            <a:endParaRPr lang="en-US" altLang="zh-CN" dirty="0" smtClean="0"/>
          </a:p>
          <a:p>
            <a:r>
              <a:rPr lang="zh-CN" altLang="en-US" dirty="0" smtClean="0"/>
              <a:t>查看</a:t>
            </a:r>
            <a:r>
              <a:rPr lang="en-US" altLang="zh-CN" dirty="0" smtClean="0"/>
              <a:t>sqlStorage.txt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000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 smtClean="0"/>
              <a:t>XSS</a:t>
            </a:r>
          </a:p>
          <a:p>
            <a:r>
              <a:rPr lang="en-US" altLang="zh-CN" dirty="0" smtClean="0"/>
              <a:t>XSS</a:t>
            </a:r>
            <a:r>
              <a:rPr lang="zh-CN" altLang="en-US" dirty="0" smtClean="0"/>
              <a:t>分类</a:t>
            </a:r>
            <a:endParaRPr lang="en-US" altLang="zh-CN" dirty="0" smtClean="0"/>
          </a:p>
          <a:p>
            <a:r>
              <a:rPr lang="en-US" altLang="zh-CN" dirty="0" smtClean="0"/>
              <a:t>XSS</a:t>
            </a:r>
            <a:r>
              <a:rPr lang="zh-CN" altLang="en-US" dirty="0"/>
              <a:t>原理</a:t>
            </a:r>
            <a:r>
              <a:rPr lang="zh-CN" altLang="en-US" dirty="0" smtClean="0"/>
              <a:t>解析</a:t>
            </a:r>
            <a:endParaRPr lang="en-US" altLang="zh-CN" dirty="0" smtClean="0"/>
          </a:p>
          <a:p>
            <a:r>
              <a:rPr lang="en-US" altLang="zh-CN" dirty="0" smtClean="0"/>
              <a:t>XSS</a:t>
            </a:r>
            <a:r>
              <a:rPr lang="zh-CN" altLang="en-US" dirty="0" smtClean="0"/>
              <a:t>举例</a:t>
            </a:r>
            <a:endParaRPr lang="en-US" altLang="zh-CN" dirty="0"/>
          </a:p>
          <a:p>
            <a:r>
              <a:rPr lang="zh-CN" altLang="en-US" dirty="0"/>
              <a:t>怎样测试</a:t>
            </a:r>
            <a:r>
              <a:rPr lang="en-US" altLang="zh-CN" dirty="0"/>
              <a:t>XSS</a:t>
            </a:r>
            <a:r>
              <a:rPr lang="zh-CN" altLang="en-US" dirty="0" smtClean="0"/>
              <a:t>漏洞</a:t>
            </a:r>
            <a:endParaRPr lang="en-US" altLang="zh-CN" dirty="0" smtClean="0"/>
          </a:p>
          <a:p>
            <a:r>
              <a:rPr lang="zh-CN" altLang="en-US" dirty="0" smtClean="0"/>
              <a:t>怎样防范</a:t>
            </a:r>
            <a:r>
              <a:rPr lang="en-US" altLang="zh-CN" dirty="0" smtClean="0"/>
              <a:t>XSS</a:t>
            </a:r>
            <a:r>
              <a:rPr lang="zh-CN" altLang="en-US" dirty="0" smtClean="0"/>
              <a:t>漏洞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完成反射型和存储型</a:t>
            </a:r>
            <a:r>
              <a:rPr lang="en-US" altLang="zh-CN" dirty="0" smtClean="0"/>
              <a:t>XSS</a:t>
            </a:r>
            <a:r>
              <a:rPr lang="zh-CN" altLang="en-US" dirty="0" smtClean="0"/>
              <a:t>页面构造和攻击</a:t>
            </a:r>
            <a:endParaRPr lang="en-US" altLang="zh-CN" dirty="0" smtClean="0"/>
          </a:p>
          <a:p>
            <a:r>
              <a:rPr lang="zh-CN" altLang="en-US" dirty="0" smtClean="0"/>
              <a:t>尝试在</a:t>
            </a:r>
            <a:r>
              <a:rPr lang="en-US" altLang="zh-CN" dirty="0" err="1" smtClean="0"/>
              <a:t>zl_shop</a:t>
            </a:r>
            <a:r>
              <a:rPr lang="zh-CN" altLang="en-US" dirty="0" smtClean="0"/>
              <a:t>网站上进行</a:t>
            </a:r>
            <a:r>
              <a:rPr lang="en-US" altLang="zh-CN" dirty="0" smtClean="0"/>
              <a:t>XSS</a:t>
            </a:r>
            <a:r>
              <a:rPr lang="zh-CN" altLang="en-US" dirty="0" smtClean="0"/>
              <a:t>攻击</a:t>
            </a:r>
            <a:endParaRPr lang="en-US" altLang="zh-CN" dirty="0" smtClean="0"/>
          </a:p>
          <a:p>
            <a:r>
              <a:rPr lang="zh-CN" altLang="en-US" dirty="0" smtClean="0"/>
              <a:t>尝试在本地页面中填写获取用户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，或获取用户账户、密码，或获取用户数据库权限的</a:t>
            </a:r>
            <a:r>
              <a:rPr lang="en-US" altLang="zh-CN" dirty="0" smtClean="0"/>
              <a:t>JS</a:t>
            </a:r>
            <a:r>
              <a:rPr lang="zh-CN" altLang="en-US" dirty="0" smtClean="0"/>
              <a:t>脚本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1216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认识</a:t>
            </a:r>
            <a:r>
              <a:rPr lang="en-US" altLang="zh-CN" dirty="0" smtClean="0"/>
              <a:t>XSS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XSS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cross-site script</a:t>
            </a:r>
            <a:r>
              <a:rPr lang="zh-CN" altLang="en-US" dirty="0" smtClean="0"/>
              <a:t>）跨站脚本自</a:t>
            </a:r>
            <a:r>
              <a:rPr lang="en-US" altLang="zh-CN" dirty="0" smtClean="0"/>
              <a:t>1996</a:t>
            </a:r>
            <a:r>
              <a:rPr lang="zh-CN" altLang="en-US" dirty="0" smtClean="0"/>
              <a:t>年诞生以来，一直被</a:t>
            </a:r>
            <a:r>
              <a:rPr lang="en-US" altLang="zh-CN" dirty="0" smtClean="0"/>
              <a:t>OWASP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open web application security project</a:t>
            </a:r>
            <a:r>
              <a:rPr lang="zh-CN" altLang="en-US" dirty="0" smtClean="0"/>
              <a:t>）评为十大安全漏洞中的第二威胁漏洞。也有黑客把</a:t>
            </a:r>
            <a:r>
              <a:rPr lang="en-US" altLang="zh-CN" dirty="0" smtClean="0"/>
              <a:t>XSS</a:t>
            </a:r>
            <a:r>
              <a:rPr lang="zh-CN" altLang="en-US" dirty="0" smtClean="0"/>
              <a:t>当做新型的“缓冲区溢出攻击”，而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是新型的</a:t>
            </a:r>
            <a:r>
              <a:rPr lang="en-US" altLang="zh-CN" dirty="0" smtClean="0"/>
              <a:t>shellcode</a:t>
            </a:r>
          </a:p>
          <a:p>
            <a:r>
              <a:rPr lang="en-US" altLang="zh-CN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月份，国内最火的信息发布平台“新浪微博”爆发了</a:t>
            </a:r>
            <a:r>
              <a:rPr lang="en-US" altLang="zh-CN" dirty="0" smtClean="0"/>
              <a:t>XSS</a:t>
            </a:r>
            <a:r>
              <a:rPr lang="zh-CN" altLang="en-US" dirty="0" smtClean="0"/>
              <a:t>蠕虫攻击，仅持续</a:t>
            </a:r>
            <a:r>
              <a:rPr lang="en-US" altLang="zh-CN" dirty="0" smtClean="0"/>
              <a:t>16</a:t>
            </a:r>
            <a:r>
              <a:rPr lang="zh-CN" altLang="en-US" dirty="0" smtClean="0"/>
              <a:t>分钟，感染用户近</a:t>
            </a:r>
            <a:r>
              <a:rPr lang="en-US" altLang="zh-CN" dirty="0" smtClean="0"/>
              <a:t>33000</a:t>
            </a:r>
            <a:r>
              <a:rPr lang="zh-CN" altLang="en-US" dirty="0" smtClean="0"/>
              <a:t>个，危害十分严重</a:t>
            </a:r>
            <a:endParaRPr lang="en-US" altLang="zh-CN" dirty="0" smtClean="0"/>
          </a:p>
          <a:p>
            <a:r>
              <a:rPr lang="en-US" altLang="zh-CN" dirty="0" smtClean="0"/>
              <a:t>XSS</a:t>
            </a:r>
            <a:r>
              <a:rPr lang="zh-CN" altLang="en-US" dirty="0" smtClean="0"/>
              <a:t>最大的特点就是能注入恶意的代码到用户浏览器的网页上，从而达到劫持用户会话的目的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69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XSS</a:t>
            </a:r>
            <a:r>
              <a:rPr lang="zh-CN" altLang="en-US" dirty="0" smtClean="0"/>
              <a:t>的危害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2300" y="1127124"/>
            <a:ext cx="10515600" cy="493077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网络钓鱼，包括窃取各类用户账号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窃取用户</a:t>
            </a:r>
            <a:r>
              <a:rPr lang="en-US" altLang="zh-CN" dirty="0" smtClean="0"/>
              <a:t>cookie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窃取用户浏览会话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强制弹出广告页面、刷流量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网页挂马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提升用户权限，进一步渗透网站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传播跨站脚本蠕虫等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84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XSS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反射型</a:t>
            </a:r>
            <a:r>
              <a:rPr lang="en-US" altLang="zh-CN" dirty="0" smtClean="0"/>
              <a:t>XSS</a:t>
            </a:r>
          </a:p>
          <a:p>
            <a:r>
              <a:rPr lang="zh-CN" altLang="en-US" dirty="0" smtClean="0"/>
              <a:t>存储型</a:t>
            </a:r>
            <a:r>
              <a:rPr lang="en-US" altLang="zh-CN" dirty="0" smtClean="0"/>
              <a:t>XSS</a:t>
            </a:r>
          </a:p>
          <a:p>
            <a:r>
              <a:rPr lang="en-US" altLang="zh-CN" dirty="0" smtClean="0"/>
              <a:t>DOM XSS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反射型</a:t>
            </a:r>
            <a:r>
              <a:rPr lang="en-US" altLang="zh-CN" dirty="0" smtClean="0"/>
              <a:t>XSS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反射型跨站脚本也称做非持久型、参数型跨站脚本、这类型的脚本是最常见的，也是使用最为广泛的一种</a:t>
            </a:r>
            <a:endParaRPr lang="en-US" altLang="zh-CN" dirty="0" smtClean="0"/>
          </a:p>
          <a:p>
            <a:pPr lvl="1"/>
            <a:r>
              <a:rPr lang="zh-CN" altLang="en-US" dirty="0"/>
              <a:t>可以</a:t>
            </a:r>
            <a:r>
              <a:rPr lang="zh-CN" altLang="en-US" dirty="0" smtClean="0"/>
              <a:t>将恶意的脚本附加到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地址的参数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例如：</a:t>
            </a:r>
            <a:r>
              <a:rPr lang="en-US" altLang="zh-CN" dirty="0" smtClean="0">
                <a:hlinkClick r:id="rId3"/>
              </a:rPr>
              <a:t>http://www.xxcc.com/</a:t>
            </a:r>
            <a:r>
              <a:rPr lang="en-US" altLang="zh-CN" dirty="0" err="1" smtClean="0">
                <a:hlinkClick r:id="rId3"/>
              </a:rPr>
              <a:t>search.php?key</a:t>
            </a:r>
            <a:r>
              <a:rPr lang="en-US" altLang="zh-CN" dirty="0" smtClean="0">
                <a:hlinkClick r:id="rId3"/>
              </a:rPr>
              <a:t>=“&gt;&lt;script&gt;alert(“</a:t>
            </a:r>
            <a:r>
              <a:rPr lang="en-US" altLang="zh-CN" dirty="0" err="1" smtClean="0">
                <a:hlinkClick r:id="rId3"/>
              </a:rPr>
              <a:t>xss</a:t>
            </a:r>
            <a:r>
              <a:rPr lang="en-US" altLang="zh-CN" dirty="0" smtClean="0">
                <a:hlinkClick r:id="rId3"/>
              </a:rPr>
              <a:t>”)&lt;/script</a:t>
            </a:r>
            <a:r>
              <a:rPr lang="en-US" altLang="zh-CN" dirty="0" smtClean="0"/>
              <a:t>&gt;</a:t>
            </a:r>
          </a:p>
          <a:p>
            <a:pPr lvl="2"/>
            <a:r>
              <a:rPr lang="zh-CN" altLang="en-US" dirty="0" smtClean="0"/>
              <a:t>一般使用将构造好的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发给受害者，使受害者点击触发，而且只执行一次，非持久化</a:t>
            </a:r>
            <a:endParaRPr lang="en-US" altLang="zh-CN" dirty="0"/>
          </a:p>
          <a:p>
            <a:pPr lvl="1"/>
            <a:r>
              <a:rPr lang="zh-CN" altLang="en-US" dirty="0" smtClean="0"/>
              <a:t>或者将恶意脚本附加到带参数的输出函数中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32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627" y="0"/>
            <a:ext cx="10515600" cy="892175"/>
          </a:xfrm>
        </p:spPr>
        <p:txBody>
          <a:bodyPr/>
          <a:lstStyle/>
          <a:p>
            <a:r>
              <a:rPr lang="zh-CN" altLang="en-US" dirty="0"/>
              <a:t>反射型</a:t>
            </a:r>
            <a:r>
              <a:rPr lang="en-US" altLang="zh-CN" dirty="0" smtClean="0"/>
              <a:t>XSS—</a:t>
            </a:r>
            <a:r>
              <a:rPr lang="zh-CN" altLang="en-US" dirty="0" smtClean="0"/>
              <a:t>将恶意代码附着在参数中实例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1500" y="1010245"/>
            <a:ext cx="1141095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b="1" dirty="0"/>
              <a:t>&lt;html&gt;</a:t>
            </a:r>
          </a:p>
          <a:p>
            <a:r>
              <a:rPr lang="zh-CN" altLang="en-US" sz="2200" b="1" dirty="0"/>
              <a:t>	&lt;body&gt; </a:t>
            </a:r>
          </a:p>
          <a:p>
            <a:r>
              <a:rPr lang="zh-CN" altLang="en-US" sz="2200" b="1" dirty="0"/>
              <a:t>		&lt;head&gt; </a:t>
            </a:r>
          </a:p>
          <a:p>
            <a:r>
              <a:rPr lang="zh-CN" altLang="en-US" sz="2200" b="1" dirty="0"/>
              <a:t>			&lt;meta http-equiv="Content-Type" content="text/html; charset=utf-8" /&gt; </a:t>
            </a:r>
          </a:p>
          <a:p>
            <a:r>
              <a:rPr lang="zh-CN" altLang="en-US" sz="2200" b="1" dirty="0"/>
              <a:t>			&lt;title&gt;XSS&lt;/title&gt; </a:t>
            </a:r>
          </a:p>
          <a:p>
            <a:r>
              <a:rPr lang="zh-CN" altLang="en-US" sz="2200" b="1" dirty="0"/>
              <a:t>		&lt;/head&gt; </a:t>
            </a:r>
          </a:p>
          <a:p>
            <a:r>
              <a:rPr lang="zh-CN" altLang="en-US" sz="2200" b="1" dirty="0"/>
              <a:t>		&lt;form action="" method="get"&gt; </a:t>
            </a:r>
          </a:p>
          <a:p>
            <a:r>
              <a:rPr lang="zh-CN" altLang="en-US" sz="2200" b="1" dirty="0"/>
              <a:t>			&lt;input type="text" name="input"&gt;     </a:t>
            </a:r>
          </a:p>
          <a:p>
            <a:r>
              <a:rPr lang="zh-CN" altLang="en-US" sz="2200" b="1" dirty="0"/>
              <a:t>			&lt;input type="submit"&gt; </a:t>
            </a:r>
          </a:p>
          <a:p>
            <a:r>
              <a:rPr lang="zh-CN" altLang="en-US" sz="2200" b="1" dirty="0"/>
              <a:t>		&lt;/form&gt; </a:t>
            </a:r>
          </a:p>
          <a:p>
            <a:r>
              <a:rPr lang="zh-CN" altLang="en-US" sz="2200" b="1" dirty="0"/>
              <a:t>		&lt;br&gt; </a:t>
            </a:r>
          </a:p>
          <a:p>
            <a:r>
              <a:rPr lang="zh-CN" altLang="en-US" sz="2200" b="1" dirty="0"/>
              <a:t>		&lt;?php </a:t>
            </a:r>
          </a:p>
          <a:p>
            <a:r>
              <a:rPr lang="zh-CN" altLang="en-US" sz="2200" b="1" dirty="0"/>
              <a:t>		$XssReflex = $_GET['input'];</a:t>
            </a:r>
          </a:p>
          <a:p>
            <a:r>
              <a:rPr lang="zh-CN" altLang="en-US" sz="2200" b="1" dirty="0"/>
              <a:t>		echo 'output:&lt;br&gt;'.$XssReflex;</a:t>
            </a:r>
          </a:p>
          <a:p>
            <a:r>
              <a:rPr lang="zh-CN" altLang="en-US" sz="2200" b="1" dirty="0"/>
              <a:t>		?&gt; </a:t>
            </a:r>
          </a:p>
          <a:p>
            <a:r>
              <a:rPr lang="zh-CN" altLang="en-US" sz="2200" b="1" dirty="0"/>
              <a:t>	&lt;/body&gt; </a:t>
            </a:r>
          </a:p>
          <a:p>
            <a:r>
              <a:rPr lang="zh-CN" altLang="en-US" sz="2200" b="1" dirty="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89853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反射型</a:t>
            </a:r>
            <a:r>
              <a:rPr lang="en-US" altLang="zh-CN" dirty="0"/>
              <a:t>XSS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将此文件放在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根目录下</a:t>
            </a:r>
            <a:endParaRPr lang="en-US" altLang="zh-CN" dirty="0" smtClean="0"/>
          </a:p>
          <a:p>
            <a:r>
              <a:rPr lang="zh-CN" altLang="en-US" dirty="0" smtClean="0"/>
              <a:t>使用火狐浏览器打开</a:t>
            </a:r>
            <a:endParaRPr lang="en-US" altLang="zh-CN" dirty="0" smtClean="0"/>
          </a:p>
          <a:p>
            <a:r>
              <a:rPr lang="zh-CN" altLang="en-US" dirty="0" smtClean="0"/>
              <a:t>在输入框中输入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hello</a:t>
            </a:r>
            <a:endParaRPr lang="en-US" altLang="zh-CN" dirty="0"/>
          </a:p>
          <a:p>
            <a:r>
              <a:rPr lang="zh-CN" altLang="en-US" dirty="0" smtClean="0"/>
              <a:t>在输入框中输入：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sq-AL" altLang="zh-CN" dirty="0"/>
              <a:t>&lt;script&gt;alert('xss')&lt;/script</a:t>
            </a:r>
            <a:r>
              <a:rPr lang="sq-AL" altLang="zh-CN" dirty="0" smtClean="0"/>
              <a:t>&gt;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查看弹窗，会将 “</a:t>
            </a:r>
            <a:r>
              <a:rPr lang="en-US" altLang="zh-CN" dirty="0" err="1" smtClean="0"/>
              <a:t>xss</a:t>
            </a:r>
            <a:r>
              <a:rPr lang="zh-CN" altLang="en-US" dirty="0" smtClean="0"/>
              <a:t>”</a:t>
            </a:r>
            <a:r>
              <a:rPr lang="zh-CN" altLang="en-US" dirty="0"/>
              <a:t>弹</a:t>
            </a:r>
            <a:r>
              <a:rPr lang="zh-CN" altLang="en-US" dirty="0" smtClean="0"/>
              <a:t>出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073" y="2024193"/>
            <a:ext cx="5985547" cy="39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2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1297</TotalTime>
  <Words>1542</Words>
  <Application>Microsoft Office PowerPoint</Application>
  <PresentationFormat>宽屏</PresentationFormat>
  <Paragraphs>227</Paragraphs>
  <Slides>39</Slides>
  <Notes>10</Notes>
  <HiddenSlides>4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宋体</vt:lpstr>
      <vt:lpstr>楷体</vt:lpstr>
      <vt:lpstr>Arial</vt:lpstr>
      <vt:lpstr>Calibri</vt:lpstr>
      <vt:lpstr>Consolas</vt:lpstr>
      <vt:lpstr>Times New Roman</vt:lpstr>
      <vt:lpstr>Wingdings</vt:lpstr>
      <vt:lpstr>Office 主题</vt:lpstr>
      <vt:lpstr>Web 系统测试</vt:lpstr>
      <vt:lpstr>目 录</vt:lpstr>
      <vt:lpstr>什么是XSS</vt:lpstr>
      <vt:lpstr>认识XSS</vt:lpstr>
      <vt:lpstr>XSS的危害</vt:lpstr>
      <vt:lpstr>XSS类型</vt:lpstr>
      <vt:lpstr>反射型XSS</vt:lpstr>
      <vt:lpstr>反射型XSS—将恶意代码附着在参数中实例</vt:lpstr>
      <vt:lpstr>反射型XSS</vt:lpstr>
      <vt:lpstr>反射型XSS</vt:lpstr>
      <vt:lpstr>反射型XSS</vt:lpstr>
      <vt:lpstr>反射型XSS举例</vt:lpstr>
      <vt:lpstr>存储型XSS</vt:lpstr>
      <vt:lpstr>存储型XSS运行原理</vt:lpstr>
      <vt:lpstr>存储型XSS—举例</vt:lpstr>
      <vt:lpstr>存储型XSS —举例</vt:lpstr>
      <vt:lpstr>存储型XSS —举例</vt:lpstr>
      <vt:lpstr>存储型XSS —举例</vt:lpstr>
      <vt:lpstr>存储型XSS</vt:lpstr>
      <vt:lpstr>存储型XSS</vt:lpstr>
      <vt:lpstr>存储型XSS</vt:lpstr>
      <vt:lpstr>测试存储型XSS</vt:lpstr>
      <vt:lpstr>DOM XSS</vt:lpstr>
      <vt:lpstr>DOM XSS</vt:lpstr>
      <vt:lpstr>检测XSS</vt:lpstr>
      <vt:lpstr>检测XSS</vt:lpstr>
      <vt:lpstr>XSS漏洞防范</vt:lpstr>
      <vt:lpstr>反射型XSS漏洞防范</vt:lpstr>
      <vt:lpstr>反射型XSS漏洞防范</vt:lpstr>
      <vt:lpstr>反射型XSS漏洞防范</vt:lpstr>
      <vt:lpstr>反射型XSS漏洞防范</vt:lpstr>
      <vt:lpstr>反射型XSS漏洞防范</vt:lpstr>
      <vt:lpstr>存储型XSS漏洞防范</vt:lpstr>
      <vt:lpstr>存储型XSS漏洞防范</vt:lpstr>
      <vt:lpstr>存储型XSS漏洞防范</vt:lpstr>
      <vt:lpstr>存储型XSS漏洞防范</vt:lpstr>
      <vt:lpstr>总结</vt:lpstr>
      <vt:lpstr>练习</vt:lpstr>
      <vt:lpstr>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软件学院教务办</cp:lastModifiedBy>
  <cp:revision>103</cp:revision>
  <dcterms:created xsi:type="dcterms:W3CDTF">2018-07-18T03:20:00Z</dcterms:created>
  <dcterms:modified xsi:type="dcterms:W3CDTF">2019-10-21T09:20:06Z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