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1" r:id="rId3"/>
    <p:sldId id="303" r:id="rId4"/>
    <p:sldId id="304" r:id="rId5"/>
    <p:sldId id="305" r:id="rId6"/>
    <p:sldId id="306" r:id="rId7"/>
    <p:sldId id="307" r:id="rId8"/>
    <p:sldId id="308" r:id="rId9"/>
    <p:sldId id="309" r:id="rId10"/>
    <p:sldId id="310" r:id="rId11"/>
    <p:sldId id="311" r:id="rId12"/>
    <p:sldId id="312" r:id="rId13"/>
    <p:sldId id="27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15" autoAdjust="0"/>
    <p:restoredTop sz="86625" autoAdjust="0"/>
  </p:normalViewPr>
  <p:slideViewPr>
    <p:cSldViewPr snapToGrid="0">
      <p:cViewPr varScale="1">
        <p:scale>
          <a:sx n="74" d="100"/>
          <a:sy n="74" d="100"/>
        </p:scale>
        <p:origin x="150" y="72"/>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2019/10/15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1295410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3</a:t>
            </a:fld>
            <a:endParaRPr lang="zh-CN" altLang="en-US"/>
          </a:p>
        </p:txBody>
      </p:sp>
    </p:spTree>
    <p:extLst>
      <p:ext uri="{BB962C8B-B14F-4D97-AF65-F5344CB8AC3E}">
        <p14:creationId xmlns:p14="http://schemas.microsoft.com/office/powerpoint/2010/main" val="768450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4</a:t>
            </a:fld>
            <a:endParaRPr lang="zh-CN" altLang="en-US"/>
          </a:p>
        </p:txBody>
      </p:sp>
    </p:spTree>
    <p:extLst>
      <p:ext uri="{BB962C8B-B14F-4D97-AF65-F5344CB8AC3E}">
        <p14:creationId xmlns:p14="http://schemas.microsoft.com/office/powerpoint/2010/main" val="2994011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被动爬网获得的链接是手动爬网的时候返回页面的信息中分析发现超链接</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5</a:t>
            </a:fld>
            <a:endParaRPr lang="zh-CN" altLang="en-US"/>
          </a:p>
        </p:txBody>
      </p:sp>
    </p:spTree>
    <p:extLst>
      <p:ext uri="{BB962C8B-B14F-4D97-AF65-F5344CB8AC3E}">
        <p14:creationId xmlns:p14="http://schemas.microsoft.com/office/powerpoint/2010/main" val="3876933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在爬网的时候自动添加到请求头处</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10</a:t>
            </a:fld>
            <a:endParaRPr lang="zh-CN" altLang="en-US"/>
          </a:p>
        </p:txBody>
      </p:sp>
    </p:spTree>
    <p:extLst>
      <p:ext uri="{BB962C8B-B14F-4D97-AF65-F5344CB8AC3E}">
        <p14:creationId xmlns:p14="http://schemas.microsoft.com/office/powerpoint/2010/main" val="3842722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2019/10/15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dirty="0" smtClean="0"/>
              <a:t>3.7 Web</a:t>
            </a:r>
            <a:r>
              <a:rPr lang="zh-CN" altLang="en-US" dirty="0" smtClean="0"/>
              <a:t>安全测试</a:t>
            </a:r>
            <a:r>
              <a:rPr lang="en-US" altLang="zh-CN" dirty="0" smtClean="0"/>
              <a:t>—Spider</a:t>
            </a:r>
            <a:endParaRPr lang="zh-CN"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547283" y="1178018"/>
            <a:ext cx="11227786" cy="3870500"/>
          </a:xfrm>
          <a:prstGeom prst="rect">
            <a:avLst/>
          </a:prstGeom>
        </p:spPr>
      </p:pic>
      <p:sp>
        <p:nvSpPr>
          <p:cNvPr id="6" name="文本框 5"/>
          <p:cNvSpPr txBox="1"/>
          <p:nvPr/>
        </p:nvSpPr>
        <p:spPr>
          <a:xfrm>
            <a:off x="3228305" y="1197735"/>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 请求头</a:t>
            </a:r>
            <a:endParaRPr lang="zh-CN" altLang="en-US" sz="2400" b="1"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861606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a:xfrm>
            <a:off x="850899" y="1089024"/>
            <a:ext cx="10933269" cy="4930775"/>
          </a:xfrm>
        </p:spPr>
        <p:txBody>
          <a:bodyPr/>
          <a:lstStyle/>
          <a:p>
            <a:r>
              <a:rPr lang="zh-CN" altLang="en-US" dirty="0"/>
              <a:t>通常对一个站点先进行手动爬</a:t>
            </a:r>
            <a:r>
              <a:rPr lang="zh-CN" altLang="en-US" dirty="0" smtClean="0"/>
              <a:t>网，再进行</a:t>
            </a:r>
            <a:r>
              <a:rPr lang="zh-CN" altLang="en-US" dirty="0"/>
              <a:t>被动爬网 </a:t>
            </a:r>
            <a:br>
              <a:rPr lang="zh-CN" altLang="en-US" dirty="0"/>
            </a:br>
            <a:r>
              <a:rPr lang="zh-CN" altLang="en-US" dirty="0"/>
              <a:t>在</a:t>
            </a:r>
            <a:r>
              <a:rPr lang="en-US" altLang="zh-CN" dirty="0"/>
              <a:t>Target</a:t>
            </a:r>
            <a:r>
              <a:rPr lang="zh-CN" altLang="en-US" dirty="0"/>
              <a:t>界面对目标右键，选择</a:t>
            </a:r>
            <a:r>
              <a:rPr lang="en-US" altLang="zh-CN" dirty="0"/>
              <a:t>Spider</a:t>
            </a:r>
            <a:r>
              <a:rPr lang="zh-CN" altLang="en-US" dirty="0"/>
              <a:t>进行爬网</a:t>
            </a:r>
          </a:p>
        </p:txBody>
      </p:sp>
      <p:pic>
        <p:nvPicPr>
          <p:cNvPr id="4" name="图片 3"/>
          <p:cNvPicPr>
            <a:picLocks noChangeAspect="1"/>
          </p:cNvPicPr>
          <p:nvPr/>
        </p:nvPicPr>
        <p:blipFill>
          <a:blip r:embed="rId2"/>
          <a:stretch>
            <a:fillRect/>
          </a:stretch>
        </p:blipFill>
        <p:spPr>
          <a:xfrm>
            <a:off x="1861892" y="2869476"/>
            <a:ext cx="7707111" cy="3608885"/>
          </a:xfrm>
          <a:prstGeom prst="rect">
            <a:avLst/>
          </a:prstGeom>
        </p:spPr>
      </p:pic>
    </p:spTree>
    <p:extLst>
      <p:ext uri="{BB962C8B-B14F-4D97-AF65-F5344CB8AC3E}">
        <p14:creationId xmlns:p14="http://schemas.microsoft.com/office/powerpoint/2010/main" val="2027660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11906" y="1361357"/>
            <a:ext cx="10066667" cy="3542857"/>
          </a:xfrm>
          <a:prstGeom prst="rect">
            <a:avLst/>
          </a:prstGeom>
        </p:spPr>
      </p:pic>
    </p:spTree>
    <p:extLst>
      <p:ext uri="{BB962C8B-B14F-4D97-AF65-F5344CB8AC3E}">
        <p14:creationId xmlns:p14="http://schemas.microsoft.com/office/powerpoint/2010/main" val="58409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什么是</a:t>
            </a:r>
            <a:r>
              <a:rPr lang="en-US" altLang="zh-CN" dirty="0" smtClean="0"/>
              <a:t>Spider</a:t>
            </a:r>
          </a:p>
          <a:p>
            <a:r>
              <a:rPr lang="en-US" altLang="zh-CN" dirty="0" smtClean="0"/>
              <a:t>Spider</a:t>
            </a:r>
            <a:r>
              <a:rPr lang="zh-CN" altLang="en-US" dirty="0" smtClean="0"/>
              <a:t>怎样使用</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Spider</a:t>
            </a:r>
            <a:endParaRPr lang="zh-CN" altLang="en-US" dirty="0"/>
          </a:p>
        </p:txBody>
      </p:sp>
      <p:sp>
        <p:nvSpPr>
          <p:cNvPr id="3" name="内容占位符 2"/>
          <p:cNvSpPr>
            <a:spLocks noGrp="1"/>
          </p:cNvSpPr>
          <p:nvPr>
            <p:ph idx="1"/>
          </p:nvPr>
        </p:nvSpPr>
        <p:spPr/>
        <p:txBody>
          <a:bodyPr/>
          <a:lstStyle/>
          <a:p>
            <a:r>
              <a:rPr lang="en-US" altLang="zh-CN" dirty="0" smtClean="0"/>
              <a:t>Spider:</a:t>
            </a:r>
            <a:r>
              <a:rPr lang="zh-CN" altLang="en-US" dirty="0" smtClean="0"/>
              <a:t>爬虫</a:t>
            </a:r>
            <a:endParaRPr lang="en-US" altLang="zh-CN" dirty="0" smtClean="0"/>
          </a:p>
          <a:p>
            <a:r>
              <a:rPr lang="zh-CN" altLang="en-US" dirty="0" smtClean="0"/>
              <a:t>作用：用来</a:t>
            </a:r>
            <a:r>
              <a:rPr lang="zh-CN" altLang="en-US" dirty="0"/>
              <a:t>抓取</a:t>
            </a:r>
            <a:r>
              <a:rPr lang="en-US" altLang="zh-CN" dirty="0"/>
              <a:t>Web</a:t>
            </a:r>
            <a:r>
              <a:rPr lang="zh-CN" altLang="en-US" dirty="0"/>
              <a:t>应用程序的链接和内容等，它会自动提交</a:t>
            </a:r>
            <a:r>
              <a:rPr lang="zh-CN" altLang="en-US" dirty="0" smtClean="0"/>
              <a:t>登录表</a:t>
            </a:r>
            <a:r>
              <a:rPr lang="zh-CN" altLang="en-US" dirty="0"/>
              <a:t>单（通过用户自定义输入）的情况</a:t>
            </a:r>
            <a:r>
              <a:rPr lang="zh-CN" altLang="en-US" dirty="0" smtClean="0"/>
              <a:t>下</a:t>
            </a:r>
            <a:r>
              <a:rPr lang="zh-CN" altLang="en-US" dirty="0"/>
              <a:t>，</a:t>
            </a:r>
            <a:r>
              <a:rPr lang="en-US" altLang="zh-CN" dirty="0" smtClean="0"/>
              <a:t>Burp </a:t>
            </a:r>
            <a:r>
              <a:rPr lang="en-US" altLang="zh-CN" dirty="0"/>
              <a:t>Suite</a:t>
            </a:r>
            <a:r>
              <a:rPr lang="zh-CN" altLang="en-US" dirty="0"/>
              <a:t>的蜘蛛可以爬行扫描出网站上所有的链接</a:t>
            </a:r>
            <a:r>
              <a:rPr lang="en-US" altLang="zh-CN" dirty="0"/>
              <a:t>,</a:t>
            </a:r>
            <a:r>
              <a:rPr lang="zh-CN" altLang="en-US" dirty="0"/>
              <a:t>通过对这些</a:t>
            </a:r>
            <a:r>
              <a:rPr lang="zh-CN" altLang="en-US" dirty="0">
                <a:solidFill>
                  <a:srgbClr val="FF0000"/>
                </a:solidFill>
              </a:rPr>
              <a:t>链接的详细扫描</a:t>
            </a:r>
            <a:r>
              <a:rPr lang="zh-CN" altLang="en-US" dirty="0"/>
              <a:t>来发现</a:t>
            </a:r>
            <a:r>
              <a:rPr lang="en-US" altLang="zh-CN" dirty="0"/>
              <a:t>Web</a:t>
            </a:r>
            <a:r>
              <a:rPr lang="zh-CN" altLang="en-US" dirty="0"/>
              <a:t>应用程序的漏洞 </a:t>
            </a:r>
          </a:p>
        </p:txBody>
      </p:sp>
    </p:spTree>
    <p:extLst>
      <p:ext uri="{BB962C8B-B14F-4D97-AF65-F5344CB8AC3E}">
        <p14:creationId xmlns:p14="http://schemas.microsoft.com/office/powerpoint/2010/main" val="377634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Spider</a:t>
            </a:r>
            <a:r>
              <a:rPr lang="zh-CN" altLang="en-US" dirty="0" smtClean="0"/>
              <a:t>使用</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168389" y="1094256"/>
            <a:ext cx="11762127" cy="5293665"/>
          </a:xfrm>
          <a:prstGeom prst="rect">
            <a:avLst/>
          </a:prstGeom>
        </p:spPr>
      </p:pic>
      <p:sp>
        <p:nvSpPr>
          <p:cNvPr id="5" name="文本框 4"/>
          <p:cNvSpPr txBox="1"/>
          <p:nvPr/>
        </p:nvSpPr>
        <p:spPr>
          <a:xfrm>
            <a:off x="4687909" y="5254581"/>
            <a:ext cx="1944710"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网爬深度</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6" name="文本框 5"/>
          <p:cNvSpPr txBox="1"/>
          <p:nvPr/>
        </p:nvSpPr>
        <p:spPr>
          <a:xfrm>
            <a:off x="4713667" y="5795493"/>
            <a:ext cx="3760632"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请求参数</a:t>
            </a:r>
            <a:r>
              <a:rPr lang="en-US" altLang="zh-CN" sz="2400" b="1" dirty="0" smtClean="0">
                <a:solidFill>
                  <a:srgbClr val="FF0000"/>
                </a:solidFill>
                <a:latin typeface="Times New Roman" panose="02020603050405020304" pitchFamily="18" charset="0"/>
                <a:ea typeface="楷体" panose="02010609060101010101" pitchFamily="49" charset="-122"/>
              </a:rPr>
              <a:t>URL</a:t>
            </a:r>
            <a:r>
              <a:rPr lang="zh-CN" altLang="en-US" sz="2400" b="1" dirty="0" smtClean="0">
                <a:solidFill>
                  <a:srgbClr val="FF0000"/>
                </a:solidFill>
                <a:latin typeface="Times New Roman" panose="02020603050405020304" pitchFamily="18" charset="0"/>
                <a:ea typeface="楷体" panose="02010609060101010101" pitchFamily="49" charset="-122"/>
              </a:rPr>
              <a:t>有多大</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7" name="文本框 6"/>
          <p:cNvSpPr txBox="1"/>
          <p:nvPr/>
        </p:nvSpPr>
        <p:spPr>
          <a:xfrm>
            <a:off x="2150770" y="3387145"/>
            <a:ext cx="351593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检查</a:t>
            </a:r>
            <a:r>
              <a:rPr lang="en-US" altLang="zh-CN" sz="2400" b="1" dirty="0" smtClean="0">
                <a:solidFill>
                  <a:srgbClr val="FF0000"/>
                </a:solidFill>
                <a:latin typeface="Times New Roman" panose="02020603050405020304" pitchFamily="18" charset="0"/>
                <a:ea typeface="楷体" panose="02010609060101010101" pitchFamily="49" charset="-122"/>
              </a:rPr>
              <a:t>robots.txt</a:t>
            </a:r>
            <a:r>
              <a:rPr lang="zh-CN" altLang="en-US" sz="2400" b="1" dirty="0" smtClean="0">
                <a:solidFill>
                  <a:srgbClr val="FF0000"/>
                </a:solidFill>
                <a:latin typeface="Times New Roman" panose="02020603050405020304" pitchFamily="18" charset="0"/>
                <a:ea typeface="楷体" panose="02010609060101010101" pitchFamily="49" charset="-122"/>
              </a:rPr>
              <a:t>文件</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14" name="文本框 13"/>
          <p:cNvSpPr txBox="1"/>
          <p:nvPr/>
        </p:nvSpPr>
        <p:spPr>
          <a:xfrm>
            <a:off x="3850781" y="3747752"/>
            <a:ext cx="5190187" cy="461665"/>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ea typeface="楷体" panose="02010609060101010101" pitchFamily="49" charset="-122"/>
              </a:rPr>
              <a:t>检测自定义“未找到”响应</a:t>
            </a:r>
          </a:p>
        </p:txBody>
      </p:sp>
      <p:sp>
        <p:nvSpPr>
          <p:cNvPr id="19" name="文本框 18"/>
          <p:cNvSpPr txBox="1"/>
          <p:nvPr/>
        </p:nvSpPr>
        <p:spPr>
          <a:xfrm>
            <a:off x="3258352" y="4124285"/>
            <a:ext cx="4533365" cy="461665"/>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ea typeface="楷体" panose="02010609060101010101" pitchFamily="49" charset="-122"/>
              </a:rPr>
              <a:t>忽略非文本内容的链接</a:t>
            </a:r>
          </a:p>
        </p:txBody>
      </p:sp>
      <p:sp>
        <p:nvSpPr>
          <p:cNvPr id="20" name="文本框 19"/>
          <p:cNvSpPr txBox="1"/>
          <p:nvPr/>
        </p:nvSpPr>
        <p:spPr>
          <a:xfrm>
            <a:off x="3361385" y="4468970"/>
            <a:ext cx="3966694" cy="461665"/>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ea typeface="楷体" panose="02010609060101010101" pitchFamily="49" charset="-122"/>
              </a:rPr>
              <a:t>请求所有目录的根目录</a:t>
            </a:r>
          </a:p>
        </p:txBody>
      </p:sp>
      <p:sp>
        <p:nvSpPr>
          <p:cNvPr id="23" name="文本框 22"/>
          <p:cNvSpPr txBox="1"/>
          <p:nvPr/>
        </p:nvSpPr>
        <p:spPr>
          <a:xfrm>
            <a:off x="4971244" y="4881094"/>
            <a:ext cx="5473522" cy="461665"/>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ea typeface="楷体" panose="02010609060101010101" pitchFamily="49" charset="-122"/>
              </a:rPr>
              <a:t>对每个动态页面进行非参数化请求</a:t>
            </a:r>
          </a:p>
        </p:txBody>
      </p:sp>
    </p:spTree>
    <p:extLst>
      <p:ext uri="{BB962C8B-B14F-4D97-AF65-F5344CB8AC3E}">
        <p14:creationId xmlns:p14="http://schemas.microsoft.com/office/powerpoint/2010/main" val="487287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0" y="1161457"/>
            <a:ext cx="12129481" cy="2663568"/>
          </a:xfrm>
          <a:prstGeom prst="rect">
            <a:avLst/>
          </a:prstGeom>
        </p:spPr>
      </p:pic>
      <p:sp>
        <p:nvSpPr>
          <p:cNvPr id="5" name="文本框 4"/>
          <p:cNvSpPr txBox="1"/>
          <p:nvPr/>
        </p:nvSpPr>
        <p:spPr>
          <a:xfrm>
            <a:off x="3464416" y="1223493"/>
            <a:ext cx="3760632"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被动爬网</a:t>
            </a:r>
            <a:endParaRPr lang="zh-CN" altLang="en-US" sz="2400" b="1"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6228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244675" y="1200851"/>
            <a:ext cx="11086781" cy="4440096"/>
          </a:xfrm>
          <a:prstGeom prst="rect">
            <a:avLst/>
          </a:prstGeom>
        </p:spPr>
      </p:pic>
      <p:sp>
        <p:nvSpPr>
          <p:cNvPr id="6" name="文本框 5"/>
          <p:cNvSpPr txBox="1"/>
          <p:nvPr/>
        </p:nvSpPr>
        <p:spPr>
          <a:xfrm>
            <a:off x="4391695" y="1197735"/>
            <a:ext cx="3760632"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表单提交</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7" name="文本框 6"/>
          <p:cNvSpPr txBox="1"/>
          <p:nvPr/>
        </p:nvSpPr>
        <p:spPr>
          <a:xfrm>
            <a:off x="4350911" y="2470598"/>
            <a:ext cx="6312795" cy="461665"/>
          </a:xfrm>
          <a:prstGeom prst="rect">
            <a:avLst/>
          </a:prstGeom>
        </p:spPr>
        <p:txBody>
          <a:bodyPr wrap="square" rtlCol="0">
            <a:spAutoFit/>
          </a:bodyPr>
          <a:lstStyle/>
          <a:p>
            <a:r>
              <a:rPr lang="zh-CN" altLang="en-US" sz="2400" b="1" dirty="0">
                <a:solidFill>
                  <a:srgbClr val="FF0000"/>
                </a:solidFill>
                <a:latin typeface="Times New Roman" panose="02020603050405020304" pitchFamily="18" charset="0"/>
                <a:ea typeface="楷体" panose="02010609060101010101" pitchFamily="49" charset="-122"/>
              </a:rPr>
              <a:t>对于爬网的时候遇到</a:t>
            </a:r>
            <a:r>
              <a:rPr lang="en-US" altLang="zh-CN" sz="2400" b="1" dirty="0">
                <a:solidFill>
                  <a:srgbClr val="FF0000"/>
                </a:solidFill>
                <a:latin typeface="Times New Roman" panose="02020603050405020304" pitchFamily="18" charset="0"/>
                <a:ea typeface="楷体" panose="02010609060101010101" pitchFamily="49" charset="-122"/>
              </a:rPr>
              <a:t>HTML</a:t>
            </a:r>
            <a:r>
              <a:rPr lang="zh-CN" altLang="en-US" sz="2400" b="1" dirty="0">
                <a:solidFill>
                  <a:srgbClr val="FF0000"/>
                </a:solidFill>
                <a:latin typeface="Times New Roman" panose="02020603050405020304" pitchFamily="18" charset="0"/>
                <a:ea typeface="楷体" panose="02010609060101010101" pitchFamily="49" charset="-122"/>
              </a:rPr>
              <a:t>表单如何操作</a:t>
            </a:r>
          </a:p>
        </p:txBody>
      </p:sp>
      <p:sp>
        <p:nvSpPr>
          <p:cNvPr id="9" name="文本框 8"/>
          <p:cNvSpPr txBox="1"/>
          <p:nvPr/>
        </p:nvSpPr>
        <p:spPr>
          <a:xfrm>
            <a:off x="4288664" y="3747752"/>
            <a:ext cx="3760632"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不发送表单</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10" name="文本框 9"/>
          <p:cNvSpPr txBox="1"/>
          <p:nvPr/>
        </p:nvSpPr>
        <p:spPr>
          <a:xfrm>
            <a:off x="4443211" y="4378817"/>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弹出向导，手动输入表单后发送</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11" name="文本框 10"/>
          <p:cNvSpPr txBox="1"/>
          <p:nvPr/>
        </p:nvSpPr>
        <p:spPr>
          <a:xfrm>
            <a:off x="4005328" y="5396248"/>
            <a:ext cx="6851561" cy="461665"/>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ea typeface="楷体" panose="02010609060101010101" pitchFamily="49" charset="-122"/>
              </a:rPr>
              <a:t>如</a:t>
            </a:r>
            <a:r>
              <a:rPr lang="zh-CN" altLang="en-US" sz="2400" b="1" dirty="0" smtClean="0">
                <a:solidFill>
                  <a:srgbClr val="FF0000"/>
                </a:solidFill>
                <a:latin typeface="Times New Roman" panose="02020603050405020304" pitchFamily="18" charset="0"/>
                <a:ea typeface="楷体" panose="02010609060101010101" pitchFamily="49" charset="-122"/>
              </a:rPr>
              <a:t>有下面匹配规则对应表名就自动填写对应的值</a:t>
            </a:r>
            <a:endParaRPr lang="zh-CN" altLang="en-US" sz="2400" b="1"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91831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67192" y="1075417"/>
            <a:ext cx="11554737" cy="3097337"/>
          </a:xfrm>
          <a:prstGeom prst="rect">
            <a:avLst/>
          </a:prstGeom>
        </p:spPr>
      </p:pic>
    </p:spTree>
    <p:extLst>
      <p:ext uri="{BB962C8B-B14F-4D97-AF65-F5344CB8AC3E}">
        <p14:creationId xmlns:p14="http://schemas.microsoft.com/office/powerpoint/2010/main" val="309722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a:xfrm>
            <a:off x="1082722" y="1076145"/>
            <a:ext cx="10515600" cy="4930775"/>
          </a:xfrm>
        </p:spPr>
        <p:txBody>
          <a:bodyPr/>
          <a:lstStyle/>
          <a:p>
            <a:endParaRPr lang="zh-CN" altLang="en-US"/>
          </a:p>
        </p:txBody>
      </p:sp>
      <p:pic>
        <p:nvPicPr>
          <p:cNvPr id="4" name="图片 3"/>
          <p:cNvPicPr>
            <a:picLocks noChangeAspect="1"/>
          </p:cNvPicPr>
          <p:nvPr/>
        </p:nvPicPr>
        <p:blipFill>
          <a:blip r:embed="rId2"/>
          <a:stretch>
            <a:fillRect/>
          </a:stretch>
        </p:blipFill>
        <p:spPr>
          <a:xfrm>
            <a:off x="588942" y="1092650"/>
            <a:ext cx="8052784" cy="5495964"/>
          </a:xfrm>
          <a:prstGeom prst="rect">
            <a:avLst/>
          </a:prstGeom>
        </p:spPr>
      </p:pic>
      <p:sp>
        <p:nvSpPr>
          <p:cNvPr id="5" name="文本框 4"/>
          <p:cNvSpPr txBox="1"/>
          <p:nvPr/>
        </p:nvSpPr>
        <p:spPr>
          <a:xfrm>
            <a:off x="4984125" y="1493949"/>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需要表单身份认证时，如何操作</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6" name="文本框 5"/>
          <p:cNvSpPr txBox="1"/>
          <p:nvPr/>
        </p:nvSpPr>
        <p:spPr>
          <a:xfrm>
            <a:off x="4997004" y="2524258"/>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不提交表单</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7" name="文本框 6"/>
          <p:cNvSpPr txBox="1"/>
          <p:nvPr/>
        </p:nvSpPr>
        <p:spPr>
          <a:xfrm>
            <a:off x="5022762" y="3090929"/>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弹出向导手动提交表单</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8" name="文本框 7"/>
          <p:cNvSpPr txBox="1"/>
          <p:nvPr/>
        </p:nvSpPr>
        <p:spPr>
          <a:xfrm>
            <a:off x="5151550" y="3618963"/>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像上面普通表单一样处理</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9" name="文本框 8"/>
          <p:cNvSpPr txBox="1"/>
          <p:nvPr/>
        </p:nvSpPr>
        <p:spPr>
          <a:xfrm>
            <a:off x="6452316" y="4108360"/>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自动填写下面的表单</a:t>
            </a:r>
            <a:endParaRPr lang="zh-CN" altLang="en-US" sz="2400" b="1"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998331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23141" y="1069142"/>
            <a:ext cx="9539823" cy="4726351"/>
          </a:xfrm>
          <a:prstGeom prst="rect">
            <a:avLst/>
          </a:prstGeom>
        </p:spPr>
      </p:pic>
      <p:sp>
        <p:nvSpPr>
          <p:cNvPr id="5" name="文本框 4"/>
          <p:cNvSpPr txBox="1"/>
          <p:nvPr/>
        </p:nvSpPr>
        <p:spPr>
          <a:xfrm>
            <a:off x="7289443" y="2524258"/>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线程数</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6" name="文本框 5"/>
          <p:cNvSpPr txBox="1"/>
          <p:nvPr/>
        </p:nvSpPr>
        <p:spPr>
          <a:xfrm>
            <a:off x="7285150" y="3348506"/>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失败后重新尝试的数目</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7" name="文本框 6"/>
          <p:cNvSpPr txBox="1"/>
          <p:nvPr/>
        </p:nvSpPr>
        <p:spPr>
          <a:xfrm>
            <a:off x="7233634" y="4095481"/>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 等待时间</a:t>
            </a:r>
            <a:endParaRPr lang="zh-CN" altLang="en-US" sz="2400" b="1"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0008509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4217</TotalTime>
  <Words>273</Words>
  <Application>Microsoft Office PowerPoint</Application>
  <PresentationFormat>宽屏</PresentationFormat>
  <Paragraphs>47</Paragraphs>
  <Slides>13</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宋体</vt:lpstr>
      <vt:lpstr>楷体</vt:lpstr>
      <vt:lpstr>Arial</vt:lpstr>
      <vt:lpstr>Calibri</vt:lpstr>
      <vt:lpstr>Times New Roman</vt:lpstr>
      <vt:lpstr>Wingdings</vt:lpstr>
      <vt:lpstr>Office 主题</vt:lpstr>
      <vt:lpstr>Web 系统测试</vt:lpstr>
      <vt:lpstr>目 录</vt:lpstr>
      <vt:lpstr>Spider</vt:lpstr>
      <vt:lpstr>Spider使用</vt:lpstr>
      <vt:lpstr>Spider使用</vt:lpstr>
      <vt:lpstr>Spider使用</vt:lpstr>
      <vt:lpstr>Spider使用</vt:lpstr>
      <vt:lpstr>Spider使用</vt:lpstr>
      <vt:lpstr>Spider使用</vt:lpstr>
      <vt:lpstr>Spider使用</vt:lpstr>
      <vt:lpstr>Spider使用</vt:lpstr>
      <vt:lpstr>Spider使用</vt:lpstr>
      <vt:lpstr>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软件学院教务办</cp:lastModifiedBy>
  <cp:revision>89</cp:revision>
  <dcterms:created xsi:type="dcterms:W3CDTF">2018-07-18T03:20:00Z</dcterms:created>
  <dcterms:modified xsi:type="dcterms:W3CDTF">2019-10-16T01:43:17Z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