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56" r:id="rId2"/>
    <p:sldId id="325" r:id="rId3"/>
    <p:sldId id="261" r:id="rId4"/>
    <p:sldId id="328" r:id="rId5"/>
    <p:sldId id="326" r:id="rId6"/>
    <p:sldId id="342" r:id="rId7"/>
    <p:sldId id="343" r:id="rId8"/>
    <p:sldId id="329" r:id="rId9"/>
    <p:sldId id="332" r:id="rId10"/>
    <p:sldId id="330" r:id="rId11"/>
    <p:sldId id="344" r:id="rId12"/>
    <p:sldId id="351" r:id="rId13"/>
    <p:sldId id="352" r:id="rId14"/>
    <p:sldId id="350" r:id="rId15"/>
    <p:sldId id="353" r:id="rId16"/>
    <p:sldId id="333" r:id="rId17"/>
    <p:sldId id="354" r:id="rId18"/>
    <p:sldId id="331" r:id="rId19"/>
    <p:sldId id="334" r:id="rId20"/>
    <p:sldId id="345" r:id="rId21"/>
    <p:sldId id="346" r:id="rId22"/>
    <p:sldId id="347" r:id="rId23"/>
    <p:sldId id="348" r:id="rId24"/>
    <p:sldId id="349" r:id="rId25"/>
    <p:sldId id="355" r:id="rId26"/>
    <p:sldId id="356" r:id="rId27"/>
    <p:sldId id="357" r:id="rId28"/>
    <p:sldId id="358" r:id="rId29"/>
    <p:sldId id="359" r:id="rId30"/>
    <p:sldId id="360" r:id="rId31"/>
    <p:sldId id="361" r:id="rId32"/>
    <p:sldId id="362" r:id="rId33"/>
    <p:sldId id="363" r:id="rId34"/>
    <p:sldId id="364" r:id="rId35"/>
    <p:sldId id="365" r:id="rId36"/>
    <p:sldId id="366" r:id="rId37"/>
    <p:sldId id="367" r:id="rId38"/>
    <p:sldId id="368" r:id="rId39"/>
    <p:sldId id="370" r:id="rId40"/>
    <p:sldId id="369" r:id="rId41"/>
    <p:sldId id="371" r:id="rId42"/>
    <p:sldId id="274"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44" autoAdjust="0"/>
    <p:restoredTop sz="94414" autoAdjust="0"/>
  </p:normalViewPr>
  <p:slideViewPr>
    <p:cSldViewPr snapToGrid="0">
      <p:cViewPr varScale="1">
        <p:scale>
          <a:sx n="74" d="100"/>
          <a:sy n="74" d="100"/>
        </p:scale>
        <p:origin x="414" y="66"/>
      </p:cViewPr>
      <p:guideLst>
        <p:guide orient="horz" pos="2160"/>
        <p:guide pos="3840"/>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2124A-F363-4BD3-8BA5-C8EDB8A4673E}" type="datetimeFigureOut">
              <a:rPr lang="zh-CN" altLang="en-US" smtClean="0"/>
              <a:t>2019/10/23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ACA88-C620-47A1-A6D3-F68F6DD6FEE9}" type="slidenum">
              <a:rPr lang="zh-CN" altLang="en-US" smtClean="0"/>
              <a:t>‹#›</a:t>
            </a:fld>
            <a:endParaRPr lang="zh-CN" altLang="en-US"/>
          </a:p>
        </p:txBody>
      </p:sp>
    </p:spTree>
    <p:extLst>
      <p:ext uri="{BB962C8B-B14F-4D97-AF65-F5344CB8AC3E}">
        <p14:creationId xmlns:p14="http://schemas.microsoft.com/office/powerpoint/2010/main" val="433420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dvwa.co.uk/"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Sql</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注入攻击是通过将恶意的 </a:t>
            </a:r>
            <a:r>
              <a:rPr lang="en-US" altLang="zh-CN" sz="1200" b="0" i="0" kern="1200" dirty="0" err="1" smtClean="0">
                <a:solidFill>
                  <a:schemeClr val="tx1"/>
                </a:solidFill>
                <a:effectLst/>
                <a:latin typeface="+mn-lt"/>
                <a:ea typeface="+mn-ea"/>
                <a:cs typeface="+mn-cs"/>
              </a:rPr>
              <a:t>Sql</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查询或添加语句插入到应用的输入参数中，再在后台 </a:t>
            </a:r>
            <a:r>
              <a:rPr lang="en-US" altLang="zh-CN" sz="1200" b="0" i="0" kern="1200" dirty="0" err="1" smtClean="0">
                <a:solidFill>
                  <a:schemeClr val="tx1"/>
                </a:solidFill>
                <a:effectLst/>
                <a:latin typeface="+mn-lt"/>
                <a:ea typeface="+mn-ea"/>
                <a:cs typeface="+mn-cs"/>
              </a:rPr>
              <a:t>Sql</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服务器上解析执行进行的攻击，它目前黑客对数据库进行攻击的最常用手段之一</a:t>
            </a:r>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5</a:t>
            </a:fld>
            <a:endParaRPr lang="zh-CN" altLang="en-US"/>
          </a:p>
        </p:txBody>
      </p:sp>
    </p:spTree>
    <p:extLst>
      <p:ext uri="{BB962C8B-B14F-4D97-AF65-F5344CB8AC3E}">
        <p14:creationId xmlns:p14="http://schemas.microsoft.com/office/powerpoint/2010/main" val="22435813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26</a:t>
            </a:fld>
            <a:endParaRPr lang="zh-CN" altLang="en-US"/>
          </a:p>
        </p:txBody>
      </p:sp>
    </p:spTree>
    <p:extLst>
      <p:ext uri="{BB962C8B-B14F-4D97-AF65-F5344CB8AC3E}">
        <p14:creationId xmlns:p14="http://schemas.microsoft.com/office/powerpoint/2010/main" val="2062119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27</a:t>
            </a:fld>
            <a:endParaRPr lang="zh-CN" altLang="en-US"/>
          </a:p>
        </p:txBody>
      </p:sp>
    </p:spTree>
    <p:extLst>
      <p:ext uri="{BB962C8B-B14F-4D97-AF65-F5344CB8AC3E}">
        <p14:creationId xmlns:p14="http://schemas.microsoft.com/office/powerpoint/2010/main" val="1286639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28</a:t>
            </a:fld>
            <a:endParaRPr lang="zh-CN" altLang="en-US"/>
          </a:p>
        </p:txBody>
      </p:sp>
    </p:spTree>
    <p:extLst>
      <p:ext uri="{BB962C8B-B14F-4D97-AF65-F5344CB8AC3E}">
        <p14:creationId xmlns:p14="http://schemas.microsoft.com/office/powerpoint/2010/main" val="621976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29</a:t>
            </a:fld>
            <a:endParaRPr lang="zh-CN" altLang="en-US"/>
          </a:p>
        </p:txBody>
      </p:sp>
    </p:spTree>
    <p:extLst>
      <p:ext uri="{BB962C8B-B14F-4D97-AF65-F5344CB8AC3E}">
        <p14:creationId xmlns:p14="http://schemas.microsoft.com/office/powerpoint/2010/main" val="1866785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30</a:t>
            </a:fld>
            <a:endParaRPr lang="zh-CN" altLang="en-US"/>
          </a:p>
        </p:txBody>
      </p:sp>
    </p:spTree>
    <p:extLst>
      <p:ext uri="{BB962C8B-B14F-4D97-AF65-F5344CB8AC3E}">
        <p14:creationId xmlns:p14="http://schemas.microsoft.com/office/powerpoint/2010/main" val="4217096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D7ACA88-C620-47A1-A6D3-F68F6DD6FEE9}" type="slidenum">
              <a:rPr lang="zh-CN" altLang="en-US" smtClean="0"/>
              <a:t>33</a:t>
            </a:fld>
            <a:endParaRPr lang="zh-CN" altLang="en-US"/>
          </a:p>
        </p:txBody>
      </p:sp>
    </p:spTree>
    <p:extLst>
      <p:ext uri="{BB962C8B-B14F-4D97-AF65-F5344CB8AC3E}">
        <p14:creationId xmlns:p14="http://schemas.microsoft.com/office/powerpoint/2010/main" val="675622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使用参数化的过滤性语句</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要防御</a:t>
            </a:r>
            <a:r>
              <a:rPr lang="en-US" altLang="zh-CN" sz="1200" b="0" i="0" kern="1200" dirty="0"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注入，用户的输入就绝对不能直接被嵌入到</a:t>
            </a:r>
            <a:r>
              <a:rPr lang="en-US" altLang="zh-CN" sz="1200" b="0" i="0" kern="1200" dirty="0"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语句中。恰恰相反，用户的输入必须进行过滤，或者使用参数化的语句。参数化的语句使用参数而不是将用户输入嵌入到语句中。在多数情况中，</a:t>
            </a:r>
            <a:r>
              <a:rPr lang="en-US" altLang="zh-CN" sz="1200" b="0" i="0" kern="1200" dirty="0"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语句就得以修正。然后，用户输入就被限于一个参数。</a:t>
            </a:r>
          </a:p>
          <a:p>
            <a:r>
              <a:rPr lang="zh-CN" altLang="en-US" sz="1200" b="1" i="0" kern="1200" dirty="0" smtClean="0">
                <a:solidFill>
                  <a:schemeClr val="tx1"/>
                </a:solidFill>
                <a:effectLst/>
                <a:latin typeface="+mn-lt"/>
                <a:ea typeface="+mn-ea"/>
                <a:cs typeface="+mn-cs"/>
              </a:rPr>
              <a:t>输入验证</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检查用户输入的合法性，确信输入的内容只包含合法的数据。数据检查应当在客户端和服务器端都执行之所以要执行服务器端验证，是为了弥补客户端验证机制脆弱的安全性。</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在客户端，攻击者完全有可能获得网页的源代码，修改验证合法性的脚本（或者直接删除脚本），然后将非法内容通过修改后的表单提交给服务器。因此，要保证验证操作确实已经执行，唯一的办法就是在服务器端也执行验证。你可以使用许多内建的验证对象，例如</a:t>
            </a:r>
            <a:r>
              <a:rPr lang="en-US" altLang="zh-CN" sz="1200" b="0" i="0" kern="1200" dirty="0" smtClean="0">
                <a:solidFill>
                  <a:schemeClr val="tx1"/>
                </a:solidFill>
                <a:effectLst/>
                <a:latin typeface="+mn-lt"/>
                <a:ea typeface="+mn-ea"/>
                <a:cs typeface="+mn-cs"/>
              </a:rPr>
              <a:t>Regular Expression Validator</a:t>
            </a:r>
            <a:r>
              <a:rPr lang="zh-CN" altLang="en-US" sz="1200" b="0" i="0" kern="1200" dirty="0" smtClean="0">
                <a:solidFill>
                  <a:schemeClr val="tx1"/>
                </a:solidFill>
                <a:effectLst/>
                <a:latin typeface="+mn-lt"/>
                <a:ea typeface="+mn-ea"/>
                <a:cs typeface="+mn-cs"/>
              </a:rPr>
              <a:t>，它们能够自动生成验证用的客户端脚本，当然你也可以插入服务器端的方法调用。如果找不到现成的验证对象，你可以通过</a:t>
            </a:r>
            <a:r>
              <a:rPr lang="en-US" altLang="zh-CN" sz="1200" b="0" i="0" kern="1200" dirty="0" smtClean="0">
                <a:solidFill>
                  <a:schemeClr val="tx1"/>
                </a:solidFill>
                <a:effectLst/>
                <a:latin typeface="+mn-lt"/>
                <a:ea typeface="+mn-ea"/>
                <a:cs typeface="+mn-cs"/>
              </a:rPr>
              <a:t>Custom Validator</a:t>
            </a:r>
            <a:r>
              <a:rPr lang="zh-CN" altLang="en-US" sz="1200" b="0" i="0" kern="1200" dirty="0" smtClean="0">
                <a:solidFill>
                  <a:schemeClr val="tx1"/>
                </a:solidFill>
                <a:effectLst/>
                <a:latin typeface="+mn-lt"/>
                <a:ea typeface="+mn-ea"/>
                <a:cs typeface="+mn-cs"/>
              </a:rPr>
              <a:t>自己创建一个。</a:t>
            </a:r>
          </a:p>
          <a:p>
            <a:r>
              <a:rPr lang="zh-CN" altLang="en-US" sz="1200" b="1" i="0" kern="1200" dirty="0" smtClean="0">
                <a:solidFill>
                  <a:schemeClr val="tx1"/>
                </a:solidFill>
                <a:effectLst/>
                <a:latin typeface="+mn-lt"/>
                <a:ea typeface="+mn-ea"/>
                <a:cs typeface="+mn-cs"/>
              </a:rPr>
              <a:t>错误消息处理</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防范</a:t>
            </a:r>
            <a:r>
              <a:rPr lang="en-US" altLang="zh-CN" sz="1200" b="0" i="0" kern="1200" dirty="0"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注入，还要避免出现一些详细的错误消息，因为黑客们可以利用这些消息。要使用一种标准的输入确认机制来验证所有的输入数据的长度、类型、语句、企业规则等。</a:t>
            </a:r>
          </a:p>
          <a:p>
            <a:r>
              <a:rPr lang="zh-CN" altLang="en-US" sz="1200" b="1" i="0" kern="1200" dirty="0" smtClean="0">
                <a:solidFill>
                  <a:schemeClr val="tx1"/>
                </a:solidFill>
                <a:effectLst/>
                <a:latin typeface="+mn-lt"/>
                <a:ea typeface="+mn-ea"/>
                <a:cs typeface="+mn-cs"/>
              </a:rPr>
              <a:t>加密处理</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将用户登录名称、密码等数据加密保存</a:t>
            </a:r>
            <a:r>
              <a:rPr lang="zh-CN" altLang="en-US" sz="1200" b="0" i="0" kern="1200" dirty="0" smtClean="0">
                <a:solidFill>
                  <a:schemeClr val="tx1"/>
                </a:solidFill>
                <a:effectLst/>
                <a:latin typeface="+mn-lt"/>
                <a:ea typeface="+mn-ea"/>
                <a:cs typeface="+mn-cs"/>
              </a:rPr>
              <a:t>。加密用户输入的数据，然后再将它与数据库中保存的数据比较，这相当于对用户输入的数据进行了“消毒”处理，用户</a:t>
            </a:r>
            <a:r>
              <a:rPr lang="zh-CN" altLang="en-US" sz="1200" b="0" i="0" kern="1200" dirty="0" smtClean="0">
                <a:solidFill>
                  <a:schemeClr val="tx1"/>
                </a:solidFill>
                <a:effectLst/>
                <a:latin typeface="+mn-lt"/>
                <a:ea typeface="+mn-ea"/>
                <a:cs typeface="+mn-cs"/>
              </a:rPr>
              <a:t>输入的数据不再对数据库有任何特殊的意义，</a:t>
            </a:r>
            <a:r>
              <a:rPr lang="zh-CN" altLang="en-US" sz="1200" b="0" i="0" kern="1200" dirty="0" smtClean="0">
                <a:solidFill>
                  <a:schemeClr val="tx1"/>
                </a:solidFill>
                <a:effectLst/>
                <a:latin typeface="+mn-lt"/>
                <a:ea typeface="+mn-ea"/>
                <a:cs typeface="+mn-cs"/>
              </a:rPr>
              <a:t>从而</a:t>
            </a:r>
            <a:r>
              <a:rPr lang="zh-CN" altLang="en-US" sz="1200" b="0" i="0" kern="1200" dirty="0" smtClean="0">
                <a:solidFill>
                  <a:schemeClr val="tx1"/>
                </a:solidFill>
                <a:effectLst/>
                <a:latin typeface="+mn-lt"/>
                <a:ea typeface="+mn-ea"/>
                <a:cs typeface="+mn-cs"/>
              </a:rPr>
              <a:t>也就防止了攻击者注入</a:t>
            </a:r>
            <a:r>
              <a:rPr lang="en-US" altLang="zh-CN" sz="1200" b="0" i="0" kern="1200" dirty="0"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命令。</a:t>
            </a:r>
          </a:p>
          <a:p>
            <a:r>
              <a:rPr lang="zh-CN" altLang="en-US" sz="1200" b="1" i="0" kern="1200" dirty="0" smtClean="0">
                <a:solidFill>
                  <a:schemeClr val="tx1"/>
                </a:solidFill>
                <a:effectLst/>
                <a:latin typeface="+mn-lt"/>
                <a:ea typeface="+mn-ea"/>
                <a:cs typeface="+mn-cs"/>
              </a:rPr>
              <a:t>存储过程来执行所有的查询</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参数的传递方式将防止攻击者利用单引号和连字符实施攻击。此外，它还使得数据库权限可以限制到只允许特定的存储过程执行，所有的用户输入必须遵从被调用的存储过程的安全上下文，这样就很难再发生注入式攻击了。</a:t>
            </a:r>
          </a:p>
          <a:p>
            <a:r>
              <a:rPr lang="zh-CN" altLang="en-US" sz="1200" b="1" i="0" kern="1200" dirty="0" smtClean="0">
                <a:solidFill>
                  <a:schemeClr val="tx1"/>
                </a:solidFill>
                <a:effectLst/>
                <a:latin typeface="+mn-lt"/>
                <a:ea typeface="+mn-ea"/>
                <a:cs typeface="+mn-cs"/>
              </a:rPr>
              <a:t>使用专业的漏洞扫描工具</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攻击者们目前正在自动搜索攻击目标并实施攻击，其技术甚至可以轻易地被应用于其它的</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架构中的漏洞。企业应当投资于一些专业的漏洞扫描工具，如大名鼎鼎的</a:t>
            </a:r>
            <a:r>
              <a:rPr lang="en-US" altLang="zh-CN" sz="1200" b="0" i="0" kern="1200" dirty="0" err="1" smtClean="0">
                <a:solidFill>
                  <a:schemeClr val="tx1"/>
                </a:solidFill>
                <a:effectLst/>
                <a:latin typeface="+mn-lt"/>
                <a:ea typeface="+mn-ea"/>
                <a:cs typeface="+mn-cs"/>
              </a:rPr>
              <a:t>Acunetix</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漏洞扫描程序等。一个完善的漏洞扫描程序不同于网络扫描程序，它专门查找网站上的</a:t>
            </a:r>
            <a:r>
              <a:rPr lang="en-US" altLang="zh-CN" sz="1200" b="0" i="0" kern="1200" dirty="0"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注入式漏洞。最新的漏洞扫描程序可以查找最新发现的漏洞。</a:t>
            </a:r>
          </a:p>
          <a:p>
            <a:r>
              <a:rPr lang="zh-CN" altLang="en-US" sz="1200" b="1" i="0" kern="1200" dirty="0" smtClean="0">
                <a:solidFill>
                  <a:schemeClr val="tx1"/>
                </a:solidFill>
                <a:effectLst/>
                <a:latin typeface="+mn-lt"/>
                <a:ea typeface="+mn-ea"/>
                <a:cs typeface="+mn-cs"/>
              </a:rPr>
              <a:t>确保数据库安全</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锁定你的数据库的安全，只给访问数据库的</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应用功能所需的最低的权限，撤销不必要的公共许可，使用强大的加密技术来保护敏感数据并维护审查跟踪。如果</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应用不需要访问某些表，那么确认它没有访问这些表的权限。如果</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应用只需要只读的权限，那么就禁止它对此表的 </a:t>
            </a:r>
            <a:r>
              <a:rPr lang="en-US" altLang="zh-CN" sz="1200" b="0" i="0" kern="1200" dirty="0" smtClean="0">
                <a:solidFill>
                  <a:schemeClr val="tx1"/>
                </a:solidFill>
                <a:effectLst/>
                <a:latin typeface="+mn-lt"/>
                <a:ea typeface="+mn-ea"/>
                <a:cs typeface="+mn-cs"/>
              </a:rPr>
              <a:t>drop </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insert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update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delete </a:t>
            </a:r>
            <a:r>
              <a:rPr lang="zh-CN" altLang="en-US" sz="1200" b="0" i="0" kern="1200" dirty="0" smtClean="0">
                <a:solidFill>
                  <a:schemeClr val="tx1"/>
                </a:solidFill>
                <a:effectLst/>
                <a:latin typeface="+mn-lt"/>
                <a:ea typeface="+mn-ea"/>
                <a:cs typeface="+mn-cs"/>
              </a:rPr>
              <a:t>的权限，并确保数据库打了最新补丁。</a:t>
            </a:r>
          </a:p>
          <a:p>
            <a:r>
              <a:rPr lang="zh-CN" altLang="en-US" sz="1200" b="1" i="0" kern="1200" dirty="0" smtClean="0">
                <a:solidFill>
                  <a:schemeClr val="tx1"/>
                </a:solidFill>
                <a:effectLst/>
                <a:latin typeface="+mn-lt"/>
                <a:ea typeface="+mn-ea"/>
                <a:cs typeface="+mn-cs"/>
              </a:rPr>
              <a:t>安全审评</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部署应用系统前，始终要做安全审评。建立一个正式的安全过程，并且每次做更新时，要对所有的编码做审评。开发队伍在正式上线前会做很详细的安全审评，然后在几周或几个月之后他们做一些很小的更新时，他们会跳过安全审评这关， “就是一个小小的更新，我们以后再做编码审评好了”。请始终坚持做安全审评。</a:t>
            </a:r>
          </a:p>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40</a:t>
            </a:fld>
            <a:endParaRPr lang="zh-CN" altLang="en-US"/>
          </a:p>
        </p:txBody>
      </p:sp>
    </p:spTree>
    <p:extLst>
      <p:ext uri="{BB962C8B-B14F-4D97-AF65-F5344CB8AC3E}">
        <p14:creationId xmlns:p14="http://schemas.microsoft.com/office/powerpoint/2010/main" val="4112818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12</a:t>
            </a:fld>
            <a:endParaRPr lang="zh-CN" altLang="en-US"/>
          </a:p>
        </p:txBody>
      </p:sp>
    </p:spTree>
    <p:extLst>
      <p:ext uri="{BB962C8B-B14F-4D97-AF65-F5344CB8AC3E}">
        <p14:creationId xmlns:p14="http://schemas.microsoft.com/office/powerpoint/2010/main" val="4267018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smtClean="0">
                <a:solidFill>
                  <a:schemeClr val="tx1"/>
                </a:solidFill>
                <a:effectLst/>
                <a:latin typeface="+mn-lt"/>
                <a:ea typeface="+mn-ea"/>
                <a:cs typeface="+mn-cs"/>
                <a:hlinkClick r:id="rId3"/>
              </a:rPr>
              <a:t>DVWA</a:t>
            </a:r>
            <a:r>
              <a:rPr lang="zh-CN" altLang="en-US" sz="1200" b="0" i="0" u="none" strike="noStrike" kern="1200" dirty="0" smtClean="0">
                <a:solidFill>
                  <a:schemeClr val="tx1"/>
                </a:solidFill>
                <a:effectLst/>
                <a:latin typeface="+mn-lt"/>
                <a:ea typeface="+mn-ea"/>
                <a:cs typeface="+mn-cs"/>
                <a:hlinkClick r:id="rId3"/>
              </a:rPr>
              <a:t>（</a:t>
            </a:r>
            <a:r>
              <a:rPr lang="en-US" altLang="zh-CN" sz="1200" b="0" i="0" u="none" strike="noStrike" kern="1200" dirty="0" smtClean="0">
                <a:solidFill>
                  <a:schemeClr val="tx1"/>
                </a:solidFill>
                <a:effectLst/>
                <a:latin typeface="+mn-lt"/>
                <a:ea typeface="+mn-ea"/>
                <a:cs typeface="+mn-cs"/>
                <a:hlinkClick r:id="rId3"/>
              </a:rPr>
              <a:t>Damn Vulnerable Web Application</a:t>
            </a:r>
            <a:r>
              <a:rPr lang="zh-CN" altLang="en-US" sz="1200" b="0" i="0" u="none" strike="noStrike" kern="1200" dirty="0" smtClean="0">
                <a:solidFill>
                  <a:schemeClr val="tx1"/>
                </a:solidFill>
                <a:effectLst/>
                <a:latin typeface="+mn-lt"/>
                <a:ea typeface="+mn-ea"/>
                <a:cs typeface="+mn-cs"/>
                <a:hlinkClick r:id="rId3"/>
              </a:rPr>
              <a:t>）</a:t>
            </a:r>
            <a:r>
              <a:rPr lang="zh-CN" altLang="en-US" sz="1200" b="0" i="0" kern="1200" dirty="0" smtClean="0">
                <a:solidFill>
                  <a:schemeClr val="tx1"/>
                </a:solidFill>
                <a:effectLst/>
                <a:latin typeface="+mn-lt"/>
                <a:ea typeface="+mn-ea"/>
                <a:cs typeface="+mn-cs"/>
              </a:rPr>
              <a:t>是一个用来进行安全脆弱性鉴定的</a:t>
            </a:r>
            <a:r>
              <a:rPr lang="en-US" altLang="zh-CN" sz="1200" b="0" i="0" kern="1200" dirty="0" smtClean="0">
                <a:solidFill>
                  <a:schemeClr val="tx1"/>
                </a:solidFill>
                <a:effectLst/>
                <a:latin typeface="+mn-lt"/>
                <a:ea typeface="+mn-ea"/>
                <a:cs typeface="+mn-cs"/>
              </a:rPr>
              <a:t>PHP/MySQL Web</a:t>
            </a:r>
            <a:r>
              <a:rPr lang="zh-CN" altLang="en-US" sz="1200" b="0" i="0" kern="1200" dirty="0" smtClean="0">
                <a:solidFill>
                  <a:schemeClr val="tx1"/>
                </a:solidFill>
                <a:effectLst/>
                <a:latin typeface="+mn-lt"/>
                <a:ea typeface="+mn-ea"/>
                <a:cs typeface="+mn-cs"/>
              </a:rPr>
              <a:t>应用，旨在为安全专业人员测试自己的专业技能和工具提供合法的环境，帮助</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开发者更好的理解</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应用安全防范的过程。</a:t>
            </a:r>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16</a:t>
            </a:fld>
            <a:endParaRPr lang="zh-CN" altLang="en-US"/>
          </a:p>
        </p:txBody>
      </p:sp>
    </p:spTree>
    <p:extLst>
      <p:ext uri="{BB962C8B-B14F-4D97-AF65-F5344CB8AC3E}">
        <p14:creationId xmlns:p14="http://schemas.microsoft.com/office/powerpoint/2010/main" val="2918775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19</a:t>
            </a:fld>
            <a:endParaRPr lang="zh-CN" altLang="en-US"/>
          </a:p>
        </p:txBody>
      </p:sp>
    </p:spTree>
    <p:extLst>
      <p:ext uri="{BB962C8B-B14F-4D97-AF65-F5344CB8AC3E}">
        <p14:creationId xmlns:p14="http://schemas.microsoft.com/office/powerpoint/2010/main" val="1076178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20</a:t>
            </a:fld>
            <a:endParaRPr lang="zh-CN" altLang="en-US"/>
          </a:p>
        </p:txBody>
      </p:sp>
    </p:spTree>
    <p:extLst>
      <p:ext uri="{BB962C8B-B14F-4D97-AF65-F5344CB8AC3E}">
        <p14:creationId xmlns:p14="http://schemas.microsoft.com/office/powerpoint/2010/main" val="1816780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21</a:t>
            </a:fld>
            <a:endParaRPr lang="zh-CN" altLang="en-US"/>
          </a:p>
        </p:txBody>
      </p:sp>
    </p:spTree>
    <p:extLst>
      <p:ext uri="{BB962C8B-B14F-4D97-AF65-F5344CB8AC3E}">
        <p14:creationId xmlns:p14="http://schemas.microsoft.com/office/powerpoint/2010/main" val="3395430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需要注意在使用 </a:t>
            </a:r>
            <a:r>
              <a:rPr lang="en-US" altLang="zh-CN" sz="1200" b="0" i="0" kern="1200" dirty="0" smtClean="0">
                <a:solidFill>
                  <a:schemeClr val="tx1"/>
                </a:solidFill>
                <a:effectLst/>
                <a:latin typeface="+mn-lt"/>
                <a:ea typeface="+mn-ea"/>
                <a:cs typeface="+mn-cs"/>
              </a:rPr>
              <a:t>union </a:t>
            </a:r>
            <a:r>
              <a:rPr lang="zh-CN" altLang="en-US" sz="1200" b="0" i="0" kern="1200" dirty="0" smtClean="0">
                <a:solidFill>
                  <a:schemeClr val="tx1"/>
                </a:solidFill>
                <a:effectLst/>
                <a:latin typeface="+mn-lt"/>
                <a:ea typeface="+mn-ea"/>
                <a:cs typeface="+mn-cs"/>
              </a:rPr>
              <a:t>查询的时候  需要和主查询的列数相同  </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22</a:t>
            </a:fld>
            <a:endParaRPr lang="zh-CN" altLang="en-US"/>
          </a:p>
        </p:txBody>
      </p:sp>
    </p:spTree>
    <p:extLst>
      <p:ext uri="{BB962C8B-B14F-4D97-AF65-F5344CB8AC3E}">
        <p14:creationId xmlns:p14="http://schemas.microsoft.com/office/powerpoint/2010/main" val="284173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23</a:t>
            </a:fld>
            <a:endParaRPr lang="zh-CN" altLang="en-US"/>
          </a:p>
        </p:txBody>
      </p:sp>
    </p:spTree>
    <p:extLst>
      <p:ext uri="{BB962C8B-B14F-4D97-AF65-F5344CB8AC3E}">
        <p14:creationId xmlns:p14="http://schemas.microsoft.com/office/powerpoint/2010/main" val="2710883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24</a:t>
            </a:fld>
            <a:endParaRPr lang="zh-CN" altLang="en-US"/>
          </a:p>
        </p:txBody>
      </p:sp>
    </p:spTree>
    <p:extLst>
      <p:ext uri="{BB962C8B-B14F-4D97-AF65-F5344CB8AC3E}">
        <p14:creationId xmlns:p14="http://schemas.microsoft.com/office/powerpoint/2010/main" val="17960550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pic>
        <p:nvPicPr>
          <p:cNvPr id="7" name="图片 6"/>
          <p:cNvPicPr>
            <a:picLocks noChangeAspect="1"/>
          </p:cNvPicPr>
          <p:nvPr userDrawn="1"/>
        </p:nvPicPr>
        <p:blipFill>
          <a:blip r:embed="rId2">
            <a:clrChange>
              <a:clrFrom>
                <a:srgbClr val="F5F5F5"/>
              </a:clrFrom>
              <a:clrTo>
                <a:srgbClr val="F5F5F5">
                  <a:alpha val="0"/>
                </a:srgbClr>
              </a:clrTo>
            </a:clrChange>
          </a:blip>
          <a:stretch>
            <a:fillRect/>
          </a:stretch>
        </p:blipFill>
        <p:spPr>
          <a:xfrm>
            <a:off x="88900" y="6046283"/>
            <a:ext cx="3209524" cy="64761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2019/10/23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500" y="50800"/>
            <a:ext cx="105156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850900" y="1089024"/>
            <a:ext cx="10515600" cy="4930775"/>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8905328" y="115383"/>
            <a:ext cx="3209524" cy="64761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录">
    <p:spTree>
      <p:nvGrpSpPr>
        <p:cNvPr id="1" name=""/>
        <p:cNvGrpSpPr/>
        <p:nvPr/>
      </p:nvGrpSpPr>
      <p:grpSpPr>
        <a:xfrm>
          <a:off x="0" y="0"/>
          <a:ext cx="0" cy="0"/>
          <a:chOff x="0" y="0"/>
          <a:chExt cx="0" cy="0"/>
        </a:xfrm>
      </p:grpSpPr>
      <p:sp>
        <p:nvSpPr>
          <p:cNvPr id="2" name="标题 1"/>
          <p:cNvSpPr>
            <a:spLocks noGrp="1"/>
          </p:cNvSpPr>
          <p:nvPr>
            <p:ph type="title"/>
          </p:nvPr>
        </p:nvSpPr>
        <p:spPr>
          <a:xfrm>
            <a:off x="2946400" y="50800"/>
            <a:ext cx="65913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2971800" y="1165225"/>
            <a:ext cx="6591300" cy="4351338"/>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clrChange>
              <a:clrFrom>
                <a:srgbClr val="F5F5F5"/>
              </a:clrFrom>
              <a:clrTo>
                <a:srgbClr val="F5F5F5">
                  <a:alpha val="0"/>
                </a:srgbClr>
              </a:clrTo>
            </a:clrChange>
          </a:blip>
          <a:stretch>
            <a:fillRect/>
          </a:stretch>
        </p:blipFill>
        <p:spPr>
          <a:xfrm>
            <a:off x="231228" y="6071683"/>
            <a:ext cx="3209524" cy="64761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04CF4A6-17F9-4CD5-BCB8-44B65F331829}" type="datetimeFigureOut">
              <a:rPr lang="zh-CN" altLang="en-US" smtClean="0"/>
              <a:t>2019/10/23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4CF4A6-17F9-4CD5-BCB8-44B65F331829}" type="datetimeFigureOut">
              <a:rPr lang="zh-CN" altLang="en-US" smtClean="0"/>
              <a:t>2019/10/23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04CF4A6-17F9-4CD5-BCB8-44B65F331829}" type="datetimeFigureOut">
              <a:rPr lang="zh-CN" altLang="en-US" smtClean="0"/>
              <a:t>2019/10/23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CF4A6-17F9-4CD5-BCB8-44B65F331829}" type="datetimeFigureOut">
              <a:rPr lang="zh-CN" altLang="en-US" smtClean="0"/>
              <a:t>2019/10/23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2019/10/23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5500" y="0"/>
            <a:ext cx="10515600" cy="8921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50900" y="1076324"/>
            <a:ext cx="10515600" cy="521017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CF4A6-17F9-4CD5-BCB8-44B65F331829}" type="datetimeFigureOut">
              <a:rPr lang="zh-CN" altLang="en-US" smtClean="0"/>
              <a:t>2019/10/23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D844F-BC08-4766-91F9-46188106436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600" b="1" kern="1200" baseline="0">
          <a:solidFill>
            <a:schemeClr val="tx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96704" y="726578"/>
            <a:ext cx="9144000" cy="2387600"/>
          </a:xfrm>
        </p:spPr>
        <p:txBody>
          <a:bodyPr/>
          <a:lstStyle/>
          <a:p>
            <a:r>
              <a:rPr lang="en-US" altLang="zh-CN" dirty="0" smtClean="0">
                <a:latin typeface="Times New Roman" panose="02020603050405020304" pitchFamily="18" charset="0"/>
                <a:cs typeface="Times New Roman" panose="02020603050405020304" pitchFamily="18" charset="0"/>
              </a:rPr>
              <a:t>Web</a:t>
            </a:r>
            <a:r>
              <a:rPr lang="en-US" altLang="zh-CN" dirty="0" smtClean="0"/>
              <a:t> </a:t>
            </a:r>
            <a:r>
              <a:rPr lang="zh-CN" altLang="en-US" dirty="0" smtClean="0"/>
              <a:t>系统测试</a:t>
            </a:r>
            <a:endParaRPr lang="zh-CN" altLang="en-US" dirty="0"/>
          </a:p>
        </p:txBody>
      </p:sp>
      <p:sp>
        <p:nvSpPr>
          <p:cNvPr id="3" name="副标题 2"/>
          <p:cNvSpPr>
            <a:spLocks noGrp="1"/>
          </p:cNvSpPr>
          <p:nvPr>
            <p:ph type="subTitle" idx="1"/>
          </p:nvPr>
        </p:nvSpPr>
        <p:spPr/>
        <p:txBody>
          <a:bodyPr>
            <a:normAutofit/>
          </a:bodyPr>
          <a:lstStyle/>
          <a:p>
            <a:pPr algn="r"/>
            <a:r>
              <a:rPr lang="en-US" altLang="zh-CN" sz="3600" smtClean="0"/>
              <a:t>4.9 </a:t>
            </a:r>
            <a:r>
              <a:rPr lang="zh-CN" altLang="en-US" sz="3600" dirty="0" smtClean="0"/>
              <a:t>渗透测试</a:t>
            </a:r>
            <a:r>
              <a:rPr lang="en-US" altLang="zh-CN" sz="3600" dirty="0" smtClean="0"/>
              <a:t>—SQL</a:t>
            </a:r>
            <a:r>
              <a:rPr lang="zh-CN" altLang="en-US" sz="3600" dirty="0" smtClean="0"/>
              <a:t>注入漏洞</a:t>
            </a:r>
            <a:endParaRPr lang="zh-CN" altLang="en-US"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smtClean="0"/>
              <a:t>注入方法</a:t>
            </a:r>
            <a:endParaRPr lang="en-US" altLang="zh-CN" dirty="0"/>
          </a:p>
        </p:txBody>
      </p:sp>
      <p:sp>
        <p:nvSpPr>
          <p:cNvPr id="3" name="内容占位符 2"/>
          <p:cNvSpPr>
            <a:spLocks noGrp="1"/>
          </p:cNvSpPr>
          <p:nvPr>
            <p:ph idx="1"/>
          </p:nvPr>
        </p:nvSpPr>
        <p:spPr/>
        <p:txBody>
          <a:bodyPr/>
          <a:lstStyle/>
          <a:p>
            <a:r>
              <a:rPr lang="en-US" altLang="zh-CN" dirty="0" smtClean="0"/>
              <a:t>SQL</a:t>
            </a:r>
            <a:r>
              <a:rPr lang="zh-CN" altLang="en-US" dirty="0" smtClean="0"/>
              <a:t>注入方法</a:t>
            </a:r>
            <a:endParaRPr lang="en-US" altLang="zh-CN" dirty="0" smtClean="0"/>
          </a:p>
          <a:p>
            <a:pPr lvl="1"/>
            <a:r>
              <a:rPr lang="zh-CN" altLang="en-US" dirty="0" smtClean="0"/>
              <a:t>通过字符串注入</a:t>
            </a:r>
            <a:endParaRPr lang="en-US" altLang="zh-CN" dirty="0" smtClean="0"/>
          </a:p>
          <a:p>
            <a:pPr lvl="1"/>
            <a:r>
              <a:rPr lang="zh-CN" altLang="en-US" dirty="0" smtClean="0"/>
              <a:t>猜测：猜表名，猜列名，猜数据库名等等</a:t>
            </a:r>
            <a:endParaRPr lang="en-US" altLang="zh-CN" dirty="0" smtClean="0"/>
          </a:p>
          <a:p>
            <a:pPr lvl="1"/>
            <a:r>
              <a:rPr lang="zh-CN" altLang="en-US" dirty="0"/>
              <a:t>后台身份验证绕过漏洞</a:t>
            </a:r>
          </a:p>
        </p:txBody>
      </p:sp>
    </p:spTree>
    <p:extLst>
      <p:ext uri="{BB962C8B-B14F-4D97-AF65-F5344CB8AC3E}">
        <p14:creationId xmlns:p14="http://schemas.microsoft.com/office/powerpoint/2010/main" val="2695443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注入方法</a:t>
            </a:r>
          </a:p>
        </p:txBody>
      </p:sp>
      <p:sp>
        <p:nvSpPr>
          <p:cNvPr id="3" name="内容占位符 2"/>
          <p:cNvSpPr>
            <a:spLocks noGrp="1"/>
          </p:cNvSpPr>
          <p:nvPr>
            <p:ph idx="1"/>
          </p:nvPr>
        </p:nvSpPr>
        <p:spPr>
          <a:xfrm>
            <a:off x="472948" y="1040256"/>
            <a:ext cx="11438636" cy="4930775"/>
          </a:xfrm>
        </p:spPr>
        <p:txBody>
          <a:bodyPr>
            <a:normAutofit fontScale="92500" lnSpcReduction="20000"/>
          </a:bodyPr>
          <a:lstStyle/>
          <a:p>
            <a:r>
              <a:rPr lang="zh-CN" altLang="en-US" dirty="0" smtClean="0"/>
              <a:t>如登录查询：</a:t>
            </a:r>
            <a:endParaRPr lang="en-US" altLang="zh-CN" dirty="0"/>
          </a:p>
          <a:p>
            <a:pPr lvl="1"/>
            <a:r>
              <a:rPr lang="zh-CN" altLang="en-US" dirty="0" smtClean="0"/>
              <a:t>语法：</a:t>
            </a:r>
            <a:endParaRPr lang="en-US" altLang="zh-CN" dirty="0" smtClean="0"/>
          </a:p>
          <a:p>
            <a:pPr marL="457200" lvl="1" indent="0">
              <a:buNone/>
            </a:pPr>
            <a:r>
              <a:rPr lang="en-US" altLang="zh-CN" dirty="0" err="1" smtClean="0"/>
              <a:t>var</a:t>
            </a:r>
            <a:r>
              <a:rPr lang="en-US" altLang="zh-CN" dirty="0" smtClean="0"/>
              <a:t> </a:t>
            </a:r>
            <a:r>
              <a:rPr lang="en-US" altLang="zh-CN" dirty="0" err="1" smtClean="0"/>
              <a:t>sql</a:t>
            </a:r>
            <a:r>
              <a:rPr lang="en-US" altLang="zh-CN" dirty="0" smtClean="0"/>
              <a:t> = “SELECT </a:t>
            </a:r>
            <a:r>
              <a:rPr lang="en-US" altLang="zh-CN" dirty="0"/>
              <a:t>* FROM users WHERE login = </a:t>
            </a:r>
            <a:r>
              <a:rPr lang="en-US" altLang="zh-CN" dirty="0" smtClean="0"/>
              <a:t>“’” + </a:t>
            </a:r>
            <a:r>
              <a:rPr lang="en-US" altLang="zh-CN" dirty="0" err="1" smtClean="0"/>
              <a:t>formusr</a:t>
            </a:r>
            <a:r>
              <a:rPr lang="en-US" altLang="zh-CN" dirty="0" smtClean="0"/>
              <a:t> + “’AND </a:t>
            </a:r>
            <a:r>
              <a:rPr lang="en-US" altLang="zh-CN" dirty="0"/>
              <a:t>password = </a:t>
            </a:r>
            <a:r>
              <a:rPr lang="en-US" altLang="zh-CN" dirty="0" smtClean="0"/>
              <a:t>‘” + </a:t>
            </a:r>
            <a:r>
              <a:rPr lang="en-US" altLang="zh-CN" dirty="0" err="1" smtClean="0"/>
              <a:t>formpwd</a:t>
            </a:r>
            <a:r>
              <a:rPr lang="en-US" altLang="zh-CN" dirty="0" smtClean="0"/>
              <a:t> + “’”;</a:t>
            </a:r>
            <a:endParaRPr lang="zh-CN" altLang="en-US" dirty="0"/>
          </a:p>
          <a:p>
            <a:pPr lvl="1"/>
            <a:r>
              <a:rPr lang="zh-CN" altLang="en-US" dirty="0"/>
              <a:t>接收用户输入查询语句如下：</a:t>
            </a:r>
            <a:endParaRPr lang="en-US" altLang="zh-CN" dirty="0"/>
          </a:p>
          <a:p>
            <a:pPr marL="457200" lvl="1" indent="0">
              <a:buNone/>
            </a:pPr>
            <a:r>
              <a:rPr lang="en-US" altLang="zh-CN" dirty="0" smtClean="0"/>
              <a:t>SELECT * FROM users WHERE login = ‘</a:t>
            </a:r>
            <a:r>
              <a:rPr lang="en-US" altLang="zh-CN" dirty="0" err="1" smtClean="0"/>
              <a:t>zhangsan</a:t>
            </a:r>
            <a:r>
              <a:rPr lang="en-US" altLang="zh-CN" dirty="0" smtClean="0"/>
              <a:t>’ AND password = ‘123’</a:t>
            </a:r>
          </a:p>
          <a:p>
            <a:pPr lvl="1"/>
            <a:r>
              <a:rPr lang="zh-CN" altLang="en-US" dirty="0"/>
              <a:t>通过字符串注入，使用这样的用户名和密码：</a:t>
            </a:r>
            <a:endParaRPr lang="en-US" altLang="zh-CN" dirty="0"/>
          </a:p>
          <a:p>
            <a:pPr marL="457200" lvl="1" indent="0">
              <a:buNone/>
            </a:pPr>
            <a:r>
              <a:rPr lang="en-US" altLang="zh-CN" dirty="0" err="1" smtClean="0"/>
              <a:t>formusr</a:t>
            </a:r>
            <a:r>
              <a:rPr lang="en-US" altLang="zh-CN" dirty="0"/>
              <a:t> </a:t>
            </a:r>
            <a:r>
              <a:rPr lang="en-US" altLang="zh-CN" dirty="0" smtClean="0"/>
              <a:t>= ‘or 1=1--      </a:t>
            </a:r>
          </a:p>
          <a:p>
            <a:pPr marL="457200" lvl="1" indent="0">
              <a:buNone/>
            </a:pPr>
            <a:r>
              <a:rPr lang="en-US" altLang="zh-CN" dirty="0" err="1" smtClean="0"/>
              <a:t>formpassword</a:t>
            </a:r>
            <a:r>
              <a:rPr lang="en-US" altLang="zh-CN" dirty="0" smtClean="0"/>
              <a:t> = anything</a:t>
            </a:r>
            <a:endParaRPr lang="zh-CN" altLang="en-US" dirty="0"/>
          </a:p>
        </p:txBody>
      </p:sp>
    </p:spTree>
    <p:extLst>
      <p:ext uri="{BB962C8B-B14F-4D97-AF65-F5344CB8AC3E}">
        <p14:creationId xmlns:p14="http://schemas.microsoft.com/office/powerpoint/2010/main" val="293825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注入方法</a:t>
            </a:r>
          </a:p>
        </p:txBody>
      </p:sp>
      <p:sp>
        <p:nvSpPr>
          <p:cNvPr id="3" name="内容占位符 2"/>
          <p:cNvSpPr>
            <a:spLocks noGrp="1"/>
          </p:cNvSpPr>
          <p:nvPr>
            <p:ph idx="1"/>
          </p:nvPr>
        </p:nvSpPr>
        <p:spPr/>
        <p:txBody>
          <a:bodyPr>
            <a:normAutofit/>
          </a:bodyPr>
          <a:lstStyle/>
          <a:p>
            <a:r>
              <a:rPr lang="zh-CN" altLang="en-US" dirty="0" smtClean="0"/>
              <a:t>查询语句变为：</a:t>
            </a:r>
            <a:endParaRPr lang="en-US" altLang="zh-CN" dirty="0" smtClean="0"/>
          </a:p>
          <a:p>
            <a:pPr marL="457200" lvl="1" indent="0">
              <a:buNone/>
            </a:pPr>
            <a:r>
              <a:rPr lang="en-US" altLang="zh-CN" dirty="0"/>
              <a:t>SELECT * FROM users WHERE login </a:t>
            </a:r>
            <a:r>
              <a:rPr lang="en-US" altLang="zh-CN" dirty="0" smtClean="0"/>
              <a:t>= </a:t>
            </a:r>
            <a:r>
              <a:rPr lang="zh-CN" altLang="en-US" dirty="0" smtClean="0"/>
              <a:t>‘’</a:t>
            </a:r>
            <a:r>
              <a:rPr lang="en-US" altLang="zh-CN" dirty="0" smtClean="0"/>
              <a:t>or 1=1 --AND password = ‘anything’</a:t>
            </a:r>
          </a:p>
          <a:p>
            <a:r>
              <a:rPr lang="zh-CN" altLang="en-US" dirty="0"/>
              <a:t>需要注意字符串中的</a:t>
            </a:r>
            <a:r>
              <a:rPr lang="en-US" altLang="zh-CN" dirty="0"/>
              <a:t>’</a:t>
            </a:r>
            <a:r>
              <a:rPr lang="zh-CN" altLang="en-US" dirty="0"/>
              <a:t>字符</a:t>
            </a:r>
            <a:r>
              <a:rPr lang="en-US" altLang="zh-CN" dirty="0"/>
              <a:t>	</a:t>
            </a:r>
          </a:p>
          <a:p>
            <a:pPr lvl="1"/>
            <a:r>
              <a:rPr lang="zh-CN" altLang="en-US" dirty="0"/>
              <a:t>它充当了查询参数的右闭合符号</a:t>
            </a:r>
            <a:r>
              <a:rPr lang="en-US" altLang="zh-CN" dirty="0"/>
              <a:t>	</a:t>
            </a:r>
            <a:endParaRPr lang="en-US" altLang="zh-CN" dirty="0" smtClean="0"/>
          </a:p>
          <a:p>
            <a:pPr lvl="1"/>
            <a:r>
              <a:rPr lang="zh-CN" altLang="en-US" dirty="0"/>
              <a:t>它之后的任何语句都被认为是</a:t>
            </a:r>
            <a:r>
              <a:rPr lang="en-US" altLang="zh-CN" dirty="0"/>
              <a:t>SQL</a:t>
            </a:r>
            <a:r>
              <a:rPr lang="zh-CN" altLang="en-US" dirty="0"/>
              <a:t>命令的一部分</a:t>
            </a:r>
            <a:endParaRPr lang="en-US" altLang="zh-CN" dirty="0"/>
          </a:p>
          <a:p>
            <a:pPr lvl="1"/>
            <a:r>
              <a:rPr lang="zh-CN" altLang="en-US" dirty="0"/>
              <a:t>查询域不一定是字符串，也可能是日期、数字</a:t>
            </a:r>
            <a:r>
              <a:rPr lang="zh-CN" altLang="en-US" dirty="0" smtClean="0"/>
              <a:t>等等</a:t>
            </a:r>
            <a:r>
              <a:rPr lang="en-US" altLang="zh-CN" dirty="0"/>
              <a:t>	</a:t>
            </a:r>
            <a:endParaRPr lang="en-US" altLang="zh-CN" dirty="0" smtClean="0"/>
          </a:p>
        </p:txBody>
      </p:sp>
    </p:spTree>
    <p:extLst>
      <p:ext uri="{BB962C8B-B14F-4D97-AF65-F5344CB8AC3E}">
        <p14:creationId xmlns:p14="http://schemas.microsoft.com/office/powerpoint/2010/main" val="2607138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SQL</a:t>
            </a:r>
            <a:r>
              <a:rPr lang="zh-CN" altLang="en-US" smtClean="0"/>
              <a:t>注入方法</a:t>
            </a:r>
            <a:endParaRPr lang="zh-CN" altLang="en-US" dirty="0"/>
          </a:p>
        </p:txBody>
      </p:sp>
      <p:sp>
        <p:nvSpPr>
          <p:cNvPr id="3" name="内容占位符 2"/>
          <p:cNvSpPr>
            <a:spLocks noGrp="1"/>
          </p:cNvSpPr>
          <p:nvPr>
            <p:ph idx="1"/>
          </p:nvPr>
        </p:nvSpPr>
        <p:spPr/>
        <p:txBody>
          <a:bodyPr>
            <a:normAutofit/>
          </a:bodyPr>
          <a:lstStyle/>
          <a:p>
            <a:r>
              <a:rPr lang="zh-CN" altLang="en-US" dirty="0" smtClean="0"/>
              <a:t>如果查询域是数字，语法如下</a:t>
            </a:r>
            <a:endParaRPr lang="en-US" altLang="zh-CN" dirty="0" smtClean="0"/>
          </a:p>
          <a:p>
            <a:pPr marL="0" indent="0">
              <a:buNone/>
            </a:pPr>
            <a:r>
              <a:rPr lang="en-US" altLang="zh-CN" dirty="0"/>
              <a:t>	</a:t>
            </a:r>
            <a:r>
              <a:rPr lang="en-US" altLang="zh-CN" dirty="0" smtClean="0"/>
              <a:t>$</a:t>
            </a:r>
            <a:r>
              <a:rPr lang="en-US" altLang="zh-CN" dirty="0" err="1" smtClean="0"/>
              <a:t>sql</a:t>
            </a:r>
            <a:r>
              <a:rPr lang="en-US" altLang="zh-CN" dirty="0" smtClean="0"/>
              <a:t> = “SELECT * FROM clients WHERE account = ‘$</a:t>
            </a:r>
            <a:r>
              <a:rPr lang="en-US" altLang="zh-CN" dirty="0" err="1" smtClean="0"/>
              <a:t>formacct</a:t>
            </a:r>
            <a:r>
              <a:rPr lang="en-US" altLang="zh-CN" dirty="0" smtClean="0"/>
              <a:t>’ AND pin = ‘$</a:t>
            </a:r>
            <a:r>
              <a:rPr lang="en-US" altLang="zh-CN" dirty="0" err="1" smtClean="0"/>
              <a:t>formpin</a:t>
            </a:r>
            <a:r>
              <a:rPr lang="en-US" altLang="zh-CN" dirty="0" smtClean="0"/>
              <a:t>’”;</a:t>
            </a:r>
          </a:p>
          <a:p>
            <a:pPr marL="0" indent="0">
              <a:buNone/>
            </a:pPr>
            <a:r>
              <a:rPr lang="zh-CN" altLang="en-US" dirty="0" smtClean="0"/>
              <a:t>接收用户输入：</a:t>
            </a:r>
            <a:endParaRPr lang="en-US" altLang="zh-CN" dirty="0" smtClean="0"/>
          </a:p>
          <a:p>
            <a:pPr marL="0" indent="0">
              <a:buNone/>
            </a:pPr>
            <a:r>
              <a:rPr lang="en-US" altLang="zh-CN" dirty="0"/>
              <a:t>	</a:t>
            </a:r>
            <a:r>
              <a:rPr lang="en-US" altLang="zh-CN" dirty="0" smtClean="0"/>
              <a:t>SELECT * FROM clients WHERE account = 123456 AND pin = 111111</a:t>
            </a:r>
          </a:p>
          <a:p>
            <a:endParaRPr lang="en-US" altLang="zh-CN" dirty="0"/>
          </a:p>
        </p:txBody>
      </p:sp>
    </p:spTree>
    <p:extLst>
      <p:ext uri="{BB962C8B-B14F-4D97-AF65-F5344CB8AC3E}">
        <p14:creationId xmlns:p14="http://schemas.microsoft.com/office/powerpoint/2010/main" val="2966875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4268" y="0"/>
            <a:ext cx="10515600" cy="892175"/>
          </a:xfrm>
        </p:spPr>
        <p:txBody>
          <a:bodyPr/>
          <a:lstStyle/>
          <a:p>
            <a:r>
              <a:rPr lang="en-US" altLang="zh-CN" dirty="0"/>
              <a:t>SQL</a:t>
            </a:r>
            <a:r>
              <a:rPr lang="zh-CN" altLang="en-US" dirty="0" smtClean="0"/>
              <a:t>注入方法</a:t>
            </a:r>
            <a:endParaRPr lang="zh-CN" altLang="en-US" dirty="0"/>
          </a:p>
        </p:txBody>
      </p:sp>
      <p:sp>
        <p:nvSpPr>
          <p:cNvPr id="3" name="内容占位符 2"/>
          <p:cNvSpPr>
            <a:spLocks noGrp="1"/>
          </p:cNvSpPr>
          <p:nvPr>
            <p:ph idx="1"/>
          </p:nvPr>
        </p:nvSpPr>
        <p:spPr/>
        <p:txBody>
          <a:bodyPr/>
          <a:lstStyle/>
          <a:p>
            <a:r>
              <a:rPr lang="zh-CN" altLang="en-US" dirty="0"/>
              <a:t>查询数字注入方法：</a:t>
            </a:r>
            <a:endParaRPr lang="en-US" altLang="zh-CN" dirty="0"/>
          </a:p>
          <a:p>
            <a:pPr marL="457200" lvl="1" indent="0">
              <a:buNone/>
            </a:pPr>
            <a:r>
              <a:rPr lang="en-US" altLang="zh-CN" dirty="0"/>
              <a:t>$</a:t>
            </a:r>
            <a:r>
              <a:rPr lang="en-US" altLang="zh-CN" dirty="0" err="1"/>
              <a:t>formacct</a:t>
            </a:r>
            <a:r>
              <a:rPr lang="en-US" altLang="zh-CN" dirty="0"/>
              <a:t> = 1 or 1=1 # </a:t>
            </a:r>
          </a:p>
          <a:p>
            <a:pPr marL="457200" lvl="1" indent="0">
              <a:buNone/>
            </a:pPr>
            <a:r>
              <a:rPr lang="en-US" altLang="zh-CN" dirty="0"/>
              <a:t>$pin = </a:t>
            </a:r>
            <a:r>
              <a:rPr lang="en-US" altLang="zh-CN" dirty="0" smtClean="0"/>
              <a:t>111111</a:t>
            </a:r>
          </a:p>
          <a:p>
            <a:pPr marL="457200" lvl="1" indent="0">
              <a:buNone/>
            </a:pPr>
            <a:r>
              <a:rPr lang="zh-CN" altLang="en-US" sz="2800" dirty="0" smtClean="0"/>
              <a:t>查询</a:t>
            </a:r>
            <a:r>
              <a:rPr lang="zh-CN" altLang="en-US" sz="2800" dirty="0"/>
              <a:t>语句变为：</a:t>
            </a:r>
            <a:endParaRPr lang="en-US" altLang="zh-CN" sz="2800" dirty="0"/>
          </a:p>
          <a:p>
            <a:pPr marL="457200" lvl="1" indent="0">
              <a:buNone/>
            </a:pPr>
            <a:r>
              <a:rPr lang="en-US" altLang="zh-CN" dirty="0"/>
              <a:t>SELECT * FROM clients WHERE account = </a:t>
            </a:r>
            <a:r>
              <a:rPr lang="en-US" altLang="zh-CN" dirty="0" smtClean="0"/>
              <a:t>1 or 1=1 # </a:t>
            </a:r>
            <a:r>
              <a:rPr lang="en-US" altLang="zh-CN" dirty="0"/>
              <a:t>AND pin = 111111</a:t>
            </a:r>
          </a:p>
          <a:p>
            <a:pPr marL="457200" lvl="1" indent="0">
              <a:buNone/>
            </a:pPr>
            <a:endParaRPr lang="en-US" altLang="zh-CN" dirty="0"/>
          </a:p>
          <a:p>
            <a:pPr marL="457200" lvl="1" indent="0">
              <a:buNone/>
            </a:pPr>
            <a:endParaRPr lang="en-US" altLang="zh-CN" dirty="0" smtClean="0"/>
          </a:p>
        </p:txBody>
      </p:sp>
    </p:spTree>
    <p:extLst>
      <p:ext uri="{BB962C8B-B14F-4D97-AF65-F5344CB8AC3E}">
        <p14:creationId xmlns:p14="http://schemas.microsoft.com/office/powerpoint/2010/main" val="164327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注入方法</a:t>
            </a:r>
          </a:p>
        </p:txBody>
      </p:sp>
      <p:sp>
        <p:nvSpPr>
          <p:cNvPr id="3" name="内容占位符 2"/>
          <p:cNvSpPr>
            <a:spLocks noGrp="1"/>
          </p:cNvSpPr>
          <p:nvPr>
            <p:ph idx="1"/>
          </p:nvPr>
        </p:nvSpPr>
        <p:spPr/>
        <p:txBody>
          <a:bodyPr/>
          <a:lstStyle/>
          <a:p>
            <a:r>
              <a:rPr lang="zh-CN" altLang="en-US" dirty="0" smtClean="0"/>
              <a:t>常见的</a:t>
            </a:r>
            <a:r>
              <a:rPr lang="en-US" altLang="zh-CN" dirty="0" smtClean="0"/>
              <a:t>SQL</a:t>
            </a:r>
            <a:r>
              <a:rPr lang="zh-CN" altLang="en-US" dirty="0" smtClean="0"/>
              <a:t>元字符</a:t>
            </a:r>
            <a:endParaRPr lang="en-US" altLang="zh-CN" dirty="0" smtClean="0"/>
          </a:p>
          <a:p>
            <a:pPr lvl="1"/>
            <a:r>
              <a:rPr lang="en-US" altLang="zh-CN" dirty="0" smtClean="0"/>
              <a:t>or  ‘  “                           </a:t>
            </a:r>
            <a:r>
              <a:rPr lang="zh-CN" altLang="en-US" dirty="0" smtClean="0"/>
              <a:t>字符串指示符</a:t>
            </a:r>
            <a:endParaRPr lang="en-US" altLang="zh-CN" dirty="0" smtClean="0"/>
          </a:p>
          <a:p>
            <a:pPr lvl="1"/>
            <a:r>
              <a:rPr lang="en-US" altLang="zh-CN" dirty="0" smtClean="0"/>
              <a:t>--   #                                </a:t>
            </a:r>
            <a:r>
              <a:rPr lang="zh-CN" altLang="en-US" dirty="0" smtClean="0"/>
              <a:t>单行注释</a:t>
            </a:r>
            <a:endParaRPr lang="en-US" altLang="zh-CN" dirty="0" smtClean="0"/>
          </a:p>
          <a:p>
            <a:pPr lvl="1"/>
            <a:r>
              <a:rPr lang="en-US" altLang="zh-CN" dirty="0" smtClean="0"/>
              <a:t>/*  */                                 </a:t>
            </a:r>
            <a:r>
              <a:rPr lang="zh-CN" altLang="en-US" dirty="0" smtClean="0"/>
              <a:t>多行注释</a:t>
            </a:r>
            <a:endParaRPr lang="en-US" altLang="zh-CN" dirty="0" smtClean="0"/>
          </a:p>
          <a:p>
            <a:pPr lvl="1"/>
            <a:r>
              <a:rPr lang="en-US" altLang="zh-CN" dirty="0" smtClean="0"/>
              <a:t>+                                       </a:t>
            </a:r>
            <a:r>
              <a:rPr lang="zh-CN" altLang="en-US" dirty="0" smtClean="0"/>
              <a:t>连接符</a:t>
            </a:r>
            <a:endParaRPr lang="en-US" altLang="zh-CN" dirty="0" smtClean="0"/>
          </a:p>
          <a:p>
            <a:pPr lvl="1"/>
            <a:r>
              <a:rPr lang="en-US" altLang="zh-CN" dirty="0" smtClean="0"/>
              <a:t>||                                        </a:t>
            </a:r>
            <a:r>
              <a:rPr lang="zh-CN" altLang="en-US" dirty="0" smtClean="0"/>
              <a:t>连接符</a:t>
            </a:r>
            <a:endParaRPr lang="en-US" altLang="zh-CN" dirty="0" smtClean="0"/>
          </a:p>
          <a:p>
            <a:pPr lvl="1"/>
            <a:r>
              <a:rPr lang="en-US" altLang="zh-CN" dirty="0" smtClean="0"/>
              <a:t>%                                      </a:t>
            </a:r>
            <a:r>
              <a:rPr lang="zh-CN" altLang="en-US" dirty="0" smtClean="0"/>
              <a:t>属性通配符</a:t>
            </a:r>
            <a:endParaRPr lang="en-US" altLang="zh-CN" dirty="0" smtClean="0"/>
          </a:p>
        </p:txBody>
      </p:sp>
    </p:spTree>
    <p:extLst>
      <p:ext uri="{BB962C8B-B14F-4D97-AF65-F5344CB8AC3E}">
        <p14:creationId xmlns:p14="http://schemas.microsoft.com/office/powerpoint/2010/main" val="8446913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注入方法</a:t>
            </a:r>
          </a:p>
        </p:txBody>
      </p:sp>
      <p:sp>
        <p:nvSpPr>
          <p:cNvPr id="3" name="内容占位符 2"/>
          <p:cNvSpPr>
            <a:spLocks noGrp="1"/>
          </p:cNvSpPr>
          <p:nvPr>
            <p:ph idx="1"/>
          </p:nvPr>
        </p:nvSpPr>
        <p:spPr>
          <a:xfrm>
            <a:off x="850900" y="1089024"/>
            <a:ext cx="4635500" cy="4930775"/>
          </a:xfrm>
        </p:spPr>
        <p:txBody>
          <a:bodyPr>
            <a:normAutofit fontScale="92500"/>
          </a:bodyPr>
          <a:lstStyle/>
          <a:p>
            <a:r>
              <a:rPr lang="en-US" altLang="zh-CN" dirty="0" smtClean="0"/>
              <a:t>SQL </a:t>
            </a:r>
            <a:r>
              <a:rPr lang="zh-CN" altLang="en-US" dirty="0" smtClean="0"/>
              <a:t>注入实例：</a:t>
            </a:r>
            <a:endParaRPr lang="en-US" altLang="zh-CN" dirty="0" smtClean="0"/>
          </a:p>
          <a:p>
            <a:pPr lvl="1"/>
            <a:r>
              <a:rPr lang="zh-CN" altLang="en-US" dirty="0" smtClean="0"/>
              <a:t>搭建</a:t>
            </a:r>
            <a:r>
              <a:rPr lang="en-US" altLang="zh-CN" dirty="0" smtClean="0"/>
              <a:t>DVWA</a:t>
            </a:r>
            <a:r>
              <a:rPr lang="zh-CN" altLang="en-US" dirty="0" smtClean="0"/>
              <a:t>渗透测试平台</a:t>
            </a:r>
            <a:endParaRPr lang="en-US" altLang="zh-CN" dirty="0" smtClean="0"/>
          </a:p>
          <a:p>
            <a:pPr lvl="1"/>
            <a:r>
              <a:rPr lang="zh-CN" altLang="en-US" dirty="0" smtClean="0"/>
              <a:t>修改安全等级为</a:t>
            </a:r>
            <a:r>
              <a:rPr lang="en-US" altLang="zh-CN" dirty="0" smtClean="0"/>
              <a:t>low</a:t>
            </a:r>
          </a:p>
          <a:p>
            <a:pPr lvl="2"/>
            <a:r>
              <a:rPr lang="en-US" altLang="zh-CN" dirty="0" smtClean="0"/>
              <a:t>DVWA:</a:t>
            </a:r>
            <a:r>
              <a:rPr lang="zh-CN" altLang="en-US" dirty="0"/>
              <a:t>为安全专业人员测试自己的专业技能和工具提供合法的环境，帮助</a:t>
            </a:r>
            <a:r>
              <a:rPr lang="en-US" altLang="zh-CN" dirty="0"/>
              <a:t>web</a:t>
            </a:r>
            <a:r>
              <a:rPr lang="zh-CN" altLang="en-US" dirty="0"/>
              <a:t>开发者更好的理解</a:t>
            </a:r>
            <a:r>
              <a:rPr lang="en-US" altLang="zh-CN" dirty="0"/>
              <a:t>web</a:t>
            </a:r>
            <a:r>
              <a:rPr lang="zh-CN" altLang="en-US" dirty="0"/>
              <a:t>应用安全防范的过程</a:t>
            </a:r>
            <a:endParaRPr lang="en-US" altLang="zh-CN" dirty="0" smtClean="0"/>
          </a:p>
          <a:p>
            <a:endParaRPr lang="en-US" altLang="zh-CN" dirty="0" smtClean="0"/>
          </a:p>
          <a:p>
            <a:endParaRPr lang="zh-CN" altLang="en-US" dirty="0"/>
          </a:p>
        </p:txBody>
      </p:sp>
      <p:pic>
        <p:nvPicPr>
          <p:cNvPr id="4" name="图片 3"/>
          <p:cNvPicPr>
            <a:picLocks noChangeAspect="1"/>
          </p:cNvPicPr>
          <p:nvPr/>
        </p:nvPicPr>
        <p:blipFill>
          <a:blip r:embed="rId3"/>
          <a:stretch>
            <a:fillRect/>
          </a:stretch>
        </p:blipFill>
        <p:spPr>
          <a:xfrm>
            <a:off x="5410296" y="1411664"/>
            <a:ext cx="6505449" cy="4720912"/>
          </a:xfrm>
          <a:prstGeom prst="rect">
            <a:avLst/>
          </a:prstGeom>
        </p:spPr>
      </p:pic>
    </p:spTree>
    <p:extLst>
      <p:ext uri="{BB962C8B-B14F-4D97-AF65-F5344CB8AC3E}">
        <p14:creationId xmlns:p14="http://schemas.microsoft.com/office/powerpoint/2010/main" val="14800091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注入方法</a:t>
            </a:r>
          </a:p>
        </p:txBody>
      </p:sp>
      <p:sp>
        <p:nvSpPr>
          <p:cNvPr id="3" name="内容占位符 2"/>
          <p:cNvSpPr>
            <a:spLocks noGrp="1"/>
          </p:cNvSpPr>
          <p:nvPr>
            <p:ph idx="1"/>
          </p:nvPr>
        </p:nvSpPr>
        <p:spPr/>
        <p:txBody>
          <a:bodyPr>
            <a:normAutofit fontScale="92500" lnSpcReduction="10000"/>
          </a:bodyPr>
          <a:lstStyle/>
          <a:p>
            <a:r>
              <a:rPr lang="zh-CN" altLang="en-US" dirty="0" smtClean="0"/>
              <a:t>实验步骤：</a:t>
            </a:r>
            <a:endParaRPr lang="en-US" altLang="zh-CN" dirty="0" smtClean="0"/>
          </a:p>
          <a:p>
            <a:pPr lvl="1"/>
            <a:r>
              <a:rPr lang="zh-CN" altLang="en-US" dirty="0" smtClean="0"/>
              <a:t>猜字段</a:t>
            </a:r>
            <a:endParaRPr lang="en-US" altLang="zh-CN" dirty="0" smtClean="0"/>
          </a:p>
          <a:p>
            <a:pPr lvl="1"/>
            <a:r>
              <a:rPr lang="zh-CN" altLang="en-US" dirty="0" smtClean="0"/>
              <a:t>猜数据库名字</a:t>
            </a:r>
            <a:endParaRPr lang="en-US" altLang="zh-CN" dirty="0" smtClean="0"/>
          </a:p>
          <a:p>
            <a:pPr lvl="1"/>
            <a:r>
              <a:rPr lang="zh-CN" altLang="en-US" dirty="0" smtClean="0"/>
              <a:t>猜用户名</a:t>
            </a:r>
            <a:endParaRPr lang="en-US" altLang="zh-CN" dirty="0" smtClean="0"/>
          </a:p>
          <a:p>
            <a:pPr lvl="1"/>
            <a:r>
              <a:rPr lang="zh-CN" altLang="en-US" dirty="0" smtClean="0"/>
              <a:t>猜数据库版本</a:t>
            </a:r>
            <a:endParaRPr lang="en-US" altLang="zh-CN" dirty="0" smtClean="0"/>
          </a:p>
          <a:p>
            <a:pPr lvl="1"/>
            <a:r>
              <a:rPr lang="zh-CN" altLang="en-US" dirty="0" smtClean="0"/>
              <a:t>猜当前操作系统</a:t>
            </a:r>
            <a:endParaRPr lang="en-US" altLang="zh-CN" dirty="0" smtClean="0"/>
          </a:p>
          <a:p>
            <a:pPr lvl="1"/>
            <a:r>
              <a:rPr lang="zh-CN" altLang="en-US" dirty="0" smtClean="0"/>
              <a:t>猜数据库表名</a:t>
            </a:r>
            <a:endParaRPr lang="en-US" altLang="zh-CN" dirty="0" smtClean="0"/>
          </a:p>
          <a:p>
            <a:pPr lvl="1"/>
            <a:r>
              <a:rPr lang="zh-CN" altLang="en-US" dirty="0" smtClean="0"/>
              <a:t>获取用户名和密码</a:t>
            </a:r>
            <a:endParaRPr lang="zh-CN" altLang="en-US" dirty="0"/>
          </a:p>
        </p:txBody>
      </p:sp>
    </p:spTree>
    <p:extLst>
      <p:ext uri="{BB962C8B-B14F-4D97-AF65-F5344CB8AC3E}">
        <p14:creationId xmlns:p14="http://schemas.microsoft.com/office/powerpoint/2010/main" val="182055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注入方法</a:t>
            </a:r>
          </a:p>
        </p:txBody>
      </p:sp>
      <p:sp>
        <p:nvSpPr>
          <p:cNvPr id="3" name="内容占位符 2"/>
          <p:cNvSpPr>
            <a:spLocks noGrp="1"/>
          </p:cNvSpPr>
          <p:nvPr>
            <p:ph idx="1"/>
          </p:nvPr>
        </p:nvSpPr>
        <p:spPr>
          <a:xfrm>
            <a:off x="850900" y="906144"/>
            <a:ext cx="10515600" cy="4930775"/>
          </a:xfrm>
        </p:spPr>
        <p:txBody>
          <a:bodyPr>
            <a:normAutofit/>
          </a:bodyPr>
          <a:lstStyle/>
          <a:p>
            <a:pPr marL="0" indent="0">
              <a:buNone/>
            </a:pPr>
            <a:r>
              <a:rPr lang="zh-CN" altLang="en-US" dirty="0" smtClean="0"/>
              <a:t>一：猜字段</a:t>
            </a:r>
            <a:endParaRPr lang="en-US" altLang="zh-CN" dirty="0" smtClean="0"/>
          </a:p>
          <a:p>
            <a:pPr marL="0" indent="0">
              <a:buNone/>
            </a:pPr>
            <a:r>
              <a:rPr lang="en-US" altLang="zh-CN" dirty="0" smtClean="0"/>
              <a:t>1 </a:t>
            </a:r>
            <a:r>
              <a:rPr lang="zh-CN" altLang="en-US" dirty="0" smtClean="0"/>
              <a:t>选择 </a:t>
            </a:r>
            <a:r>
              <a:rPr lang="en-US" altLang="zh-CN" dirty="0" smtClean="0"/>
              <a:t>SQL Injection</a:t>
            </a:r>
            <a:r>
              <a:rPr lang="zh-CN" altLang="en-US" dirty="0" smtClean="0"/>
              <a:t>，在搜索框中输入 </a:t>
            </a:r>
            <a:r>
              <a:rPr lang="en-US" altLang="zh-CN" dirty="0" smtClean="0"/>
              <a:t>1</a:t>
            </a:r>
            <a:endParaRPr lang="en-US" altLang="zh-CN" dirty="0"/>
          </a:p>
          <a:p>
            <a:pPr marL="0" indent="0">
              <a:buNone/>
            </a:pPr>
            <a:r>
              <a:rPr lang="en-US" altLang="zh-CN" dirty="0" smtClean="0"/>
              <a:t>2</a:t>
            </a:r>
            <a:r>
              <a:rPr lang="zh-CN" altLang="en-US" dirty="0"/>
              <a:t>查看回显 </a:t>
            </a:r>
            <a:r>
              <a:rPr lang="en-US" altLang="zh-CN" dirty="0"/>
              <a:t>(URL</a:t>
            </a:r>
            <a:r>
              <a:rPr lang="zh-CN" altLang="en-US" dirty="0"/>
              <a:t>中</a:t>
            </a:r>
            <a:r>
              <a:rPr lang="en-US" altLang="zh-CN" dirty="0"/>
              <a:t>ID=1</a:t>
            </a:r>
            <a:r>
              <a:rPr lang="zh-CN" altLang="en-US" dirty="0"/>
              <a:t>，说明</a:t>
            </a:r>
            <a:r>
              <a:rPr lang="en-US" altLang="zh-CN" dirty="0" err="1"/>
              <a:t>php</a:t>
            </a:r>
            <a:r>
              <a:rPr lang="zh-CN" altLang="en-US" dirty="0"/>
              <a:t>页面通过</a:t>
            </a:r>
            <a:r>
              <a:rPr lang="en-US" altLang="zh-CN" dirty="0"/>
              <a:t>get</a:t>
            </a:r>
            <a:r>
              <a:rPr lang="zh-CN" altLang="en-US" dirty="0"/>
              <a:t>方法传递参数</a:t>
            </a:r>
            <a:r>
              <a:rPr lang="en-US" altLang="zh-CN" dirty="0" smtClean="0"/>
              <a:t>)</a:t>
            </a:r>
          </a:p>
        </p:txBody>
      </p:sp>
      <p:pic>
        <p:nvPicPr>
          <p:cNvPr id="4" name="图片 3"/>
          <p:cNvPicPr>
            <a:picLocks noChangeAspect="1"/>
          </p:cNvPicPr>
          <p:nvPr/>
        </p:nvPicPr>
        <p:blipFill>
          <a:blip r:embed="rId2"/>
          <a:stretch>
            <a:fillRect/>
          </a:stretch>
        </p:blipFill>
        <p:spPr>
          <a:xfrm>
            <a:off x="4784398" y="3150046"/>
            <a:ext cx="5871410" cy="3541840"/>
          </a:xfrm>
          <a:prstGeom prst="rect">
            <a:avLst/>
          </a:prstGeom>
        </p:spPr>
      </p:pic>
      <p:sp>
        <p:nvSpPr>
          <p:cNvPr id="5" name="AutoShape 2" descr="https://upload-images.jianshu.io/upload_images/6230889-b644383d5869374c.png?imageMogr2/auto-orient/strip|imageView2/2/format/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9068638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smtClean="0"/>
              <a:t>注入方法</a:t>
            </a:r>
            <a:endParaRPr lang="zh-CN" altLang="en-US" dirty="0"/>
          </a:p>
        </p:txBody>
      </p:sp>
      <p:sp>
        <p:nvSpPr>
          <p:cNvPr id="3" name="内容占位符 2"/>
          <p:cNvSpPr>
            <a:spLocks noGrp="1"/>
          </p:cNvSpPr>
          <p:nvPr>
            <p:ph idx="1"/>
          </p:nvPr>
        </p:nvSpPr>
        <p:spPr/>
        <p:txBody>
          <a:bodyPr/>
          <a:lstStyle/>
          <a:p>
            <a:pPr marL="0" indent="0">
              <a:buNone/>
            </a:pPr>
            <a:r>
              <a:rPr lang="en-US" altLang="zh-CN" dirty="0"/>
              <a:t>3 </a:t>
            </a:r>
            <a:r>
              <a:rPr lang="zh-CN" altLang="en-US" dirty="0"/>
              <a:t>查看源代码，</a:t>
            </a:r>
            <a:r>
              <a:rPr lang="zh-CN" altLang="en-US" dirty="0" smtClean="0"/>
              <a:t>查看其</a:t>
            </a:r>
            <a:r>
              <a:rPr lang="en-US" altLang="zh-CN" dirty="0" smtClean="0"/>
              <a:t>SQL</a:t>
            </a:r>
            <a:r>
              <a:rPr lang="zh-CN" altLang="en-US" dirty="0"/>
              <a:t>查询</a:t>
            </a:r>
            <a:r>
              <a:rPr lang="zh-CN" altLang="en-US" dirty="0" smtClean="0"/>
              <a:t>语句</a:t>
            </a:r>
            <a:endParaRPr lang="en-US" altLang="zh-CN" dirty="0" smtClean="0"/>
          </a:p>
          <a:p>
            <a:pPr marL="0" indent="0">
              <a:buNone/>
            </a:pPr>
            <a:r>
              <a:rPr lang="en-US" altLang="zh-CN" dirty="0" smtClean="0"/>
              <a:t>$</a:t>
            </a:r>
            <a:r>
              <a:rPr lang="en-US" altLang="zh-CN" dirty="0"/>
              <a:t>query  = "SELECT </a:t>
            </a:r>
            <a:r>
              <a:rPr lang="en-US" altLang="zh-CN" dirty="0" err="1" smtClean="0"/>
              <a:t>first_name</a:t>
            </a:r>
            <a:r>
              <a:rPr lang="en-US" altLang="zh-CN" dirty="0"/>
              <a:t>, </a:t>
            </a:r>
            <a:r>
              <a:rPr lang="en-US" altLang="zh-CN" dirty="0" err="1" smtClean="0"/>
              <a:t>last_name</a:t>
            </a:r>
            <a:r>
              <a:rPr lang="en-US" altLang="zh-CN" dirty="0" smtClean="0"/>
              <a:t> </a:t>
            </a:r>
            <a:r>
              <a:rPr lang="en-US" altLang="zh-CN" dirty="0"/>
              <a:t> FROM users WHERE </a:t>
            </a:r>
            <a:r>
              <a:rPr lang="en-US" altLang="zh-CN" dirty="0" err="1"/>
              <a:t>user_id</a:t>
            </a:r>
            <a:r>
              <a:rPr lang="en-US" altLang="zh-CN" dirty="0"/>
              <a:t> = '$id</a:t>
            </a:r>
            <a:r>
              <a:rPr lang="en-US" altLang="zh-CN" dirty="0" smtClean="0"/>
              <a:t>';"</a:t>
            </a:r>
            <a:endParaRPr lang="zh-CN" altLang="en-US" dirty="0"/>
          </a:p>
          <a:p>
            <a:pPr marL="0" indent="0">
              <a:buNone/>
            </a:pPr>
            <a:r>
              <a:rPr lang="en-US" altLang="zh-CN" dirty="0" smtClean="0"/>
              <a:t>4 </a:t>
            </a:r>
            <a:r>
              <a:rPr lang="zh-CN" altLang="en-US" dirty="0" smtClean="0"/>
              <a:t>实际执行语句：</a:t>
            </a:r>
            <a:endParaRPr lang="en-US" altLang="zh-CN" dirty="0" smtClean="0"/>
          </a:p>
          <a:p>
            <a:pPr marL="0" indent="0">
              <a:buNone/>
            </a:pPr>
            <a:r>
              <a:rPr lang="en-US" altLang="zh-CN" dirty="0"/>
              <a:t>SELECT </a:t>
            </a:r>
            <a:r>
              <a:rPr lang="en-US" altLang="zh-CN" dirty="0" err="1"/>
              <a:t>first_name</a:t>
            </a:r>
            <a:r>
              <a:rPr lang="en-US" altLang="zh-CN" dirty="0"/>
              <a:t>, </a:t>
            </a:r>
            <a:r>
              <a:rPr lang="en-US" altLang="zh-CN" dirty="0" err="1"/>
              <a:t>last_name</a:t>
            </a:r>
            <a:r>
              <a:rPr lang="en-US" altLang="zh-CN" dirty="0"/>
              <a:t> FROM users WHERE </a:t>
            </a:r>
            <a:r>
              <a:rPr lang="en-US" altLang="zh-CN" dirty="0" err="1"/>
              <a:t>user_id</a:t>
            </a:r>
            <a:r>
              <a:rPr lang="en-US" altLang="zh-CN" dirty="0"/>
              <a:t> = '1';</a:t>
            </a:r>
            <a:endParaRPr lang="zh-CN" altLang="en-US" dirty="0"/>
          </a:p>
          <a:p>
            <a:pPr marL="0" indent="0">
              <a:buNone/>
            </a:pPr>
            <a:endParaRPr lang="zh-CN" altLang="en-US" dirty="0"/>
          </a:p>
        </p:txBody>
      </p:sp>
    </p:spTree>
    <p:extLst>
      <p:ext uri="{BB962C8B-B14F-4D97-AF65-F5344CB8AC3E}">
        <p14:creationId xmlns:p14="http://schemas.microsoft.com/office/powerpoint/2010/main" val="114132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什么是</a:t>
            </a:r>
            <a:r>
              <a:rPr lang="en-US" altLang="zh-CN" dirty="0" smtClean="0"/>
              <a:t>XSS</a:t>
            </a:r>
          </a:p>
          <a:p>
            <a:pPr lvl="1"/>
            <a:r>
              <a:rPr lang="zh-CN" altLang="en-US" dirty="0"/>
              <a:t>即跨站脚本攻击，指攻击者在网页中嵌入客户端脚本，通常是</a:t>
            </a:r>
            <a:r>
              <a:rPr lang="en-US" altLang="zh-CN" dirty="0"/>
              <a:t>JavaScript</a:t>
            </a:r>
            <a:r>
              <a:rPr lang="zh-CN" altLang="en-US" dirty="0"/>
              <a:t>编写的恶意代码，当用户使用浏览器被嵌入恶意代码的网页时，恶意代码将会在用户的浏览器上</a:t>
            </a:r>
            <a:r>
              <a:rPr lang="zh-CN" altLang="en-US" dirty="0" smtClean="0"/>
              <a:t>执行</a:t>
            </a:r>
            <a:endParaRPr lang="en-US" altLang="zh-CN" dirty="0" smtClean="0"/>
          </a:p>
          <a:p>
            <a:r>
              <a:rPr lang="en-US" altLang="zh-CN" dirty="0" smtClean="0"/>
              <a:t>XSS</a:t>
            </a:r>
            <a:r>
              <a:rPr lang="zh-CN" altLang="en-US" dirty="0" smtClean="0"/>
              <a:t>的分类</a:t>
            </a:r>
            <a:endParaRPr lang="en-US" altLang="zh-CN" dirty="0" smtClean="0"/>
          </a:p>
          <a:p>
            <a:pPr lvl="1"/>
            <a:r>
              <a:rPr lang="zh-CN" altLang="en-US" dirty="0" smtClean="0"/>
              <a:t>反射型    存储型    </a:t>
            </a:r>
            <a:r>
              <a:rPr lang="en-US" altLang="zh-CN" dirty="0" smtClean="0"/>
              <a:t>DOM</a:t>
            </a:r>
            <a:r>
              <a:rPr lang="zh-CN" altLang="en-US" dirty="0" smtClean="0"/>
              <a:t>型</a:t>
            </a:r>
            <a:endParaRPr lang="en-US" altLang="zh-CN" dirty="0"/>
          </a:p>
          <a:p>
            <a:r>
              <a:rPr lang="zh-CN" altLang="en-US" dirty="0" smtClean="0"/>
              <a:t>每种类型</a:t>
            </a:r>
            <a:r>
              <a:rPr lang="en-US" altLang="zh-CN" dirty="0" smtClean="0"/>
              <a:t>XSS</a:t>
            </a:r>
            <a:r>
              <a:rPr lang="zh-CN" altLang="en-US" dirty="0"/>
              <a:t>原理解析</a:t>
            </a:r>
            <a:endParaRPr lang="en-US" altLang="zh-CN" dirty="0"/>
          </a:p>
          <a:p>
            <a:r>
              <a:rPr lang="zh-CN" altLang="en-US" dirty="0"/>
              <a:t>怎样测试</a:t>
            </a:r>
            <a:r>
              <a:rPr lang="en-US" altLang="zh-CN" dirty="0"/>
              <a:t>XSS</a:t>
            </a:r>
            <a:r>
              <a:rPr lang="zh-CN" altLang="en-US" dirty="0"/>
              <a:t>漏洞</a:t>
            </a:r>
            <a:endParaRPr lang="en-US" altLang="zh-CN" dirty="0"/>
          </a:p>
          <a:p>
            <a:endParaRPr lang="zh-CN" altLang="en-US" dirty="0"/>
          </a:p>
        </p:txBody>
      </p:sp>
    </p:spTree>
    <p:extLst>
      <p:ext uri="{BB962C8B-B14F-4D97-AF65-F5344CB8AC3E}">
        <p14:creationId xmlns:p14="http://schemas.microsoft.com/office/powerpoint/2010/main" val="3519578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smtClean="0"/>
              <a:t>注入方法</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zh-CN" altLang="en-US" dirty="0" smtClean="0"/>
              <a:t>二 ：通过</a:t>
            </a:r>
            <a:r>
              <a:rPr lang="zh-CN" altLang="en-US" dirty="0"/>
              <a:t>控制参数</a:t>
            </a:r>
            <a:r>
              <a:rPr lang="en-US" altLang="zh-CN" dirty="0" smtClean="0"/>
              <a:t>ID</a:t>
            </a:r>
            <a:r>
              <a:rPr lang="zh-CN" altLang="en-US" dirty="0" smtClean="0"/>
              <a:t>的</a:t>
            </a:r>
            <a:r>
              <a:rPr lang="zh-CN" altLang="en-US" dirty="0"/>
              <a:t>值来返回我们需要的</a:t>
            </a:r>
            <a:r>
              <a:rPr lang="zh-CN" altLang="en-US" dirty="0" smtClean="0"/>
              <a:t>信息</a:t>
            </a:r>
            <a:endParaRPr lang="en-US" altLang="zh-CN" dirty="0" smtClean="0"/>
          </a:p>
          <a:p>
            <a:pPr marL="0" indent="0">
              <a:buNone/>
            </a:pPr>
            <a:r>
              <a:rPr lang="en-US" altLang="zh-CN" dirty="0"/>
              <a:t>	</a:t>
            </a:r>
            <a:r>
              <a:rPr lang="en-US" altLang="zh-CN" dirty="0" smtClean="0"/>
              <a:t>1. </a:t>
            </a:r>
            <a:r>
              <a:rPr lang="zh-CN" altLang="en-US" dirty="0" smtClean="0"/>
              <a:t>在输入框中输入 </a:t>
            </a:r>
            <a:r>
              <a:rPr lang="sq-AL" altLang="zh-CN" dirty="0"/>
              <a:t>1' order by 1</a:t>
            </a:r>
            <a:r>
              <a:rPr lang="sq-AL" altLang="zh-CN" dirty="0" smtClean="0"/>
              <a:t>#</a:t>
            </a:r>
            <a:endParaRPr lang="en-US" altLang="zh-CN" dirty="0" smtClean="0"/>
          </a:p>
          <a:p>
            <a:pPr marL="0" indent="0">
              <a:buNone/>
            </a:pPr>
            <a:r>
              <a:rPr lang="en-US" altLang="zh-CN" dirty="0" smtClean="0"/>
              <a:t>	2.</a:t>
            </a:r>
            <a:r>
              <a:rPr lang="zh-CN" altLang="en-US" dirty="0" smtClean="0"/>
              <a:t>实际</a:t>
            </a:r>
            <a:r>
              <a:rPr lang="zh-CN" altLang="en-US" dirty="0"/>
              <a:t>执行的</a:t>
            </a:r>
            <a:r>
              <a:rPr lang="en-US" altLang="zh-CN" dirty="0" err="1"/>
              <a:t>Sql</a:t>
            </a:r>
            <a:r>
              <a:rPr lang="zh-CN" altLang="en-US" dirty="0"/>
              <a:t>语句就会</a:t>
            </a:r>
            <a:r>
              <a:rPr lang="zh-CN" altLang="en-US" dirty="0" smtClean="0"/>
              <a:t>变成</a:t>
            </a:r>
            <a:endParaRPr lang="en-US" altLang="zh-CN" dirty="0" smtClean="0"/>
          </a:p>
          <a:p>
            <a:pPr marL="0" indent="0">
              <a:buNone/>
            </a:pPr>
            <a:r>
              <a:rPr lang="sq-AL" altLang="zh-CN" dirty="0"/>
              <a:t>SELECT first_name, last_name FROM users WHERE user_id = '1' order by 1</a:t>
            </a:r>
            <a:r>
              <a:rPr lang="sq-AL" altLang="zh-CN" dirty="0" smtClean="0"/>
              <a:t>#`;</a:t>
            </a:r>
            <a:endParaRPr lang="en-US" altLang="zh-CN" dirty="0" smtClean="0"/>
          </a:p>
          <a:p>
            <a:pPr marL="0" indent="0">
              <a:buNone/>
            </a:pPr>
            <a:r>
              <a:rPr lang="sq-AL" altLang="zh-CN" dirty="0" smtClean="0"/>
              <a:t>(</a:t>
            </a:r>
            <a:r>
              <a:rPr lang="zh-CN" altLang="en-US" dirty="0"/>
              <a:t>这条语句的意思是查询</a:t>
            </a:r>
            <a:r>
              <a:rPr lang="en-US" altLang="zh-CN" dirty="0"/>
              <a:t>users</a:t>
            </a:r>
            <a:r>
              <a:rPr lang="zh-CN" altLang="en-US" dirty="0"/>
              <a:t>表中</a:t>
            </a:r>
            <a:r>
              <a:rPr lang="en-US" altLang="zh-CN" dirty="0" err="1"/>
              <a:t>user_id</a:t>
            </a:r>
            <a:r>
              <a:rPr lang="zh-CN" altLang="en-US" dirty="0"/>
              <a:t>为</a:t>
            </a:r>
            <a:r>
              <a:rPr lang="en-US" altLang="zh-CN" dirty="0"/>
              <a:t>1</a:t>
            </a:r>
            <a:r>
              <a:rPr lang="zh-CN" altLang="en-US" dirty="0"/>
              <a:t>的数据并按第一字段</a:t>
            </a:r>
            <a:r>
              <a:rPr lang="zh-CN" altLang="en-US" dirty="0" smtClean="0"/>
              <a:t>排行</a:t>
            </a:r>
            <a:r>
              <a:rPr lang="zh-CN" altLang="en-US" dirty="0"/>
              <a:t>。</a:t>
            </a:r>
            <a:r>
              <a:rPr lang="zh-CN" altLang="en-US" dirty="0" smtClean="0"/>
              <a:t>按照</a:t>
            </a:r>
            <a:r>
              <a:rPr lang="sq-AL" altLang="zh-CN" dirty="0"/>
              <a:t>Mysql</a:t>
            </a:r>
            <a:r>
              <a:rPr lang="zh-CN" altLang="en-US" dirty="0"/>
              <a:t>语法，</a:t>
            </a:r>
            <a:r>
              <a:rPr lang="en-US" altLang="zh-CN" dirty="0"/>
              <a:t>#</a:t>
            </a:r>
            <a:r>
              <a:rPr lang="zh-CN" altLang="en-US" dirty="0"/>
              <a:t>后面会被注释掉，使用这种方法屏蔽掉后面的单引号，避免语法错误</a:t>
            </a:r>
            <a:r>
              <a:rPr lang="en-US" altLang="zh-CN" dirty="0"/>
              <a:t>)</a:t>
            </a:r>
            <a:endParaRPr lang="zh-CN" altLang="en-US" dirty="0"/>
          </a:p>
          <a:p>
            <a:pPr marL="0" indent="0">
              <a:buNone/>
            </a:pPr>
            <a:endParaRPr lang="zh-CN" altLang="en-US" dirty="0"/>
          </a:p>
          <a:p>
            <a:pPr marL="0" indent="0">
              <a:buNone/>
            </a:pPr>
            <a:endParaRPr lang="zh-CN" altLang="en-US" dirty="0"/>
          </a:p>
        </p:txBody>
      </p:sp>
    </p:spTree>
    <p:extLst>
      <p:ext uri="{BB962C8B-B14F-4D97-AF65-F5344CB8AC3E}">
        <p14:creationId xmlns:p14="http://schemas.microsoft.com/office/powerpoint/2010/main" val="1124267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smtClean="0"/>
              <a:t>注入方法</a:t>
            </a:r>
            <a:endParaRPr lang="zh-CN" altLang="en-US" dirty="0"/>
          </a:p>
        </p:txBody>
      </p:sp>
      <p:sp>
        <p:nvSpPr>
          <p:cNvPr id="3" name="内容占位符 2"/>
          <p:cNvSpPr>
            <a:spLocks noGrp="1"/>
          </p:cNvSpPr>
          <p:nvPr>
            <p:ph idx="1"/>
          </p:nvPr>
        </p:nvSpPr>
        <p:spPr/>
        <p:txBody>
          <a:bodyPr/>
          <a:lstStyle/>
          <a:p>
            <a:pPr lvl="1"/>
            <a:r>
              <a:rPr lang="zh-CN" altLang="en-US" dirty="0" smtClean="0"/>
              <a:t>继续输入  </a:t>
            </a:r>
            <a:r>
              <a:rPr lang="sq-AL" altLang="zh-CN" sz="2800" dirty="0"/>
              <a:t>1' order by 2</a:t>
            </a:r>
            <a:r>
              <a:rPr lang="sq-AL" altLang="zh-CN" sz="2800" dirty="0" smtClean="0"/>
              <a:t>#</a:t>
            </a:r>
            <a:r>
              <a:rPr lang="en-US" altLang="zh-CN" sz="2800" dirty="0" smtClean="0"/>
              <a:t>   </a:t>
            </a:r>
          </a:p>
          <a:p>
            <a:pPr lvl="2"/>
            <a:r>
              <a:rPr lang="zh-CN" altLang="en-US" dirty="0" smtClean="0"/>
              <a:t>显示结果</a:t>
            </a:r>
            <a:r>
              <a:rPr lang="en-US" altLang="zh-CN" dirty="0" smtClean="0"/>
              <a:t>OK</a:t>
            </a:r>
          </a:p>
          <a:p>
            <a:pPr lvl="1"/>
            <a:r>
              <a:rPr lang="zh-CN" altLang="en-US" dirty="0" smtClean="0"/>
              <a:t>继续输入 </a:t>
            </a:r>
            <a:r>
              <a:rPr lang="sq-AL" altLang="zh-CN" sz="2800" dirty="0"/>
              <a:t>1' order by </a:t>
            </a:r>
            <a:r>
              <a:rPr lang="en-US" altLang="zh-CN" sz="2800" dirty="0" smtClean="0"/>
              <a:t>3</a:t>
            </a:r>
            <a:r>
              <a:rPr lang="sq-AL" altLang="zh-CN" sz="2800" dirty="0" smtClean="0"/>
              <a:t>#</a:t>
            </a:r>
            <a:endParaRPr lang="en-US" altLang="zh-CN" dirty="0" smtClean="0"/>
          </a:p>
          <a:p>
            <a:pPr lvl="2"/>
            <a:r>
              <a:rPr lang="zh-CN" altLang="en-US" dirty="0" smtClean="0"/>
              <a:t>返回错误</a:t>
            </a:r>
            <a:endParaRPr lang="en-US" altLang="zh-CN" dirty="0" smtClean="0"/>
          </a:p>
          <a:p>
            <a:pPr lvl="2"/>
            <a:endParaRPr lang="en-US" altLang="zh-CN" dirty="0"/>
          </a:p>
          <a:p>
            <a:pPr lvl="2"/>
            <a:endParaRPr lang="en-US" altLang="zh-CN" dirty="0" smtClean="0"/>
          </a:p>
          <a:p>
            <a:r>
              <a:rPr lang="zh-CN" altLang="en-US" dirty="0"/>
              <a:t>由此可知：</a:t>
            </a:r>
            <a:r>
              <a:rPr lang="en-US" altLang="zh-CN" dirty="0"/>
              <a:t>users</a:t>
            </a:r>
            <a:r>
              <a:rPr lang="zh-CN" altLang="en-US" dirty="0"/>
              <a:t>表中只有</a:t>
            </a:r>
            <a:r>
              <a:rPr lang="zh-CN" altLang="en-US" dirty="0">
                <a:solidFill>
                  <a:srgbClr val="FF0000"/>
                </a:solidFill>
              </a:rPr>
              <a:t>两个字段，数据为两列</a:t>
            </a:r>
            <a:endParaRPr lang="en-US" altLang="zh-CN" dirty="0">
              <a:solidFill>
                <a:srgbClr val="FF0000"/>
              </a:solidFill>
            </a:endParaRPr>
          </a:p>
          <a:p>
            <a:endParaRPr lang="zh-CN" altLang="en-US" dirty="0"/>
          </a:p>
        </p:txBody>
      </p:sp>
      <p:pic>
        <p:nvPicPr>
          <p:cNvPr id="4" name="图片 3"/>
          <p:cNvPicPr>
            <a:picLocks noChangeAspect="1"/>
          </p:cNvPicPr>
          <p:nvPr/>
        </p:nvPicPr>
        <p:blipFill>
          <a:blip r:embed="rId3"/>
          <a:stretch>
            <a:fillRect/>
          </a:stretch>
        </p:blipFill>
        <p:spPr>
          <a:xfrm>
            <a:off x="1170889" y="3977308"/>
            <a:ext cx="9908966" cy="1057988"/>
          </a:xfrm>
          <a:prstGeom prst="rect">
            <a:avLst/>
          </a:prstGeom>
        </p:spPr>
      </p:pic>
    </p:spTree>
    <p:extLst>
      <p:ext uri="{BB962C8B-B14F-4D97-AF65-F5344CB8AC3E}">
        <p14:creationId xmlns:p14="http://schemas.microsoft.com/office/powerpoint/2010/main" val="27001398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smtClean="0"/>
              <a:t>注入方法</a:t>
            </a:r>
            <a:endParaRPr lang="zh-CN" altLang="en-US" dirty="0"/>
          </a:p>
        </p:txBody>
      </p:sp>
      <p:sp>
        <p:nvSpPr>
          <p:cNvPr id="3" name="内容占位符 2"/>
          <p:cNvSpPr>
            <a:spLocks noGrp="1"/>
          </p:cNvSpPr>
          <p:nvPr>
            <p:ph idx="1"/>
          </p:nvPr>
        </p:nvSpPr>
        <p:spPr>
          <a:xfrm>
            <a:off x="728980" y="1210944"/>
            <a:ext cx="10515600" cy="4930775"/>
          </a:xfrm>
        </p:spPr>
        <p:txBody>
          <a:bodyPr/>
          <a:lstStyle/>
          <a:p>
            <a:pPr marL="0" indent="0">
              <a:buNone/>
            </a:pPr>
            <a:r>
              <a:rPr lang="zh-CN" altLang="en-US" dirty="0" smtClean="0"/>
              <a:t>二：</a:t>
            </a:r>
            <a:r>
              <a:rPr lang="zh-CN" altLang="en-US" dirty="0"/>
              <a:t>猜数据库名字</a:t>
            </a:r>
            <a:endParaRPr lang="en-US" altLang="zh-CN" dirty="0"/>
          </a:p>
          <a:p>
            <a:pPr lvl="1"/>
            <a:r>
              <a:rPr lang="zh-CN" altLang="en-US" dirty="0" smtClean="0"/>
              <a:t>使用</a:t>
            </a:r>
            <a:r>
              <a:rPr lang="zh-CN" altLang="en-US" dirty="0"/>
              <a:t> </a:t>
            </a:r>
            <a:r>
              <a:rPr lang="sq-AL" altLang="zh-CN" dirty="0"/>
              <a:t>union select</a:t>
            </a:r>
            <a:r>
              <a:rPr lang="zh-CN" altLang="en-US" dirty="0"/>
              <a:t>联合查询继续获取</a:t>
            </a:r>
            <a:r>
              <a:rPr lang="zh-CN" altLang="en-US" dirty="0" smtClean="0"/>
              <a:t>信息</a:t>
            </a:r>
            <a:endParaRPr lang="en-US" altLang="zh-CN" dirty="0" smtClean="0"/>
          </a:p>
          <a:p>
            <a:pPr lvl="2"/>
            <a:r>
              <a:rPr lang="en-US" altLang="zh-CN" dirty="0"/>
              <a:t>union </a:t>
            </a:r>
            <a:r>
              <a:rPr lang="zh-CN" altLang="en-US" dirty="0"/>
              <a:t>运算符可以将两个或两个以上 </a:t>
            </a:r>
            <a:r>
              <a:rPr lang="en-US" altLang="zh-CN" dirty="0"/>
              <a:t>select </a:t>
            </a:r>
            <a:r>
              <a:rPr lang="zh-CN" altLang="en-US" dirty="0"/>
              <a:t>语句的查询结果集合合并成一个结果集合显示，即执行联合</a:t>
            </a:r>
            <a:r>
              <a:rPr lang="zh-CN" altLang="en-US" dirty="0" smtClean="0"/>
              <a:t>查询</a:t>
            </a:r>
            <a:endParaRPr lang="en-US" altLang="zh-CN" dirty="0" smtClean="0"/>
          </a:p>
          <a:p>
            <a:pPr lvl="1"/>
            <a:r>
              <a:rPr lang="zh-CN" altLang="en-US" dirty="0"/>
              <a:t>输入</a:t>
            </a:r>
            <a:r>
              <a:rPr lang="en-US" altLang="zh-CN" dirty="0"/>
              <a:t>1' </a:t>
            </a:r>
            <a:r>
              <a:rPr lang="sq-AL" altLang="zh-CN" dirty="0"/>
              <a:t>union select database(),user()#</a:t>
            </a:r>
            <a:r>
              <a:rPr lang="zh-CN" altLang="en-US" dirty="0"/>
              <a:t>进行查询 ：</a:t>
            </a:r>
          </a:p>
          <a:p>
            <a:pPr lvl="2"/>
            <a:r>
              <a:rPr lang="sq-AL" altLang="zh-CN" dirty="0"/>
              <a:t>database()</a:t>
            </a:r>
            <a:r>
              <a:rPr lang="zh-CN" altLang="en-US" dirty="0"/>
              <a:t>将会返回当前网站所使用的数据库名字</a:t>
            </a:r>
            <a:r>
              <a:rPr lang="en-US" altLang="zh-CN" dirty="0"/>
              <a:t>.</a:t>
            </a:r>
          </a:p>
          <a:p>
            <a:pPr lvl="2"/>
            <a:r>
              <a:rPr lang="sq-AL" altLang="zh-CN" dirty="0"/>
              <a:t>user()</a:t>
            </a:r>
            <a:r>
              <a:rPr lang="zh-CN" altLang="en-US" dirty="0"/>
              <a:t>将会返回执行当前查询的用户名</a:t>
            </a:r>
          </a:p>
          <a:p>
            <a:pPr lvl="1"/>
            <a:endParaRPr lang="zh-CN" altLang="en-US" dirty="0"/>
          </a:p>
        </p:txBody>
      </p:sp>
    </p:spTree>
    <p:extLst>
      <p:ext uri="{BB962C8B-B14F-4D97-AF65-F5344CB8AC3E}">
        <p14:creationId xmlns:p14="http://schemas.microsoft.com/office/powerpoint/2010/main" val="259885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smtClean="0"/>
              <a:t>注入方法</a:t>
            </a:r>
            <a:endParaRPr lang="zh-CN" altLang="en-US" dirty="0"/>
          </a:p>
        </p:txBody>
      </p:sp>
      <p:sp>
        <p:nvSpPr>
          <p:cNvPr id="3" name="内容占位符 2"/>
          <p:cNvSpPr>
            <a:spLocks noGrp="1"/>
          </p:cNvSpPr>
          <p:nvPr>
            <p:ph idx="1"/>
          </p:nvPr>
        </p:nvSpPr>
        <p:spPr>
          <a:xfrm>
            <a:off x="698500" y="1317624"/>
            <a:ext cx="10515600" cy="4930775"/>
          </a:xfrm>
        </p:spPr>
        <p:txBody>
          <a:bodyPr/>
          <a:lstStyle/>
          <a:p>
            <a:pPr lvl="1"/>
            <a:r>
              <a:rPr lang="zh-CN" altLang="en-US" dirty="0" smtClean="0"/>
              <a:t>实际执行的</a:t>
            </a:r>
            <a:r>
              <a:rPr lang="en-US" altLang="zh-CN" dirty="0" smtClean="0"/>
              <a:t>SQL</a:t>
            </a:r>
            <a:r>
              <a:rPr lang="zh-CN" altLang="en-US" dirty="0" smtClean="0"/>
              <a:t>语句是</a:t>
            </a:r>
            <a:endParaRPr lang="en-US" altLang="zh-CN" dirty="0" smtClean="0"/>
          </a:p>
          <a:p>
            <a:pPr marL="457200" lvl="1" indent="0">
              <a:buNone/>
            </a:pPr>
            <a:r>
              <a:rPr lang="en-US" altLang="zh-CN" sz="2800" dirty="0"/>
              <a:t>SELECT</a:t>
            </a:r>
            <a:r>
              <a:rPr lang="en-US" altLang="zh-CN" dirty="0"/>
              <a:t> </a:t>
            </a:r>
            <a:r>
              <a:rPr lang="en-US" altLang="zh-CN" dirty="0" err="1"/>
              <a:t>first_name</a:t>
            </a:r>
            <a:r>
              <a:rPr lang="en-US" altLang="zh-CN" sz="2800" dirty="0"/>
              <a:t>,</a:t>
            </a:r>
            <a:r>
              <a:rPr lang="en-US" altLang="zh-CN" dirty="0"/>
              <a:t> </a:t>
            </a:r>
            <a:r>
              <a:rPr lang="en-US" altLang="zh-CN" dirty="0" err="1"/>
              <a:t>last_name</a:t>
            </a:r>
            <a:r>
              <a:rPr lang="en-US" altLang="zh-CN" dirty="0"/>
              <a:t> </a:t>
            </a:r>
            <a:r>
              <a:rPr lang="en-US" altLang="zh-CN" sz="2800" dirty="0"/>
              <a:t>FROM</a:t>
            </a:r>
            <a:r>
              <a:rPr lang="en-US" altLang="zh-CN" dirty="0"/>
              <a:t> users </a:t>
            </a:r>
            <a:r>
              <a:rPr lang="en-US" altLang="zh-CN" sz="2800" dirty="0"/>
              <a:t>WHERE</a:t>
            </a:r>
            <a:r>
              <a:rPr lang="en-US" altLang="zh-CN" dirty="0"/>
              <a:t> </a:t>
            </a:r>
            <a:r>
              <a:rPr lang="en-US" altLang="zh-CN" dirty="0" err="1"/>
              <a:t>user_id</a:t>
            </a:r>
            <a:r>
              <a:rPr lang="en-US" altLang="zh-CN" dirty="0"/>
              <a:t> </a:t>
            </a:r>
            <a:r>
              <a:rPr lang="en-US" altLang="zh-CN" sz="2800" dirty="0"/>
              <a:t>=</a:t>
            </a:r>
            <a:r>
              <a:rPr lang="en-US" altLang="zh-CN" dirty="0"/>
              <a:t> </a:t>
            </a:r>
            <a:r>
              <a:rPr lang="en-US" altLang="zh-CN" sz="2800" dirty="0"/>
              <a:t>'1'</a:t>
            </a:r>
            <a:r>
              <a:rPr lang="en-US" altLang="zh-CN" dirty="0"/>
              <a:t> union </a:t>
            </a:r>
            <a:r>
              <a:rPr lang="en-US" altLang="zh-CN" sz="2800" dirty="0"/>
              <a:t>select</a:t>
            </a:r>
            <a:r>
              <a:rPr lang="en-US" altLang="zh-CN" dirty="0"/>
              <a:t> </a:t>
            </a:r>
            <a:r>
              <a:rPr lang="en-US" altLang="zh-CN" sz="2800" dirty="0"/>
              <a:t>database(),user()</a:t>
            </a:r>
            <a:r>
              <a:rPr lang="en-US" altLang="zh-CN" dirty="0"/>
              <a:t>#`</a:t>
            </a:r>
            <a:r>
              <a:rPr lang="en-US" altLang="zh-CN" sz="2800" dirty="0"/>
              <a:t>;</a:t>
            </a:r>
            <a:endParaRPr lang="zh-CN" altLang="en-US" dirty="0"/>
          </a:p>
          <a:p>
            <a:pPr marL="457200" lvl="1" indent="0">
              <a:buNone/>
            </a:pPr>
            <a:endParaRPr lang="zh-CN" altLang="en-US" dirty="0"/>
          </a:p>
        </p:txBody>
      </p:sp>
      <p:pic>
        <p:nvPicPr>
          <p:cNvPr id="4" name="图片 3"/>
          <p:cNvPicPr>
            <a:picLocks noChangeAspect="1"/>
          </p:cNvPicPr>
          <p:nvPr/>
        </p:nvPicPr>
        <p:blipFill>
          <a:blip r:embed="rId3"/>
          <a:stretch>
            <a:fillRect/>
          </a:stretch>
        </p:blipFill>
        <p:spPr>
          <a:xfrm>
            <a:off x="1138476" y="3389761"/>
            <a:ext cx="5630624" cy="3468239"/>
          </a:xfrm>
          <a:prstGeom prst="rect">
            <a:avLst/>
          </a:prstGeom>
        </p:spPr>
      </p:pic>
      <p:sp>
        <p:nvSpPr>
          <p:cNvPr id="5" name="内容占位符 2"/>
          <p:cNvSpPr txBox="1">
            <a:spLocks/>
          </p:cNvSpPr>
          <p:nvPr/>
        </p:nvSpPr>
        <p:spPr>
          <a:xfrm>
            <a:off x="6692900" y="3565525"/>
            <a:ext cx="5200469" cy="2206082"/>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由查询结果可知：</a:t>
            </a:r>
            <a:endParaRPr lang="en-US" altLang="zh-CN" dirty="0" smtClean="0"/>
          </a:p>
          <a:p>
            <a:pPr lvl="1"/>
            <a:r>
              <a:rPr lang="zh-CN" altLang="en-US" dirty="0" smtClean="0"/>
              <a:t>当前网站使用数据库为 </a:t>
            </a:r>
            <a:r>
              <a:rPr lang="en-US" altLang="zh-CN" dirty="0" err="1" smtClean="0"/>
              <a:t>dvwa</a:t>
            </a:r>
            <a:r>
              <a:rPr lang="en-US" altLang="zh-CN" dirty="0" smtClean="0"/>
              <a:t> .</a:t>
            </a:r>
          </a:p>
          <a:p>
            <a:pPr lvl="1"/>
            <a:r>
              <a:rPr lang="zh-CN" altLang="en-US" dirty="0" smtClean="0"/>
              <a:t>当前执行查询用户名为 </a:t>
            </a:r>
            <a:r>
              <a:rPr lang="en-US" altLang="zh-CN" dirty="0" smtClean="0"/>
              <a:t>root</a:t>
            </a:r>
          </a:p>
          <a:p>
            <a:endParaRPr lang="zh-CN" altLang="en-US" dirty="0"/>
          </a:p>
        </p:txBody>
      </p:sp>
    </p:spTree>
    <p:extLst>
      <p:ext uri="{BB962C8B-B14F-4D97-AF65-F5344CB8AC3E}">
        <p14:creationId xmlns:p14="http://schemas.microsoft.com/office/powerpoint/2010/main" val="18812035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smtClean="0"/>
              <a:t>注入方法</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zh-CN" altLang="en-US" dirty="0" smtClean="0"/>
              <a:t>三：获取数据库版本和当前操作系统</a:t>
            </a:r>
            <a:endParaRPr lang="en-US" altLang="zh-CN" dirty="0" smtClean="0"/>
          </a:p>
          <a:p>
            <a:pPr marL="0" indent="0">
              <a:buNone/>
            </a:pPr>
            <a:r>
              <a:rPr lang="en-US" altLang="zh-CN" dirty="0"/>
              <a:t>	</a:t>
            </a:r>
            <a:r>
              <a:rPr lang="zh-CN" altLang="en-US" dirty="0"/>
              <a:t>输入 </a:t>
            </a:r>
            <a:r>
              <a:rPr lang="en-US" altLang="zh-CN" dirty="0"/>
              <a:t>1' </a:t>
            </a:r>
            <a:r>
              <a:rPr lang="sq-AL" altLang="zh-CN" dirty="0"/>
              <a:t>union select version(),@@version_compile_os#</a:t>
            </a:r>
            <a:r>
              <a:rPr lang="zh-CN" altLang="en-US" dirty="0"/>
              <a:t>进行查询</a:t>
            </a:r>
          </a:p>
          <a:p>
            <a:pPr lvl="1"/>
            <a:r>
              <a:rPr lang="sq-AL" altLang="zh-CN" dirty="0" smtClean="0"/>
              <a:t>version</a:t>
            </a:r>
            <a:r>
              <a:rPr lang="sq-AL" altLang="zh-CN" dirty="0"/>
              <a:t>() </a:t>
            </a:r>
            <a:r>
              <a:rPr lang="zh-CN" altLang="en-US" dirty="0"/>
              <a:t>获取当前数据库版本</a:t>
            </a:r>
            <a:r>
              <a:rPr lang="en-US" altLang="zh-CN" dirty="0"/>
              <a:t>.</a:t>
            </a:r>
          </a:p>
          <a:p>
            <a:pPr lvl="1"/>
            <a:r>
              <a:rPr lang="en-US" altLang="zh-CN" dirty="0"/>
              <a:t>@@</a:t>
            </a:r>
            <a:r>
              <a:rPr lang="sq-AL" altLang="zh-CN" dirty="0"/>
              <a:t>version_compile_os </a:t>
            </a:r>
            <a:r>
              <a:rPr lang="zh-CN" altLang="en-US" dirty="0"/>
              <a:t>获取当前</a:t>
            </a:r>
            <a:r>
              <a:rPr lang="zh-CN" altLang="en-US" dirty="0" smtClean="0"/>
              <a:t>操作系统</a:t>
            </a:r>
            <a:endParaRPr lang="en-US" altLang="zh-CN" dirty="0" smtClean="0"/>
          </a:p>
          <a:p>
            <a:r>
              <a:rPr lang="zh-CN" altLang="en-US" dirty="0"/>
              <a:t>实际执行的</a:t>
            </a:r>
            <a:r>
              <a:rPr lang="sq-AL" altLang="zh-CN" dirty="0"/>
              <a:t>Sql</a:t>
            </a:r>
            <a:r>
              <a:rPr lang="zh-CN" altLang="en-US" dirty="0"/>
              <a:t>语句是</a:t>
            </a:r>
            <a:r>
              <a:rPr lang="en-US" altLang="zh-CN" dirty="0"/>
              <a:t>:</a:t>
            </a:r>
          </a:p>
          <a:p>
            <a:pPr marL="457200" lvl="1" indent="0">
              <a:buNone/>
            </a:pPr>
            <a:r>
              <a:rPr lang="sq-AL" altLang="zh-CN" dirty="0"/>
              <a:t>SELECT first_name, last_name FROM users WHERE user_id = '1' union select version(),@@version_compile_os</a:t>
            </a:r>
            <a:r>
              <a:rPr lang="sq-AL" altLang="zh-CN" dirty="0" smtClean="0"/>
              <a:t>#`;</a:t>
            </a:r>
            <a:endParaRPr lang="en-US" altLang="zh-CN" dirty="0" smtClean="0"/>
          </a:p>
          <a:p>
            <a:pPr marL="0" indent="0">
              <a:buNone/>
            </a:pPr>
            <a:r>
              <a:rPr lang="en-US" altLang="zh-CN" dirty="0" smtClean="0"/>
              <a:t>	</a:t>
            </a:r>
            <a:endParaRPr lang="zh-CN" altLang="en-US" dirty="0"/>
          </a:p>
        </p:txBody>
      </p:sp>
    </p:spTree>
    <p:extLst>
      <p:ext uri="{BB962C8B-B14F-4D97-AF65-F5344CB8AC3E}">
        <p14:creationId xmlns:p14="http://schemas.microsoft.com/office/powerpoint/2010/main" val="190498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注入方法</a:t>
            </a:r>
          </a:p>
        </p:txBody>
      </p:sp>
      <p:sp>
        <p:nvSpPr>
          <p:cNvPr id="3" name="内容占位符 2"/>
          <p:cNvSpPr>
            <a:spLocks noGrp="1"/>
          </p:cNvSpPr>
          <p:nvPr>
            <p:ph idx="1"/>
          </p:nvPr>
        </p:nvSpPr>
        <p:spPr>
          <a:xfrm>
            <a:off x="762000" y="3832224"/>
            <a:ext cx="10515600" cy="4930775"/>
          </a:xfrm>
        </p:spPr>
        <p:txBody>
          <a:bodyPr/>
          <a:lstStyle/>
          <a:p>
            <a:r>
              <a:rPr lang="zh-CN" altLang="en-US" dirty="0"/>
              <a:t>通过上图返回信息，我们又成功获取到：</a:t>
            </a:r>
          </a:p>
          <a:p>
            <a:pPr lvl="1"/>
            <a:r>
              <a:rPr lang="zh-CN" altLang="en-US" dirty="0"/>
              <a:t>当前数据库版本为 </a:t>
            </a:r>
            <a:r>
              <a:rPr lang="en-US" altLang="zh-CN" dirty="0"/>
              <a:t>: </a:t>
            </a:r>
            <a:r>
              <a:rPr lang="en-US" altLang="zh-CN" dirty="0" smtClean="0"/>
              <a:t>5.7.1</a:t>
            </a:r>
            <a:endParaRPr lang="en-US" altLang="zh-CN" dirty="0"/>
          </a:p>
          <a:p>
            <a:pPr lvl="1"/>
            <a:r>
              <a:rPr lang="zh-CN" altLang="en-US" dirty="0"/>
              <a:t>当前操作系统为 </a:t>
            </a:r>
            <a:r>
              <a:rPr lang="en-US" altLang="zh-CN" dirty="0"/>
              <a:t>: </a:t>
            </a:r>
            <a:r>
              <a:rPr lang="en-US" altLang="zh-CN" dirty="0" smtClean="0"/>
              <a:t>Win32</a:t>
            </a:r>
            <a:endParaRPr lang="zh-CN" altLang="en-US" dirty="0"/>
          </a:p>
        </p:txBody>
      </p:sp>
      <p:pic>
        <p:nvPicPr>
          <p:cNvPr id="4" name="图片 3"/>
          <p:cNvPicPr>
            <a:picLocks noChangeAspect="1"/>
          </p:cNvPicPr>
          <p:nvPr/>
        </p:nvPicPr>
        <p:blipFill>
          <a:blip r:embed="rId2"/>
          <a:stretch>
            <a:fillRect/>
          </a:stretch>
        </p:blipFill>
        <p:spPr>
          <a:xfrm>
            <a:off x="2491014" y="935180"/>
            <a:ext cx="4805847" cy="3039919"/>
          </a:xfrm>
          <a:prstGeom prst="rect">
            <a:avLst/>
          </a:prstGeom>
        </p:spPr>
      </p:pic>
    </p:spTree>
    <p:extLst>
      <p:ext uri="{BB962C8B-B14F-4D97-AF65-F5344CB8AC3E}">
        <p14:creationId xmlns:p14="http://schemas.microsoft.com/office/powerpoint/2010/main" val="161937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SQL</a:t>
            </a:r>
            <a:r>
              <a:rPr lang="zh-CN" altLang="en-US" smtClean="0"/>
              <a:t>注入方法</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三：尝试获取 </a:t>
            </a:r>
            <a:r>
              <a:rPr lang="en-US" altLang="zh-CN" dirty="0" err="1" smtClean="0"/>
              <a:t>dvwa</a:t>
            </a:r>
            <a:r>
              <a:rPr lang="en-US" altLang="zh-CN" dirty="0" smtClean="0"/>
              <a:t> </a:t>
            </a:r>
            <a:r>
              <a:rPr lang="zh-CN" altLang="en-US" dirty="0" smtClean="0"/>
              <a:t>数据库中的表名</a:t>
            </a:r>
            <a:endParaRPr lang="en-US" altLang="zh-CN" dirty="0" smtClean="0"/>
          </a:p>
          <a:p>
            <a:pPr lvl="1"/>
            <a:r>
              <a:rPr lang="en-US" altLang="zh-CN" dirty="0" err="1" smtClean="0"/>
              <a:t>information_schema</a:t>
            </a:r>
            <a:r>
              <a:rPr lang="zh-CN" altLang="en-US" dirty="0" smtClean="0"/>
              <a:t> 是 </a:t>
            </a:r>
            <a:r>
              <a:rPr lang="en-US" altLang="zh-CN" dirty="0" err="1" smtClean="0"/>
              <a:t>mysql</a:t>
            </a:r>
            <a:r>
              <a:rPr lang="en-US" altLang="zh-CN" dirty="0" smtClean="0"/>
              <a:t> </a:t>
            </a:r>
            <a:r>
              <a:rPr lang="zh-CN" altLang="en-US" dirty="0" smtClean="0"/>
              <a:t>自带</a:t>
            </a:r>
            <a:r>
              <a:rPr lang="zh-CN" altLang="en-US" dirty="0" smtClean="0"/>
              <a:t>的数据库，该库数据表中保存</a:t>
            </a:r>
            <a:r>
              <a:rPr lang="zh-CN" altLang="en-US" dirty="0" smtClean="0"/>
              <a:t>了 </a:t>
            </a:r>
            <a:r>
              <a:rPr lang="en-US" altLang="zh-CN" dirty="0" err="1" smtClean="0"/>
              <a:t>Mysql</a:t>
            </a:r>
            <a:r>
              <a:rPr lang="en-US" altLang="zh-CN" dirty="0" smtClean="0"/>
              <a:t> </a:t>
            </a:r>
            <a:r>
              <a:rPr lang="zh-CN" altLang="en-US" dirty="0" smtClean="0"/>
              <a:t>服务器所有数据库的信息</a:t>
            </a:r>
            <a:r>
              <a:rPr lang="en-US" altLang="zh-CN" dirty="0" smtClean="0"/>
              <a:t>,</a:t>
            </a:r>
            <a:r>
              <a:rPr lang="zh-CN" altLang="en-US" dirty="0" smtClean="0"/>
              <a:t>如</a:t>
            </a:r>
            <a:r>
              <a:rPr lang="zh-CN" altLang="en-US" dirty="0" smtClean="0"/>
              <a:t>数据库名</a:t>
            </a:r>
            <a:r>
              <a:rPr lang="zh-CN" altLang="en-US" dirty="0" smtClean="0"/>
              <a:t>，数据库的表，表栏的数据类型与访问权限等</a:t>
            </a:r>
            <a:endParaRPr lang="en-US" altLang="zh-CN" dirty="0" smtClean="0"/>
          </a:p>
          <a:p>
            <a:pPr lvl="1"/>
            <a:r>
              <a:rPr lang="zh-CN" altLang="en-US" dirty="0" smtClean="0"/>
              <a:t>该数据库拥有一个名为 </a:t>
            </a:r>
            <a:r>
              <a:rPr lang="en-US" altLang="zh-CN" dirty="0" smtClean="0"/>
              <a:t>tables </a:t>
            </a:r>
            <a:r>
              <a:rPr lang="zh-CN" altLang="en-US" dirty="0" smtClean="0"/>
              <a:t>的数据表，该表包含两个字段 </a:t>
            </a:r>
            <a:r>
              <a:rPr lang="en-US" altLang="zh-CN" dirty="0" err="1" smtClean="0"/>
              <a:t>table_name</a:t>
            </a:r>
            <a:r>
              <a:rPr lang="en-US" altLang="zh-CN" dirty="0" smtClean="0"/>
              <a:t> </a:t>
            </a:r>
            <a:r>
              <a:rPr lang="zh-CN" altLang="en-US" dirty="0" smtClean="0"/>
              <a:t>和 </a:t>
            </a:r>
            <a:r>
              <a:rPr lang="en-US" altLang="zh-CN" dirty="0" err="1" smtClean="0"/>
              <a:t>table_schema</a:t>
            </a:r>
            <a:r>
              <a:rPr lang="zh-CN" altLang="en-US" dirty="0" smtClean="0"/>
              <a:t>，分别记录 </a:t>
            </a:r>
            <a:r>
              <a:rPr lang="en-US" altLang="zh-CN" dirty="0" smtClean="0"/>
              <a:t>DBMS </a:t>
            </a:r>
            <a:r>
              <a:rPr lang="zh-CN" altLang="en-US" dirty="0" smtClean="0"/>
              <a:t>中的存储的表名和表名所在的数据库</a:t>
            </a:r>
            <a:endParaRPr lang="zh-CN" altLang="en-US" dirty="0"/>
          </a:p>
        </p:txBody>
      </p:sp>
    </p:spTree>
    <p:extLst>
      <p:ext uri="{BB962C8B-B14F-4D97-AF65-F5344CB8AC3E}">
        <p14:creationId xmlns:p14="http://schemas.microsoft.com/office/powerpoint/2010/main" val="391708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注入方法</a:t>
            </a:r>
          </a:p>
        </p:txBody>
      </p:sp>
      <p:sp>
        <p:nvSpPr>
          <p:cNvPr id="3" name="内容占位符 2"/>
          <p:cNvSpPr>
            <a:spLocks noGrp="1"/>
          </p:cNvSpPr>
          <p:nvPr>
            <p:ph idx="1"/>
          </p:nvPr>
        </p:nvSpPr>
        <p:spPr/>
        <p:txBody>
          <a:bodyPr/>
          <a:lstStyle/>
          <a:p>
            <a:pPr marL="0" indent="0">
              <a:buNone/>
            </a:pPr>
            <a:r>
              <a:rPr lang="en-US" altLang="zh-CN" dirty="0" smtClean="0"/>
              <a:t>1 </a:t>
            </a:r>
            <a:r>
              <a:rPr lang="zh-CN" altLang="en-US" dirty="0" smtClean="0"/>
              <a:t>我们输入</a:t>
            </a:r>
            <a:endParaRPr lang="en-US" altLang="zh-CN" dirty="0" smtClean="0"/>
          </a:p>
          <a:p>
            <a:pPr marL="0" indent="0">
              <a:buNone/>
            </a:pPr>
            <a:r>
              <a:rPr lang="en-US" altLang="zh-CN" dirty="0"/>
              <a:t>	</a:t>
            </a:r>
            <a:r>
              <a:rPr lang="en-US" altLang="zh-CN" dirty="0" smtClean="0"/>
              <a:t>1</a:t>
            </a:r>
            <a:r>
              <a:rPr lang="en-US" altLang="zh-CN" dirty="0"/>
              <a:t>' </a:t>
            </a:r>
            <a:r>
              <a:rPr lang="sq-AL" altLang="zh-CN" dirty="0"/>
              <a:t>union select table_name,table_schema from </a:t>
            </a:r>
            <a:r>
              <a:rPr lang="en-US" altLang="zh-CN" dirty="0" smtClean="0"/>
              <a:t> </a:t>
            </a:r>
            <a:r>
              <a:rPr lang="sq-AL" altLang="zh-CN" dirty="0" smtClean="0"/>
              <a:t>information_schema.tables </a:t>
            </a:r>
            <a:r>
              <a:rPr lang="sq-AL" altLang="zh-CN" dirty="0"/>
              <a:t>where table_schema= 'dvwa'#</a:t>
            </a:r>
            <a:r>
              <a:rPr lang="zh-CN" altLang="en-US" dirty="0"/>
              <a:t>进行查询：</a:t>
            </a:r>
            <a:br>
              <a:rPr lang="zh-CN" altLang="en-US" dirty="0"/>
            </a:br>
            <a:r>
              <a:rPr lang="en-US" altLang="zh-CN" dirty="0" smtClean="0"/>
              <a:t>2 </a:t>
            </a:r>
            <a:r>
              <a:rPr lang="zh-CN" altLang="en-US" dirty="0" smtClean="0"/>
              <a:t>实际</a:t>
            </a:r>
            <a:r>
              <a:rPr lang="zh-CN" altLang="en-US" dirty="0"/>
              <a:t>执行的</a:t>
            </a:r>
            <a:r>
              <a:rPr lang="sq-AL" altLang="zh-CN" dirty="0"/>
              <a:t>Sql</a:t>
            </a:r>
            <a:r>
              <a:rPr lang="zh-CN" altLang="en-US" dirty="0"/>
              <a:t>语句是：</a:t>
            </a:r>
          </a:p>
          <a:p>
            <a:pPr lvl="1"/>
            <a:r>
              <a:rPr lang="sq-AL" altLang="zh-CN" dirty="0"/>
              <a:t>SELECT first_name, last_name FROM users WHERE user_id = '1' union select table_name,table_schema from information_schema.tables where table_schema= 'dvwa'#`;</a:t>
            </a:r>
            <a:endParaRPr lang="zh-CN" altLang="en-US" dirty="0"/>
          </a:p>
          <a:p>
            <a:endParaRPr lang="zh-CN" altLang="en-US" dirty="0"/>
          </a:p>
        </p:txBody>
      </p:sp>
    </p:spTree>
    <p:extLst>
      <p:ext uri="{BB962C8B-B14F-4D97-AF65-F5344CB8AC3E}">
        <p14:creationId xmlns:p14="http://schemas.microsoft.com/office/powerpoint/2010/main" val="1676584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注入方法</a:t>
            </a:r>
          </a:p>
        </p:txBody>
      </p:sp>
      <p:sp>
        <p:nvSpPr>
          <p:cNvPr id="3" name="内容占位符 2"/>
          <p:cNvSpPr>
            <a:spLocks noGrp="1"/>
          </p:cNvSpPr>
          <p:nvPr>
            <p:ph idx="1"/>
          </p:nvPr>
        </p:nvSpPr>
        <p:spPr>
          <a:xfrm>
            <a:off x="596900" y="3946524"/>
            <a:ext cx="10515600" cy="4930775"/>
          </a:xfrm>
        </p:spPr>
        <p:txBody>
          <a:bodyPr/>
          <a:lstStyle/>
          <a:p>
            <a:pPr lvl="1"/>
            <a:r>
              <a:rPr lang="zh-CN" altLang="en-US" dirty="0"/>
              <a:t>通过上图返回信息，我们再获取到：</a:t>
            </a:r>
          </a:p>
          <a:p>
            <a:pPr lvl="1"/>
            <a:r>
              <a:rPr lang="en-US" altLang="zh-CN" dirty="0" err="1"/>
              <a:t>dvwa</a:t>
            </a:r>
            <a:r>
              <a:rPr lang="en-US" altLang="zh-CN" dirty="0"/>
              <a:t> </a:t>
            </a:r>
            <a:r>
              <a:rPr lang="zh-CN" altLang="en-US" dirty="0"/>
              <a:t>数据库有两个数据表，分别是 </a:t>
            </a:r>
            <a:r>
              <a:rPr lang="en-US" altLang="zh-CN" dirty="0"/>
              <a:t>guestbook </a:t>
            </a:r>
            <a:r>
              <a:rPr lang="zh-CN" altLang="en-US" dirty="0"/>
              <a:t>和 </a:t>
            </a:r>
            <a:r>
              <a:rPr lang="en-US" altLang="zh-CN" dirty="0"/>
              <a:t>users</a:t>
            </a:r>
          </a:p>
          <a:p>
            <a:endParaRPr lang="zh-CN" altLang="en-US" dirty="0"/>
          </a:p>
        </p:txBody>
      </p:sp>
      <p:sp>
        <p:nvSpPr>
          <p:cNvPr id="4" name="矩形 3"/>
          <p:cNvSpPr/>
          <p:nvPr/>
        </p:nvSpPr>
        <p:spPr>
          <a:xfrm>
            <a:off x="5362466" y="3244334"/>
            <a:ext cx="1467068" cy="369332"/>
          </a:xfrm>
          <a:prstGeom prst="rect">
            <a:avLst/>
          </a:prstGeom>
        </p:spPr>
        <p:txBody>
          <a:bodyPr wrap="none">
            <a:spAutoFit/>
          </a:bodyPr>
          <a:lstStyle/>
          <a:p>
            <a:r>
              <a:rPr lang="en-US" altLang="zh-CN" dirty="0"/>
              <a:t>SQL</a:t>
            </a:r>
            <a:r>
              <a:rPr lang="zh-CN" altLang="en-US" dirty="0"/>
              <a:t>注入方法</a:t>
            </a:r>
          </a:p>
        </p:txBody>
      </p:sp>
      <p:pic>
        <p:nvPicPr>
          <p:cNvPr id="5" name="图片 4"/>
          <p:cNvPicPr>
            <a:picLocks noChangeAspect="1"/>
          </p:cNvPicPr>
          <p:nvPr/>
        </p:nvPicPr>
        <p:blipFill>
          <a:blip r:embed="rId3"/>
          <a:stretch>
            <a:fillRect/>
          </a:stretch>
        </p:blipFill>
        <p:spPr>
          <a:xfrm>
            <a:off x="1329152" y="1103485"/>
            <a:ext cx="6638095" cy="2771429"/>
          </a:xfrm>
          <a:prstGeom prst="rect">
            <a:avLst/>
          </a:prstGeom>
        </p:spPr>
      </p:pic>
    </p:spTree>
    <p:extLst>
      <p:ext uri="{BB962C8B-B14F-4D97-AF65-F5344CB8AC3E}">
        <p14:creationId xmlns:p14="http://schemas.microsoft.com/office/powerpoint/2010/main" val="21376805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注入方法</a:t>
            </a:r>
          </a:p>
        </p:txBody>
      </p:sp>
      <p:sp>
        <p:nvSpPr>
          <p:cNvPr id="3" name="内容占位符 2"/>
          <p:cNvSpPr>
            <a:spLocks noGrp="1"/>
          </p:cNvSpPr>
          <p:nvPr>
            <p:ph idx="1"/>
          </p:nvPr>
        </p:nvSpPr>
        <p:spPr/>
        <p:txBody>
          <a:bodyPr/>
          <a:lstStyle/>
          <a:p>
            <a:pPr marL="0" indent="0">
              <a:buNone/>
            </a:pPr>
            <a:r>
              <a:rPr lang="zh-CN" altLang="en-US" dirty="0" smtClean="0"/>
              <a:t>四：</a:t>
            </a:r>
            <a:r>
              <a:rPr lang="zh-CN" altLang="en-US" dirty="0"/>
              <a:t>尝试</a:t>
            </a:r>
            <a:r>
              <a:rPr lang="zh-CN" altLang="en-US" dirty="0" smtClean="0"/>
              <a:t>获取用户名</a:t>
            </a:r>
            <a:r>
              <a:rPr lang="zh-CN" altLang="en-US" dirty="0"/>
              <a:t>、</a:t>
            </a:r>
            <a:r>
              <a:rPr lang="zh-CN" altLang="en-US" dirty="0" smtClean="0"/>
              <a:t>密码</a:t>
            </a:r>
            <a:endParaRPr lang="en-US" altLang="zh-CN" dirty="0" smtClean="0"/>
          </a:p>
          <a:p>
            <a:pPr lvl="1"/>
            <a:r>
              <a:rPr lang="zh-CN" altLang="en-US" dirty="0"/>
              <a:t>猜测</a:t>
            </a:r>
            <a:r>
              <a:rPr lang="sq-AL" altLang="zh-CN" dirty="0"/>
              <a:t>users</a:t>
            </a:r>
            <a:r>
              <a:rPr lang="zh-CN" altLang="en-US" dirty="0"/>
              <a:t>表的字段为 </a:t>
            </a:r>
            <a:r>
              <a:rPr lang="sq-AL" altLang="zh-CN" dirty="0"/>
              <a:t>user </a:t>
            </a:r>
            <a:r>
              <a:rPr lang="zh-CN" altLang="en-US" dirty="0"/>
              <a:t>和 </a:t>
            </a:r>
            <a:r>
              <a:rPr lang="sq-AL" altLang="zh-CN" dirty="0"/>
              <a:t>password </a:t>
            </a:r>
            <a:r>
              <a:rPr lang="zh-CN" altLang="sq-AL" dirty="0"/>
              <a:t>，</a:t>
            </a:r>
            <a:r>
              <a:rPr lang="zh-CN" altLang="en-US" dirty="0"/>
              <a:t>所以输入：</a:t>
            </a:r>
            <a:r>
              <a:rPr lang="en-US" altLang="zh-CN" dirty="0"/>
              <a:t>1' </a:t>
            </a:r>
            <a:r>
              <a:rPr lang="sq-AL" altLang="zh-CN" dirty="0"/>
              <a:t>union select user,password from users#</a:t>
            </a:r>
            <a:r>
              <a:rPr lang="zh-CN" altLang="en-US" dirty="0"/>
              <a:t>进行查询：</a:t>
            </a:r>
            <a:br>
              <a:rPr lang="zh-CN" altLang="en-US" dirty="0"/>
            </a:br>
            <a:r>
              <a:rPr lang="zh-CN" altLang="en-US" dirty="0"/>
              <a:t>实际执行的 </a:t>
            </a:r>
            <a:r>
              <a:rPr lang="sq-AL" altLang="zh-CN" dirty="0"/>
              <a:t>Sql </a:t>
            </a:r>
            <a:r>
              <a:rPr lang="zh-CN" altLang="en-US" dirty="0"/>
              <a:t>语句是：</a:t>
            </a:r>
          </a:p>
          <a:p>
            <a:pPr lvl="1"/>
            <a:r>
              <a:rPr lang="sq-AL" altLang="zh-CN" dirty="0"/>
              <a:t>SELECT first_name, last_name FROM users WHERE user_id = '1' union select user,password from users#`;</a:t>
            </a:r>
            <a:endParaRPr lang="zh-CN" altLang="en-US" dirty="0"/>
          </a:p>
        </p:txBody>
      </p:sp>
    </p:spTree>
    <p:extLst>
      <p:ext uri="{BB962C8B-B14F-4D97-AF65-F5344CB8AC3E}">
        <p14:creationId xmlns:p14="http://schemas.microsoft.com/office/powerpoint/2010/main" val="106420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6591" y="0"/>
            <a:ext cx="6591300" cy="892175"/>
          </a:xfrm>
        </p:spPr>
        <p:txBody>
          <a:bodyPr/>
          <a:lstStyle/>
          <a:p>
            <a:pPr algn="ctr"/>
            <a:r>
              <a:rPr lang="zh-CN" altLang="en-US" dirty="0" smtClean="0"/>
              <a:t>目 录</a:t>
            </a:r>
            <a:endParaRPr lang="zh-CN" altLang="en-US" dirty="0"/>
          </a:p>
        </p:txBody>
      </p:sp>
      <p:sp>
        <p:nvSpPr>
          <p:cNvPr id="3" name="内容占位符 2"/>
          <p:cNvSpPr>
            <a:spLocks noGrp="1"/>
          </p:cNvSpPr>
          <p:nvPr>
            <p:ph idx="1"/>
          </p:nvPr>
        </p:nvSpPr>
        <p:spPr/>
        <p:txBody>
          <a:bodyPr/>
          <a:lstStyle/>
          <a:p>
            <a:r>
              <a:rPr lang="en-US" altLang="zh-CN" dirty="0" smtClean="0"/>
              <a:t>SQL</a:t>
            </a:r>
            <a:r>
              <a:rPr lang="zh-CN" altLang="en-US" dirty="0" smtClean="0"/>
              <a:t>注入漏洞概述</a:t>
            </a:r>
            <a:endParaRPr lang="en-US" altLang="zh-CN" dirty="0" smtClean="0"/>
          </a:p>
          <a:p>
            <a:r>
              <a:rPr lang="en-US" altLang="zh-CN" dirty="0" smtClean="0"/>
              <a:t>SQL</a:t>
            </a:r>
            <a:r>
              <a:rPr lang="zh-CN" altLang="en-US" dirty="0" smtClean="0"/>
              <a:t>注入方法</a:t>
            </a:r>
            <a:endParaRPr lang="en-US" altLang="zh-CN" dirty="0" smtClean="0"/>
          </a:p>
          <a:p>
            <a:r>
              <a:rPr lang="zh-CN" altLang="en-US" dirty="0" smtClean="0"/>
              <a:t>怎样测试</a:t>
            </a:r>
            <a:r>
              <a:rPr lang="en-US" altLang="zh-CN" dirty="0" smtClean="0"/>
              <a:t>SQL</a:t>
            </a:r>
            <a:r>
              <a:rPr lang="zh-CN" altLang="en-US" dirty="0" smtClean="0"/>
              <a:t>注入漏洞</a:t>
            </a:r>
            <a:endParaRPr lang="en-US" altLang="zh-CN" dirty="0" smtClean="0"/>
          </a:p>
          <a:p>
            <a:r>
              <a:rPr lang="zh-CN" altLang="en-US" dirty="0" smtClean="0"/>
              <a:t>怎样防御</a:t>
            </a:r>
            <a:r>
              <a:rPr lang="en-US" altLang="zh-CN" dirty="0" smtClean="0"/>
              <a:t>SQL</a:t>
            </a:r>
            <a:r>
              <a:rPr lang="zh-CN" altLang="en-US" dirty="0" smtClean="0"/>
              <a:t>注入漏洞</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rgbClr val="FF0000"/>
                                      </p:to>
                                    </p:animClr>
                                    <p:animClr clrSpc="rgb" dir="cw">
                                      <p:cBhvr>
                                        <p:cTn id="7" dur="500" fill="hold"/>
                                        <p:tgtEl>
                                          <p:spTgt spid="3">
                                            <p:txEl>
                                              <p:pRg st="0" end="0"/>
                                            </p:txEl>
                                          </p:spTgt>
                                        </p:tgtEl>
                                        <p:attrNameLst>
                                          <p:attrName>fillcolor</p:attrName>
                                        </p:attrNameLst>
                                      </p:cBhvr>
                                      <p:to>
                                        <a:srgbClr val="FF0000"/>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注入方法</a:t>
            </a:r>
          </a:p>
        </p:txBody>
      </p:sp>
      <p:sp>
        <p:nvSpPr>
          <p:cNvPr id="3" name="内容占位符 2"/>
          <p:cNvSpPr>
            <a:spLocks noGrp="1"/>
          </p:cNvSpPr>
          <p:nvPr>
            <p:ph idx="1"/>
          </p:nvPr>
        </p:nvSpPr>
        <p:spPr>
          <a:xfrm>
            <a:off x="5102086" y="1089024"/>
            <a:ext cx="6264413" cy="4930775"/>
          </a:xfrm>
        </p:spPr>
        <p:txBody>
          <a:bodyPr/>
          <a:lstStyle/>
          <a:p>
            <a:pPr lvl="1"/>
            <a:r>
              <a:rPr lang="zh-CN" altLang="en-US" dirty="0" smtClean="0"/>
              <a:t>由此结果可以爆出用户名、密码；</a:t>
            </a:r>
            <a:endParaRPr lang="en-US" altLang="zh-CN" dirty="0" smtClean="0"/>
          </a:p>
          <a:p>
            <a:pPr lvl="1"/>
            <a:r>
              <a:rPr lang="zh-CN" altLang="en-US" dirty="0" smtClean="0"/>
              <a:t>密码采用</a:t>
            </a:r>
            <a:r>
              <a:rPr lang="en-US" altLang="zh-CN" dirty="0" smtClean="0"/>
              <a:t>md5</a:t>
            </a:r>
            <a:r>
              <a:rPr lang="zh-CN" altLang="en-US" dirty="0" smtClean="0"/>
              <a:t>加密，可以到</a:t>
            </a:r>
            <a:r>
              <a:rPr lang="sq-AL" altLang="zh-CN" dirty="0"/>
              <a:t>www.cmd5.com</a:t>
            </a:r>
            <a:r>
              <a:rPr lang="zh-CN" altLang="en-US" dirty="0"/>
              <a:t>进行解密</a:t>
            </a:r>
          </a:p>
          <a:p>
            <a:endParaRPr lang="zh-CN" altLang="en-US" dirty="0"/>
          </a:p>
        </p:txBody>
      </p:sp>
      <p:pic>
        <p:nvPicPr>
          <p:cNvPr id="4" name="图片 3"/>
          <p:cNvPicPr>
            <a:picLocks noChangeAspect="1"/>
          </p:cNvPicPr>
          <p:nvPr/>
        </p:nvPicPr>
        <p:blipFill>
          <a:blip r:embed="rId3"/>
          <a:stretch>
            <a:fillRect/>
          </a:stretch>
        </p:blipFill>
        <p:spPr>
          <a:xfrm>
            <a:off x="884395" y="1234795"/>
            <a:ext cx="4336961" cy="5199812"/>
          </a:xfrm>
          <a:prstGeom prst="rect">
            <a:avLst/>
          </a:prstGeom>
        </p:spPr>
      </p:pic>
    </p:spTree>
    <p:extLst>
      <p:ext uri="{BB962C8B-B14F-4D97-AF65-F5344CB8AC3E}">
        <p14:creationId xmlns:p14="http://schemas.microsoft.com/office/powerpoint/2010/main" val="37239316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注入方法</a:t>
            </a:r>
          </a:p>
        </p:txBody>
      </p:sp>
      <p:sp>
        <p:nvSpPr>
          <p:cNvPr id="3" name="内容占位符 2"/>
          <p:cNvSpPr>
            <a:spLocks noGrp="1"/>
          </p:cNvSpPr>
          <p:nvPr>
            <p:ph idx="1"/>
          </p:nvPr>
        </p:nvSpPr>
        <p:spPr/>
        <p:txBody>
          <a:bodyPr/>
          <a:lstStyle/>
          <a:p>
            <a:r>
              <a:rPr lang="zh-CN" altLang="en-US" dirty="0" smtClean="0"/>
              <a:t>总结：</a:t>
            </a:r>
            <a:endParaRPr lang="en-US" altLang="zh-CN" dirty="0" smtClean="0"/>
          </a:p>
          <a:p>
            <a:pPr lvl="1"/>
            <a:r>
              <a:rPr lang="zh-CN" altLang="en-US" dirty="0" smtClean="0"/>
              <a:t>猜字段</a:t>
            </a:r>
            <a:endParaRPr lang="en-US" altLang="zh-CN" dirty="0" smtClean="0"/>
          </a:p>
          <a:p>
            <a:pPr lvl="1"/>
            <a:r>
              <a:rPr lang="zh-CN" altLang="en-US" dirty="0" smtClean="0"/>
              <a:t>联合查询获取数据库名字和操作系统版本</a:t>
            </a:r>
            <a:endParaRPr lang="en-US" altLang="zh-CN" dirty="0" smtClean="0"/>
          </a:p>
          <a:p>
            <a:pPr lvl="1"/>
            <a:r>
              <a:rPr lang="zh-CN" altLang="en-US" dirty="0" smtClean="0"/>
              <a:t>由数据库得到自带表，获取表名</a:t>
            </a:r>
            <a:endParaRPr lang="en-US" altLang="zh-CN" dirty="0" smtClean="0"/>
          </a:p>
          <a:p>
            <a:pPr lvl="1"/>
            <a:r>
              <a:rPr lang="zh-CN" altLang="en-US" dirty="0" smtClean="0"/>
              <a:t>由表名获取用户名和密码</a:t>
            </a:r>
            <a:endParaRPr lang="zh-CN" altLang="en-US" dirty="0"/>
          </a:p>
        </p:txBody>
      </p:sp>
    </p:spTree>
    <p:extLst>
      <p:ext uri="{BB962C8B-B14F-4D97-AF65-F5344CB8AC3E}">
        <p14:creationId xmlns:p14="http://schemas.microsoft.com/office/powerpoint/2010/main" val="2432769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6591" y="0"/>
            <a:ext cx="6591300" cy="892175"/>
          </a:xfrm>
        </p:spPr>
        <p:txBody>
          <a:bodyPr/>
          <a:lstStyle/>
          <a:p>
            <a:pPr algn="ctr"/>
            <a:r>
              <a:rPr lang="zh-CN" altLang="en-US" dirty="0" smtClean="0"/>
              <a:t>目 录</a:t>
            </a:r>
            <a:endParaRPr lang="zh-CN" altLang="en-US" dirty="0"/>
          </a:p>
        </p:txBody>
      </p:sp>
      <p:sp>
        <p:nvSpPr>
          <p:cNvPr id="3" name="内容占位符 2"/>
          <p:cNvSpPr>
            <a:spLocks noGrp="1"/>
          </p:cNvSpPr>
          <p:nvPr>
            <p:ph idx="1"/>
          </p:nvPr>
        </p:nvSpPr>
        <p:spPr/>
        <p:txBody>
          <a:bodyPr/>
          <a:lstStyle/>
          <a:p>
            <a:r>
              <a:rPr lang="en-US" altLang="zh-CN" dirty="0" smtClean="0"/>
              <a:t>SQL</a:t>
            </a:r>
            <a:r>
              <a:rPr lang="zh-CN" altLang="en-US" dirty="0" smtClean="0"/>
              <a:t>注入漏洞概述</a:t>
            </a:r>
            <a:endParaRPr lang="en-US" altLang="zh-CN" dirty="0" smtClean="0"/>
          </a:p>
          <a:p>
            <a:r>
              <a:rPr lang="en-US" altLang="zh-CN" dirty="0" smtClean="0"/>
              <a:t>SQL</a:t>
            </a:r>
            <a:r>
              <a:rPr lang="zh-CN" altLang="en-US" dirty="0" smtClean="0"/>
              <a:t>注入方法</a:t>
            </a:r>
            <a:endParaRPr lang="en-US" altLang="zh-CN" dirty="0" smtClean="0"/>
          </a:p>
          <a:p>
            <a:r>
              <a:rPr lang="zh-CN" altLang="en-US" dirty="0" smtClean="0">
                <a:solidFill>
                  <a:srgbClr val="FF0000"/>
                </a:solidFill>
              </a:rPr>
              <a:t>怎样测试</a:t>
            </a:r>
            <a:r>
              <a:rPr lang="en-US" altLang="zh-CN" dirty="0" smtClean="0">
                <a:solidFill>
                  <a:srgbClr val="FF0000"/>
                </a:solidFill>
              </a:rPr>
              <a:t>SQL</a:t>
            </a:r>
            <a:r>
              <a:rPr lang="zh-CN" altLang="en-US" dirty="0" smtClean="0">
                <a:solidFill>
                  <a:srgbClr val="FF0000"/>
                </a:solidFill>
              </a:rPr>
              <a:t>注入漏洞</a:t>
            </a:r>
            <a:endParaRPr lang="en-US" altLang="zh-CN" dirty="0" smtClean="0">
              <a:solidFill>
                <a:srgbClr val="FF0000"/>
              </a:solidFill>
            </a:endParaRPr>
          </a:p>
          <a:p>
            <a:r>
              <a:rPr lang="zh-CN" altLang="en-US" dirty="0" smtClean="0"/>
              <a:t>怎样防御</a:t>
            </a:r>
            <a:r>
              <a:rPr lang="en-US" altLang="zh-CN" dirty="0" smtClean="0"/>
              <a:t>SQL</a:t>
            </a:r>
            <a:r>
              <a:rPr lang="zh-CN" altLang="en-US" dirty="0" smtClean="0"/>
              <a:t>注入漏洞</a:t>
            </a:r>
            <a:endParaRPr lang="en-US" altLang="zh-CN" dirty="0" smtClean="0"/>
          </a:p>
        </p:txBody>
      </p:sp>
    </p:spTree>
    <p:extLst>
      <p:ext uri="{BB962C8B-B14F-4D97-AF65-F5344CB8AC3E}">
        <p14:creationId xmlns:p14="http://schemas.microsoft.com/office/powerpoint/2010/main" val="32803406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olidFill>
                  <a:srgbClr val="FF0000"/>
                </a:solidFill>
              </a:rPr>
              <a:t/>
            </a:r>
            <a:br>
              <a:rPr lang="en-US" altLang="zh-CN" dirty="0">
                <a:solidFill>
                  <a:srgbClr val="FF0000"/>
                </a:solidFill>
              </a:rPr>
            </a:br>
            <a:r>
              <a:rPr lang="en-US" altLang="zh-CN" dirty="0" smtClean="0">
                <a:solidFill>
                  <a:srgbClr val="FF0000"/>
                </a:solidFill>
              </a:rPr>
              <a:t/>
            </a:r>
            <a:br>
              <a:rPr lang="en-US" altLang="zh-CN" dirty="0" smtClean="0">
                <a:solidFill>
                  <a:srgbClr val="FF0000"/>
                </a:solidFill>
              </a:rPr>
            </a:br>
            <a:r>
              <a:rPr lang="zh-CN" altLang="en-US" dirty="0" smtClean="0"/>
              <a:t>怎样</a:t>
            </a:r>
            <a:r>
              <a:rPr lang="zh-CN" altLang="en-US" dirty="0"/>
              <a:t>测试</a:t>
            </a:r>
            <a:r>
              <a:rPr lang="en-US" altLang="zh-CN" dirty="0"/>
              <a:t>SQL</a:t>
            </a:r>
            <a:r>
              <a:rPr lang="zh-CN" altLang="en-US" dirty="0"/>
              <a:t>注入</a:t>
            </a:r>
            <a:r>
              <a:rPr lang="zh-CN" altLang="en-US" dirty="0" smtClean="0"/>
              <a:t>漏洞</a:t>
            </a:r>
            <a:r>
              <a:rPr lang="en-US" altLang="zh-CN" dirty="0" smtClean="0"/>
              <a:t/>
            </a:r>
            <a:br>
              <a:rPr lang="en-US" altLang="zh-CN" dirty="0" smtClean="0"/>
            </a:br>
            <a:r>
              <a:rPr lang="en-US" altLang="zh-CN" dirty="0">
                <a:solidFill>
                  <a:srgbClr val="FF0000"/>
                </a:solidFill>
              </a:rPr>
              <a:t/>
            </a:r>
            <a:br>
              <a:rPr lang="en-US" altLang="zh-CN" dirty="0">
                <a:solidFill>
                  <a:srgbClr val="FF0000"/>
                </a:solidFill>
              </a:rPr>
            </a:br>
            <a:endParaRPr lang="zh-CN" altLang="en-US" dirty="0"/>
          </a:p>
        </p:txBody>
      </p:sp>
      <p:sp>
        <p:nvSpPr>
          <p:cNvPr id="3" name="内容占位符 2"/>
          <p:cNvSpPr>
            <a:spLocks noGrp="1"/>
          </p:cNvSpPr>
          <p:nvPr>
            <p:ph idx="1"/>
          </p:nvPr>
        </p:nvSpPr>
        <p:spPr/>
        <p:txBody>
          <a:bodyPr>
            <a:normAutofit/>
          </a:bodyPr>
          <a:lstStyle/>
          <a:p>
            <a:r>
              <a:rPr lang="zh-CN" altLang="en-US" dirty="0"/>
              <a:t>判断是否存在 </a:t>
            </a:r>
            <a:r>
              <a:rPr lang="en-US" altLang="zh-CN" dirty="0" err="1"/>
              <a:t>Sql</a:t>
            </a:r>
            <a:r>
              <a:rPr lang="en-US" altLang="zh-CN" dirty="0"/>
              <a:t> </a:t>
            </a:r>
            <a:r>
              <a:rPr lang="zh-CN" altLang="en-US" dirty="0"/>
              <a:t>注入漏洞</a:t>
            </a:r>
          </a:p>
          <a:p>
            <a:pPr lvl="1"/>
            <a:r>
              <a:rPr lang="zh-CN" altLang="en-US" dirty="0" smtClean="0"/>
              <a:t>单引号</a:t>
            </a:r>
            <a:r>
              <a:rPr lang="zh-CN" altLang="en-US" dirty="0"/>
              <a:t>判断法</a:t>
            </a:r>
            <a:r>
              <a:rPr lang="zh-CN" altLang="en-US" dirty="0" smtClean="0"/>
              <a:t>：</a:t>
            </a:r>
            <a:endParaRPr lang="en-US" altLang="zh-CN" dirty="0" smtClean="0"/>
          </a:p>
          <a:p>
            <a:pPr lvl="2"/>
            <a:r>
              <a:rPr lang="zh-CN" altLang="en-US" dirty="0" smtClean="0"/>
              <a:t>在</a:t>
            </a:r>
            <a:r>
              <a:rPr lang="zh-CN" altLang="en-US" dirty="0"/>
              <a:t>参数后面加上单引号</a:t>
            </a:r>
            <a:r>
              <a:rPr lang="en-US" altLang="zh-CN" dirty="0"/>
              <a:t>,</a:t>
            </a:r>
            <a:r>
              <a:rPr lang="zh-CN" altLang="en-US" dirty="0"/>
              <a:t>比如</a:t>
            </a:r>
            <a:r>
              <a:rPr lang="en-US" altLang="zh-CN" dirty="0" smtClean="0"/>
              <a:t>:http</a:t>
            </a:r>
            <a:r>
              <a:rPr lang="en-US" altLang="zh-CN" dirty="0"/>
              <a:t>://</a:t>
            </a:r>
            <a:r>
              <a:rPr lang="en-US" altLang="zh-CN" dirty="0" smtClean="0"/>
              <a:t>xxx/</a:t>
            </a:r>
            <a:r>
              <a:rPr lang="en-US" altLang="zh-CN" dirty="0" err="1" smtClean="0"/>
              <a:t>abc.php?id</a:t>
            </a:r>
            <a:r>
              <a:rPr lang="en-US" altLang="zh-CN" dirty="0" smtClean="0"/>
              <a:t>=1‘ </a:t>
            </a:r>
            <a:r>
              <a:rPr lang="zh-CN" altLang="en-US" dirty="0"/>
              <a:t>如果页面返回错误，则存在 </a:t>
            </a:r>
            <a:r>
              <a:rPr lang="en-US" altLang="zh-CN" dirty="0" err="1"/>
              <a:t>Sql</a:t>
            </a:r>
            <a:r>
              <a:rPr lang="en-US" altLang="zh-CN" dirty="0"/>
              <a:t> </a:t>
            </a:r>
            <a:r>
              <a:rPr lang="zh-CN" altLang="en-US" dirty="0" smtClean="0"/>
              <a:t>注入</a:t>
            </a:r>
            <a:endParaRPr lang="en-US" altLang="zh-CN" dirty="0"/>
          </a:p>
          <a:p>
            <a:pPr lvl="2"/>
            <a:r>
              <a:rPr lang="zh-CN" altLang="en-US" dirty="0" smtClean="0"/>
              <a:t>原因：无论</a:t>
            </a:r>
            <a:r>
              <a:rPr lang="zh-CN" altLang="en-US" dirty="0"/>
              <a:t>字符型还是整型都会因为单引号个数不匹配而报</a:t>
            </a:r>
            <a:r>
              <a:rPr lang="zh-CN" altLang="en-US" dirty="0" smtClean="0"/>
              <a:t>错</a:t>
            </a:r>
            <a:r>
              <a:rPr lang="zh-CN" altLang="en-US" dirty="0"/>
              <a:t/>
            </a:r>
            <a:br>
              <a:rPr lang="zh-CN" altLang="en-US" dirty="0"/>
            </a:br>
            <a:r>
              <a:rPr lang="zh-CN" altLang="en-US" dirty="0"/>
              <a:t>（如果未报错，不代表不存在 </a:t>
            </a:r>
            <a:r>
              <a:rPr lang="en-US" altLang="zh-CN" dirty="0" err="1"/>
              <a:t>Sql</a:t>
            </a:r>
            <a:r>
              <a:rPr lang="en-US" altLang="zh-CN" dirty="0"/>
              <a:t> </a:t>
            </a:r>
            <a:r>
              <a:rPr lang="zh-CN" altLang="en-US" dirty="0"/>
              <a:t>注入，因为有可能页面对单引号做了过滤，这时可以使用判断语句进行</a:t>
            </a:r>
            <a:r>
              <a:rPr lang="zh-CN" altLang="en-US" dirty="0" smtClean="0"/>
              <a:t>注入</a:t>
            </a:r>
            <a:r>
              <a:rPr lang="zh-CN" altLang="en-US" dirty="0"/>
              <a:t>）</a:t>
            </a:r>
          </a:p>
          <a:p>
            <a:endParaRPr lang="zh-CN" altLang="en-US" dirty="0"/>
          </a:p>
        </p:txBody>
      </p:sp>
    </p:spTree>
    <p:extLst>
      <p:ext uri="{BB962C8B-B14F-4D97-AF65-F5344CB8AC3E}">
        <p14:creationId xmlns:p14="http://schemas.microsoft.com/office/powerpoint/2010/main" val="1269731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怎样测试</a:t>
            </a:r>
            <a:r>
              <a:rPr lang="en-US" altLang="zh-CN" dirty="0"/>
              <a:t>SQL</a:t>
            </a:r>
            <a:r>
              <a:rPr lang="zh-CN" altLang="en-US" dirty="0"/>
              <a:t>注入</a:t>
            </a:r>
            <a:r>
              <a:rPr lang="zh-CN" altLang="en-US" dirty="0" smtClean="0"/>
              <a:t>漏洞</a:t>
            </a:r>
            <a:endParaRPr lang="zh-CN" altLang="en-US" dirty="0"/>
          </a:p>
        </p:txBody>
      </p:sp>
      <p:sp>
        <p:nvSpPr>
          <p:cNvPr id="3" name="内容占位符 2"/>
          <p:cNvSpPr>
            <a:spLocks noGrp="1"/>
          </p:cNvSpPr>
          <p:nvPr>
            <p:ph idx="1"/>
          </p:nvPr>
        </p:nvSpPr>
        <p:spPr/>
        <p:txBody>
          <a:bodyPr>
            <a:normAutofit/>
          </a:bodyPr>
          <a:lstStyle/>
          <a:p>
            <a:r>
              <a:rPr lang="zh-CN" altLang="en-US" dirty="0"/>
              <a:t>判断 </a:t>
            </a:r>
            <a:r>
              <a:rPr lang="en-US" altLang="zh-CN" dirty="0" err="1"/>
              <a:t>Sql</a:t>
            </a:r>
            <a:r>
              <a:rPr lang="en-US" altLang="zh-CN" dirty="0"/>
              <a:t> </a:t>
            </a:r>
            <a:r>
              <a:rPr lang="zh-CN" altLang="en-US" dirty="0"/>
              <a:t>注入漏洞的</a:t>
            </a:r>
            <a:r>
              <a:rPr lang="zh-CN" altLang="en-US" dirty="0" smtClean="0"/>
              <a:t>类型，通常 </a:t>
            </a:r>
            <a:r>
              <a:rPr lang="en-US" altLang="zh-CN" dirty="0" err="1"/>
              <a:t>Sql</a:t>
            </a:r>
            <a:r>
              <a:rPr lang="en-US" altLang="zh-CN" dirty="0"/>
              <a:t> </a:t>
            </a:r>
            <a:r>
              <a:rPr lang="zh-CN" altLang="en-US" dirty="0"/>
              <a:t>注入漏洞分为 </a:t>
            </a:r>
            <a:r>
              <a:rPr lang="en-US" altLang="zh-CN" dirty="0"/>
              <a:t>2 </a:t>
            </a:r>
            <a:r>
              <a:rPr lang="zh-CN" altLang="en-US" dirty="0"/>
              <a:t>种类型：</a:t>
            </a:r>
          </a:p>
          <a:p>
            <a:pPr lvl="1"/>
            <a:r>
              <a:rPr lang="zh-CN" altLang="en-US" dirty="0"/>
              <a:t>数字型</a:t>
            </a:r>
          </a:p>
          <a:p>
            <a:pPr lvl="1"/>
            <a:r>
              <a:rPr lang="zh-CN" altLang="en-US" dirty="0"/>
              <a:t>字符型</a:t>
            </a:r>
          </a:p>
          <a:p>
            <a:r>
              <a:rPr lang="zh-CN" altLang="en-US" dirty="0"/>
              <a:t>其实所有的类型都是根据数据库本身表的类型所产生的，在我们创建表的时候会发现其后总有个数据类型的限制，而不同的数据库又有不同的数据类型，但是无论怎么分常用的查询数据类型总是以数字与字符来区分的，所以就会产生注入点为何种</a:t>
            </a:r>
            <a:r>
              <a:rPr lang="zh-CN" altLang="en-US" dirty="0" smtClean="0"/>
              <a:t>类型</a:t>
            </a:r>
            <a:endParaRPr lang="zh-CN" altLang="en-US" dirty="0"/>
          </a:p>
        </p:txBody>
      </p:sp>
    </p:spTree>
    <p:extLst>
      <p:ext uri="{BB962C8B-B14F-4D97-AF65-F5344CB8AC3E}">
        <p14:creationId xmlns:p14="http://schemas.microsoft.com/office/powerpoint/2010/main" val="311993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怎样测试</a:t>
            </a:r>
            <a:r>
              <a:rPr lang="en-US" altLang="zh-CN" dirty="0"/>
              <a:t>SQL</a:t>
            </a:r>
            <a:r>
              <a:rPr lang="zh-CN" altLang="en-US" dirty="0"/>
              <a:t>注入</a:t>
            </a:r>
            <a:r>
              <a:rPr lang="zh-CN" altLang="en-US" dirty="0" smtClean="0"/>
              <a:t>漏洞</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数字型判断：</a:t>
            </a:r>
          </a:p>
          <a:p>
            <a:pPr lvl="1"/>
            <a:r>
              <a:rPr lang="zh-CN" altLang="en-US" dirty="0"/>
              <a:t>当输入的参 </a:t>
            </a:r>
            <a:r>
              <a:rPr lang="en-US" altLang="zh-CN" dirty="0"/>
              <a:t>x </a:t>
            </a:r>
            <a:r>
              <a:rPr lang="zh-CN" altLang="en-US" dirty="0"/>
              <a:t>为整型时，通常 </a:t>
            </a:r>
            <a:r>
              <a:rPr lang="en-US" altLang="zh-CN" dirty="0" err="1"/>
              <a:t>abc.php</a:t>
            </a:r>
            <a:r>
              <a:rPr lang="en-US" altLang="zh-CN" dirty="0"/>
              <a:t> </a:t>
            </a:r>
            <a:r>
              <a:rPr lang="zh-CN" altLang="en-US" dirty="0"/>
              <a:t>中 </a:t>
            </a:r>
            <a:r>
              <a:rPr lang="en-US" altLang="zh-CN" dirty="0" err="1"/>
              <a:t>Sql</a:t>
            </a:r>
            <a:r>
              <a:rPr lang="en-US" altLang="zh-CN" dirty="0"/>
              <a:t> </a:t>
            </a:r>
            <a:r>
              <a:rPr lang="zh-CN" altLang="en-US" dirty="0"/>
              <a:t>语句类型大致如下：</a:t>
            </a:r>
          </a:p>
          <a:p>
            <a:pPr lvl="1"/>
            <a:r>
              <a:rPr lang="en-US" altLang="zh-CN" dirty="0"/>
              <a:t>select * from &lt;</a:t>
            </a:r>
            <a:r>
              <a:rPr lang="zh-CN" altLang="en-US" dirty="0"/>
              <a:t>表名</a:t>
            </a:r>
            <a:r>
              <a:rPr lang="en-US" altLang="zh-CN" dirty="0"/>
              <a:t>&gt; where id = x</a:t>
            </a:r>
          </a:p>
          <a:p>
            <a:pPr lvl="1"/>
            <a:r>
              <a:rPr lang="zh-CN" altLang="en-US" dirty="0"/>
              <a:t>这种类型可以使用经典的 </a:t>
            </a:r>
            <a:r>
              <a:rPr lang="en-US" altLang="zh-CN" dirty="0"/>
              <a:t>and 1=1 </a:t>
            </a:r>
            <a:r>
              <a:rPr lang="zh-CN" altLang="en-US" dirty="0"/>
              <a:t>和 </a:t>
            </a:r>
            <a:r>
              <a:rPr lang="en-US" altLang="zh-CN" dirty="0"/>
              <a:t>and 1=2 </a:t>
            </a:r>
            <a:r>
              <a:rPr lang="zh-CN" altLang="en-US" dirty="0"/>
              <a:t>来判断</a:t>
            </a:r>
            <a:r>
              <a:rPr lang="zh-CN" altLang="en-US" dirty="0" smtClean="0"/>
              <a:t>：</a:t>
            </a:r>
            <a:endParaRPr lang="zh-CN" altLang="en-US" dirty="0"/>
          </a:p>
          <a:p>
            <a:pPr lvl="2"/>
            <a:r>
              <a:rPr lang="en-US" altLang="zh-CN" dirty="0" err="1"/>
              <a:t>Url</a:t>
            </a:r>
            <a:r>
              <a:rPr lang="en-US" altLang="zh-CN" dirty="0"/>
              <a:t> </a:t>
            </a:r>
            <a:r>
              <a:rPr lang="zh-CN" altLang="en-US" dirty="0"/>
              <a:t>地址中输入 </a:t>
            </a:r>
            <a:r>
              <a:rPr lang="en-US" altLang="zh-CN" dirty="0"/>
              <a:t>http://xxx/abc.php?id= x and 1=1 </a:t>
            </a:r>
            <a:r>
              <a:rPr lang="zh-CN" altLang="en-US" dirty="0"/>
              <a:t>页面依旧运行正常，继续进行</a:t>
            </a:r>
            <a:r>
              <a:rPr lang="zh-CN" altLang="en-US" dirty="0" smtClean="0"/>
              <a:t>下一步</a:t>
            </a:r>
            <a:endParaRPr lang="zh-CN" altLang="en-US" dirty="0"/>
          </a:p>
          <a:p>
            <a:pPr lvl="2"/>
            <a:r>
              <a:rPr lang="en-US" altLang="zh-CN" dirty="0" err="1"/>
              <a:t>Url</a:t>
            </a:r>
            <a:r>
              <a:rPr lang="en-US" altLang="zh-CN" dirty="0"/>
              <a:t> </a:t>
            </a:r>
            <a:r>
              <a:rPr lang="zh-CN" altLang="en-US" dirty="0"/>
              <a:t>地址中继续输入 </a:t>
            </a:r>
            <a:r>
              <a:rPr lang="en-US" altLang="zh-CN" dirty="0"/>
              <a:t>http://xxx/abc.php?id= x and 1=2 </a:t>
            </a:r>
            <a:r>
              <a:rPr lang="zh-CN" altLang="en-US" dirty="0"/>
              <a:t>页面运行错误，则说明此 </a:t>
            </a:r>
            <a:r>
              <a:rPr lang="en-US" altLang="zh-CN" dirty="0" err="1"/>
              <a:t>Sql</a:t>
            </a:r>
            <a:r>
              <a:rPr lang="en-US" altLang="zh-CN" dirty="0"/>
              <a:t> </a:t>
            </a:r>
            <a:r>
              <a:rPr lang="zh-CN" altLang="en-US" dirty="0"/>
              <a:t>注入为数字型</a:t>
            </a:r>
            <a:r>
              <a:rPr lang="zh-CN" altLang="en-US" dirty="0" smtClean="0"/>
              <a:t>注入</a:t>
            </a:r>
            <a:endParaRPr lang="zh-CN" altLang="en-US" dirty="0"/>
          </a:p>
        </p:txBody>
      </p:sp>
    </p:spTree>
    <p:extLst>
      <p:ext uri="{BB962C8B-B14F-4D97-AF65-F5344CB8AC3E}">
        <p14:creationId xmlns:p14="http://schemas.microsoft.com/office/powerpoint/2010/main" val="330913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怎样测试</a:t>
            </a:r>
            <a:r>
              <a:rPr lang="en-US" altLang="zh-CN" dirty="0"/>
              <a:t>SQL</a:t>
            </a:r>
            <a:r>
              <a:rPr lang="zh-CN" altLang="en-US" dirty="0"/>
              <a:t>注入</a:t>
            </a:r>
            <a:r>
              <a:rPr lang="zh-CN" altLang="en-US" dirty="0" smtClean="0"/>
              <a:t>漏洞</a:t>
            </a:r>
            <a:endParaRPr lang="zh-CN" altLang="en-US" dirty="0"/>
          </a:p>
        </p:txBody>
      </p:sp>
      <p:sp>
        <p:nvSpPr>
          <p:cNvPr id="3" name="内容占位符 2"/>
          <p:cNvSpPr>
            <a:spLocks noGrp="1"/>
          </p:cNvSpPr>
          <p:nvPr>
            <p:ph idx="1"/>
          </p:nvPr>
        </p:nvSpPr>
        <p:spPr/>
        <p:txBody>
          <a:bodyPr>
            <a:normAutofit/>
          </a:bodyPr>
          <a:lstStyle/>
          <a:p>
            <a:r>
              <a:rPr lang="zh-CN" altLang="en-US" dirty="0"/>
              <a:t>原因如下：</a:t>
            </a:r>
          </a:p>
          <a:p>
            <a:pPr lvl="1"/>
            <a:r>
              <a:rPr lang="zh-CN" altLang="en-US" dirty="0"/>
              <a:t>当输入 </a:t>
            </a:r>
            <a:r>
              <a:rPr lang="sq-AL" altLang="zh-CN" dirty="0"/>
              <a:t>and 1=1</a:t>
            </a:r>
            <a:r>
              <a:rPr lang="zh-CN" altLang="en-US" dirty="0"/>
              <a:t>时，后台执行 </a:t>
            </a:r>
            <a:r>
              <a:rPr lang="sq-AL" altLang="zh-CN" dirty="0"/>
              <a:t>Sql </a:t>
            </a:r>
            <a:r>
              <a:rPr lang="zh-CN" altLang="en-US" dirty="0"/>
              <a:t>语句</a:t>
            </a:r>
            <a:r>
              <a:rPr lang="zh-CN" altLang="en-US" dirty="0" smtClean="0"/>
              <a:t>：</a:t>
            </a:r>
            <a:endParaRPr lang="zh-CN" altLang="en-US" dirty="0"/>
          </a:p>
          <a:p>
            <a:pPr lvl="2"/>
            <a:r>
              <a:rPr lang="sq-AL" altLang="zh-CN" dirty="0"/>
              <a:t>select * from &lt;</a:t>
            </a:r>
            <a:r>
              <a:rPr lang="zh-CN" altLang="en-US" dirty="0"/>
              <a:t>表名</a:t>
            </a:r>
            <a:r>
              <a:rPr lang="en-US" altLang="zh-CN" dirty="0"/>
              <a:t>&gt; </a:t>
            </a:r>
            <a:r>
              <a:rPr lang="sq-AL" altLang="zh-CN" dirty="0"/>
              <a:t>where id = x and 1=1 </a:t>
            </a:r>
            <a:r>
              <a:rPr lang="zh-CN" altLang="en-US" dirty="0" smtClean="0"/>
              <a:t>没有</a:t>
            </a:r>
            <a:r>
              <a:rPr lang="zh-CN" altLang="en-US" dirty="0"/>
              <a:t>语法错误且逻辑判断为正确，所以返回</a:t>
            </a:r>
            <a:r>
              <a:rPr lang="zh-CN" altLang="en-US" dirty="0" smtClean="0"/>
              <a:t>正常</a:t>
            </a:r>
            <a:endParaRPr lang="zh-CN" altLang="en-US" dirty="0"/>
          </a:p>
          <a:p>
            <a:pPr lvl="1"/>
            <a:r>
              <a:rPr lang="zh-CN" altLang="en-US" dirty="0"/>
              <a:t>当输入 </a:t>
            </a:r>
            <a:r>
              <a:rPr lang="sq-AL" altLang="zh-CN" dirty="0"/>
              <a:t>and 1=2</a:t>
            </a:r>
            <a:r>
              <a:rPr lang="zh-CN" altLang="en-US" dirty="0"/>
              <a:t>时，后台执行 </a:t>
            </a:r>
            <a:r>
              <a:rPr lang="sq-AL" altLang="zh-CN" dirty="0"/>
              <a:t>Sql </a:t>
            </a:r>
            <a:r>
              <a:rPr lang="zh-CN" altLang="en-US" dirty="0"/>
              <a:t>语句</a:t>
            </a:r>
            <a:r>
              <a:rPr lang="zh-CN" altLang="en-US" dirty="0" smtClean="0"/>
              <a:t>：</a:t>
            </a:r>
            <a:endParaRPr lang="zh-CN" altLang="en-US" dirty="0"/>
          </a:p>
          <a:p>
            <a:pPr lvl="2"/>
            <a:r>
              <a:rPr lang="sq-AL" altLang="zh-CN" dirty="0"/>
              <a:t>select * from &lt;</a:t>
            </a:r>
            <a:r>
              <a:rPr lang="zh-CN" altLang="en-US" dirty="0"/>
              <a:t>表名</a:t>
            </a:r>
            <a:r>
              <a:rPr lang="en-US" altLang="zh-CN" dirty="0"/>
              <a:t>&gt; </a:t>
            </a:r>
            <a:r>
              <a:rPr lang="sq-AL" altLang="zh-CN" dirty="0"/>
              <a:t>where id = x and </a:t>
            </a:r>
            <a:r>
              <a:rPr lang="sq-AL" altLang="zh-CN" dirty="0" smtClean="0"/>
              <a:t>1=2</a:t>
            </a:r>
            <a:r>
              <a:rPr lang="zh-CN" altLang="en-US" dirty="0" smtClean="0"/>
              <a:t>没有</a:t>
            </a:r>
            <a:r>
              <a:rPr lang="zh-CN" altLang="en-US" dirty="0"/>
              <a:t>语法错误但是逻辑判断为假，所以返回</a:t>
            </a:r>
            <a:r>
              <a:rPr lang="zh-CN" altLang="en-US" dirty="0" smtClean="0"/>
              <a:t>错误</a:t>
            </a:r>
            <a:endParaRPr lang="zh-CN" altLang="en-US" dirty="0"/>
          </a:p>
        </p:txBody>
      </p:sp>
    </p:spTree>
    <p:extLst>
      <p:ext uri="{BB962C8B-B14F-4D97-AF65-F5344CB8AC3E}">
        <p14:creationId xmlns:p14="http://schemas.microsoft.com/office/powerpoint/2010/main" val="1150038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怎样测试</a:t>
            </a:r>
            <a:r>
              <a:rPr lang="en-US" altLang="zh-CN" dirty="0"/>
              <a:t>SQL</a:t>
            </a:r>
            <a:r>
              <a:rPr lang="zh-CN" altLang="en-US" dirty="0"/>
              <a:t>注入</a:t>
            </a:r>
            <a:r>
              <a:rPr lang="zh-CN" altLang="en-US" dirty="0" smtClean="0"/>
              <a:t>漏洞</a:t>
            </a:r>
            <a:endParaRPr lang="zh-CN" altLang="en-US" dirty="0"/>
          </a:p>
        </p:txBody>
      </p:sp>
      <p:sp>
        <p:nvSpPr>
          <p:cNvPr id="3" name="内容占位符 2"/>
          <p:cNvSpPr>
            <a:spLocks noGrp="1"/>
          </p:cNvSpPr>
          <p:nvPr>
            <p:ph idx="1"/>
          </p:nvPr>
        </p:nvSpPr>
        <p:spPr/>
        <p:txBody>
          <a:bodyPr>
            <a:normAutofit fontScale="92500"/>
          </a:bodyPr>
          <a:lstStyle/>
          <a:p>
            <a:r>
              <a:rPr lang="zh-CN" altLang="en-US" dirty="0"/>
              <a:t>字符型判断：</a:t>
            </a:r>
          </a:p>
          <a:p>
            <a:pPr lvl="1"/>
            <a:r>
              <a:rPr lang="zh-CN" altLang="en-US" dirty="0"/>
              <a:t>当输入的参 </a:t>
            </a:r>
            <a:r>
              <a:rPr lang="sq-AL" altLang="zh-CN" dirty="0"/>
              <a:t>x </a:t>
            </a:r>
            <a:r>
              <a:rPr lang="zh-CN" altLang="en-US" dirty="0"/>
              <a:t>为字符型时，通常 </a:t>
            </a:r>
            <a:r>
              <a:rPr lang="sq-AL" altLang="zh-CN" dirty="0"/>
              <a:t>abc.php </a:t>
            </a:r>
            <a:r>
              <a:rPr lang="zh-CN" altLang="en-US" dirty="0"/>
              <a:t>中 </a:t>
            </a:r>
            <a:r>
              <a:rPr lang="sq-AL" altLang="zh-CN" dirty="0"/>
              <a:t>SQL </a:t>
            </a:r>
            <a:r>
              <a:rPr lang="zh-CN" altLang="en-US" dirty="0"/>
              <a:t>语句类型大致如下：</a:t>
            </a:r>
          </a:p>
          <a:p>
            <a:pPr lvl="1"/>
            <a:r>
              <a:rPr lang="sq-AL" altLang="zh-CN" dirty="0"/>
              <a:t>select * from &lt;</a:t>
            </a:r>
            <a:r>
              <a:rPr lang="zh-CN" altLang="en-US" dirty="0"/>
              <a:t>表名</a:t>
            </a:r>
            <a:r>
              <a:rPr lang="en-US" altLang="zh-CN" dirty="0"/>
              <a:t>&gt; </a:t>
            </a:r>
            <a:r>
              <a:rPr lang="sq-AL" altLang="zh-CN" dirty="0"/>
              <a:t>where id = 'x'</a:t>
            </a:r>
          </a:p>
          <a:p>
            <a:pPr lvl="1"/>
            <a:r>
              <a:rPr lang="zh-CN" altLang="en-US" dirty="0"/>
              <a:t>这种类型我们同样可以使用 </a:t>
            </a:r>
            <a:r>
              <a:rPr lang="sq-AL" altLang="zh-CN" dirty="0"/>
              <a:t>and '1'='1 </a:t>
            </a:r>
            <a:r>
              <a:rPr lang="zh-CN" altLang="en-US" dirty="0"/>
              <a:t>和 </a:t>
            </a:r>
            <a:r>
              <a:rPr lang="sq-AL" altLang="zh-CN" dirty="0"/>
              <a:t>and '1'='2</a:t>
            </a:r>
            <a:r>
              <a:rPr lang="zh-CN" altLang="en-US" dirty="0"/>
              <a:t>来判断</a:t>
            </a:r>
            <a:r>
              <a:rPr lang="zh-CN" altLang="en-US" dirty="0" smtClean="0"/>
              <a:t>：</a:t>
            </a:r>
            <a:endParaRPr lang="zh-CN" altLang="en-US" dirty="0"/>
          </a:p>
          <a:p>
            <a:pPr lvl="2"/>
            <a:r>
              <a:rPr lang="sq-AL" altLang="zh-CN" dirty="0"/>
              <a:t>Url </a:t>
            </a:r>
            <a:r>
              <a:rPr lang="zh-CN" altLang="en-US" dirty="0"/>
              <a:t>地址中输入 </a:t>
            </a:r>
            <a:r>
              <a:rPr lang="sq-AL" altLang="zh-CN" dirty="0"/>
              <a:t>http://xxx/abc.php?id= </a:t>
            </a:r>
            <a:r>
              <a:rPr lang="sq-AL" altLang="zh-CN" dirty="0"/>
              <a:t>' x</a:t>
            </a:r>
            <a:r>
              <a:rPr lang="sq-AL" altLang="zh-CN" dirty="0"/>
              <a:t>' and '1'='1 </a:t>
            </a:r>
            <a:r>
              <a:rPr lang="zh-CN" altLang="en-US" dirty="0"/>
              <a:t>页面运行正常，继续进行</a:t>
            </a:r>
            <a:r>
              <a:rPr lang="zh-CN" altLang="en-US" dirty="0" smtClean="0"/>
              <a:t>下一步</a:t>
            </a:r>
            <a:endParaRPr lang="zh-CN" altLang="en-US" dirty="0"/>
          </a:p>
          <a:p>
            <a:pPr lvl="2"/>
            <a:r>
              <a:rPr lang="sq-AL" altLang="zh-CN" dirty="0"/>
              <a:t>Url </a:t>
            </a:r>
            <a:r>
              <a:rPr lang="zh-CN" altLang="en-US" dirty="0"/>
              <a:t>地址中继续输入 </a:t>
            </a:r>
            <a:r>
              <a:rPr lang="sq-AL" altLang="zh-CN" dirty="0"/>
              <a:t>http://xxx/abc.php?id= </a:t>
            </a:r>
            <a:r>
              <a:rPr lang="sq-AL" altLang="zh-CN" dirty="0"/>
              <a:t>' x</a:t>
            </a:r>
            <a:r>
              <a:rPr lang="sq-AL" altLang="zh-CN" dirty="0"/>
              <a:t>' and '1'='2 </a:t>
            </a:r>
            <a:r>
              <a:rPr lang="zh-CN" altLang="en-US" dirty="0"/>
              <a:t>页面运行错误，则说明此 </a:t>
            </a:r>
            <a:r>
              <a:rPr lang="sq-AL" altLang="zh-CN" dirty="0"/>
              <a:t>Sql </a:t>
            </a:r>
            <a:r>
              <a:rPr lang="zh-CN" altLang="en-US" dirty="0"/>
              <a:t>注入为字符型</a:t>
            </a:r>
            <a:r>
              <a:rPr lang="zh-CN" altLang="en-US" dirty="0" smtClean="0"/>
              <a:t>注入</a:t>
            </a:r>
            <a:endParaRPr lang="zh-CN" altLang="en-US" dirty="0"/>
          </a:p>
        </p:txBody>
      </p:sp>
    </p:spTree>
    <p:extLst>
      <p:ext uri="{BB962C8B-B14F-4D97-AF65-F5344CB8AC3E}">
        <p14:creationId xmlns:p14="http://schemas.microsoft.com/office/powerpoint/2010/main" val="413729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怎样测试</a:t>
            </a:r>
            <a:r>
              <a:rPr lang="en-US" altLang="zh-CN" dirty="0"/>
              <a:t>SQL</a:t>
            </a:r>
            <a:r>
              <a:rPr lang="zh-CN" altLang="en-US" dirty="0"/>
              <a:t>注入</a:t>
            </a:r>
            <a:r>
              <a:rPr lang="zh-CN" altLang="en-US" dirty="0" smtClean="0"/>
              <a:t>漏洞</a:t>
            </a:r>
            <a:endParaRPr lang="zh-CN" altLang="en-US" dirty="0"/>
          </a:p>
        </p:txBody>
      </p:sp>
      <p:sp>
        <p:nvSpPr>
          <p:cNvPr id="3" name="内容占位符 2"/>
          <p:cNvSpPr>
            <a:spLocks noGrp="1"/>
          </p:cNvSpPr>
          <p:nvPr>
            <p:ph idx="1"/>
          </p:nvPr>
        </p:nvSpPr>
        <p:spPr/>
        <p:txBody>
          <a:bodyPr>
            <a:normAutofit/>
          </a:bodyPr>
          <a:lstStyle/>
          <a:p>
            <a:r>
              <a:rPr lang="zh-CN" altLang="en-US" dirty="0"/>
              <a:t>原因如下：</a:t>
            </a:r>
          </a:p>
          <a:p>
            <a:pPr lvl="1"/>
            <a:r>
              <a:rPr lang="zh-CN" altLang="en-US" dirty="0"/>
              <a:t>当输入 </a:t>
            </a:r>
            <a:r>
              <a:rPr lang="sq-AL" altLang="zh-CN" dirty="0"/>
              <a:t>and '1'='1</a:t>
            </a:r>
            <a:r>
              <a:rPr lang="zh-CN" altLang="en-US" dirty="0"/>
              <a:t>时，后台执行 </a:t>
            </a:r>
            <a:r>
              <a:rPr lang="sq-AL" altLang="zh-CN" dirty="0"/>
              <a:t>Sql </a:t>
            </a:r>
            <a:r>
              <a:rPr lang="zh-CN" altLang="en-US" dirty="0"/>
              <a:t>语句</a:t>
            </a:r>
            <a:r>
              <a:rPr lang="zh-CN" altLang="en-US" dirty="0" smtClean="0"/>
              <a:t>：</a:t>
            </a:r>
            <a:endParaRPr lang="en-US" altLang="zh-CN" dirty="0"/>
          </a:p>
          <a:p>
            <a:pPr marL="457200" lvl="1" indent="0">
              <a:buNone/>
            </a:pPr>
            <a:r>
              <a:rPr lang="sq-AL" altLang="zh-CN" dirty="0" smtClean="0"/>
              <a:t>select </a:t>
            </a:r>
            <a:r>
              <a:rPr lang="sq-AL" altLang="zh-CN" dirty="0"/>
              <a:t>* from &lt;</a:t>
            </a:r>
            <a:r>
              <a:rPr lang="zh-CN" altLang="en-US" dirty="0"/>
              <a:t>表名</a:t>
            </a:r>
            <a:r>
              <a:rPr lang="en-US" altLang="zh-CN" dirty="0"/>
              <a:t>&gt; </a:t>
            </a:r>
            <a:r>
              <a:rPr lang="sq-AL" altLang="zh-CN" dirty="0"/>
              <a:t>where id = 'x' and '1'=</a:t>
            </a:r>
            <a:r>
              <a:rPr lang="sq-AL" altLang="zh-CN" dirty="0" smtClean="0"/>
              <a:t>'1‘</a:t>
            </a:r>
            <a:endParaRPr lang="en-US" altLang="zh-CN" dirty="0"/>
          </a:p>
          <a:p>
            <a:pPr lvl="2"/>
            <a:r>
              <a:rPr lang="zh-CN" altLang="en-US" dirty="0" smtClean="0"/>
              <a:t>语法</a:t>
            </a:r>
            <a:r>
              <a:rPr lang="zh-CN" altLang="en-US" dirty="0"/>
              <a:t>正确，逻辑判断正确，所以返回</a:t>
            </a:r>
            <a:r>
              <a:rPr lang="zh-CN" altLang="en-US" dirty="0" smtClean="0"/>
              <a:t>正确</a:t>
            </a:r>
            <a:endParaRPr lang="zh-CN" altLang="en-US" dirty="0"/>
          </a:p>
          <a:p>
            <a:pPr lvl="1"/>
            <a:r>
              <a:rPr lang="zh-CN" altLang="en-US" dirty="0"/>
              <a:t>当输入 </a:t>
            </a:r>
            <a:r>
              <a:rPr lang="sq-AL" altLang="zh-CN" dirty="0"/>
              <a:t>and '1'='2</a:t>
            </a:r>
            <a:r>
              <a:rPr lang="zh-CN" altLang="en-US" dirty="0"/>
              <a:t>时，后台执行 </a:t>
            </a:r>
            <a:r>
              <a:rPr lang="sq-AL" altLang="zh-CN" dirty="0"/>
              <a:t>Sql </a:t>
            </a:r>
            <a:r>
              <a:rPr lang="zh-CN" altLang="en-US" dirty="0"/>
              <a:t>语句</a:t>
            </a:r>
            <a:r>
              <a:rPr lang="zh-CN" altLang="en-US" dirty="0" smtClean="0"/>
              <a:t>：</a:t>
            </a:r>
            <a:endParaRPr lang="en-US" altLang="zh-CN" dirty="0" smtClean="0"/>
          </a:p>
          <a:p>
            <a:pPr marL="457200" lvl="1" indent="0">
              <a:buNone/>
            </a:pPr>
            <a:r>
              <a:rPr lang="sq-AL" altLang="zh-CN" dirty="0" smtClean="0"/>
              <a:t>select </a:t>
            </a:r>
            <a:r>
              <a:rPr lang="sq-AL" altLang="zh-CN" dirty="0"/>
              <a:t>* from &lt;</a:t>
            </a:r>
            <a:r>
              <a:rPr lang="zh-CN" altLang="en-US" dirty="0"/>
              <a:t>表名</a:t>
            </a:r>
            <a:r>
              <a:rPr lang="en-US" altLang="zh-CN" dirty="0"/>
              <a:t>&gt; </a:t>
            </a:r>
            <a:r>
              <a:rPr lang="sq-AL" altLang="zh-CN" dirty="0"/>
              <a:t>where id = 'x' and '1'='2'</a:t>
            </a:r>
          </a:p>
          <a:p>
            <a:pPr lvl="2"/>
            <a:r>
              <a:rPr lang="zh-CN" altLang="en-US" dirty="0"/>
              <a:t>语法正确，但逻辑判断错误，所以返回正确</a:t>
            </a:r>
          </a:p>
        </p:txBody>
      </p:sp>
    </p:spTree>
    <p:extLst>
      <p:ext uri="{BB962C8B-B14F-4D97-AF65-F5344CB8AC3E}">
        <p14:creationId xmlns:p14="http://schemas.microsoft.com/office/powerpoint/2010/main" val="1013107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6591" y="0"/>
            <a:ext cx="6591300" cy="892175"/>
          </a:xfrm>
        </p:spPr>
        <p:txBody>
          <a:bodyPr/>
          <a:lstStyle/>
          <a:p>
            <a:pPr algn="ctr"/>
            <a:r>
              <a:rPr lang="zh-CN" altLang="en-US" dirty="0" smtClean="0"/>
              <a:t>目 录</a:t>
            </a:r>
            <a:endParaRPr lang="zh-CN" altLang="en-US" dirty="0"/>
          </a:p>
        </p:txBody>
      </p:sp>
      <p:sp>
        <p:nvSpPr>
          <p:cNvPr id="3" name="内容占位符 2"/>
          <p:cNvSpPr>
            <a:spLocks noGrp="1"/>
          </p:cNvSpPr>
          <p:nvPr>
            <p:ph idx="1"/>
          </p:nvPr>
        </p:nvSpPr>
        <p:spPr/>
        <p:txBody>
          <a:bodyPr/>
          <a:lstStyle/>
          <a:p>
            <a:r>
              <a:rPr lang="en-US" altLang="zh-CN" dirty="0" smtClean="0"/>
              <a:t>SQL</a:t>
            </a:r>
            <a:r>
              <a:rPr lang="zh-CN" altLang="en-US" dirty="0" smtClean="0"/>
              <a:t>注入漏洞概述</a:t>
            </a:r>
            <a:endParaRPr lang="en-US" altLang="zh-CN" dirty="0" smtClean="0"/>
          </a:p>
          <a:p>
            <a:r>
              <a:rPr lang="en-US" altLang="zh-CN" dirty="0" smtClean="0"/>
              <a:t>SQL</a:t>
            </a:r>
            <a:r>
              <a:rPr lang="zh-CN" altLang="en-US" dirty="0" smtClean="0"/>
              <a:t>注入方法</a:t>
            </a:r>
            <a:endParaRPr lang="en-US" altLang="zh-CN" dirty="0" smtClean="0"/>
          </a:p>
          <a:p>
            <a:r>
              <a:rPr lang="zh-CN" altLang="en-US" dirty="0" smtClean="0"/>
              <a:t>怎样测试</a:t>
            </a:r>
            <a:r>
              <a:rPr lang="en-US" altLang="zh-CN" dirty="0" smtClean="0"/>
              <a:t>SQL</a:t>
            </a:r>
            <a:r>
              <a:rPr lang="zh-CN" altLang="en-US" dirty="0" smtClean="0"/>
              <a:t>注入漏洞</a:t>
            </a:r>
            <a:endParaRPr lang="en-US" altLang="zh-CN" dirty="0" smtClean="0"/>
          </a:p>
          <a:p>
            <a:r>
              <a:rPr lang="zh-CN" altLang="en-US" dirty="0" smtClean="0">
                <a:solidFill>
                  <a:srgbClr val="FF0000"/>
                </a:solidFill>
              </a:rPr>
              <a:t>怎样防御</a:t>
            </a:r>
            <a:r>
              <a:rPr lang="en-US" altLang="zh-CN" dirty="0" smtClean="0">
                <a:solidFill>
                  <a:srgbClr val="FF0000"/>
                </a:solidFill>
              </a:rPr>
              <a:t>SQL</a:t>
            </a:r>
            <a:r>
              <a:rPr lang="zh-CN" altLang="en-US" dirty="0" smtClean="0">
                <a:solidFill>
                  <a:srgbClr val="FF0000"/>
                </a:solidFill>
              </a:rPr>
              <a:t>注入漏洞</a:t>
            </a:r>
            <a:endParaRPr lang="en-US" altLang="zh-CN" dirty="0" smtClean="0">
              <a:solidFill>
                <a:srgbClr val="FF0000"/>
              </a:solidFill>
            </a:endParaRPr>
          </a:p>
        </p:txBody>
      </p:sp>
    </p:spTree>
    <p:extLst>
      <p:ext uri="{BB962C8B-B14F-4D97-AF65-F5344CB8AC3E}">
        <p14:creationId xmlns:p14="http://schemas.microsoft.com/office/powerpoint/2010/main" val="26708204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注入漏洞概述</a:t>
            </a:r>
          </a:p>
        </p:txBody>
      </p:sp>
      <p:sp>
        <p:nvSpPr>
          <p:cNvPr id="3" name="内容占位符 2"/>
          <p:cNvSpPr>
            <a:spLocks noGrp="1"/>
          </p:cNvSpPr>
          <p:nvPr>
            <p:ph idx="1"/>
          </p:nvPr>
        </p:nvSpPr>
        <p:spPr/>
        <p:txBody>
          <a:bodyPr/>
          <a:lstStyle/>
          <a:p>
            <a:r>
              <a:rPr lang="en-US" altLang="zh-CN" dirty="0" smtClean="0"/>
              <a:t>Web</a:t>
            </a:r>
            <a:r>
              <a:rPr lang="zh-CN" altLang="en-US" dirty="0" smtClean="0"/>
              <a:t>程序三层架构</a:t>
            </a:r>
            <a:endParaRPr lang="zh-CN" altLang="en-US" dirty="0"/>
          </a:p>
        </p:txBody>
      </p:sp>
      <p:grpSp>
        <p:nvGrpSpPr>
          <p:cNvPr id="5" name="组合 4"/>
          <p:cNvGrpSpPr/>
          <p:nvPr/>
        </p:nvGrpSpPr>
        <p:grpSpPr>
          <a:xfrm>
            <a:off x="207264" y="1664794"/>
            <a:ext cx="11775069" cy="4809157"/>
            <a:chOff x="207264" y="1664794"/>
            <a:chExt cx="11775069" cy="4809157"/>
          </a:xfrm>
        </p:grpSpPr>
        <p:pic>
          <p:nvPicPr>
            <p:cNvPr id="1026" name="Picture 2" descr="https://upload-images.jianshu.io/upload_images/6230889-585c75c52b4d235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264" y="1664794"/>
              <a:ext cx="11775069" cy="4809157"/>
            </a:xfrm>
            <a:prstGeom prst="rect">
              <a:avLst/>
            </a:prstGeom>
            <a:noFill/>
            <a:extLst>
              <a:ext uri="{909E8E84-426E-40DD-AFC4-6F175D3DCCD1}">
                <a14:hiddenFill xmlns:a14="http://schemas.microsoft.com/office/drawing/2010/main">
                  <a:solidFill>
                    <a:srgbClr val="FFFFFF"/>
                  </a:solidFill>
                </a14:hiddenFill>
              </a:ext>
            </a:extLst>
          </p:spPr>
        </p:pic>
        <p:sp>
          <p:nvSpPr>
            <p:cNvPr id="4" name="圆角矩形 3"/>
            <p:cNvSpPr/>
            <p:nvPr/>
          </p:nvSpPr>
          <p:spPr>
            <a:xfrm>
              <a:off x="304800" y="2316480"/>
              <a:ext cx="2767584" cy="390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zh-CN" altLang="en-US" b="1" dirty="0" smtClean="0">
                  <a:solidFill>
                    <a:schemeClr val="tx1">
                      <a:lumMod val="95000"/>
                      <a:lumOff val="5000"/>
                    </a:schemeClr>
                  </a:solidFill>
                </a:rPr>
                <a:t>访问</a:t>
              </a:r>
              <a:r>
                <a:rPr lang="en-US" altLang="zh-CN" b="1" dirty="0" smtClean="0">
                  <a:solidFill>
                    <a:schemeClr val="tx1">
                      <a:lumMod val="95000"/>
                      <a:lumOff val="5000"/>
                    </a:schemeClr>
                  </a:solidFill>
                </a:rPr>
                <a:t>http://www.xxx.com</a:t>
              </a:r>
            </a:p>
            <a:p>
              <a:pPr algn="ctr"/>
              <a:endParaRPr lang="zh-CN" altLang="en-US" dirty="0"/>
            </a:p>
          </p:txBody>
        </p:sp>
      </p:grpSp>
    </p:spTree>
    <p:extLst>
      <p:ext uri="{BB962C8B-B14F-4D97-AF65-F5344CB8AC3E}">
        <p14:creationId xmlns:p14="http://schemas.microsoft.com/office/powerpoint/2010/main" val="5049994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怎样防御</a:t>
            </a:r>
            <a:r>
              <a:rPr lang="en-US" altLang="zh-CN" smtClean="0"/>
              <a:t>SQL</a:t>
            </a:r>
            <a:r>
              <a:rPr lang="zh-CN" altLang="en-US" smtClean="0"/>
              <a:t>注入漏洞</a:t>
            </a:r>
            <a:endParaRPr lang="en-US" altLang="zh-CN" dirty="0"/>
          </a:p>
        </p:txBody>
      </p:sp>
      <p:sp>
        <p:nvSpPr>
          <p:cNvPr id="3" name="内容占位符 2"/>
          <p:cNvSpPr>
            <a:spLocks noGrp="1"/>
          </p:cNvSpPr>
          <p:nvPr>
            <p:ph idx="1"/>
          </p:nvPr>
        </p:nvSpPr>
        <p:spPr/>
        <p:txBody>
          <a:bodyPr>
            <a:normAutofit fontScale="92500" lnSpcReduction="10000"/>
          </a:bodyPr>
          <a:lstStyle/>
          <a:p>
            <a:r>
              <a:rPr lang="zh-CN" altLang="en-US" dirty="0" smtClean="0"/>
              <a:t>使用参数化的过滤性语句</a:t>
            </a:r>
            <a:endParaRPr lang="en-US" altLang="zh-CN" dirty="0" smtClean="0"/>
          </a:p>
          <a:p>
            <a:r>
              <a:rPr lang="zh-CN" altLang="en-US" dirty="0" smtClean="0"/>
              <a:t>输入验证</a:t>
            </a:r>
            <a:endParaRPr lang="en-US" altLang="zh-CN" dirty="0" smtClean="0"/>
          </a:p>
          <a:p>
            <a:r>
              <a:rPr lang="zh-CN" altLang="en-US" dirty="0" smtClean="0"/>
              <a:t>错误消息处理</a:t>
            </a:r>
          </a:p>
          <a:p>
            <a:r>
              <a:rPr lang="zh-CN" altLang="en-US" dirty="0" smtClean="0"/>
              <a:t>加密处理</a:t>
            </a:r>
          </a:p>
          <a:p>
            <a:r>
              <a:rPr lang="zh-CN" altLang="en-US" dirty="0" smtClean="0"/>
              <a:t>存储过程来执行所有的查询</a:t>
            </a:r>
          </a:p>
          <a:p>
            <a:r>
              <a:rPr lang="zh-CN" altLang="en-US" dirty="0" smtClean="0"/>
              <a:t>使用专业的漏洞扫描工具</a:t>
            </a:r>
          </a:p>
          <a:p>
            <a:r>
              <a:rPr lang="zh-CN" altLang="en-US" dirty="0" smtClean="0"/>
              <a:t>确保</a:t>
            </a:r>
            <a:r>
              <a:rPr lang="zh-CN" altLang="en-US" dirty="0" smtClean="0"/>
              <a:t>数据库安全</a:t>
            </a:r>
          </a:p>
          <a:p>
            <a:endParaRPr lang="zh-CN" altLang="en-US" dirty="0"/>
          </a:p>
        </p:txBody>
      </p:sp>
    </p:spTree>
    <p:extLst>
      <p:ext uri="{BB962C8B-B14F-4D97-AF65-F5344CB8AC3E}">
        <p14:creationId xmlns:p14="http://schemas.microsoft.com/office/powerpoint/2010/main" val="1357815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p:txBody>
          <a:bodyPr/>
          <a:lstStyle/>
          <a:p>
            <a:pPr marL="0" indent="0">
              <a:buNone/>
            </a:pPr>
            <a:r>
              <a:rPr lang="en-US" altLang="zh-CN" dirty="0" smtClean="0"/>
              <a:t>1 PPT</a:t>
            </a:r>
            <a:r>
              <a:rPr lang="zh-CN" altLang="en-US" dirty="0" smtClean="0"/>
              <a:t>中例子，练习一遍（必做）</a:t>
            </a:r>
            <a:endParaRPr lang="en-US" altLang="zh-CN" dirty="0" smtClean="0"/>
          </a:p>
          <a:p>
            <a:pPr marL="0" indent="0">
              <a:buNone/>
            </a:pPr>
            <a:r>
              <a:rPr lang="en-US" altLang="zh-CN" dirty="0" smtClean="0"/>
              <a:t> </a:t>
            </a:r>
            <a:r>
              <a:rPr lang="zh-CN" altLang="en-US" dirty="0" smtClean="0"/>
              <a:t>选做：</a:t>
            </a:r>
            <a:endParaRPr lang="en-US" altLang="zh-CN" dirty="0" smtClean="0"/>
          </a:p>
          <a:p>
            <a:pPr marL="0" indent="0">
              <a:buNone/>
            </a:pPr>
            <a:r>
              <a:rPr lang="en-US" altLang="zh-CN" dirty="0" smtClean="0"/>
              <a:t>1 </a:t>
            </a:r>
            <a:r>
              <a:rPr lang="zh-CN" altLang="en-US" dirty="0" smtClean="0"/>
              <a:t>自己写一个登录功能，练习使用绕过策略进行</a:t>
            </a:r>
            <a:r>
              <a:rPr lang="en-US" altLang="zh-CN" dirty="0" smtClean="0"/>
              <a:t>SQL</a:t>
            </a:r>
            <a:r>
              <a:rPr lang="zh-CN" altLang="en-US" dirty="0" smtClean="0"/>
              <a:t>注入漏洞练习</a:t>
            </a:r>
            <a:endParaRPr lang="en-US" altLang="zh-CN" dirty="0" smtClean="0"/>
          </a:p>
          <a:p>
            <a:pPr marL="0" indent="0">
              <a:buNone/>
            </a:pPr>
            <a:r>
              <a:rPr lang="en-US" altLang="zh-CN" dirty="0" smtClean="0"/>
              <a:t>2 </a:t>
            </a:r>
            <a:r>
              <a:rPr lang="zh-CN" altLang="en-US" dirty="0" smtClean="0"/>
              <a:t>尝试使用</a:t>
            </a:r>
            <a:r>
              <a:rPr lang="en-US" altLang="zh-CN" dirty="0" smtClean="0"/>
              <a:t>SQL</a:t>
            </a:r>
            <a:r>
              <a:rPr lang="zh-CN" altLang="en-US" dirty="0" smtClean="0"/>
              <a:t>注入漏洞攻击</a:t>
            </a:r>
            <a:r>
              <a:rPr lang="en-US" altLang="zh-CN" dirty="0" err="1" smtClean="0"/>
              <a:t>zl_shop</a:t>
            </a:r>
            <a:r>
              <a:rPr lang="zh-CN" altLang="en-US" dirty="0" smtClean="0"/>
              <a:t>网站</a:t>
            </a:r>
            <a:endParaRPr lang="en-US" altLang="zh-CN" dirty="0" smtClean="0"/>
          </a:p>
          <a:p>
            <a:pPr marL="0" indent="0">
              <a:buNone/>
            </a:pPr>
            <a:r>
              <a:rPr lang="en-US" altLang="zh-CN" dirty="0" smtClean="0"/>
              <a:t>3 </a:t>
            </a:r>
            <a:r>
              <a:rPr lang="zh-CN" altLang="en-US" dirty="0" smtClean="0"/>
              <a:t>尝试使用其他的</a:t>
            </a:r>
            <a:r>
              <a:rPr lang="en-US" altLang="zh-CN" dirty="0" smtClean="0"/>
              <a:t>SQL</a:t>
            </a:r>
            <a:r>
              <a:rPr lang="zh-CN" altLang="en-US" dirty="0" smtClean="0"/>
              <a:t>注入策略攻击</a:t>
            </a:r>
            <a:r>
              <a:rPr lang="en-US" altLang="zh-CN" dirty="0" smtClean="0"/>
              <a:t>DVWA</a:t>
            </a:r>
            <a:r>
              <a:rPr lang="zh-CN" altLang="en-US" dirty="0"/>
              <a:t>系统</a:t>
            </a:r>
          </a:p>
        </p:txBody>
      </p:sp>
    </p:spTree>
    <p:extLst>
      <p:ext uri="{BB962C8B-B14F-4D97-AF65-F5344CB8AC3E}">
        <p14:creationId xmlns:p14="http://schemas.microsoft.com/office/powerpoint/2010/main" val="13356203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Question</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SQL</a:t>
            </a:r>
            <a:r>
              <a:rPr lang="zh-CN" altLang="en-US" dirty="0"/>
              <a:t>注入漏洞</a:t>
            </a:r>
            <a:r>
              <a:rPr lang="zh-CN" altLang="en-US" dirty="0" smtClean="0"/>
              <a:t>概述</a:t>
            </a:r>
            <a:endParaRPr lang="zh-CN" altLang="en-US" dirty="0"/>
          </a:p>
        </p:txBody>
      </p:sp>
      <p:sp>
        <p:nvSpPr>
          <p:cNvPr id="3" name="内容占位符 2"/>
          <p:cNvSpPr>
            <a:spLocks noGrp="1"/>
          </p:cNvSpPr>
          <p:nvPr>
            <p:ph idx="1"/>
          </p:nvPr>
        </p:nvSpPr>
        <p:spPr>
          <a:xfrm>
            <a:off x="850900" y="1089024"/>
            <a:ext cx="5041900" cy="4930775"/>
          </a:xfrm>
        </p:spPr>
        <p:txBody>
          <a:bodyPr>
            <a:normAutofit/>
          </a:bodyPr>
          <a:lstStyle/>
          <a:p>
            <a:r>
              <a:rPr lang="zh-CN" altLang="en-US" dirty="0" smtClean="0"/>
              <a:t>什么是</a:t>
            </a:r>
            <a:r>
              <a:rPr lang="en-US" altLang="zh-CN" dirty="0" smtClean="0"/>
              <a:t>SQL</a:t>
            </a:r>
            <a:r>
              <a:rPr lang="zh-CN" altLang="en-US" dirty="0" smtClean="0"/>
              <a:t>注入漏洞</a:t>
            </a:r>
            <a:endParaRPr lang="en-US" altLang="zh-CN" dirty="0" smtClean="0"/>
          </a:p>
          <a:p>
            <a:pPr lvl="1"/>
            <a:r>
              <a:rPr lang="zh-CN" altLang="en-US" dirty="0"/>
              <a:t>通过把</a:t>
            </a:r>
            <a:r>
              <a:rPr lang="en-US" altLang="zh-CN" dirty="0"/>
              <a:t>SQL</a:t>
            </a:r>
            <a:r>
              <a:rPr lang="zh-CN" altLang="en-US" dirty="0"/>
              <a:t>命令插入到</a:t>
            </a:r>
            <a:r>
              <a:rPr lang="en-US" altLang="zh-CN" dirty="0"/>
              <a:t>Web</a:t>
            </a:r>
            <a:r>
              <a:rPr lang="zh-CN" altLang="en-US" dirty="0"/>
              <a:t>表单提交或输入域名或页面请求的查询字符串，最终达到</a:t>
            </a:r>
            <a:r>
              <a:rPr lang="zh-CN" altLang="en-US" dirty="0">
                <a:solidFill>
                  <a:srgbClr val="FF0000"/>
                </a:solidFill>
              </a:rPr>
              <a:t>欺骗服务器执行恶意的</a:t>
            </a:r>
            <a:r>
              <a:rPr lang="en-US" altLang="zh-CN" dirty="0">
                <a:solidFill>
                  <a:srgbClr val="FF0000"/>
                </a:solidFill>
              </a:rPr>
              <a:t>SQL</a:t>
            </a:r>
            <a:r>
              <a:rPr lang="zh-CN" altLang="en-US" dirty="0" smtClean="0">
                <a:solidFill>
                  <a:srgbClr val="FF0000"/>
                </a:solidFill>
              </a:rPr>
              <a:t>命令</a:t>
            </a:r>
            <a:endParaRPr lang="en-US" altLang="zh-CN" dirty="0" smtClean="0">
              <a:solidFill>
                <a:srgbClr val="FF0000"/>
              </a:solidFill>
            </a:endParaRPr>
          </a:p>
        </p:txBody>
      </p:sp>
      <p:pic>
        <p:nvPicPr>
          <p:cNvPr id="4" name="Picture 2" descr="https://wkretype.bdimg.com/retype/zoom/aaf468d4a58da0116c1749ef?pn=5&amp;o=jpg_6&amp;md5sum=227a004095b4c5df9b7e1a930a41c330&amp;sign=d230fe343b&amp;png=479906-677487&amp;jpg=371520-534687"/>
          <p:cNvPicPr>
            <a:picLocks noChangeAspect="1" noChangeArrowheads="1"/>
          </p:cNvPicPr>
          <p:nvPr/>
        </p:nvPicPr>
        <p:blipFill rotWithShape="1">
          <a:blip r:embed="rId3">
            <a:extLst>
              <a:ext uri="{28A0092B-C50C-407E-A947-70E740481C1C}">
                <a14:useLocalDpi xmlns:a14="http://schemas.microsoft.com/office/drawing/2010/main" val="0"/>
              </a:ext>
            </a:extLst>
          </a:blip>
          <a:srcRect l="11933" t="23049" r="50912" b="21971"/>
          <a:stretch/>
        </p:blipFill>
        <p:spPr bwMode="auto">
          <a:xfrm>
            <a:off x="5958331" y="1270000"/>
            <a:ext cx="5981235" cy="4978400"/>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96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注入漏洞概述</a:t>
            </a:r>
          </a:p>
        </p:txBody>
      </p:sp>
      <p:sp>
        <p:nvSpPr>
          <p:cNvPr id="3" name="内容占位符 2"/>
          <p:cNvSpPr>
            <a:spLocks noGrp="1"/>
          </p:cNvSpPr>
          <p:nvPr>
            <p:ph idx="1"/>
          </p:nvPr>
        </p:nvSpPr>
        <p:spPr/>
        <p:txBody>
          <a:bodyPr/>
          <a:lstStyle/>
          <a:p>
            <a:r>
              <a:rPr lang="en-US" altLang="zh-CN" dirty="0"/>
              <a:t>SQL</a:t>
            </a:r>
            <a:r>
              <a:rPr lang="zh-CN" altLang="en-US" dirty="0"/>
              <a:t>注入漏洞（</a:t>
            </a:r>
            <a:r>
              <a:rPr lang="en-US" altLang="zh-CN" dirty="0"/>
              <a:t>SQL injection</a:t>
            </a:r>
            <a:r>
              <a:rPr lang="zh-CN" altLang="en-US" dirty="0"/>
              <a:t>）是</a:t>
            </a:r>
            <a:r>
              <a:rPr lang="en-US" altLang="zh-CN" dirty="0"/>
              <a:t>Web</a:t>
            </a:r>
            <a:r>
              <a:rPr lang="zh-CN" altLang="en-US" dirty="0"/>
              <a:t>层面最高危的漏洞之一。在</a:t>
            </a:r>
            <a:r>
              <a:rPr lang="en-US" altLang="zh-CN" dirty="0"/>
              <a:t>2008</a:t>
            </a:r>
            <a:r>
              <a:rPr lang="zh-CN" altLang="en-US" dirty="0"/>
              <a:t>年到</a:t>
            </a:r>
            <a:r>
              <a:rPr lang="en-US" altLang="zh-CN" dirty="0"/>
              <a:t>2010</a:t>
            </a:r>
            <a:r>
              <a:rPr lang="zh-CN" altLang="en-US" dirty="0"/>
              <a:t>年期间，</a:t>
            </a:r>
            <a:r>
              <a:rPr lang="en-US" altLang="zh-CN" dirty="0"/>
              <a:t>SQL</a:t>
            </a:r>
            <a:r>
              <a:rPr lang="zh-CN" altLang="en-US" dirty="0"/>
              <a:t>注入漏洞连续</a:t>
            </a:r>
            <a:r>
              <a:rPr lang="en-US" altLang="zh-CN" dirty="0"/>
              <a:t>3</a:t>
            </a:r>
            <a:r>
              <a:rPr lang="zh-CN" altLang="en-US" dirty="0"/>
              <a:t>年在</a:t>
            </a:r>
            <a:r>
              <a:rPr lang="en-US" altLang="zh-CN" dirty="0"/>
              <a:t>OWASP</a:t>
            </a:r>
            <a:r>
              <a:rPr lang="zh-CN" altLang="en-US" dirty="0"/>
              <a:t>年度十大漏洞排行中排名第一</a:t>
            </a:r>
            <a:endParaRPr lang="en-US" altLang="zh-CN" dirty="0"/>
          </a:p>
          <a:p>
            <a:r>
              <a:rPr lang="en-US" altLang="zh-CN" dirty="0"/>
              <a:t>OWASP:</a:t>
            </a:r>
            <a:r>
              <a:rPr lang="zh-CN" altLang="en-US" dirty="0"/>
              <a:t>（</a:t>
            </a:r>
            <a:r>
              <a:rPr lang="sq-AL" altLang="zh-CN" dirty="0"/>
              <a:t>Open Web Application Security Project</a:t>
            </a:r>
            <a:r>
              <a:rPr lang="en-US" altLang="zh-CN" dirty="0"/>
              <a:t>  </a:t>
            </a:r>
            <a:r>
              <a:rPr lang="zh-CN" altLang="en-US" dirty="0"/>
              <a:t>开放式</a:t>
            </a:r>
            <a:r>
              <a:rPr lang="sq-AL" altLang="zh-CN" dirty="0"/>
              <a:t>Web</a:t>
            </a:r>
            <a:r>
              <a:rPr lang="zh-CN" altLang="en-US" dirty="0"/>
              <a:t>应用程序安全项目</a:t>
            </a:r>
            <a:r>
              <a:rPr lang="zh-CN" altLang="sq-AL" dirty="0"/>
              <a:t>）</a:t>
            </a:r>
            <a:r>
              <a:rPr lang="zh-CN" altLang="en-US" dirty="0"/>
              <a:t>是一个组织，它提供有关计算机和互联网应用程序的公正、实际、有成本效益的信息。其目的是协助个人、企业和机构来发现和使用可信赖软件</a:t>
            </a:r>
          </a:p>
          <a:p>
            <a:endParaRPr lang="zh-CN" altLang="en-US" dirty="0"/>
          </a:p>
        </p:txBody>
      </p:sp>
    </p:spTree>
    <p:extLst>
      <p:ext uri="{BB962C8B-B14F-4D97-AF65-F5344CB8AC3E}">
        <p14:creationId xmlns:p14="http://schemas.microsoft.com/office/powerpoint/2010/main" val="1612445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注入漏洞概述</a:t>
            </a:r>
          </a:p>
        </p:txBody>
      </p:sp>
      <p:sp>
        <p:nvSpPr>
          <p:cNvPr id="3" name="内容占位符 2"/>
          <p:cNvSpPr>
            <a:spLocks noGrp="1"/>
          </p:cNvSpPr>
          <p:nvPr>
            <p:ph idx="1"/>
          </p:nvPr>
        </p:nvSpPr>
        <p:spPr/>
        <p:txBody>
          <a:bodyPr/>
          <a:lstStyle/>
          <a:p>
            <a:r>
              <a:rPr lang="en-US" altLang="zh-CN" dirty="0"/>
              <a:t>SQL</a:t>
            </a:r>
            <a:r>
              <a:rPr lang="zh-CN" altLang="en-US" dirty="0"/>
              <a:t>注入</a:t>
            </a:r>
            <a:r>
              <a:rPr lang="zh-CN" altLang="en-US" dirty="0" smtClean="0"/>
              <a:t>原理</a:t>
            </a:r>
            <a:endParaRPr lang="en-US" altLang="zh-CN" dirty="0" smtClean="0"/>
          </a:p>
          <a:p>
            <a:pPr lvl="1"/>
            <a:r>
              <a:rPr lang="zh-CN" altLang="en-US" dirty="0" smtClean="0"/>
              <a:t>攻击者通过</a:t>
            </a:r>
            <a:r>
              <a:rPr lang="en-US" altLang="zh-CN" dirty="0" smtClean="0"/>
              <a:t>Web</a:t>
            </a:r>
            <a:r>
              <a:rPr lang="zh-CN" altLang="en-US" dirty="0" smtClean="0"/>
              <a:t>应用程序利用</a:t>
            </a:r>
            <a:r>
              <a:rPr lang="en-US" altLang="zh-CN" dirty="0" smtClean="0"/>
              <a:t>SQL</a:t>
            </a:r>
            <a:r>
              <a:rPr lang="zh-CN" altLang="en-US" dirty="0" smtClean="0"/>
              <a:t>语句或字符串将非法的数据插入到</a:t>
            </a:r>
            <a:r>
              <a:rPr lang="zh-CN" altLang="en-US" dirty="0" smtClean="0">
                <a:solidFill>
                  <a:srgbClr val="FF0000"/>
                </a:solidFill>
              </a:rPr>
              <a:t>服务器端数据库</a:t>
            </a:r>
            <a:r>
              <a:rPr lang="zh-CN" altLang="en-US" dirty="0" smtClean="0"/>
              <a:t>中，获取数据库的管理</a:t>
            </a:r>
            <a:r>
              <a:rPr lang="zh-CN" altLang="en-US" dirty="0"/>
              <a:t>用户</a:t>
            </a:r>
            <a:r>
              <a:rPr lang="zh-CN" altLang="en-US" dirty="0" smtClean="0"/>
              <a:t>权限，获取重要信息及机密文件</a:t>
            </a:r>
            <a:endParaRPr lang="zh-CN" altLang="en-US" dirty="0"/>
          </a:p>
        </p:txBody>
      </p:sp>
    </p:spTree>
    <p:extLst>
      <p:ext uri="{BB962C8B-B14F-4D97-AF65-F5344CB8AC3E}">
        <p14:creationId xmlns:p14="http://schemas.microsoft.com/office/powerpoint/2010/main" val="36343840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SQL</a:t>
            </a:r>
            <a:r>
              <a:rPr lang="zh-CN" altLang="en-US" smtClean="0"/>
              <a:t>注入漏洞概述</a:t>
            </a:r>
            <a:endParaRPr lang="zh-CN" altLang="en-US" dirty="0"/>
          </a:p>
        </p:txBody>
      </p:sp>
      <p:sp>
        <p:nvSpPr>
          <p:cNvPr id="3" name="内容占位符 2"/>
          <p:cNvSpPr>
            <a:spLocks noGrp="1"/>
          </p:cNvSpPr>
          <p:nvPr>
            <p:ph idx="1"/>
          </p:nvPr>
        </p:nvSpPr>
        <p:spPr/>
        <p:txBody>
          <a:bodyPr/>
          <a:lstStyle/>
          <a:p>
            <a:r>
              <a:rPr lang="en-US" altLang="zh-CN" dirty="0" smtClean="0"/>
              <a:t>SQL </a:t>
            </a:r>
            <a:r>
              <a:rPr lang="zh-CN" altLang="en-US" dirty="0" smtClean="0"/>
              <a:t>注入带来的威胁主要有如下几点</a:t>
            </a:r>
          </a:p>
          <a:p>
            <a:pPr lvl="1"/>
            <a:r>
              <a:rPr lang="zh-CN" altLang="en-US" dirty="0" smtClean="0"/>
              <a:t>猜解后台数据库，这是利用最多的方式，盗取网站的敏感信息</a:t>
            </a:r>
          </a:p>
          <a:p>
            <a:pPr lvl="1"/>
            <a:r>
              <a:rPr lang="zh-CN" altLang="en-US" dirty="0" smtClean="0"/>
              <a:t>绕过认证，例如绕过验证登录网站后台</a:t>
            </a:r>
            <a:endParaRPr lang="en-US" altLang="zh-CN" dirty="0" smtClean="0"/>
          </a:p>
          <a:p>
            <a:pPr lvl="1"/>
            <a:r>
              <a:rPr lang="zh-CN" altLang="en-US" dirty="0" smtClean="0"/>
              <a:t>注入可以借助数据库的存储过程进行提权等操作</a:t>
            </a:r>
            <a:r>
              <a:rPr lang="en-US" altLang="zh-CN" dirty="0" smtClean="0"/>
              <a:t>	</a:t>
            </a:r>
            <a:endParaRPr lang="zh-CN" altLang="en-US" dirty="0" smtClean="0"/>
          </a:p>
          <a:p>
            <a:endParaRPr lang="zh-CN" altLang="en-US" dirty="0"/>
          </a:p>
        </p:txBody>
      </p:sp>
    </p:spTree>
    <p:extLst>
      <p:ext uri="{BB962C8B-B14F-4D97-AF65-F5344CB8AC3E}">
        <p14:creationId xmlns:p14="http://schemas.microsoft.com/office/powerpoint/2010/main" val="364937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6591" y="0"/>
            <a:ext cx="6591300" cy="892175"/>
          </a:xfrm>
        </p:spPr>
        <p:txBody>
          <a:bodyPr/>
          <a:lstStyle/>
          <a:p>
            <a:pPr algn="ctr"/>
            <a:r>
              <a:rPr lang="zh-CN" altLang="en-US" dirty="0" smtClean="0"/>
              <a:t>目 录</a:t>
            </a:r>
            <a:endParaRPr lang="zh-CN" altLang="en-US" dirty="0"/>
          </a:p>
        </p:txBody>
      </p:sp>
      <p:sp>
        <p:nvSpPr>
          <p:cNvPr id="3" name="内容占位符 2"/>
          <p:cNvSpPr>
            <a:spLocks noGrp="1"/>
          </p:cNvSpPr>
          <p:nvPr>
            <p:ph idx="1"/>
          </p:nvPr>
        </p:nvSpPr>
        <p:spPr/>
        <p:txBody>
          <a:bodyPr/>
          <a:lstStyle/>
          <a:p>
            <a:r>
              <a:rPr lang="en-US" altLang="zh-CN" dirty="0" smtClean="0"/>
              <a:t>SQL</a:t>
            </a:r>
            <a:r>
              <a:rPr lang="zh-CN" altLang="en-US" dirty="0" smtClean="0"/>
              <a:t>注入漏洞概述</a:t>
            </a:r>
            <a:endParaRPr lang="en-US" altLang="zh-CN" dirty="0" smtClean="0"/>
          </a:p>
          <a:p>
            <a:r>
              <a:rPr lang="en-US" altLang="zh-CN" dirty="0" smtClean="0">
                <a:solidFill>
                  <a:srgbClr val="FF0000"/>
                </a:solidFill>
              </a:rPr>
              <a:t>SQL</a:t>
            </a:r>
            <a:r>
              <a:rPr lang="zh-CN" altLang="en-US" dirty="0" smtClean="0">
                <a:solidFill>
                  <a:srgbClr val="FF0000"/>
                </a:solidFill>
              </a:rPr>
              <a:t>注入方法</a:t>
            </a:r>
            <a:endParaRPr lang="en-US" altLang="zh-CN" dirty="0" smtClean="0">
              <a:solidFill>
                <a:srgbClr val="FF0000"/>
              </a:solidFill>
            </a:endParaRPr>
          </a:p>
          <a:p>
            <a:r>
              <a:rPr lang="zh-CN" altLang="en-US" dirty="0" smtClean="0"/>
              <a:t>怎样测试</a:t>
            </a:r>
            <a:r>
              <a:rPr lang="en-US" altLang="zh-CN" dirty="0" smtClean="0"/>
              <a:t>SQL</a:t>
            </a:r>
            <a:r>
              <a:rPr lang="zh-CN" altLang="en-US" dirty="0" smtClean="0"/>
              <a:t>注入漏洞</a:t>
            </a:r>
            <a:endParaRPr lang="en-US" altLang="zh-CN" dirty="0" smtClean="0"/>
          </a:p>
          <a:p>
            <a:r>
              <a:rPr lang="zh-CN" altLang="en-US" dirty="0" smtClean="0"/>
              <a:t>怎样防御</a:t>
            </a:r>
            <a:r>
              <a:rPr lang="en-US" altLang="zh-CN" dirty="0" smtClean="0"/>
              <a:t>SQL</a:t>
            </a:r>
            <a:r>
              <a:rPr lang="zh-CN" altLang="en-US" dirty="0" smtClean="0"/>
              <a:t>注入漏洞</a:t>
            </a:r>
            <a:endParaRPr lang="en-US" altLang="zh-CN" dirty="0" smtClean="0"/>
          </a:p>
        </p:txBody>
      </p:sp>
    </p:spTree>
    <p:extLst>
      <p:ext uri="{BB962C8B-B14F-4D97-AF65-F5344CB8AC3E}">
        <p14:creationId xmlns:p14="http://schemas.microsoft.com/office/powerpoint/2010/main" val="37391248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Web系统测试</Template>
  <TotalTime>5506</TotalTime>
  <Words>1740</Words>
  <Application>Microsoft Office PowerPoint</Application>
  <PresentationFormat>宽屏</PresentationFormat>
  <Paragraphs>262</Paragraphs>
  <Slides>42</Slides>
  <Notes>16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42</vt:i4>
      </vt:variant>
    </vt:vector>
  </HeadingPairs>
  <TitlesOfParts>
    <vt:vector size="49" baseType="lpstr">
      <vt:lpstr>宋体</vt:lpstr>
      <vt:lpstr>楷体</vt:lpstr>
      <vt:lpstr>Arial</vt:lpstr>
      <vt:lpstr>Calibri</vt:lpstr>
      <vt:lpstr>Times New Roman</vt:lpstr>
      <vt:lpstr>Wingdings</vt:lpstr>
      <vt:lpstr>Office 主题</vt:lpstr>
      <vt:lpstr>Web 系统测试</vt:lpstr>
      <vt:lpstr>内容回顾</vt:lpstr>
      <vt:lpstr>目 录</vt:lpstr>
      <vt:lpstr>SQL注入漏洞概述</vt:lpstr>
      <vt:lpstr>SQL注入漏洞概述</vt:lpstr>
      <vt:lpstr>SQL注入漏洞概述</vt:lpstr>
      <vt:lpstr>SQL注入漏洞概述</vt:lpstr>
      <vt:lpstr>SQL注入漏洞概述</vt:lpstr>
      <vt:lpstr>目 录</vt:lpstr>
      <vt:lpstr>SQL注入方法</vt:lpstr>
      <vt:lpstr>SQL注入方法</vt:lpstr>
      <vt:lpstr>SQL注入方法</vt:lpstr>
      <vt:lpstr>SQL注入方法</vt:lpstr>
      <vt:lpstr>SQL注入方法</vt:lpstr>
      <vt:lpstr>SQL注入方法</vt:lpstr>
      <vt:lpstr>SQL注入方法</vt:lpstr>
      <vt:lpstr>SQL注入方法</vt:lpstr>
      <vt:lpstr>SQL注入方法</vt:lpstr>
      <vt:lpstr>SQL注入方法</vt:lpstr>
      <vt:lpstr>SQL注入方法</vt:lpstr>
      <vt:lpstr>SQL注入方法</vt:lpstr>
      <vt:lpstr>SQL注入方法</vt:lpstr>
      <vt:lpstr>SQL注入方法</vt:lpstr>
      <vt:lpstr>SQL注入方法</vt:lpstr>
      <vt:lpstr>SQL注入方法</vt:lpstr>
      <vt:lpstr>SQL注入方法</vt:lpstr>
      <vt:lpstr>SQL注入方法</vt:lpstr>
      <vt:lpstr>SQL注入方法</vt:lpstr>
      <vt:lpstr>SQL注入方法</vt:lpstr>
      <vt:lpstr>SQL注入方法</vt:lpstr>
      <vt:lpstr>SQL注入方法</vt:lpstr>
      <vt:lpstr>目 录</vt:lpstr>
      <vt:lpstr>  怎样测试SQL注入漏洞  </vt:lpstr>
      <vt:lpstr>怎样测试SQL注入漏洞</vt:lpstr>
      <vt:lpstr>怎样测试SQL注入漏洞</vt:lpstr>
      <vt:lpstr>怎样测试SQL注入漏洞</vt:lpstr>
      <vt:lpstr>怎样测试SQL注入漏洞</vt:lpstr>
      <vt:lpstr>怎样测试SQL注入漏洞</vt:lpstr>
      <vt:lpstr>目 录</vt:lpstr>
      <vt:lpstr>怎样防御SQL注入漏洞</vt:lpstr>
      <vt:lpstr>练习</vt:lpstr>
      <vt:lpstr>Question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系统测试</dc:title>
  <dc:creator>刘兴梅</dc:creator>
  <cp:lastModifiedBy>软件学院教务办</cp:lastModifiedBy>
  <cp:revision>147</cp:revision>
  <dcterms:created xsi:type="dcterms:W3CDTF">2018-07-18T03:20:00Z</dcterms:created>
  <dcterms:modified xsi:type="dcterms:W3CDTF">2019-10-25T08:06:03Z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