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7" r:id="rId3"/>
    <p:sldId id="315" r:id="rId4"/>
    <p:sldId id="316" r:id="rId5"/>
    <p:sldId id="305" r:id="rId6"/>
    <p:sldId id="306" r:id="rId7"/>
    <p:sldId id="307" r:id="rId8"/>
    <p:sldId id="261" r:id="rId9"/>
    <p:sldId id="276" r:id="rId10"/>
    <p:sldId id="286" r:id="rId11"/>
    <p:sldId id="277" r:id="rId12"/>
    <p:sldId id="280" r:id="rId13"/>
    <p:sldId id="278" r:id="rId14"/>
    <p:sldId id="290" r:id="rId15"/>
    <p:sldId id="291" r:id="rId16"/>
    <p:sldId id="308" r:id="rId17"/>
    <p:sldId id="314" r:id="rId18"/>
    <p:sldId id="310" r:id="rId19"/>
    <p:sldId id="311" r:id="rId20"/>
    <p:sldId id="312" r:id="rId21"/>
    <p:sldId id="313" r:id="rId22"/>
    <p:sldId id="293" r:id="rId23"/>
    <p:sldId id="294" r:id="rId24"/>
    <p:sldId id="304" r:id="rId25"/>
    <p:sldId id="27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1446" autoAdjust="0"/>
  </p:normalViewPr>
  <p:slideViewPr>
    <p:cSldViewPr snapToGrid="0">
      <p:cViewPr varScale="1">
        <p:scale>
          <a:sx n="50" d="100"/>
          <a:sy n="50" d="100"/>
        </p:scale>
        <p:origin x="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.vutbr.cz/study/courses/ITS/public/ieee829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.vutbr.cz/study/courses/ITS/public/ieee829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25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 李萌 京东 </a:t>
            </a:r>
            <a:r>
              <a:rPr lang="en-US" altLang="zh-CN" dirty="0" smtClean="0"/>
              <a:t>(20W)</a:t>
            </a:r>
            <a:r>
              <a:rPr lang="zh-CN" altLang="en-US" dirty="0" smtClean="0"/>
              <a:t>，杨帆 新浪（</a:t>
            </a:r>
            <a:r>
              <a:rPr lang="en-US" altLang="zh-CN" dirty="0" smtClean="0"/>
              <a:t>14W</a:t>
            </a:r>
            <a:r>
              <a:rPr lang="zh-CN" altLang="en-US" dirty="0" smtClean="0"/>
              <a:t>），杨跃娟 美团（</a:t>
            </a:r>
            <a:r>
              <a:rPr lang="en-US" altLang="zh-CN" dirty="0" smtClean="0"/>
              <a:t>24W</a:t>
            </a:r>
            <a:r>
              <a:rPr lang="zh-CN" altLang="en-US" dirty="0" smtClean="0"/>
              <a:t>），张佳浩 百度，刘镯 </a:t>
            </a:r>
            <a:r>
              <a:rPr lang="en-US" altLang="zh-CN" dirty="0" smtClean="0"/>
              <a:t>360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9*13W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en-US" altLang="zh-CN" dirty="0" smtClean="0"/>
              <a:t>15 </a:t>
            </a:r>
            <a:r>
              <a:rPr lang="zh-CN" altLang="en-US" dirty="0" smtClean="0"/>
              <a:t>吉俊卿 好未来（</a:t>
            </a:r>
            <a:r>
              <a:rPr lang="en-US" altLang="zh-CN" dirty="0" smtClean="0"/>
              <a:t>14W</a:t>
            </a:r>
            <a:r>
              <a:rPr lang="zh-CN" altLang="en-US" dirty="0" smtClean="0"/>
              <a:t>），姬娅宁 滴答，姜赫 小米，游然 百度</a:t>
            </a:r>
            <a:br>
              <a:rPr lang="zh-CN" altLang="en-US" dirty="0" smtClean="0"/>
            </a:br>
            <a:r>
              <a:rPr lang="en-US" altLang="zh-CN" dirty="0" smtClean="0"/>
              <a:t>16 </a:t>
            </a:r>
            <a:r>
              <a:rPr lang="zh-CN" altLang="en-US" dirty="0" smtClean="0"/>
              <a:t>杨天莹 百度，史素佳 滴滴</a:t>
            </a:r>
            <a:r>
              <a:rPr lang="en-US" altLang="zh-CN" dirty="0" smtClean="0"/>
              <a:t>/360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zh-CN" altLang="en-US" dirty="0" smtClean="0"/>
              <a:t>张飞宇等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 京东，徐世伟 </a:t>
            </a:r>
            <a:r>
              <a:rPr lang="en-US" altLang="zh-CN" dirty="0" smtClean="0"/>
              <a:t>360</a:t>
            </a:r>
            <a:r>
              <a:rPr lang="zh-CN" altLang="en-US" dirty="0" smtClean="0"/>
              <a:t>，尹璐 网易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33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找现成例子一起分析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5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2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公司惯用语：图片格式</a:t>
            </a:r>
            <a:endParaRPr lang="en-US" altLang="zh-CN" dirty="0" smtClean="0"/>
          </a:p>
          <a:p>
            <a:r>
              <a:rPr lang="zh-CN" altLang="en-US" dirty="0" smtClean="0"/>
              <a:t>行业要求：财务：资产、负债、复式记账、借贷记账等</a:t>
            </a:r>
            <a:endParaRPr lang="en-US" altLang="zh-CN" dirty="0" smtClean="0"/>
          </a:p>
          <a:p>
            <a:r>
              <a:rPr lang="zh-CN" altLang="en-US" dirty="0" smtClean="0"/>
              <a:t>军队：军、师、旅、团、营</a:t>
            </a:r>
            <a:endParaRPr lang="en-US" altLang="zh-CN" dirty="0" smtClean="0"/>
          </a:p>
          <a:p>
            <a:r>
              <a:rPr lang="zh-CN" altLang="en-US" dirty="0" smtClean="0"/>
              <a:t>政府：省长、厅长、市长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界面和协议遵循安全标准和级别？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1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软件中的标准？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6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51cto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慕课    实验楼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作业模块：摩登课堂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1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>
                <a:hlinkClick r:id="rId3"/>
              </a:rPr>
              <a:t>http://www.fit.vutbr.cz/study/courses/ITS/public/ieee829.html#8</a:t>
            </a:r>
          </a:p>
          <a:p>
            <a:r>
              <a:rPr lang="en-US" altLang="zh-CN" b="0" dirty="0" smtClean="0">
                <a:hlinkClick r:id="rId3"/>
              </a:rPr>
              <a:t>  </a:t>
            </a:r>
          </a:p>
          <a:p>
            <a:r>
              <a:rPr lang="en-US" altLang="zh-CN" b="0" dirty="0" smtClean="0">
                <a:hlinkClick r:id="rId3"/>
              </a:rPr>
              <a:t>References</a:t>
            </a:r>
            <a:r>
              <a:rPr lang="zh-CN" altLang="en-US" b="0" dirty="0" smtClean="0"/>
              <a:t>：参考文献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Approach</a:t>
            </a:r>
            <a:r>
              <a:rPr lang="zh-CN" altLang="en-US" b="0" dirty="0" smtClean="0"/>
              <a:t>：方法、途径</a:t>
            </a:r>
            <a:endParaRPr lang="en-US" altLang="zh-CN" b="0" dirty="0" smtClean="0"/>
          </a:p>
          <a:p>
            <a:r>
              <a:rPr lang="en-US" altLang="zh-CN" b="0" dirty="0" err="1" smtClean="0">
                <a:hlinkClick r:id="rId3"/>
              </a:rPr>
              <a:t>Suspe</a:t>
            </a:r>
            <a:r>
              <a:rPr lang="en-US" altLang="zh-CN" b="0" dirty="0" smtClean="0">
                <a:hlinkClick r:id="rId3"/>
              </a:rPr>
              <a:t> </a:t>
            </a:r>
            <a:r>
              <a:rPr lang="en-US" altLang="zh-CN" b="0" dirty="0" err="1" smtClean="0">
                <a:hlinkClick r:id="rId3"/>
              </a:rPr>
              <a:t>nsion</a:t>
            </a:r>
            <a:r>
              <a:rPr lang="en-US" altLang="zh-CN" b="0" dirty="0" smtClean="0">
                <a:hlinkClick r:id="rId3"/>
              </a:rPr>
              <a:t> Criteria and Resumption Requirements</a:t>
            </a:r>
            <a:r>
              <a:rPr lang="zh-CN" altLang="en-US" b="0" dirty="0" smtClean="0"/>
              <a:t>：延迟测试的标准和重新启动的标准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Test Deliverables</a:t>
            </a:r>
            <a:r>
              <a:rPr lang="zh-CN" altLang="en-US" b="0" dirty="0" smtClean="0"/>
              <a:t>：测试完成后可交付物</a:t>
            </a:r>
            <a:endParaRPr lang="en-US" altLang="zh-CN" b="0" dirty="0" smtClean="0"/>
          </a:p>
          <a:p>
            <a:r>
              <a:rPr lang="en-US" altLang="zh-CN" b="0" dirty="0" smtClean="0"/>
              <a:t>. </a:t>
            </a:r>
            <a:r>
              <a:rPr lang="en-US" altLang="zh-CN" b="0" dirty="0" smtClean="0">
                <a:hlinkClick r:id="rId3"/>
              </a:rPr>
              <a:t>Remaining Test Tasks</a:t>
            </a:r>
            <a:r>
              <a:rPr lang="zh-CN" altLang="en-US" b="0" dirty="0" smtClean="0"/>
              <a:t>：剩余的测试任务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Staffing and Training Needs</a:t>
            </a:r>
            <a:r>
              <a:rPr lang="zh-CN" altLang="en-US" b="0" dirty="0" smtClean="0"/>
              <a:t>：人员和培训的需要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Approvals</a:t>
            </a:r>
            <a:r>
              <a:rPr lang="zh-CN" altLang="en-US" b="0" dirty="0" smtClean="0"/>
              <a:t>：批准、认可</a:t>
            </a:r>
            <a:endParaRPr lang="en-US" altLang="zh-CN" b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hlinkClick r:id="rId3"/>
              </a:rPr>
              <a:t>Glossary</a:t>
            </a:r>
            <a:r>
              <a:rPr lang="zh-CN" altLang="en-US" b="0" dirty="0" smtClean="0"/>
              <a:t>：术语、专业词汇</a:t>
            </a:r>
            <a:endParaRPr lang="en-US" altLang="zh-CN" b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r>
              <a:rPr lang="en-US" altLang="zh-CN" dirty="0" smtClean="0"/>
              <a:t>Step2:</a:t>
            </a:r>
            <a:r>
              <a:rPr lang="zh-CN" altLang="en-US" dirty="0" smtClean="0"/>
              <a:t>查阅并熟悉标准</a:t>
            </a:r>
            <a:endParaRPr lang="en-US" altLang="zh-CN" dirty="0" smtClean="0"/>
          </a:p>
          <a:p>
            <a:r>
              <a:rPr lang="zh-CN" altLang="en-US" dirty="0" smtClean="0"/>
              <a:t>文档</a:t>
            </a:r>
            <a:r>
              <a:rPr lang="en-US" altLang="zh-CN" dirty="0" smtClean="0"/>
              <a:t>(IEEE 829 Format)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566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>
                <a:hlinkClick r:id="rId3"/>
              </a:rPr>
              <a:t>References</a:t>
            </a:r>
            <a:r>
              <a:rPr lang="zh-CN" altLang="en-US" b="0" dirty="0" smtClean="0"/>
              <a:t>：参考文献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Approach</a:t>
            </a:r>
            <a:r>
              <a:rPr lang="zh-CN" altLang="en-US" b="0" dirty="0" smtClean="0"/>
              <a:t>：方法、途径</a:t>
            </a:r>
            <a:endParaRPr lang="en-US" altLang="zh-CN" b="0" dirty="0" smtClean="0"/>
          </a:p>
          <a:p>
            <a:r>
              <a:rPr lang="en-US" altLang="zh-CN" b="0" dirty="0" err="1" smtClean="0">
                <a:hlinkClick r:id="rId3"/>
              </a:rPr>
              <a:t>Suspe</a:t>
            </a:r>
            <a:r>
              <a:rPr lang="en-US" altLang="zh-CN" b="0" dirty="0" smtClean="0">
                <a:hlinkClick r:id="rId3"/>
              </a:rPr>
              <a:t> </a:t>
            </a:r>
            <a:r>
              <a:rPr lang="en-US" altLang="zh-CN" b="0" dirty="0" err="1" smtClean="0">
                <a:hlinkClick r:id="rId3"/>
              </a:rPr>
              <a:t>nsion</a:t>
            </a:r>
            <a:r>
              <a:rPr lang="en-US" altLang="zh-CN" b="0" dirty="0" smtClean="0">
                <a:hlinkClick r:id="rId3"/>
              </a:rPr>
              <a:t> Criteria and Resumption Requirements</a:t>
            </a:r>
            <a:r>
              <a:rPr lang="zh-CN" altLang="en-US" b="0" dirty="0" smtClean="0"/>
              <a:t>：延迟测试的标准和重新启动的标准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Test Deliverables</a:t>
            </a:r>
            <a:r>
              <a:rPr lang="zh-CN" altLang="en-US" b="0" dirty="0" smtClean="0"/>
              <a:t>：测试完成后可交付物</a:t>
            </a:r>
            <a:endParaRPr lang="en-US" altLang="zh-CN" b="0" dirty="0" smtClean="0"/>
          </a:p>
          <a:p>
            <a:r>
              <a:rPr lang="en-US" altLang="zh-CN" b="0" dirty="0" smtClean="0"/>
              <a:t>. </a:t>
            </a:r>
            <a:r>
              <a:rPr lang="en-US" altLang="zh-CN" b="0" dirty="0" smtClean="0">
                <a:hlinkClick r:id="rId3"/>
              </a:rPr>
              <a:t>Remaining Test Tasks</a:t>
            </a:r>
            <a:r>
              <a:rPr lang="zh-CN" altLang="en-US" b="0" dirty="0" smtClean="0"/>
              <a:t>：剩余的测试任务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Staffing and Training Needs</a:t>
            </a:r>
            <a:r>
              <a:rPr lang="zh-CN" altLang="en-US" b="0" dirty="0" smtClean="0"/>
              <a:t>：人员和培训的需要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Approvals</a:t>
            </a:r>
            <a:r>
              <a:rPr lang="zh-CN" altLang="en-US" b="0" dirty="0" smtClean="0"/>
              <a:t>：批准、认可</a:t>
            </a:r>
            <a:endParaRPr lang="en-US" altLang="zh-CN" b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hlinkClick r:id="rId3"/>
              </a:rPr>
              <a:t>Glossary</a:t>
            </a:r>
            <a:r>
              <a:rPr lang="zh-CN" altLang="en-US" b="0" dirty="0" smtClean="0"/>
              <a:t>：术语、专业词汇</a:t>
            </a:r>
            <a:endParaRPr lang="en-US" altLang="zh-CN" b="0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52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143081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98402" y="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32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8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1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5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8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.vutbr.cz/study/courses/ITS/public/ieee829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.vutbr.cz/study/courses/ITS/public/ieee829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 </a:t>
            </a:r>
            <a:r>
              <a:rPr lang="zh-CN" altLang="en-US" sz="3600" dirty="0" smtClean="0"/>
              <a:t>软件测试基础知识回顾与训练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测试基础理论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基础</a:t>
            </a:r>
            <a:r>
              <a:rPr lang="zh-CN" altLang="en-US" dirty="0" smtClean="0"/>
              <a:t>概念：测试用例、测试缺陷、测试</a:t>
            </a:r>
            <a:r>
              <a:rPr lang="zh-CN" altLang="en-US" dirty="0"/>
              <a:t>流程、测试过程管理</a:t>
            </a:r>
            <a:endParaRPr lang="en-US" altLang="zh-CN" dirty="0"/>
          </a:p>
          <a:p>
            <a:pPr lvl="1"/>
            <a:r>
              <a:rPr lang="zh-CN" altLang="en-US" dirty="0"/>
              <a:t>黑盒测试</a:t>
            </a:r>
            <a:endParaRPr lang="en-US" altLang="zh-CN" dirty="0"/>
          </a:p>
          <a:p>
            <a:pPr lvl="1"/>
            <a:r>
              <a:rPr lang="zh-CN" altLang="en-US" dirty="0"/>
              <a:t>白盒测试</a:t>
            </a:r>
            <a:endParaRPr lang="en-US" altLang="zh-CN" dirty="0"/>
          </a:p>
          <a:p>
            <a:pPr lvl="1"/>
            <a:r>
              <a:rPr lang="zh-CN" altLang="en-US" dirty="0"/>
              <a:t>专题化测试</a:t>
            </a:r>
            <a:endParaRPr lang="en-US" altLang="zh-CN" dirty="0"/>
          </a:p>
          <a:p>
            <a:pPr lvl="1"/>
            <a:r>
              <a:rPr lang="zh-CN" altLang="en-US" dirty="0"/>
              <a:t>测试文档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7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477500" cy="55276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/>
            <a:r>
              <a:rPr lang="zh-CN" altLang="en-US" dirty="0"/>
              <a:t>是一组测试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执行条件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预期结果</a:t>
            </a:r>
            <a:r>
              <a:rPr lang="zh-CN" altLang="en-US" dirty="0"/>
              <a:t>，目的是要满足一个</a:t>
            </a:r>
            <a:r>
              <a:rPr lang="zh-CN" altLang="en-US" dirty="0">
                <a:solidFill>
                  <a:srgbClr val="FF0000"/>
                </a:solidFill>
              </a:rPr>
              <a:t>特定的目标</a:t>
            </a:r>
            <a:r>
              <a:rPr lang="zh-CN" altLang="en-US" dirty="0"/>
              <a:t>，比如执行一条特定的</a:t>
            </a:r>
            <a:r>
              <a:rPr lang="zh-CN" altLang="en-US" dirty="0">
                <a:solidFill>
                  <a:srgbClr val="FF0000"/>
                </a:solidFill>
              </a:rPr>
              <a:t>程序路径</a:t>
            </a:r>
            <a:r>
              <a:rPr lang="zh-CN" altLang="en-US" dirty="0"/>
              <a:t>或检验是否符合一个</a:t>
            </a:r>
            <a:r>
              <a:rPr lang="zh-CN" altLang="en-US" dirty="0">
                <a:solidFill>
                  <a:srgbClr val="FF0000"/>
                </a:solidFill>
              </a:rPr>
              <a:t>特定的需求 </a:t>
            </a:r>
          </a:p>
          <a:p>
            <a:r>
              <a:rPr lang="zh-CN" altLang="en-US" dirty="0" smtClean="0"/>
              <a:t>测试缺陷</a:t>
            </a:r>
            <a:endParaRPr lang="en-US" altLang="zh-CN" dirty="0" smtClean="0"/>
          </a:p>
          <a:p>
            <a:pPr lvl="1"/>
            <a:r>
              <a:rPr lang="zh-CN" altLang="zh-CN" dirty="0"/>
              <a:t>软件测试员认为软件难以理解、不易使用、运行速度缓慢，或者最终用户认为不好</a:t>
            </a:r>
            <a:endParaRPr lang="en-US" altLang="zh-CN" dirty="0"/>
          </a:p>
          <a:p>
            <a:pPr lvl="1"/>
            <a:r>
              <a:rPr lang="zh-CN" altLang="zh-CN" dirty="0"/>
              <a:t>软件未达到需求规格说明书中指明的功能</a:t>
            </a:r>
          </a:p>
          <a:p>
            <a:pPr lvl="1"/>
            <a:r>
              <a:rPr lang="zh-CN" altLang="zh-CN" dirty="0"/>
              <a:t>软件出现了需求规格说明书中指明不</a:t>
            </a:r>
            <a:r>
              <a:rPr lang="zh-CN" altLang="en-US" dirty="0"/>
              <a:t>该</a:t>
            </a:r>
            <a:r>
              <a:rPr lang="zh-CN" altLang="zh-CN" dirty="0"/>
              <a:t>出现的错误</a:t>
            </a:r>
          </a:p>
          <a:p>
            <a:pPr lvl="1"/>
            <a:r>
              <a:rPr lang="zh-CN" altLang="zh-CN" dirty="0"/>
              <a:t>软件功能超出需求规格说明书中指明的范围</a:t>
            </a:r>
          </a:p>
          <a:p>
            <a:pPr lvl="1"/>
            <a:r>
              <a:rPr lang="zh-CN" altLang="zh-CN" dirty="0"/>
              <a:t>软件未达到需求规格说明书中虽未指出但应达到的</a:t>
            </a:r>
            <a:r>
              <a:rPr lang="zh-CN" altLang="zh-CN" dirty="0" smtClean="0"/>
              <a:t>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73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黑盒</a:t>
            </a:r>
            <a:endParaRPr lang="en-US" altLang="zh-CN" dirty="0" smtClean="0"/>
          </a:p>
          <a:p>
            <a:r>
              <a:rPr lang="zh-CN" altLang="en-US" dirty="0"/>
              <a:t>白</a:t>
            </a:r>
            <a:r>
              <a:rPr lang="zh-CN" altLang="en-US" dirty="0" smtClean="0"/>
              <a:t>盒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endParaRPr lang="en-US" altLang="zh-CN" dirty="0" smtClean="0"/>
          </a:p>
          <a:p>
            <a:r>
              <a:rPr lang="zh-CN" altLang="en-US" dirty="0" smtClean="0"/>
              <a:t>通过性测试</a:t>
            </a:r>
            <a:endParaRPr lang="en-US" altLang="zh-CN" dirty="0" smtClean="0"/>
          </a:p>
          <a:p>
            <a:r>
              <a:rPr lang="zh-CN" altLang="en-US" dirty="0" smtClean="0"/>
              <a:t>失效性测试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1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25" y="775956"/>
            <a:ext cx="4403575" cy="59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88900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熟悉需求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怎样熟悉需求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如果是现成的项目，就直接使用，提炼需求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如果是说明书，则仔细分析需求说明书，并结合老版本或同类项目进行分析，可以借助界面原型等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21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书写测试计划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89024"/>
            <a:ext cx="10515600" cy="54768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什么是测试计划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</a:t>
            </a:r>
            <a:r>
              <a:rPr lang="zh-CN" altLang="en-US" dirty="0"/>
              <a:t>了要进行的测试活动的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资源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进度</a:t>
            </a:r>
            <a:r>
              <a:rPr lang="zh-CN" altLang="en-US" dirty="0"/>
              <a:t>的文档</a:t>
            </a:r>
            <a:r>
              <a:rPr lang="zh-CN" altLang="en-US" dirty="0" smtClean="0"/>
              <a:t>；它</a:t>
            </a:r>
            <a:r>
              <a:rPr lang="zh-CN" altLang="en-US" dirty="0"/>
              <a:t>确定测试项、被测特性、测试任务、谁执行任务、各种可能的风险。测试计划可以有效预防计划的风险，保障计划的顺利</a:t>
            </a:r>
            <a:r>
              <a:rPr lang="zh-CN" altLang="en-US" dirty="0" smtClean="0"/>
              <a:t>实施</a:t>
            </a:r>
            <a:endParaRPr lang="en-US" altLang="zh-CN" dirty="0" smtClean="0"/>
          </a:p>
          <a:p>
            <a:r>
              <a:rPr lang="zh-CN" altLang="en-US" dirty="0" smtClean="0"/>
              <a:t>为什么要制定测试计划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指导团队工作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风险规避</a:t>
            </a:r>
            <a:endParaRPr lang="en-US" altLang="zh-CN" dirty="0" smtClean="0"/>
          </a:p>
          <a:p>
            <a:r>
              <a:rPr lang="zh-CN" altLang="en-US" dirty="0" smtClean="0"/>
              <a:t>什么时间写测试计划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需求确定后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4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检查产品说明书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对产品说明书进行高级审查</a:t>
            </a:r>
            <a:endParaRPr lang="en-US" altLang="zh-CN" dirty="0" smtClean="0"/>
          </a:p>
          <a:p>
            <a:r>
              <a:rPr lang="zh-CN" altLang="en-US" dirty="0" smtClean="0"/>
              <a:t>研究现有标准</a:t>
            </a:r>
            <a:endParaRPr lang="en-US" altLang="zh-CN" dirty="0" smtClean="0"/>
          </a:p>
          <a:p>
            <a:r>
              <a:rPr lang="zh-CN" altLang="en-US" dirty="0" smtClean="0"/>
              <a:t>审查和测试类似软件</a:t>
            </a:r>
            <a:endParaRPr lang="en-US" altLang="zh-CN" dirty="0" smtClean="0"/>
          </a:p>
          <a:p>
            <a:r>
              <a:rPr lang="zh-CN" altLang="en-US" dirty="0" smtClean="0"/>
              <a:t>产品说明书的低层次测试技术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对产品说明书进行高级审查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楷体" panose="02010609060101010101" pitchFamily="49" charset="-122"/>
              </a:rPr>
              <a:t>测试产品说明书第一步是什么？</a:t>
            </a:r>
            <a:endParaRPr lang="en-US" altLang="zh-CN" dirty="0">
              <a:latin typeface="楷体" panose="02010609060101010101" pitchFamily="49" charset="-122"/>
            </a:endParaRPr>
          </a:p>
          <a:p>
            <a:pPr lvl="1"/>
            <a:r>
              <a:rPr lang="zh-CN" altLang="en-US" kern="0" dirty="0">
                <a:latin typeface="楷体" panose="02010609060101010101" pitchFamily="49" charset="-122"/>
              </a:rPr>
              <a:t>找缺陷？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lvl="1"/>
            <a:r>
              <a:rPr lang="zh-CN" altLang="en-US" kern="0" dirty="0">
                <a:latin typeface="楷体" panose="02010609060101010101" pitchFamily="49" charset="-122"/>
              </a:rPr>
              <a:t>站在一个高度进行审查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lvl="1"/>
            <a:r>
              <a:rPr lang="zh-CN" altLang="en-US" kern="0" dirty="0">
                <a:latin typeface="楷体" panose="02010609060101010101" pitchFamily="49" charset="-122"/>
              </a:rPr>
              <a:t>找出根本性的问题、疏忽或遗漏之处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r>
              <a:rPr lang="zh-CN" altLang="en-US" kern="0" dirty="0">
                <a:latin typeface="楷体" panose="02010609060101010101" pitchFamily="49" charset="-122"/>
              </a:rPr>
              <a:t>假设自己是用户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lvl="1"/>
            <a:r>
              <a:rPr lang="zh-CN" altLang="en-US" kern="0" dirty="0">
                <a:latin typeface="楷体" panose="02010609060101010101" pitchFamily="49" charset="-122"/>
              </a:rPr>
              <a:t>举例：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lvl="2"/>
            <a:r>
              <a:rPr lang="zh-CN" altLang="en-US" kern="0" dirty="0">
                <a:latin typeface="楷体" panose="02010609060101010101" pitchFamily="49" charset="-122"/>
              </a:rPr>
              <a:t>未支付       </a:t>
            </a:r>
            <a:r>
              <a:rPr lang="zh-CN" altLang="en-US" kern="0" dirty="0" smtClean="0">
                <a:latin typeface="楷体" panose="02010609060101010101" pitchFamily="49" charset="-122"/>
              </a:rPr>
              <a:t>          刷</a:t>
            </a:r>
            <a:r>
              <a:rPr lang="zh-CN" altLang="en-US" kern="0" dirty="0">
                <a:latin typeface="楷体" panose="02010609060101010101" pitchFamily="49" charset="-122"/>
              </a:rPr>
              <a:t>半小时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lvl="2"/>
            <a:r>
              <a:rPr lang="zh-CN" altLang="en-US" kern="0" dirty="0">
                <a:latin typeface="楷体" panose="02010609060101010101" pitchFamily="49" charset="-122"/>
              </a:rPr>
              <a:t>未支付</a:t>
            </a:r>
            <a:r>
              <a:rPr lang="en-US" altLang="zh-CN" kern="0" dirty="0">
                <a:latin typeface="楷体" panose="02010609060101010101" pitchFamily="49" charset="-122"/>
              </a:rPr>
              <a:t>—</a:t>
            </a:r>
            <a:r>
              <a:rPr lang="zh-CN" altLang="en-US" kern="0" dirty="0">
                <a:latin typeface="楷体" panose="02010609060101010101" pitchFamily="49" charset="-122"/>
              </a:rPr>
              <a:t>支付   </a:t>
            </a:r>
            <a:r>
              <a:rPr lang="zh-CN" altLang="en-US" kern="0" dirty="0" smtClean="0">
                <a:latin typeface="楷体" panose="02010609060101010101" pitchFamily="49" charset="-122"/>
              </a:rPr>
              <a:t>        </a:t>
            </a:r>
            <a:r>
              <a:rPr lang="zh-CN" altLang="en-US" kern="0" dirty="0">
                <a:latin typeface="楷体" panose="02010609060101010101" pitchFamily="49" charset="-122"/>
              </a:rPr>
              <a:t>刷</a:t>
            </a:r>
            <a:r>
              <a:rPr lang="en-US" altLang="zh-CN" kern="0" dirty="0">
                <a:latin typeface="楷体" panose="02010609060101010101" pitchFamily="49" charset="-122"/>
              </a:rPr>
              <a:t>8</a:t>
            </a:r>
            <a:r>
              <a:rPr lang="zh-CN" altLang="en-US" kern="0" dirty="0">
                <a:latin typeface="楷体" panose="02010609060101010101" pitchFamily="49" charset="-122"/>
              </a:rPr>
              <a:t>小时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lvl="2"/>
            <a:r>
              <a:rPr lang="zh-CN" altLang="en-US" kern="0" dirty="0">
                <a:latin typeface="楷体" panose="02010609060101010101" pitchFamily="49" charset="-122"/>
              </a:rPr>
              <a:t>支付                   </a:t>
            </a:r>
            <a:r>
              <a:rPr lang="zh-CN" altLang="en-US" kern="0" dirty="0" smtClean="0">
                <a:latin typeface="楷体" panose="02010609060101010101" pitchFamily="49" charset="-122"/>
              </a:rPr>
              <a:t>刷</a:t>
            </a:r>
            <a:r>
              <a:rPr lang="en-US" altLang="zh-CN" kern="0" dirty="0">
                <a:latin typeface="楷体" panose="02010609060101010101" pitchFamily="49" charset="-122"/>
              </a:rPr>
              <a:t>8</a:t>
            </a:r>
            <a:r>
              <a:rPr lang="zh-CN" altLang="en-US" kern="0" dirty="0">
                <a:latin typeface="楷体" panose="02010609060101010101" pitchFamily="49" charset="-122"/>
              </a:rPr>
              <a:t>小时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lvl="2"/>
            <a:r>
              <a:rPr lang="zh-CN" altLang="en-US" kern="0" dirty="0">
                <a:latin typeface="楷体" panose="02010609060101010101" pitchFamily="49" charset="-122"/>
              </a:rPr>
              <a:t>进单又取消          </a:t>
            </a:r>
            <a:r>
              <a:rPr lang="zh-CN" altLang="en-US" kern="0" dirty="0" smtClean="0">
                <a:latin typeface="楷体" panose="02010609060101010101" pitchFamily="49" charset="-122"/>
              </a:rPr>
              <a:t>   </a:t>
            </a:r>
            <a:r>
              <a:rPr lang="zh-CN" altLang="en-US" kern="0" dirty="0">
                <a:latin typeface="楷体" panose="02010609060101010101" pitchFamily="49" charset="-122"/>
              </a:rPr>
              <a:t>取消后不再刷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研究现有标准和规范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6" y="848190"/>
            <a:ext cx="3761905" cy="31238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67" y="940523"/>
            <a:ext cx="4111401" cy="2860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19" y="907865"/>
            <a:ext cx="3774722" cy="27497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" y="4074070"/>
            <a:ext cx="4828571" cy="36476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“Apple PC用户界面”的图片搜索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18" y="3993968"/>
            <a:ext cx="4762500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9577612" y="4165327"/>
            <a:ext cx="2727598" cy="2692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Microsoft 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smtClean="0"/>
              <a:t>Apple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研究现有的标准和规范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公司惯用语和约定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例如：为某个公司特制的软件，并且该公司有自己的术语</a:t>
            </a:r>
            <a:endParaRPr lang="en-US" altLang="zh-CN" dirty="0" smtClean="0"/>
          </a:p>
          <a:p>
            <a:r>
              <a:rPr lang="zh-CN" altLang="en-US" dirty="0" smtClean="0"/>
              <a:t>行业要求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例如：医药、工业和金融行业的应用软件必须严格遵守标准</a:t>
            </a:r>
            <a:endParaRPr lang="en-US" altLang="zh-CN" dirty="0" smtClean="0"/>
          </a:p>
          <a:p>
            <a:r>
              <a:rPr lang="zh-CN" altLang="en-US" dirty="0" smtClean="0"/>
              <a:t>政府标准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政府和军队自己的标准</a:t>
            </a:r>
            <a:endParaRPr lang="en-US" altLang="zh-CN" dirty="0" smtClean="0"/>
          </a:p>
          <a:p>
            <a:r>
              <a:rPr lang="zh-CN" altLang="en-US" dirty="0" smtClean="0"/>
              <a:t>图形用户界面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Microsoft Windows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Apple Macintosh</a:t>
            </a:r>
            <a:r>
              <a:rPr lang="zh-CN" altLang="en-US" dirty="0" smtClean="0"/>
              <a:t>遵守其公开标准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885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姓名：刘兴梅</a:t>
            </a:r>
            <a:endParaRPr lang="en-US" altLang="zh-CN" dirty="0" smtClean="0"/>
          </a:p>
          <a:p>
            <a:r>
              <a:rPr lang="zh-CN" altLang="en-US" dirty="0" smtClean="0"/>
              <a:t>办公地点：</a:t>
            </a:r>
            <a:r>
              <a:rPr lang="en-US" altLang="zh-CN" dirty="0" smtClean="0"/>
              <a:t>A501</a:t>
            </a:r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15032726633</a:t>
            </a:r>
          </a:p>
          <a:p>
            <a:r>
              <a:rPr lang="en-US" altLang="zh-CN" dirty="0" smtClean="0"/>
              <a:t>QQ:271791487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7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研究现有标准和规范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关于现有标准和规范，软件测试人员需要做的事情：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观察、“检查”采用的标准是否正确、有无遗漏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检查是否与标准相抵触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把标准和规范视为产品说明书的一部分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78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审查和测试类似软件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此产品说明书不能完全展示将来产品的全貌，解决方法：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研究类似产品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怎样研究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规模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复杂性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质量和可靠性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4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测试计划（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Test Plan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930474" y="1243236"/>
            <a:ext cx="4968552" cy="59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1. </a:t>
            </a:r>
            <a:r>
              <a:rPr lang="en-US" altLang="zh-CN" dirty="0">
                <a:hlinkClick r:id="rId3"/>
              </a:rPr>
              <a:t>Test Plan Identifier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2. </a:t>
            </a:r>
            <a:r>
              <a:rPr lang="en-US" altLang="zh-CN" dirty="0">
                <a:hlinkClick r:id="rId3"/>
              </a:rPr>
              <a:t>References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3. </a:t>
            </a:r>
            <a:r>
              <a:rPr lang="en-US" altLang="zh-CN" dirty="0">
                <a:hlinkClick r:id="rId3"/>
              </a:rPr>
              <a:t>Introduction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4. </a:t>
            </a:r>
            <a:r>
              <a:rPr lang="en-US" altLang="zh-CN" dirty="0">
                <a:hlinkClick r:id="rId3"/>
              </a:rPr>
              <a:t>Test Items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5.</a:t>
            </a:r>
            <a:r>
              <a:rPr lang="en-US" altLang="zh-CN" dirty="0"/>
              <a:t> </a:t>
            </a:r>
            <a:r>
              <a:rPr lang="en-US" altLang="zh-CN" dirty="0">
                <a:hlinkClick r:id="rId3"/>
              </a:rPr>
              <a:t>Features to be Tested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6.</a:t>
            </a:r>
            <a:r>
              <a:rPr lang="en-US" altLang="zh-CN" dirty="0"/>
              <a:t> </a:t>
            </a:r>
            <a:r>
              <a:rPr lang="en-US" altLang="zh-CN" dirty="0">
                <a:hlinkClick r:id="rId3"/>
              </a:rPr>
              <a:t>Features not to be Tested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8. </a:t>
            </a:r>
            <a:r>
              <a:rPr lang="en-US" altLang="zh-CN" dirty="0">
                <a:hlinkClick r:id="rId3"/>
              </a:rPr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8.</a:t>
            </a:r>
            <a:r>
              <a:rPr lang="en-US" altLang="zh-CN" dirty="0"/>
              <a:t> </a:t>
            </a:r>
            <a:r>
              <a:rPr lang="en-US" altLang="zh-CN" dirty="0">
                <a:hlinkClick r:id="rId3"/>
              </a:rPr>
              <a:t>Item Pass/Fail Criteria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9.</a:t>
            </a:r>
            <a:r>
              <a:rPr lang="en-US" altLang="zh-CN" dirty="0"/>
              <a:t> </a:t>
            </a:r>
            <a:r>
              <a:rPr lang="en-US" altLang="zh-CN" dirty="0">
                <a:hlinkClick r:id="rId3"/>
              </a:rPr>
              <a:t>Suspension Criteria and Resumption </a:t>
            </a:r>
            <a:r>
              <a:rPr lang="en-US" altLang="zh-CN" dirty="0" smtClean="0">
                <a:hlinkClick r:id="rId3"/>
              </a:rPr>
              <a:t>Requirements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6286500" y="1624344"/>
            <a:ext cx="6096000" cy="59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600" dirty="0"/>
              <a:t>1. </a:t>
            </a:r>
            <a:r>
              <a:rPr lang="zh-CN" altLang="en-US" sz="2600" dirty="0" smtClean="0"/>
              <a:t>测试计划标识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/>
              <a:t>2. </a:t>
            </a:r>
            <a:r>
              <a:rPr lang="zh-CN" altLang="en-US" sz="2600" dirty="0" smtClean="0"/>
              <a:t>参考文献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/>
              <a:t>3. </a:t>
            </a:r>
            <a:r>
              <a:rPr lang="zh-CN" altLang="en-US" sz="2600" dirty="0" smtClean="0"/>
              <a:t>项目介绍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/>
              <a:t>4. </a:t>
            </a:r>
            <a:r>
              <a:rPr lang="zh-CN" altLang="en-US" sz="2600" dirty="0" smtClean="0"/>
              <a:t>测试项目</a:t>
            </a:r>
            <a:endParaRPr lang="en-US" altLang="zh-CN" sz="26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dirty="0" smtClean="0"/>
              <a:t>5.</a:t>
            </a:r>
            <a:r>
              <a:rPr lang="en-US" altLang="zh-CN" sz="2600" dirty="0"/>
              <a:t> </a:t>
            </a:r>
            <a:r>
              <a:rPr lang="zh-CN" altLang="en-US" sz="2600" dirty="0" smtClean="0"/>
              <a:t>测试哪些</a:t>
            </a:r>
            <a:r>
              <a:rPr lang="zh-CN" altLang="en-US" sz="2600" dirty="0" smtClean="0"/>
              <a:t>特征（功能）</a:t>
            </a:r>
            <a:endParaRPr lang="en-US" altLang="zh-CN" sz="26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dirty="0" smtClean="0"/>
              <a:t>6.</a:t>
            </a:r>
            <a:r>
              <a:rPr lang="en-US" altLang="zh-CN" sz="2600" dirty="0"/>
              <a:t> </a:t>
            </a:r>
            <a:r>
              <a:rPr lang="zh-CN" altLang="en-US" sz="2600" dirty="0" smtClean="0"/>
              <a:t>不测试哪些</a:t>
            </a:r>
            <a:r>
              <a:rPr lang="zh-CN" altLang="en-US" sz="2600" dirty="0" smtClean="0"/>
              <a:t>特征（功能）</a:t>
            </a:r>
            <a:endParaRPr lang="en-US" altLang="zh-CN" sz="26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dirty="0" smtClean="0"/>
              <a:t>7.</a:t>
            </a:r>
            <a:r>
              <a:rPr lang="en-US" altLang="zh-CN" sz="2600" dirty="0"/>
              <a:t> </a:t>
            </a:r>
            <a:r>
              <a:rPr lang="zh-CN" altLang="en-US" sz="2600" dirty="0"/>
              <a:t>方法（途径）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 smtClean="0"/>
              <a:t>8.</a:t>
            </a:r>
            <a:r>
              <a:rPr lang="en-US" altLang="zh-CN" sz="2600" dirty="0"/>
              <a:t> </a:t>
            </a:r>
            <a:r>
              <a:rPr lang="zh-CN" altLang="en-US" sz="2600" dirty="0" smtClean="0"/>
              <a:t>项目通过或失败的准则</a:t>
            </a:r>
            <a:endParaRPr lang="en-US" altLang="zh-CN" sz="26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dirty="0" smtClean="0"/>
              <a:t>9.</a:t>
            </a:r>
            <a:r>
              <a:rPr lang="en-US" altLang="zh-CN" sz="2600" dirty="0"/>
              <a:t> </a:t>
            </a:r>
            <a:r>
              <a:rPr lang="zh-CN" altLang="en-US" sz="2600" dirty="0" smtClean="0"/>
              <a:t>延迟测试的标准和重新启动的标准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80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695400" y="1124744"/>
            <a:ext cx="6120680" cy="59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/>
              <a:t>10.</a:t>
            </a:r>
            <a:r>
              <a:rPr lang="en-US" altLang="zh-CN" sz="2400" dirty="0"/>
              <a:t> </a:t>
            </a:r>
            <a:r>
              <a:rPr lang="en-US" altLang="zh-CN" sz="2400" dirty="0" smtClean="0">
                <a:hlinkClick r:id="rId3"/>
              </a:rPr>
              <a:t>Test Deliverables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11.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3"/>
              </a:rPr>
              <a:t>Remaining Test Tasks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12.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3"/>
              </a:rPr>
              <a:t>Environmental Needs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13.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3"/>
              </a:rPr>
              <a:t>Staffing and Training Needs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14.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3"/>
              </a:rPr>
              <a:t>Responsibilities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15.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3"/>
              </a:rPr>
              <a:t>Schedule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16.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3"/>
              </a:rPr>
              <a:t>Planning Risks </a:t>
            </a:r>
            <a:r>
              <a:rPr lang="en-US" altLang="zh-CN" sz="2400" dirty="0" smtClean="0">
                <a:hlinkClick r:id="rId3"/>
              </a:rPr>
              <a:t>and Contingencies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17.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3"/>
              </a:rPr>
              <a:t>Approvals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18.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3"/>
              </a:rPr>
              <a:t>Glossary</a:t>
            </a:r>
            <a:endParaRPr lang="zh-CN" altLang="en-US" sz="2400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6600056" y="1124744"/>
            <a:ext cx="5807968" cy="59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10.</a:t>
            </a:r>
            <a:r>
              <a:rPr lang="en-US" altLang="zh-CN" sz="2400" dirty="0"/>
              <a:t> </a:t>
            </a:r>
            <a:r>
              <a:rPr lang="zh-CN" altLang="en-US" sz="2400" dirty="0" smtClean="0"/>
              <a:t>测试完成后可交付物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11.</a:t>
            </a:r>
            <a:r>
              <a:rPr lang="en-US" altLang="zh-CN" sz="2400" dirty="0"/>
              <a:t> </a:t>
            </a:r>
            <a:r>
              <a:rPr lang="zh-CN" altLang="en-US" sz="2400" dirty="0" smtClean="0"/>
              <a:t>剩余的测试任务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12.</a:t>
            </a:r>
            <a:r>
              <a:rPr lang="en-US" altLang="zh-CN" sz="2400" dirty="0"/>
              <a:t> </a:t>
            </a:r>
            <a:r>
              <a:rPr lang="zh-CN" altLang="en-US" sz="2400" dirty="0" smtClean="0"/>
              <a:t>需要的环境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13.</a:t>
            </a:r>
            <a:r>
              <a:rPr lang="en-US" altLang="zh-CN" sz="2400" dirty="0"/>
              <a:t> </a:t>
            </a:r>
            <a:r>
              <a:rPr lang="zh-CN" altLang="en-US" sz="2400" dirty="0" smtClean="0"/>
              <a:t>人员和培训需要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14.</a:t>
            </a:r>
            <a:r>
              <a:rPr lang="en-US" altLang="zh-CN" sz="2400" dirty="0"/>
              <a:t> </a:t>
            </a:r>
            <a:r>
              <a:rPr lang="zh-CN" altLang="en-US" sz="2400" dirty="0" smtClean="0"/>
              <a:t>责任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15.</a:t>
            </a:r>
            <a:r>
              <a:rPr lang="en-US" altLang="zh-CN" sz="2400" dirty="0"/>
              <a:t> </a:t>
            </a:r>
            <a:r>
              <a:rPr lang="zh-CN" altLang="en-US" sz="2400" dirty="0" smtClean="0"/>
              <a:t>计划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16.</a:t>
            </a:r>
            <a:r>
              <a:rPr lang="en-US" altLang="zh-CN" sz="2400" dirty="0"/>
              <a:t> </a:t>
            </a:r>
            <a:r>
              <a:rPr lang="zh-CN" altLang="en-US" sz="2400" dirty="0" smtClean="0"/>
              <a:t>预计风险</a:t>
            </a:r>
            <a:r>
              <a:rPr lang="zh-CN" altLang="en-US" sz="2400" dirty="0" smtClean="0"/>
              <a:t>和意外情况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17.</a:t>
            </a:r>
            <a:r>
              <a:rPr lang="en-US" altLang="zh-CN" sz="2400" dirty="0"/>
              <a:t> </a:t>
            </a:r>
            <a:r>
              <a:rPr lang="zh-CN" altLang="en-US" sz="2400" dirty="0" smtClean="0"/>
              <a:t>批准、认可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18.</a:t>
            </a:r>
            <a:r>
              <a:rPr lang="en-US" altLang="zh-CN" sz="2400" dirty="0"/>
              <a:t> </a:t>
            </a:r>
            <a:r>
              <a:rPr lang="zh-CN" altLang="en-US" sz="2400" dirty="0" smtClean="0"/>
              <a:t>专业术语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46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分组（定组长）</a:t>
            </a:r>
            <a:endParaRPr lang="en-US" altLang="zh-CN" dirty="0" smtClean="0"/>
          </a:p>
          <a:p>
            <a:r>
              <a:rPr lang="zh-CN" altLang="en-US" dirty="0" smtClean="0"/>
              <a:t>搭环境（仿</a:t>
            </a:r>
            <a:r>
              <a:rPr lang="en-US" altLang="zh-CN" dirty="0" smtClean="0"/>
              <a:t>JD</a:t>
            </a:r>
            <a:r>
              <a:rPr lang="zh-CN" altLang="en-US" dirty="0" smtClean="0"/>
              <a:t>网站）并熟悉改系统</a:t>
            </a:r>
            <a:endParaRPr lang="en-US" altLang="zh-CN" dirty="0" smtClean="0"/>
          </a:p>
          <a:p>
            <a:r>
              <a:rPr lang="zh-CN" altLang="en-US" dirty="0" smtClean="0"/>
              <a:t>写出测试计划提交到雪梨课堂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课程内容包括：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测试方法归纳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探索性软件测试    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敏捷测试                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渗透测试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4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考核方式：笔试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平时作业：</a:t>
            </a:r>
            <a:r>
              <a:rPr lang="en-US" altLang="zh-CN" dirty="0" smtClean="0"/>
              <a:t>30%</a:t>
            </a:r>
          </a:p>
          <a:p>
            <a:pPr lvl="1"/>
            <a:r>
              <a:rPr lang="zh-CN" altLang="en-US" dirty="0" smtClean="0"/>
              <a:t>期末考试：</a:t>
            </a:r>
            <a:r>
              <a:rPr lang="en-US" altLang="zh-CN" dirty="0" smtClean="0"/>
              <a:t>60%</a:t>
            </a:r>
          </a:p>
          <a:p>
            <a:pPr lvl="1"/>
            <a:r>
              <a:rPr lang="zh-CN" altLang="en-US" dirty="0" smtClean="0"/>
              <a:t>平时纪律：</a:t>
            </a:r>
            <a:r>
              <a:rPr lang="en-US" altLang="zh-CN" dirty="0" smtClean="0"/>
              <a:t>10%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说在课程开始前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拼多多   </a:t>
            </a:r>
            <a:r>
              <a:rPr lang="en-US" altLang="zh-CN" dirty="0" smtClean="0"/>
              <a:t>2019-1-20   200</a:t>
            </a:r>
            <a:r>
              <a:rPr lang="zh-CN" altLang="en-US" dirty="0" smtClean="0"/>
              <a:t>多亿</a:t>
            </a:r>
            <a:endParaRPr lang="en-US" altLang="zh-CN" dirty="0" smtClean="0"/>
          </a:p>
          <a:p>
            <a:r>
              <a:rPr lang="zh-CN" altLang="en-US" dirty="0"/>
              <a:t>魅</a:t>
            </a:r>
            <a:r>
              <a:rPr lang="zh-CN" altLang="en-US" dirty="0" smtClean="0"/>
              <a:t>族       </a:t>
            </a:r>
            <a:r>
              <a:rPr lang="en-US" altLang="zh-CN" dirty="0" smtClean="0"/>
              <a:t>2018       100</a:t>
            </a:r>
            <a:r>
              <a:rPr lang="zh-CN" altLang="en-US" dirty="0" smtClean="0"/>
              <a:t>名    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元 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千多</a:t>
            </a:r>
            <a:endParaRPr lang="en-US" altLang="zh-CN" dirty="0"/>
          </a:p>
          <a:p>
            <a:r>
              <a:rPr lang="zh-CN" altLang="en-US" dirty="0" smtClean="0"/>
              <a:t>波音</a:t>
            </a:r>
            <a:r>
              <a:rPr lang="en-US" altLang="zh-CN" dirty="0" smtClean="0"/>
              <a:t>737    </a:t>
            </a:r>
            <a:r>
              <a:rPr lang="zh-CN" altLang="en-US" dirty="0" smtClean="0"/>
              <a:t>两次空难 （</a:t>
            </a:r>
            <a:r>
              <a:rPr lang="en-US" altLang="zh-CN" dirty="0" smtClean="0"/>
              <a:t>2018-10-29  </a:t>
            </a:r>
            <a:r>
              <a:rPr lang="zh-CN" altLang="en-US" dirty="0" smtClean="0"/>
              <a:t>印尼</a:t>
            </a:r>
            <a:r>
              <a:rPr lang="zh-CN" altLang="en-US" b="0" dirty="0" smtClean="0"/>
              <a:t>狮航   </a:t>
            </a:r>
            <a:r>
              <a:rPr lang="en-US" altLang="zh-CN" dirty="0" smtClean="0"/>
              <a:t>2019-3-10 </a:t>
            </a:r>
            <a:r>
              <a:rPr lang="zh-CN" altLang="en-US" dirty="0" smtClean="0"/>
              <a:t>埃塞俄比亚航空公司）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1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优秀测试方向毕业生就业统计表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125061"/>
              </p:ext>
            </p:extLst>
          </p:nvPr>
        </p:nvGraphicFramePr>
        <p:xfrm>
          <a:off x="695325" y="1196975"/>
          <a:ext cx="1066800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2667000"/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年级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姓名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就业单位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薪资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2014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李萌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京东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20W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2014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杨帆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新浪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14W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2014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杨跃娟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美团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24W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2014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张佳浩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百度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20W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2014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刘镯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360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13W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2015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吉俊卿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好未来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14W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2015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姬娅宁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滴答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13W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2015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姜赫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小米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15W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80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优秀测试方向毕业生就业统计表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507500"/>
              </p:ext>
            </p:extLst>
          </p:nvPr>
        </p:nvGraphicFramePr>
        <p:xfrm>
          <a:off x="695325" y="1196974"/>
          <a:ext cx="10441236" cy="4104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0309"/>
                <a:gridCol w="2610309"/>
                <a:gridCol w="2610309"/>
                <a:gridCol w="2610309"/>
              </a:tblGrid>
              <a:tr h="586319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年级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姓名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就业单位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薪资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86319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2015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游然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百度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20W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19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2016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杨天莹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百度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实习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86319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2016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史素佳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滴滴</a:t>
                      </a:r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/360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实习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19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2016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张飞宇等</a:t>
                      </a:r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人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京东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实习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86319"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2016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徐世伟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360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实习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尹璐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网易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实习</a:t>
                      </a:r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2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测试基础理论</a:t>
            </a:r>
            <a:endParaRPr lang="en-US" altLang="zh-CN" dirty="0" smtClean="0"/>
          </a:p>
          <a:p>
            <a:r>
              <a:rPr lang="zh-CN" altLang="en-US" dirty="0"/>
              <a:t>黑</a:t>
            </a:r>
            <a:r>
              <a:rPr lang="zh-CN" altLang="en-US" dirty="0" smtClean="0"/>
              <a:t>盒测试</a:t>
            </a:r>
            <a:endParaRPr lang="en-US" altLang="zh-CN" dirty="0" smtClean="0"/>
          </a:p>
          <a:p>
            <a:r>
              <a:rPr lang="zh-CN" altLang="en-US" dirty="0"/>
              <a:t>白</a:t>
            </a:r>
            <a:r>
              <a:rPr lang="zh-CN" altLang="en-US" dirty="0" smtClean="0"/>
              <a:t>盒测试</a:t>
            </a:r>
            <a:endParaRPr lang="en-US" altLang="zh-CN" dirty="0" smtClean="0"/>
          </a:p>
          <a:p>
            <a:r>
              <a:rPr lang="zh-CN" altLang="en-US" dirty="0" smtClean="0"/>
              <a:t>专题化测试</a:t>
            </a:r>
            <a:endParaRPr lang="en-US" altLang="zh-CN" dirty="0" smtClean="0"/>
          </a:p>
          <a:p>
            <a:r>
              <a:rPr lang="zh-CN" altLang="en-US" dirty="0" smtClean="0"/>
              <a:t>测试文档书写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测试基础理论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什么是软件测试</a:t>
            </a:r>
            <a:endParaRPr lang="en-US" altLang="zh-CN" dirty="0" smtClean="0"/>
          </a:p>
          <a:p>
            <a:pPr lvl="1"/>
            <a:r>
              <a:rPr lang="zh-CN" altLang="en-US" dirty="0">
                <a:sym typeface="+mn-ea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人工</a:t>
            </a:r>
            <a:r>
              <a:rPr lang="zh-CN" altLang="en-US" dirty="0">
                <a:sym typeface="+mn-ea"/>
              </a:rPr>
              <a:t>或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自动</a:t>
            </a:r>
            <a:r>
              <a:rPr lang="zh-CN" altLang="en-US" dirty="0">
                <a:sym typeface="+mn-ea"/>
              </a:rPr>
              <a:t>手段来运行或测试某个系统的过程，目的在于检验其是否满足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规定的需要</a:t>
            </a:r>
            <a:r>
              <a:rPr lang="zh-CN" altLang="en-US" dirty="0">
                <a:sym typeface="+mn-ea"/>
              </a:rPr>
              <a:t>或是弄清楚预期结果与实际结果之间的</a:t>
            </a:r>
            <a:r>
              <a:rPr lang="zh-CN" altLang="en-US" dirty="0" smtClean="0">
                <a:sym typeface="+mn-ea"/>
              </a:rPr>
              <a:t>差别</a:t>
            </a:r>
            <a:endParaRPr lang="en-US" altLang="zh-CN" dirty="0" smtClean="0"/>
          </a:p>
          <a:p>
            <a:r>
              <a:rPr lang="zh-CN" altLang="en-US" dirty="0" smtClean="0"/>
              <a:t>为什么要进行软件测试</a:t>
            </a:r>
          </a:p>
          <a:p>
            <a:r>
              <a:rPr lang="zh-CN" altLang="en-US" dirty="0" smtClean="0"/>
              <a:t>怎样做软件测试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90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5011</TotalTime>
  <Words>947</Words>
  <Application>Microsoft Office PowerPoint</Application>
  <PresentationFormat>宽屏</PresentationFormat>
  <Paragraphs>245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楷体</vt:lpstr>
      <vt:lpstr>宋体</vt:lpstr>
      <vt:lpstr>Arial</vt:lpstr>
      <vt:lpstr>Calibri</vt:lpstr>
      <vt:lpstr>Lucida Console</vt:lpstr>
      <vt:lpstr>Times New Roman</vt:lpstr>
      <vt:lpstr>Wingdings</vt:lpstr>
      <vt:lpstr>Office 主题</vt:lpstr>
      <vt:lpstr>Web 系统测试</vt:lpstr>
      <vt:lpstr>自我介绍</vt:lpstr>
      <vt:lpstr>课程介绍</vt:lpstr>
      <vt:lpstr>课程介绍</vt:lpstr>
      <vt:lpstr>说在课程开始前</vt:lpstr>
      <vt:lpstr>优秀测试方向毕业生就业统计表</vt:lpstr>
      <vt:lpstr>优秀测试方向毕业生就业统计表</vt:lpstr>
      <vt:lpstr>目 录</vt:lpstr>
      <vt:lpstr>测试基础理论</vt:lpstr>
      <vt:lpstr>测试基础理论</vt:lpstr>
      <vt:lpstr>基础概念</vt:lpstr>
      <vt:lpstr>基础概念</vt:lpstr>
      <vt:lpstr>测试流程</vt:lpstr>
      <vt:lpstr>熟悉需求</vt:lpstr>
      <vt:lpstr>书写测试计划</vt:lpstr>
      <vt:lpstr>检查产品说明书</vt:lpstr>
      <vt:lpstr>对产品说明书进行高级审查</vt:lpstr>
      <vt:lpstr>研究现有标准和规范</vt:lpstr>
      <vt:lpstr>研究现有的标准和规范</vt:lpstr>
      <vt:lpstr>研究现有标准和规范</vt:lpstr>
      <vt:lpstr>审查和测试类似软件</vt:lpstr>
      <vt:lpstr>测试计划（IEEE Test Plan Template）</vt:lpstr>
      <vt:lpstr>测试计划</vt:lpstr>
      <vt:lpstr>任务分配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93</cp:revision>
  <dcterms:created xsi:type="dcterms:W3CDTF">2018-07-18T03:20:47Z</dcterms:created>
  <dcterms:modified xsi:type="dcterms:W3CDTF">2019-09-03T13:22:14Z</dcterms:modified>
</cp:coreProperties>
</file>