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05" r:id="rId3"/>
    <p:sldId id="261" r:id="rId4"/>
    <p:sldId id="282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4" r:id="rId17"/>
    <p:sldId id="303" r:id="rId18"/>
    <p:sldId id="281" r:id="rId19"/>
    <p:sldId id="289" r:id="rId20"/>
    <p:sldId id="290" r:id="rId21"/>
    <p:sldId id="291" r:id="rId22"/>
    <p:sldId id="286" r:id="rId23"/>
    <p:sldId id="287" r:id="rId24"/>
    <p:sldId id="288" r:id="rId25"/>
    <p:sldId id="307" r:id="rId26"/>
    <p:sldId id="306" r:id="rId27"/>
    <p:sldId id="308" r:id="rId28"/>
    <p:sldId id="275" r:id="rId29"/>
    <p:sldId id="27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等价类：涉及输入、输出都需要</a:t>
            </a:r>
            <a:endParaRPr lang="en-US" altLang="zh-CN" dirty="0" smtClean="0"/>
          </a:p>
          <a:p>
            <a:r>
              <a:rPr lang="zh-CN" altLang="en-US" dirty="0" smtClean="0"/>
              <a:t>边界值：涉及数值</a:t>
            </a:r>
            <a:endParaRPr lang="en-US" altLang="zh-CN" dirty="0" smtClean="0"/>
          </a:p>
          <a:p>
            <a:r>
              <a:rPr lang="zh-CN" altLang="en-US" dirty="0" smtClean="0"/>
              <a:t>正交：输入条件比较多，输入条件的参数比较多</a:t>
            </a:r>
            <a:endParaRPr lang="en-US" altLang="zh-CN" dirty="0" smtClean="0"/>
          </a:p>
          <a:p>
            <a:r>
              <a:rPr lang="zh-CN" altLang="en-US" dirty="0" smtClean="0"/>
              <a:t>因果、决策：输入、输出比较多，且相互制约</a:t>
            </a:r>
            <a:endParaRPr lang="en-US" altLang="zh-CN" dirty="0" smtClean="0"/>
          </a:p>
          <a:p>
            <a:r>
              <a:rPr lang="zh-CN" altLang="en-US" dirty="0" smtClean="0"/>
              <a:t>场景法：流程相关</a:t>
            </a:r>
            <a:endParaRPr lang="en-US" altLang="zh-CN" dirty="0" smtClean="0"/>
          </a:p>
          <a:p>
            <a:r>
              <a:rPr lang="zh-CN" altLang="en-US" dirty="0" smtClean="0"/>
              <a:t>状态迁移：涉及状态比较多</a:t>
            </a:r>
            <a:endParaRPr lang="en-US" altLang="zh-CN" dirty="0" smtClean="0"/>
          </a:p>
          <a:p>
            <a:r>
              <a:rPr lang="zh-CN" altLang="en-US" dirty="0" smtClean="0"/>
              <a:t>错误推测：相当于探索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42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71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13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2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55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1.2 </a:t>
            </a:r>
            <a:r>
              <a:rPr lang="zh-CN" altLang="en-US" sz="3600" dirty="0" smtClean="0"/>
              <a:t>软件测试基础课程内容回顾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正交实验法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正交表：</a:t>
            </a:r>
            <a:r>
              <a:rPr lang="en-US" altLang="zh-CN" dirty="0"/>
              <a:t>L</a:t>
            </a:r>
            <a:r>
              <a:rPr lang="en-US" altLang="zh-CN" baseline="-25000" dirty="0"/>
              <a:t>n</a:t>
            </a:r>
            <a:r>
              <a:rPr lang="en-US" altLang="zh-CN" dirty="0"/>
              <a:t>(</a:t>
            </a:r>
            <a:r>
              <a:rPr lang="en-US" altLang="zh-CN" dirty="0" err="1"/>
              <a:t>q</a:t>
            </a:r>
            <a:r>
              <a:rPr lang="en-US" altLang="zh-CN" baseline="30000" dirty="0" err="1"/>
              <a:t>s</a:t>
            </a:r>
            <a:r>
              <a:rPr lang="en-US" altLang="zh-CN" dirty="0"/>
              <a:t>)  </a:t>
            </a:r>
          </a:p>
          <a:p>
            <a:pPr lvl="1">
              <a:defRPr/>
            </a:pPr>
            <a:r>
              <a:rPr lang="en-US" altLang="zh-CN" sz="2800" i="1" dirty="0"/>
              <a:t>n</a:t>
            </a:r>
            <a:r>
              <a:rPr lang="zh-CN" altLang="zh-CN" sz="2800" dirty="0"/>
              <a:t>：</a:t>
            </a:r>
            <a:r>
              <a:rPr lang="zh-CN" altLang="zh-CN" dirty="0"/>
              <a:t>实际测试用例的个数，对应正交表的行数；</a:t>
            </a:r>
          </a:p>
          <a:p>
            <a:pPr lvl="1">
              <a:defRPr/>
            </a:pPr>
            <a:r>
              <a:rPr lang="en-US" altLang="zh-CN" i="1" dirty="0"/>
              <a:t>q</a:t>
            </a:r>
            <a:r>
              <a:rPr lang="zh-CN" altLang="zh-CN" dirty="0"/>
              <a:t>：每个输入条件所取测试数据的个数，对应正交表中每个输入条件的取值个数；</a:t>
            </a:r>
          </a:p>
          <a:p>
            <a:pPr lvl="1">
              <a:defRPr/>
            </a:pPr>
            <a:r>
              <a:rPr lang="en-US" altLang="zh-CN" i="1" dirty="0"/>
              <a:t>s</a:t>
            </a:r>
            <a:r>
              <a:rPr lang="zh-CN" altLang="zh-CN" dirty="0"/>
              <a:t>：输入条件的总数，对应正交表的列数；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72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正交实验法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什么时候用正交实验法</a:t>
            </a:r>
            <a:endParaRPr lang="en-US" altLang="zh-CN" dirty="0" smtClean="0"/>
          </a:p>
          <a:p>
            <a:pPr lvl="1"/>
            <a:r>
              <a:rPr lang="zh-CN" altLang="en-US" dirty="0"/>
              <a:t>当输入条件较多，并且条件中参数值较多，若组合设计用例数量较大，则考虑使用正交实验法设计测试用例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49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决策表法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什么是决策表法</a:t>
            </a:r>
            <a:endParaRPr lang="en-US" altLang="zh-CN" dirty="0" smtClean="0"/>
          </a:p>
          <a:p>
            <a:pPr lvl="1"/>
            <a:r>
              <a:rPr lang="zh-CN" altLang="en-US" sz="2400" dirty="0"/>
              <a:t>分析和表达</a:t>
            </a:r>
            <a:r>
              <a:rPr lang="zh-CN" altLang="en-US" sz="2400" dirty="0">
                <a:solidFill>
                  <a:srgbClr val="FF0000"/>
                </a:solidFill>
              </a:rPr>
              <a:t>多种逻辑</a:t>
            </a:r>
            <a:r>
              <a:rPr lang="zh-CN" altLang="en-US" sz="2400" dirty="0" smtClean="0">
                <a:solidFill>
                  <a:srgbClr val="FF0000"/>
                </a:solidFill>
              </a:rPr>
              <a:t>条件</a:t>
            </a:r>
            <a:r>
              <a:rPr lang="zh-CN" altLang="en-US" sz="2400" dirty="0"/>
              <a:t>下执行不同操作情况的</a:t>
            </a:r>
            <a:r>
              <a:rPr lang="zh-CN" altLang="en-US" sz="2400" dirty="0" smtClean="0"/>
              <a:t>工具</a:t>
            </a:r>
            <a:endParaRPr lang="en-US" altLang="zh-CN" sz="2400" dirty="0" smtClean="0"/>
          </a:p>
          <a:p>
            <a:r>
              <a:rPr lang="zh-CN" altLang="en-US" dirty="0" smtClean="0"/>
              <a:t>什么情况使用决策表法</a:t>
            </a:r>
            <a:endParaRPr lang="en-US" altLang="zh-CN" dirty="0" smtClean="0"/>
          </a:p>
          <a:p>
            <a:pPr lvl="1"/>
            <a:r>
              <a:rPr lang="zh-CN" altLang="en-US" sz="2400" dirty="0">
                <a:sym typeface="+mn-ea"/>
              </a:rPr>
              <a:t>在程序中，若输入输出较多，且相互制约的条件较多</a:t>
            </a:r>
            <a:endParaRPr lang="en-US" altLang="zh-CN" dirty="0"/>
          </a:p>
          <a:p>
            <a:r>
              <a:rPr lang="zh-CN" altLang="en-US" dirty="0" smtClean="0"/>
              <a:t>决策表法怎样使用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根据条件画出决策表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然后纵向转成测试用例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92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因果图法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什么是因果图法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用图解的方法表示输入的各种组合关系，写出判定表，从而设计相应的测试用例</a:t>
            </a:r>
            <a:endParaRPr lang="en-US" altLang="zh-CN" dirty="0" smtClean="0"/>
          </a:p>
          <a:p>
            <a:r>
              <a:rPr lang="zh-CN" altLang="en-US" dirty="0" smtClean="0"/>
              <a:t>什么情况使用因果图法</a:t>
            </a:r>
            <a:endParaRPr lang="en-US" altLang="zh-CN" dirty="0" smtClean="0"/>
          </a:p>
          <a:p>
            <a:pPr lvl="1"/>
            <a:r>
              <a:rPr lang="zh-CN" altLang="en-US" sz="2800" dirty="0" smtClean="0">
                <a:sym typeface="+mn-ea"/>
              </a:rPr>
              <a:t>在程序</a:t>
            </a:r>
            <a:r>
              <a:rPr lang="zh-CN" altLang="en-US" sz="2800" dirty="0">
                <a:sym typeface="+mn-ea"/>
              </a:rPr>
              <a:t>中，若输入输出较多，且相互制约的条件较多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573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什么是场景法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zh-CN" altLang="en-US" dirty="0"/>
              <a:t>分析不同事件的</a:t>
            </a:r>
            <a:r>
              <a:rPr lang="zh-CN" altLang="en-US" dirty="0">
                <a:solidFill>
                  <a:srgbClr val="FF0000"/>
                </a:solidFill>
              </a:rPr>
              <a:t>触发顺序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处理结果</a:t>
            </a:r>
            <a:r>
              <a:rPr lang="zh-CN" altLang="en-US" dirty="0"/>
              <a:t>，构建各个</a:t>
            </a:r>
            <a:r>
              <a:rPr lang="zh-CN" altLang="en-US" dirty="0">
                <a:solidFill>
                  <a:srgbClr val="FF0000"/>
                </a:solidFill>
              </a:rPr>
              <a:t>事件流</a:t>
            </a:r>
            <a:r>
              <a:rPr lang="zh-CN" altLang="en-US" dirty="0"/>
              <a:t>，并基于这些事件的</a:t>
            </a:r>
            <a:r>
              <a:rPr lang="zh-CN" altLang="en-US" dirty="0">
                <a:solidFill>
                  <a:srgbClr val="FF0000"/>
                </a:solidFill>
              </a:rPr>
              <a:t>触发控制业务流程</a:t>
            </a:r>
            <a:r>
              <a:rPr lang="zh-CN" altLang="en-US" dirty="0"/>
              <a:t>，形成多个</a:t>
            </a:r>
            <a:r>
              <a:rPr lang="zh-CN" altLang="en-US" dirty="0">
                <a:solidFill>
                  <a:srgbClr val="FF0000"/>
                </a:solidFill>
              </a:rPr>
              <a:t>不同场景</a:t>
            </a:r>
            <a:r>
              <a:rPr lang="zh-CN" altLang="en-US" dirty="0"/>
              <a:t>，最终基于场景设计</a:t>
            </a:r>
            <a:r>
              <a:rPr lang="zh-CN" altLang="en-US" dirty="0" smtClean="0">
                <a:solidFill>
                  <a:srgbClr val="FF0000"/>
                </a:solidFill>
              </a:rPr>
              <a:t>测试用例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什么情况用场景法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跟流程相关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状态转移法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什么是状态转移法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一种基于产品规格分析，对系统的每个</a:t>
            </a:r>
            <a:r>
              <a:rPr lang="zh-CN" altLang="en-US" dirty="0">
                <a:solidFill>
                  <a:srgbClr val="FF0000"/>
                </a:solidFill>
              </a:rPr>
              <a:t>状态及与状态相关</a:t>
            </a:r>
            <a:r>
              <a:rPr lang="zh-CN" altLang="en-US" dirty="0"/>
              <a:t>的函数进行测试，通过不同的状态验证程序的逻辑流程</a:t>
            </a:r>
            <a:endParaRPr lang="en-US" altLang="zh-CN" dirty="0"/>
          </a:p>
          <a:p>
            <a:r>
              <a:rPr lang="zh-CN" altLang="en-US" dirty="0" smtClean="0"/>
              <a:t>什么情况用状态转移法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涉及状态转化的地方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58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状态转移法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怎样使用状态转移法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画状态转换树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将状态转换树中从根节点到叶子节点分别转换成每条测试用例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4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错误推测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什么是错误推测法</a:t>
            </a:r>
            <a:endParaRPr lang="en-US" altLang="zh-CN" dirty="0"/>
          </a:p>
          <a:p>
            <a:pPr lvl="1"/>
            <a:r>
              <a:rPr lang="zh-CN" altLang="en-US" dirty="0"/>
              <a:t>基于经验和直觉推测程序中所有可能存在的各种错误，有针对性的设计测试用例的方法</a:t>
            </a:r>
            <a:endParaRPr lang="en-US" altLang="zh-CN" dirty="0"/>
          </a:p>
          <a:p>
            <a:r>
              <a:rPr lang="zh-CN" altLang="en-US" dirty="0"/>
              <a:t>为什么使用错误推测法</a:t>
            </a:r>
            <a:endParaRPr lang="en-US" altLang="zh-CN" dirty="0"/>
          </a:p>
          <a:p>
            <a:pPr lvl="1"/>
            <a:r>
              <a:rPr lang="zh-CN" altLang="en-US" dirty="0"/>
              <a:t>防止容易出错的地方漏测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11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黑盒测试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评价测试用例的标准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测试用例</a:t>
            </a:r>
            <a:r>
              <a:rPr lang="zh-CN" altLang="en-US" dirty="0"/>
              <a:t>对被测对象的覆盖率（即完备性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 </a:t>
            </a:r>
            <a:r>
              <a:rPr lang="zh-CN" altLang="en-US" dirty="0" smtClean="0"/>
              <a:t>测试用例对缺陷的定位能力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测试用例</a:t>
            </a:r>
            <a:r>
              <a:rPr lang="zh-CN" altLang="en-US" dirty="0"/>
              <a:t>的冗余</a:t>
            </a:r>
            <a:r>
              <a:rPr lang="zh-CN" altLang="en-US" dirty="0" smtClean="0"/>
              <a:t>程度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 </a:t>
            </a:r>
            <a:r>
              <a:rPr lang="zh-CN" altLang="en-US" dirty="0"/>
              <a:t>测试用例的</a:t>
            </a:r>
            <a:r>
              <a:rPr lang="zh-CN" altLang="en-US" dirty="0" smtClean="0"/>
              <a:t>数量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 测试用例</a:t>
            </a:r>
            <a:r>
              <a:rPr lang="zh-CN" altLang="en-US" dirty="0"/>
              <a:t>设计的复杂</a:t>
            </a:r>
            <a:r>
              <a:rPr lang="zh-CN" altLang="en-US" dirty="0" smtClean="0"/>
              <a:t>度 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83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怎样设计测试用例</a:t>
            </a:r>
            <a:r>
              <a:rPr lang="en-US" altLang="zh-CN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922000" cy="576897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测试用例内容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参考信息（相关需求）：测试该模块需要参考的需求文档的具体章节，如需求中关于登录的说明</a:t>
            </a:r>
          </a:p>
          <a:p>
            <a:pPr lvl="1"/>
            <a:r>
              <a:rPr lang="zh-CN" altLang="en-US" dirty="0" smtClean="0"/>
              <a:t>特殊规程说明：相当于备注</a:t>
            </a:r>
          </a:p>
          <a:p>
            <a:pPr lvl="1"/>
            <a:r>
              <a:rPr lang="zh-CN" altLang="en-US" dirty="0" smtClean="0"/>
              <a:t>用例编号：为每条用例唯一编号，一般为拼音缩写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数字，比如</a:t>
            </a:r>
            <a:r>
              <a:rPr lang="en-US" altLang="zh-CN" dirty="0" smtClean="0"/>
              <a:t>DL001</a:t>
            </a:r>
            <a:r>
              <a:rPr lang="zh-CN" altLang="en-US" dirty="0" smtClean="0"/>
              <a:t>表示登录模块的第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条用例</a:t>
            </a:r>
          </a:p>
          <a:p>
            <a:pPr lvl="1"/>
            <a:r>
              <a:rPr lang="zh-CN" altLang="en-US" dirty="0" smtClean="0"/>
              <a:t>测试步骤：操作描述</a:t>
            </a:r>
          </a:p>
          <a:p>
            <a:pPr lvl="1"/>
            <a:r>
              <a:rPr lang="zh-CN" altLang="en-US" dirty="0" smtClean="0"/>
              <a:t>输入数据：测试数据</a:t>
            </a:r>
          </a:p>
          <a:p>
            <a:pPr lvl="1"/>
            <a:r>
              <a:rPr lang="zh-CN" altLang="en-US" dirty="0" smtClean="0"/>
              <a:t>期望结果：程序应该输出的结果</a:t>
            </a:r>
          </a:p>
          <a:p>
            <a:pPr lvl="1"/>
            <a:r>
              <a:rPr lang="zh-CN" altLang="en-US" dirty="0" smtClean="0"/>
              <a:t>测试结果：程序实际输出的结果（</a:t>
            </a:r>
            <a:r>
              <a:rPr lang="en-US" altLang="zh-CN" dirty="0" smtClean="0"/>
              <a:t>Y/N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1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软件测试基础知识</a:t>
            </a:r>
            <a:endParaRPr lang="en-US" altLang="zh-CN" dirty="0" smtClean="0"/>
          </a:p>
          <a:p>
            <a:r>
              <a:rPr lang="zh-CN" altLang="en-US" dirty="0" smtClean="0"/>
              <a:t>怎样进行软件测试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29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设计测试用例表格格式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562681"/>
              </p:ext>
            </p:extLst>
          </p:nvPr>
        </p:nvGraphicFramePr>
        <p:xfrm>
          <a:off x="751246" y="1142558"/>
          <a:ext cx="9898643" cy="51129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57"/>
                <a:gridCol w="2374147"/>
                <a:gridCol w="1821350"/>
                <a:gridCol w="1900539"/>
                <a:gridCol w="1821350"/>
              </a:tblGrid>
              <a:tr h="18268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前提条件</a:t>
                      </a: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在后台添加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个前台用户，用户名为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user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，密码为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a1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，进入系统前台登录页面</a:t>
                      </a:r>
                      <a:endParaRPr lang="en-US" altLang="zh-CN" sz="28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954079">
                <a:tc>
                  <a:txBody>
                    <a:bodyPr/>
                    <a:lstStyle/>
                    <a:p>
                      <a:pPr marL="0" indent="200025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用例编号</a:t>
                      </a:r>
                      <a:endParaRPr lang="en-US" altLang="zh-CN" sz="28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indent="200025" algn="l" defTabSz="914400" rtl="0" eaLnBrk="1" latinLnBrk="0" hangingPunct="1">
                        <a:spcAft>
                          <a:spcPts val="600"/>
                        </a:spcAft>
                      </a:pPr>
                      <a:endParaRPr lang="zh-CN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indent="200025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</a:t>
                      </a:r>
                      <a:r>
                        <a:rPr 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步骤</a:t>
                      </a:r>
                      <a:endParaRPr lang="zh-CN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indent="200025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输入数据</a:t>
                      </a:r>
                      <a:endParaRPr lang="zh-CN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200025" algn="l" defTabSz="914400" rtl="0" eaLnBrk="1" latinLnBrk="0" hangingPunct="1">
                        <a:spcAft>
                          <a:spcPts val="600"/>
                        </a:spcAft>
                        <a:tabLst>
                          <a:tab pos="1624330" algn="r"/>
                        </a:tabLst>
                      </a:pPr>
                      <a:r>
                        <a:rPr 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期望</a:t>
                      </a:r>
                      <a:r>
                        <a:rPr 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结果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	</a:t>
                      </a:r>
                      <a:endParaRPr lang="zh-CN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indent="200025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执行</a:t>
                      </a:r>
                      <a:r>
                        <a:rPr 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结果</a:t>
                      </a:r>
                      <a:endParaRPr lang="zh-CN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0" marR="0" marT="0" marB="0"/>
                </a:tc>
              </a:tr>
              <a:tr h="2331977">
                <a:tc>
                  <a:txBody>
                    <a:bodyPr/>
                    <a:lstStyle/>
                    <a:p>
                      <a:pPr marL="0" indent="200025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DL001</a:t>
                      </a:r>
                      <a:endParaRPr lang="zh-CN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indent="200025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输入用户名、 输入密码、点击“登录”按钮</a:t>
                      </a:r>
                      <a:endParaRPr lang="zh-CN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indent="200025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用户名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=user</a:t>
                      </a:r>
                    </a:p>
                    <a:p>
                      <a:pPr marL="0" indent="200025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密码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=a1</a:t>
                      </a:r>
                      <a:endParaRPr lang="zh-CN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200025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提示登录成功，</a:t>
                      </a:r>
                      <a:endParaRPr lang="en-US" altLang="zh-CN" sz="28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indent="200025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进入系统页面</a:t>
                      </a:r>
                      <a:endParaRPr lang="en-US" altLang="zh-CN" sz="28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indent="200025" algn="l" defTabSz="914400" rtl="0" eaLnBrk="1" latinLnBrk="0" hangingPunct="1">
                        <a:spcAft>
                          <a:spcPts val="600"/>
                        </a:spcAft>
                      </a:pPr>
                      <a:endParaRPr lang="zh-CN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5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设计测试用例简单格式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3832233"/>
              </p:ext>
            </p:extLst>
          </p:nvPr>
        </p:nvGraphicFramePr>
        <p:xfrm>
          <a:off x="930321" y="1033305"/>
          <a:ext cx="9990228" cy="54458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97557"/>
                <a:gridCol w="2497557"/>
                <a:gridCol w="2497557"/>
                <a:gridCol w="2497557"/>
              </a:tblGrid>
              <a:tr h="6807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用例编号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加数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加数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和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80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800" b="1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80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800" b="1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800" b="1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800" b="1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80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800" b="1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800" b="1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2800" b="1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80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2800" b="1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2800" b="1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800" b="1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80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800" b="1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800" b="1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2800" b="1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80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2800" b="1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2800" b="1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sz="2800" b="1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80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……</a:t>
                      </a:r>
                      <a:endParaRPr lang="zh-CN" altLang="en-US" sz="2800" b="1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……</a:t>
                      </a:r>
                      <a:endParaRPr lang="zh-CN" altLang="en-US" sz="2800" b="1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……</a:t>
                      </a:r>
                      <a:endParaRPr lang="zh-CN" altLang="en-US" sz="2800" b="1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……</a:t>
                      </a:r>
                      <a:endParaRPr lang="zh-CN" altLang="en-US" sz="2800" b="1" baseline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0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什么是缺陷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</a:t>
            </a:r>
            <a:r>
              <a:rPr lang="zh-CN" altLang="en-US" dirty="0">
                <a:solidFill>
                  <a:srgbClr val="FF0000"/>
                </a:solidFill>
              </a:rPr>
              <a:t>未达到</a:t>
            </a:r>
            <a:r>
              <a:rPr lang="zh-CN" altLang="en-US" dirty="0"/>
              <a:t>需求规格说明书中指明的功能</a:t>
            </a:r>
          </a:p>
          <a:p>
            <a:pPr lvl="1"/>
            <a:r>
              <a:rPr lang="zh-CN" altLang="en-US" dirty="0"/>
              <a:t>软件出现了需求规格说明书中指明</a:t>
            </a:r>
            <a:r>
              <a:rPr lang="zh-CN" altLang="en-US" dirty="0">
                <a:solidFill>
                  <a:srgbClr val="FF0000"/>
                </a:solidFill>
              </a:rPr>
              <a:t>不应出现</a:t>
            </a:r>
            <a:r>
              <a:rPr lang="zh-CN" altLang="en-US" dirty="0"/>
              <a:t>的错误</a:t>
            </a:r>
          </a:p>
          <a:p>
            <a:pPr lvl="1"/>
            <a:r>
              <a:rPr lang="zh-CN" altLang="en-US" dirty="0"/>
              <a:t>软件功能</a:t>
            </a:r>
            <a:r>
              <a:rPr lang="zh-CN" altLang="en-US" dirty="0">
                <a:solidFill>
                  <a:srgbClr val="FF0000"/>
                </a:solidFill>
              </a:rPr>
              <a:t>超出需求</a:t>
            </a:r>
            <a:r>
              <a:rPr lang="zh-CN" altLang="en-US" dirty="0"/>
              <a:t>规格说明书中指明的范围</a:t>
            </a:r>
          </a:p>
          <a:p>
            <a:pPr lvl="1"/>
            <a:r>
              <a:rPr lang="zh-CN" altLang="en-US" dirty="0"/>
              <a:t>软件未达到需求规格说明书中</a:t>
            </a:r>
            <a:r>
              <a:rPr lang="zh-CN" altLang="en-US" dirty="0">
                <a:solidFill>
                  <a:srgbClr val="FF0000"/>
                </a:solidFill>
              </a:rPr>
              <a:t>虽未指出但应达到</a:t>
            </a:r>
            <a:r>
              <a:rPr lang="zh-CN" altLang="en-US" dirty="0"/>
              <a:t>的目标</a:t>
            </a:r>
          </a:p>
          <a:p>
            <a:pPr lvl="1"/>
            <a:r>
              <a:rPr lang="zh-CN" altLang="en-US" dirty="0">
                <a:sym typeface="+mn-ea"/>
              </a:rPr>
              <a:t>软件测试员认为软件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难</a:t>
            </a:r>
            <a:r>
              <a:rPr lang="zh-CN" altLang="en-US" dirty="0">
                <a:sym typeface="+mn-ea"/>
              </a:rPr>
              <a:t>以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理解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不易使用</a:t>
            </a:r>
            <a:r>
              <a:rPr lang="zh-CN" altLang="en-US" dirty="0">
                <a:sym typeface="+mn-ea"/>
              </a:rPr>
              <a:t>、运行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速度</a:t>
            </a:r>
            <a:r>
              <a:rPr lang="zh-CN" altLang="en-US" dirty="0">
                <a:sym typeface="+mn-ea"/>
              </a:rPr>
              <a:t>缓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慢</a:t>
            </a:r>
            <a:r>
              <a:rPr lang="zh-CN" altLang="en-US" dirty="0">
                <a:sym typeface="+mn-ea"/>
              </a:rPr>
              <a:t>，或者最终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用户认为不好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17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严重性等级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崩溃：</a:t>
            </a:r>
            <a:r>
              <a:rPr lang="zh-CN" altLang="en-US" dirty="0"/>
              <a:t>阻碍开发或测试工作的问题；造成</a:t>
            </a:r>
            <a:r>
              <a:rPr lang="zh-CN" altLang="en-US" dirty="0">
                <a:solidFill>
                  <a:srgbClr val="FF0000"/>
                </a:solidFill>
              </a:rPr>
              <a:t>系统崩溃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死机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死循环</a:t>
            </a:r>
            <a:r>
              <a:rPr lang="zh-CN" altLang="en-US" dirty="0"/>
              <a:t>，导致</a:t>
            </a:r>
            <a:r>
              <a:rPr lang="zh-CN" altLang="en-US" dirty="0">
                <a:solidFill>
                  <a:srgbClr val="FF0000"/>
                </a:solidFill>
              </a:rPr>
              <a:t>数据库数据丢失</a:t>
            </a:r>
            <a:r>
              <a:rPr lang="zh-CN" altLang="en-US" dirty="0"/>
              <a:t>，与</a:t>
            </a:r>
            <a:r>
              <a:rPr lang="zh-CN" altLang="en-US" dirty="0">
                <a:solidFill>
                  <a:srgbClr val="FF0000"/>
                </a:solidFill>
              </a:rPr>
              <a:t>数据库连接错误</a:t>
            </a:r>
            <a:r>
              <a:rPr lang="zh-CN" altLang="en-US" dirty="0"/>
              <a:t>，主要功能丧失，基本模块缺失等问题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严重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/>
              <a:t>：系统</a:t>
            </a:r>
            <a:r>
              <a:rPr lang="zh-CN" altLang="en-US" dirty="0">
                <a:solidFill>
                  <a:srgbClr val="FF0000"/>
                </a:solidFill>
              </a:rPr>
              <a:t>主要功能部分丧失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数据库保存调用错误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用户数据丢失</a:t>
            </a:r>
            <a:r>
              <a:rPr lang="zh-CN" altLang="en-US" dirty="0"/>
              <a:t>，一级功能菜单不能</a:t>
            </a:r>
            <a:r>
              <a:rPr lang="zh-CN" altLang="en-US" dirty="0" smtClean="0"/>
              <a:t>使用，但是</a:t>
            </a:r>
            <a:r>
              <a:rPr lang="zh-CN" altLang="en-US" dirty="0"/>
              <a:t>不影响其他功能的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一般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功能没有完全实现但是不影响使用</a:t>
            </a:r>
            <a:r>
              <a:rPr lang="zh-CN" altLang="en-US" dirty="0"/>
              <a:t>，功能菜单存在缺陷但不会影响系统</a:t>
            </a:r>
            <a:r>
              <a:rPr lang="zh-CN" altLang="en-US" dirty="0" smtClean="0"/>
              <a:t>稳定性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次要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 smtClean="0"/>
              <a:t>：界面</a:t>
            </a:r>
            <a:r>
              <a:rPr lang="zh-CN" altLang="en-US" dirty="0"/>
              <a:t>、性能缺陷，</a:t>
            </a:r>
            <a:r>
              <a:rPr lang="zh-CN" altLang="en-US" dirty="0">
                <a:solidFill>
                  <a:srgbClr val="FF0000"/>
                </a:solidFill>
              </a:rPr>
              <a:t>建议类</a:t>
            </a:r>
            <a:r>
              <a:rPr lang="zh-CN" altLang="en-US" dirty="0"/>
              <a:t>问题，不影响操作功能的执行</a:t>
            </a:r>
          </a:p>
        </p:txBody>
      </p:sp>
    </p:spTree>
    <p:extLst>
      <p:ext uri="{BB962C8B-B14F-4D97-AF65-F5344CB8AC3E}">
        <p14:creationId xmlns:p14="http://schemas.microsoft.com/office/powerpoint/2010/main" val="339754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缺陷管理</a:t>
            </a:r>
            <a:endParaRPr lang="zh-CN" altLang="en-US" dirty="0"/>
          </a:p>
        </p:txBody>
      </p:sp>
      <p:sp>
        <p:nvSpPr>
          <p:cNvPr id="4" name="内容占位符 25"/>
          <p:cNvSpPr txBox="1">
            <a:spLocks/>
          </p:cNvSpPr>
          <p:nvPr/>
        </p:nvSpPr>
        <p:spPr>
          <a:xfrm>
            <a:off x="717551" y="1346200"/>
            <a:ext cx="1066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楷体" panose="02010609060101010101" pitchFamily="49" charset="-122"/>
              </a:rPr>
              <a:t>测试人员</a:t>
            </a:r>
            <a:endParaRPr lang="en-US" altLang="zh-CN" dirty="0" smtClean="0">
              <a:latin typeface="楷体" panose="02010609060101010101" pitchFamily="49" charset="-122"/>
            </a:endParaRPr>
          </a:p>
          <a:p>
            <a:endParaRPr lang="en-US" altLang="zh-CN" dirty="0" smtClean="0">
              <a:latin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</a:rPr>
              <a:t>开发人员</a:t>
            </a:r>
            <a:endParaRPr lang="en-US" altLang="zh-CN" dirty="0" smtClean="0">
              <a:latin typeface="楷体" panose="02010609060101010101" pitchFamily="49" charset="-122"/>
            </a:endParaRPr>
          </a:p>
          <a:p>
            <a:endParaRPr lang="en-US" altLang="zh-CN" dirty="0" smtClean="0">
              <a:latin typeface="楷体" panose="02010609060101010101" pitchFamily="49" charset="-122"/>
            </a:endParaRPr>
          </a:p>
          <a:p>
            <a:endParaRPr lang="en-US" altLang="zh-CN" dirty="0" smtClean="0">
              <a:latin typeface="楷体" panose="02010609060101010101" pitchFamily="49" charset="-122"/>
            </a:endParaRPr>
          </a:p>
          <a:p>
            <a:endParaRPr lang="en-US" altLang="zh-CN" dirty="0" smtClean="0">
              <a:latin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791744" y="1412776"/>
            <a:ext cx="7272808" cy="4509120"/>
            <a:chOff x="4582968" y="2420888"/>
            <a:chExt cx="5268730" cy="3971304"/>
          </a:xfrm>
        </p:grpSpPr>
        <p:sp>
          <p:nvSpPr>
            <p:cNvPr id="6" name="矩形 5"/>
            <p:cNvSpPr/>
            <p:nvPr/>
          </p:nvSpPr>
          <p:spPr bwMode="auto">
            <a:xfrm>
              <a:off x="5303912" y="2420888"/>
              <a:ext cx="1757362" cy="4429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eaLnBrk="0" hangingPunct="0"/>
              <a:r>
                <a:rPr lang="zh-CN" altLang="en-US" sz="2800" b="1" dirty="0">
                  <a:solidFill>
                    <a:schemeClr val="tx1">
                      <a:lumMod val="1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提交缺陷报告</a:t>
              </a: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5312411" y="3413203"/>
              <a:ext cx="1757362" cy="4429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eaLnBrk="0" hangingPunct="0"/>
              <a:r>
                <a:rPr lang="zh-CN" altLang="en-US" sz="2800" b="1" dirty="0">
                  <a:solidFill>
                    <a:schemeClr val="tx1">
                      <a:lumMod val="1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处理缺陷报告</a:t>
              </a:r>
            </a:p>
          </p:txBody>
        </p:sp>
        <p:sp>
          <p:nvSpPr>
            <p:cNvPr id="8" name="菱形 7"/>
            <p:cNvSpPr/>
            <p:nvPr/>
          </p:nvSpPr>
          <p:spPr bwMode="auto">
            <a:xfrm>
              <a:off x="4582968" y="4511394"/>
              <a:ext cx="3286125" cy="942975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algn="ctr" eaLnBrk="0" hangingPunct="0"/>
              <a:r>
                <a:rPr lang="zh-CN" altLang="en-US" sz="2800" b="1" dirty="0">
                  <a:solidFill>
                    <a:schemeClr val="tx1">
                      <a:lumMod val="1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回归测试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393373" y="5949280"/>
              <a:ext cx="1757362" cy="4429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eaLnBrk="0" hangingPunct="0"/>
              <a:r>
                <a:rPr lang="zh-CN" altLang="en-US" sz="2800" b="1" dirty="0">
                  <a:solidFill>
                    <a:schemeClr val="tx1">
                      <a:lumMod val="1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关闭缺陷报告</a:t>
              </a:r>
            </a:p>
          </p:txBody>
        </p:sp>
        <p:cxnSp>
          <p:nvCxnSpPr>
            <p:cNvPr id="10" name="直接箭头连接符 9"/>
            <p:cNvCxnSpPr>
              <a:endCxn id="7" idx="0"/>
            </p:cNvCxnSpPr>
            <p:nvPr/>
          </p:nvCxnSpPr>
          <p:spPr bwMode="auto">
            <a:xfrm rot="5400000">
              <a:off x="5911272" y="3128619"/>
              <a:ext cx="564404" cy="47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rot="5400000">
              <a:off x="5908915" y="4191892"/>
              <a:ext cx="561973" cy="238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rot="5400000">
              <a:off x="5976780" y="5743714"/>
              <a:ext cx="452438" cy="47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7890943" y="5029724"/>
              <a:ext cx="500063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 rot="16200000" flipV="1">
              <a:off x="7218858" y="3792059"/>
              <a:ext cx="2311679" cy="40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 rot="10800000">
              <a:off x="7012628" y="2606693"/>
              <a:ext cx="1378705" cy="128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17"/>
            <p:cNvSpPr txBox="1"/>
            <p:nvPr/>
          </p:nvSpPr>
          <p:spPr>
            <a:xfrm>
              <a:off x="6310179" y="5428403"/>
              <a:ext cx="1474839" cy="46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tx1">
                      <a:lumMod val="1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Y           </a:t>
              </a:r>
              <a:endParaRPr lang="zh-CN" altLang="en-US" sz="28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8376859" y="3746286"/>
              <a:ext cx="1474839" cy="46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tx1">
                      <a:lumMod val="1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N           </a:t>
              </a:r>
              <a:endParaRPr lang="zh-CN" altLang="en-US" sz="28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5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执行过程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记录缺陷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跟踪缺陷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维护用例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70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缺陷报告书写注意事项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步骤清晰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数据精准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按照缺陷报告步骤和数据能够复现出来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29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测试过程管理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计划</a:t>
            </a:r>
            <a:endParaRPr lang="en-US" altLang="zh-CN" dirty="0" smtClean="0"/>
          </a:p>
          <a:p>
            <a:r>
              <a:rPr lang="zh-CN" altLang="en-US" dirty="0" smtClean="0"/>
              <a:t>用例</a:t>
            </a:r>
            <a:endParaRPr lang="en-US" altLang="zh-CN" dirty="0" smtClean="0"/>
          </a:p>
          <a:p>
            <a:r>
              <a:rPr lang="zh-CN" altLang="en-US" dirty="0" smtClean="0"/>
              <a:t>缺陷管理以及缺陷跟踪</a:t>
            </a:r>
            <a:endParaRPr lang="en-US" altLang="zh-CN" dirty="0" smtClean="0"/>
          </a:p>
          <a:p>
            <a:r>
              <a:rPr lang="zh-CN" altLang="en-US" dirty="0" smtClean="0"/>
              <a:t>测试过程总结</a:t>
            </a:r>
            <a:endParaRPr lang="en-US" altLang="zh-CN" dirty="0" smtClean="0"/>
          </a:p>
          <a:p>
            <a:r>
              <a:rPr lang="zh-CN" altLang="en-US" dirty="0" smtClean="0"/>
              <a:t>书写测试报告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49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测试基础理论</a:t>
            </a:r>
            <a:endParaRPr lang="en-US" altLang="zh-CN" dirty="0"/>
          </a:p>
          <a:p>
            <a:r>
              <a:rPr lang="zh-CN" altLang="en-US" dirty="0" smtClean="0"/>
              <a:t>测试用例设计</a:t>
            </a:r>
            <a:endParaRPr lang="en-US" altLang="zh-CN" dirty="0" smtClean="0"/>
          </a:p>
          <a:p>
            <a:r>
              <a:rPr lang="zh-CN" altLang="en-US" dirty="0" smtClean="0"/>
              <a:t>测试缺陷报告书写和管理</a:t>
            </a:r>
            <a:endParaRPr lang="zh-CN" altLang="en-US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7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测试基础理论</a:t>
            </a:r>
            <a:endParaRPr lang="en-US" altLang="zh-CN" dirty="0" smtClean="0"/>
          </a:p>
          <a:p>
            <a:r>
              <a:rPr lang="zh-CN" altLang="en-US" dirty="0"/>
              <a:t>黑</a:t>
            </a:r>
            <a:r>
              <a:rPr lang="zh-CN" altLang="en-US" dirty="0" smtClean="0"/>
              <a:t>盒测试用例设计方法</a:t>
            </a:r>
            <a:endParaRPr lang="en-US" altLang="zh-CN" dirty="0" smtClean="0"/>
          </a:p>
          <a:p>
            <a:r>
              <a:rPr lang="zh-CN" altLang="en-US" dirty="0" smtClean="0"/>
              <a:t>执行测试</a:t>
            </a:r>
            <a:endParaRPr lang="en-US" altLang="zh-CN" dirty="0" smtClean="0"/>
          </a:p>
          <a:p>
            <a:r>
              <a:rPr lang="zh-CN" altLang="en-US" dirty="0" smtClean="0"/>
              <a:t>缺陷管理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黑盒测试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477500" cy="517207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黑</a:t>
            </a:r>
            <a:r>
              <a:rPr lang="zh-CN" altLang="en-US" dirty="0" smtClean="0"/>
              <a:t>盒测试用例设计方法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等价类划分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边界值分析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正交实验法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决策表法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因果图法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场景法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状态迁移法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错误推测法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14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等价类划分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什么是等价类划分</a:t>
            </a:r>
            <a:endParaRPr lang="en-US" altLang="zh-CN" dirty="0" smtClean="0"/>
          </a:p>
          <a:p>
            <a:pPr lvl="1"/>
            <a:r>
              <a:rPr lang="zh-CN" altLang="en-US" dirty="0"/>
              <a:t>依据需求对输入域进行</a:t>
            </a:r>
            <a:r>
              <a:rPr lang="zh-CN" altLang="en-US" dirty="0">
                <a:solidFill>
                  <a:srgbClr val="FF0000"/>
                </a:solidFill>
              </a:rPr>
              <a:t>细分</a:t>
            </a:r>
            <a:r>
              <a:rPr lang="zh-CN" altLang="en-US" dirty="0"/>
              <a:t>，然后在分出的每一个</a:t>
            </a:r>
            <a:r>
              <a:rPr lang="zh-CN" altLang="en-US" dirty="0">
                <a:solidFill>
                  <a:srgbClr val="FF0000"/>
                </a:solidFill>
              </a:rPr>
              <a:t>子集</a:t>
            </a:r>
            <a:r>
              <a:rPr lang="zh-CN" altLang="en-US" dirty="0"/>
              <a:t>内选取一个</a:t>
            </a:r>
            <a:r>
              <a:rPr lang="zh-CN" altLang="en-US" dirty="0">
                <a:solidFill>
                  <a:srgbClr val="FF0000"/>
                </a:solidFill>
              </a:rPr>
              <a:t>有代表性</a:t>
            </a:r>
            <a:r>
              <a:rPr lang="zh-CN" altLang="en-US" dirty="0"/>
              <a:t>的测试数据开展测试</a:t>
            </a:r>
          </a:p>
          <a:p>
            <a:r>
              <a:rPr lang="zh-CN" altLang="en-US" dirty="0" smtClean="0"/>
              <a:t>为什么进行等价类划分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对系统进行穷举测试是不可能的；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选择有代表性的数据进行测试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35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等价类划分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怎样进行等价类划分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区分输入域或输出域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划分有效等价类和无效等价类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从每个等价类中选取典型数据</a:t>
            </a:r>
            <a:endParaRPr lang="en-US" altLang="zh-CN" dirty="0" smtClean="0"/>
          </a:p>
          <a:p>
            <a:r>
              <a:rPr lang="zh-CN" altLang="en-US" dirty="0" smtClean="0"/>
              <a:t>什么情况用等价类划分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数据量比较大，数据操作可以分类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67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边界值分析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什么是边界值分析</a:t>
            </a:r>
            <a:endParaRPr lang="en-US" altLang="zh-CN" dirty="0" smtClean="0"/>
          </a:p>
          <a:p>
            <a:pPr lvl="1"/>
            <a:r>
              <a:rPr lang="zh-CN" altLang="en-US" dirty="0">
                <a:latin typeface="楷体" panose="02010609060101010101" pitchFamily="49" charset="-122"/>
              </a:rPr>
              <a:t>在被测对象的边界及边界附近设计测试用例</a:t>
            </a:r>
          </a:p>
          <a:p>
            <a:r>
              <a:rPr lang="zh-CN" altLang="en-US" dirty="0" smtClean="0"/>
              <a:t>为什么进行边界值分析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数据边界出错的概率比较大</a:t>
            </a:r>
            <a:endParaRPr lang="en-US" altLang="zh-CN" dirty="0" smtClean="0"/>
          </a:p>
          <a:p>
            <a:r>
              <a:rPr lang="zh-CN" altLang="en-US" dirty="0" smtClean="0"/>
              <a:t>怎样进行边界值分析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正好等于，刚刚小于和刚刚大于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48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边界值分析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什么情况使用边界值分析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所有跟数据相关的都使用边界值分析</a:t>
            </a:r>
            <a:endParaRPr lang="en-US" altLang="zh-CN" dirty="0" smtClean="0"/>
          </a:p>
          <a:p>
            <a:r>
              <a:rPr lang="zh-CN" altLang="en-US" dirty="0" smtClean="0"/>
              <a:t>举例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购买正好等于库存数，购买库存数 </a:t>
            </a:r>
            <a:r>
              <a:rPr lang="en-US" altLang="zh-CN" dirty="0" smtClean="0"/>
              <a:t>-1 </a:t>
            </a:r>
            <a:r>
              <a:rPr lang="zh-CN" altLang="en-US" dirty="0" smtClean="0"/>
              <a:t>，购买库存数 </a:t>
            </a:r>
            <a:r>
              <a:rPr lang="en-US" altLang="zh-CN" dirty="0" smtClean="0"/>
              <a:t>+1</a:t>
            </a:r>
            <a:r>
              <a:rPr lang="zh-CN" altLang="en-US" dirty="0" smtClean="0"/>
              <a:t>数量的商品</a:t>
            </a:r>
            <a:endParaRPr lang="en-US" altLang="zh-CN" dirty="0" smtClean="0"/>
          </a:p>
          <a:p>
            <a:pPr lvl="1"/>
            <a:r>
              <a:rPr lang="zh-CN" altLang="en-US" dirty="0"/>
              <a:t>购物</a:t>
            </a:r>
            <a:r>
              <a:rPr lang="zh-CN" altLang="en-US" dirty="0" smtClean="0"/>
              <a:t>车商品数量限制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877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正交实验法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什么是正交实验法？</a:t>
            </a:r>
            <a:endParaRPr lang="en-US" altLang="zh-CN" dirty="0"/>
          </a:p>
          <a:p>
            <a:pPr lvl="1"/>
            <a:r>
              <a:rPr lang="zh-CN" altLang="en-US" dirty="0"/>
              <a:t>根据正交性原理，从全面试验中挑选部分</a:t>
            </a:r>
            <a:r>
              <a:rPr lang="zh-CN" altLang="en-US" dirty="0">
                <a:solidFill>
                  <a:srgbClr val="FF0000"/>
                </a:solidFill>
              </a:rPr>
              <a:t>有代表性</a:t>
            </a:r>
            <a:r>
              <a:rPr lang="zh-CN" altLang="en-US" dirty="0"/>
              <a:t>的试验点，并能求出最佳</a:t>
            </a:r>
            <a:r>
              <a:rPr lang="zh-CN" altLang="en-US" dirty="0">
                <a:solidFill>
                  <a:srgbClr val="FF0000"/>
                </a:solidFill>
              </a:rPr>
              <a:t>工艺参数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工艺条件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34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3254</TotalTime>
  <Words>1137</Words>
  <Application>Microsoft Office PowerPoint</Application>
  <PresentationFormat>宽屏</PresentationFormat>
  <Paragraphs>213</Paragraphs>
  <Slides>29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内容回顾</vt:lpstr>
      <vt:lpstr>目 录</vt:lpstr>
      <vt:lpstr>黑盒测试</vt:lpstr>
      <vt:lpstr>等价类划分</vt:lpstr>
      <vt:lpstr>等价类划分</vt:lpstr>
      <vt:lpstr>边界值分析</vt:lpstr>
      <vt:lpstr>边界值分析</vt:lpstr>
      <vt:lpstr>正交实验法</vt:lpstr>
      <vt:lpstr>正交实验法</vt:lpstr>
      <vt:lpstr>正交实验法</vt:lpstr>
      <vt:lpstr>决策表法</vt:lpstr>
      <vt:lpstr>因果图法</vt:lpstr>
      <vt:lpstr>场景法</vt:lpstr>
      <vt:lpstr>状态转移法</vt:lpstr>
      <vt:lpstr>状态转移法</vt:lpstr>
      <vt:lpstr>错误推测法</vt:lpstr>
      <vt:lpstr>黑盒测试</vt:lpstr>
      <vt:lpstr>怎样设计测试用例 </vt:lpstr>
      <vt:lpstr>设计测试用例表格格式</vt:lpstr>
      <vt:lpstr>设计测试用例简单格式</vt:lpstr>
      <vt:lpstr>缺陷管理</vt:lpstr>
      <vt:lpstr>缺陷管理</vt:lpstr>
      <vt:lpstr>缺陷管理</vt:lpstr>
      <vt:lpstr>执行测试</vt:lpstr>
      <vt:lpstr>缺陷管理</vt:lpstr>
      <vt:lpstr>测试过程管理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100</cp:revision>
  <dcterms:created xsi:type="dcterms:W3CDTF">2018-07-18T03:20:47Z</dcterms:created>
  <dcterms:modified xsi:type="dcterms:W3CDTF">2019-09-09T09:19:35Z</dcterms:modified>
</cp:coreProperties>
</file>