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82" r:id="rId4"/>
    <p:sldId id="283" r:id="rId5"/>
    <p:sldId id="284" r:id="rId6"/>
    <p:sldId id="285" r:id="rId7"/>
    <p:sldId id="286" r:id="rId8"/>
    <p:sldId id="287" r:id="rId9"/>
    <p:sldId id="288" r:id="rId10"/>
    <p:sldId id="289" r:id="rId11"/>
    <p:sldId id="27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smtClean="0"/>
              <a:t>2.13 </a:t>
            </a:r>
            <a:r>
              <a:rPr lang="zh-CN" altLang="en-US" sz="3600" dirty="0" smtClean="0"/>
              <a:t>探索式软件测试</a:t>
            </a:r>
            <a:r>
              <a:rPr lang="en-US" altLang="zh-CN" sz="3600" dirty="0" smtClean="0"/>
              <a:t>—</a:t>
            </a:r>
            <a:r>
              <a:rPr lang="zh-CN" altLang="en-US" dirty="0" smtClean="0"/>
              <a:t>收藏家</a:t>
            </a:r>
            <a:r>
              <a:rPr lang="zh-CN" altLang="en-US" sz="3600" dirty="0" smtClean="0"/>
              <a:t>测试法</a:t>
            </a:r>
            <a:endParaRPr lang="en-US" altLang="zh-CN" sz="3600" dirty="0" smtClean="0"/>
          </a:p>
          <a:p>
            <a:pPr algn="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收藏家测试法概述</a:t>
            </a:r>
            <a:endParaRPr lang="en-US" altLang="zh-CN" dirty="0" smtClean="0"/>
          </a:p>
          <a:p>
            <a:r>
              <a:rPr lang="zh-CN" altLang="en-US" dirty="0" smtClean="0"/>
              <a:t>收藏家测试法使用</a:t>
            </a:r>
            <a:endParaRPr lang="en-US" altLang="zh-CN" dirty="0" smtClean="0"/>
          </a:p>
          <a:p>
            <a:r>
              <a:rPr lang="zh-CN" altLang="en-US" dirty="0" smtClean="0"/>
              <a:t>收藏家测试法注意事项</a:t>
            </a:r>
            <a:endParaRPr lang="zh-CN" altLang="en-US" dirty="0"/>
          </a:p>
        </p:txBody>
      </p:sp>
    </p:spTree>
    <p:extLst>
      <p:ext uri="{BB962C8B-B14F-4D97-AF65-F5344CB8AC3E}">
        <p14:creationId xmlns:p14="http://schemas.microsoft.com/office/powerpoint/2010/main" val="45296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收藏家测试法概述</a:t>
            </a:r>
            <a:endParaRPr lang="en-US" altLang="zh-CN" dirty="0" smtClean="0"/>
          </a:p>
          <a:p>
            <a:r>
              <a:rPr lang="zh-CN" altLang="en-US" dirty="0" smtClean="0"/>
              <a:t>收藏家测试法使用</a:t>
            </a:r>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收藏家测试法概述</a:t>
            </a:r>
            <a:endParaRPr lang="zh-CN" altLang="en-US" dirty="0"/>
          </a:p>
        </p:txBody>
      </p:sp>
      <p:sp>
        <p:nvSpPr>
          <p:cNvPr id="3" name="内容占位符 2"/>
          <p:cNvSpPr>
            <a:spLocks noGrp="1"/>
          </p:cNvSpPr>
          <p:nvPr>
            <p:ph idx="1"/>
          </p:nvPr>
        </p:nvSpPr>
        <p:spPr/>
        <p:txBody>
          <a:bodyPr/>
          <a:lstStyle/>
          <a:p>
            <a:r>
              <a:rPr lang="zh-CN" altLang="en-US" dirty="0" smtClean="0"/>
              <a:t>什么叫收藏家测试法</a:t>
            </a:r>
            <a:endParaRPr lang="en-US" altLang="zh-CN" dirty="0" smtClean="0"/>
          </a:p>
          <a:p>
            <a:pPr lvl="1"/>
            <a:r>
              <a:rPr lang="zh-CN" altLang="en-US" dirty="0"/>
              <a:t>收藏家测试法要求测试人员也收集东西并努力做到能把东西都收集全。这里我们收藏的就是</a:t>
            </a:r>
            <a:r>
              <a:rPr lang="zh-CN" altLang="en-US" dirty="0">
                <a:solidFill>
                  <a:srgbClr val="FF0000"/>
                </a:solidFill>
              </a:rPr>
              <a:t>软件的输出</a:t>
            </a:r>
            <a:r>
              <a:rPr lang="zh-CN" altLang="en-US" dirty="0"/>
              <a:t>，收集的</a:t>
            </a:r>
            <a:r>
              <a:rPr lang="zh-CN" altLang="en-US" dirty="0" smtClean="0"/>
              <a:t>越多越好</a:t>
            </a:r>
            <a:endParaRPr lang="en-US" altLang="zh-CN" dirty="0" smtClean="0"/>
          </a:p>
          <a:p>
            <a:pPr lvl="1"/>
            <a:r>
              <a:rPr lang="zh-CN" altLang="en-US" dirty="0"/>
              <a:t>这个测试法背后的想法是测试人员到达所有那些可到达的地方并把观察到的输出结果记录下来，并确保能观察到软件能生成的任何一个输出</a:t>
            </a:r>
            <a:endParaRPr lang="en-US" altLang="zh-CN" dirty="0" smtClean="0"/>
          </a:p>
          <a:p>
            <a:pPr lvl="1"/>
            <a:endParaRPr lang="zh-CN" altLang="en-US" dirty="0"/>
          </a:p>
        </p:txBody>
      </p:sp>
      <p:pic>
        <p:nvPicPr>
          <p:cNvPr id="1026" name="Picture 2" descr="http://s10.sinaimg.cn/mw690/005J9oYjty6Mad1itMl89&amp;690"/>
          <p:cNvPicPr>
            <a:picLocks noChangeAspect="1" noChangeArrowheads="1"/>
          </p:cNvPicPr>
          <p:nvPr/>
        </p:nvPicPr>
        <p:blipFill rotWithShape="1">
          <a:blip r:embed="rId2">
            <a:extLst>
              <a:ext uri="{28A0092B-C50C-407E-A947-70E740481C1C}">
                <a14:useLocalDpi xmlns:a14="http://schemas.microsoft.com/office/drawing/2010/main" val="0"/>
              </a:ext>
            </a:extLst>
          </a:blip>
          <a:srcRect l="9907" t="17062" r="6707" b="8052"/>
          <a:stretch/>
        </p:blipFill>
        <p:spPr bwMode="auto">
          <a:xfrm>
            <a:off x="8636000" y="4292600"/>
            <a:ext cx="256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收藏家测试法使用</a:t>
            </a:r>
            <a:endParaRPr lang="zh-CN" altLang="en-US" dirty="0"/>
          </a:p>
        </p:txBody>
      </p:sp>
      <p:sp>
        <p:nvSpPr>
          <p:cNvPr id="3" name="内容占位符 2"/>
          <p:cNvSpPr>
            <a:spLocks noGrp="1"/>
          </p:cNvSpPr>
          <p:nvPr>
            <p:ph idx="1"/>
          </p:nvPr>
        </p:nvSpPr>
        <p:spPr/>
        <p:txBody>
          <a:bodyPr/>
          <a:lstStyle/>
          <a:p>
            <a:r>
              <a:rPr lang="zh-CN" altLang="en-US" dirty="0" smtClean="0"/>
              <a:t>输入与输出是成对出现的，输入是输出的前提。输入的条件经过逻辑处理转化成输出，因此收藏家测试法对于测试人员搜罗各式各样的输入提出了很高的要求</a:t>
            </a:r>
            <a:endParaRPr lang="zh-CN" altLang="en-US" dirty="0"/>
          </a:p>
        </p:txBody>
      </p:sp>
      <p:pic>
        <p:nvPicPr>
          <p:cNvPr id="5" name="图片 4"/>
          <p:cNvPicPr>
            <a:picLocks noChangeAspect="1"/>
          </p:cNvPicPr>
          <p:nvPr/>
        </p:nvPicPr>
        <p:blipFill>
          <a:blip r:embed="rId2"/>
          <a:stretch>
            <a:fillRect/>
          </a:stretch>
        </p:blipFill>
        <p:spPr>
          <a:xfrm>
            <a:off x="4762785" y="3141814"/>
            <a:ext cx="6373622" cy="3385986"/>
          </a:xfrm>
          <a:prstGeom prst="rect">
            <a:avLst/>
          </a:prstGeom>
        </p:spPr>
      </p:pic>
    </p:spTree>
    <p:extLst>
      <p:ext uri="{BB962C8B-B14F-4D97-AF65-F5344CB8AC3E}">
        <p14:creationId xmlns:p14="http://schemas.microsoft.com/office/powerpoint/2010/main" val="2855792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收藏家测试法使用</a:t>
            </a:r>
            <a:endParaRPr lang="zh-CN" altLang="en-US" dirty="0"/>
          </a:p>
        </p:txBody>
      </p:sp>
      <p:sp>
        <p:nvSpPr>
          <p:cNvPr id="3" name="内容占位符 2"/>
          <p:cNvSpPr>
            <a:spLocks noGrp="1"/>
          </p:cNvSpPr>
          <p:nvPr>
            <p:ph idx="1"/>
          </p:nvPr>
        </p:nvSpPr>
        <p:spPr/>
        <p:txBody>
          <a:bodyPr/>
          <a:lstStyle/>
          <a:p>
            <a:r>
              <a:rPr lang="zh-CN" altLang="en-US" dirty="0" smtClean="0"/>
              <a:t>非常规输入：</a:t>
            </a:r>
          </a:p>
          <a:p>
            <a:pPr marL="457200" lvl="1" indent="0">
              <a:buNone/>
            </a:pPr>
            <a:r>
              <a:rPr lang="en-US" altLang="zh-CN" dirty="0" smtClean="0"/>
              <a:t>1</a:t>
            </a:r>
            <a:r>
              <a:rPr lang="zh-CN" altLang="en-US" dirty="0" smtClean="0"/>
              <a:t>、快捷键的输入组合</a:t>
            </a:r>
          </a:p>
          <a:p>
            <a:pPr marL="457200" lvl="1" indent="0">
              <a:buNone/>
            </a:pPr>
            <a:r>
              <a:rPr lang="en-US" altLang="zh-CN" dirty="0" smtClean="0"/>
              <a:t>2</a:t>
            </a:r>
            <a:r>
              <a:rPr lang="zh-CN" altLang="en-US" dirty="0" smtClean="0"/>
              <a:t>、尝试输入系统的保留关键词（</a:t>
            </a:r>
            <a:r>
              <a:rPr lang="en-US" altLang="zh-CN" dirty="0" smtClean="0"/>
              <a:t>COM1</a:t>
            </a:r>
            <a:r>
              <a:rPr lang="zh-CN" altLang="en-US" dirty="0" smtClean="0"/>
              <a:t>）</a:t>
            </a:r>
          </a:p>
          <a:p>
            <a:pPr marL="457200" lvl="1" indent="0">
              <a:buNone/>
            </a:pPr>
            <a:r>
              <a:rPr lang="en-US" altLang="zh-CN" dirty="0" smtClean="0"/>
              <a:t>3</a:t>
            </a:r>
            <a:r>
              <a:rPr lang="zh-CN" altLang="en-US" dirty="0" smtClean="0"/>
              <a:t>、输入空白值，让程序返回</a:t>
            </a:r>
            <a:r>
              <a:rPr lang="en-US" altLang="zh-CN" dirty="0" smtClean="0"/>
              <a:t>null</a:t>
            </a:r>
            <a:r>
              <a:rPr lang="zh-CN" altLang="en-US" dirty="0" smtClean="0"/>
              <a:t>参数，观察程序反馈的问题</a:t>
            </a:r>
          </a:p>
          <a:p>
            <a:endParaRPr lang="zh-CN" altLang="en-US" dirty="0"/>
          </a:p>
        </p:txBody>
      </p:sp>
    </p:spTree>
    <p:extLst>
      <p:ext uri="{BB962C8B-B14F-4D97-AF65-F5344CB8AC3E}">
        <p14:creationId xmlns:p14="http://schemas.microsoft.com/office/powerpoint/2010/main" val="175497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收藏家测试法使用</a:t>
            </a:r>
            <a:endParaRPr lang="zh-CN" altLang="en-US" dirty="0"/>
          </a:p>
        </p:txBody>
      </p:sp>
      <p:sp>
        <p:nvSpPr>
          <p:cNvPr id="3" name="内容占位符 2"/>
          <p:cNvSpPr>
            <a:spLocks noGrp="1"/>
          </p:cNvSpPr>
          <p:nvPr>
            <p:ph idx="1"/>
          </p:nvPr>
        </p:nvSpPr>
        <p:spPr/>
        <p:txBody>
          <a:bodyPr/>
          <a:lstStyle/>
          <a:p>
            <a:r>
              <a:rPr lang="zh-CN" altLang="en-US" dirty="0" smtClean="0"/>
              <a:t>输出角度</a:t>
            </a:r>
            <a:endParaRPr lang="en-US" altLang="zh-CN" dirty="0" smtClean="0"/>
          </a:p>
          <a:p>
            <a:pPr marL="457200" lvl="1" indent="0">
              <a:buNone/>
            </a:pPr>
            <a:r>
              <a:rPr lang="en-US" altLang="zh-CN" dirty="0" smtClean="0"/>
              <a:t>1</a:t>
            </a:r>
            <a:r>
              <a:rPr lang="zh-CN" altLang="en-US" dirty="0" smtClean="0"/>
              <a:t>、 从输出看输入的值，找到输入与输出对应的情况</a:t>
            </a:r>
          </a:p>
          <a:p>
            <a:pPr marL="457200" lvl="1" indent="0">
              <a:buNone/>
            </a:pPr>
            <a:r>
              <a:rPr lang="en-US" altLang="zh-CN" dirty="0" smtClean="0"/>
              <a:t>2</a:t>
            </a:r>
            <a:r>
              <a:rPr lang="zh-CN" altLang="en-US" dirty="0" smtClean="0"/>
              <a:t>、连续输入，观察是否有值处于前一个状态未变</a:t>
            </a:r>
          </a:p>
          <a:p>
            <a:endParaRPr lang="zh-CN" altLang="en-US" dirty="0"/>
          </a:p>
        </p:txBody>
      </p:sp>
    </p:spTree>
    <p:extLst>
      <p:ext uri="{BB962C8B-B14F-4D97-AF65-F5344CB8AC3E}">
        <p14:creationId xmlns:p14="http://schemas.microsoft.com/office/powerpoint/2010/main" val="314287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收藏家测试法举例</a:t>
            </a:r>
            <a:endParaRPr lang="zh-CN" altLang="en-US" dirty="0"/>
          </a:p>
        </p:txBody>
      </p:sp>
      <p:sp>
        <p:nvSpPr>
          <p:cNvPr id="3" name="内容占位符 2"/>
          <p:cNvSpPr>
            <a:spLocks noGrp="1"/>
          </p:cNvSpPr>
          <p:nvPr>
            <p:ph idx="1"/>
          </p:nvPr>
        </p:nvSpPr>
        <p:spPr/>
        <p:txBody>
          <a:bodyPr/>
          <a:lstStyle/>
          <a:p>
            <a:r>
              <a:rPr lang="zh-CN" altLang="en-US" dirty="0" smtClean="0"/>
              <a:t>不同的输入内容输出信息异常</a:t>
            </a:r>
            <a:endParaRPr lang="en-US" altLang="zh-CN" dirty="0" smtClean="0"/>
          </a:p>
          <a:p>
            <a:pPr lvl="1"/>
            <a:r>
              <a:rPr lang="zh-CN" altLang="en-US" dirty="0" smtClean="0"/>
              <a:t>切换语言为阿拉伯语，进入搜狗浏览器，点击搜索或输入网址栏，搜狗浏览器停止运行 </a:t>
            </a:r>
            <a:endParaRPr lang="zh-CN" altLang="en-US" dirty="0"/>
          </a:p>
        </p:txBody>
      </p:sp>
      <p:pic>
        <p:nvPicPr>
          <p:cNvPr id="4" name="图片 3"/>
          <p:cNvPicPr>
            <a:picLocks noChangeAspect="1"/>
          </p:cNvPicPr>
          <p:nvPr/>
        </p:nvPicPr>
        <p:blipFill>
          <a:blip r:embed="rId2"/>
          <a:stretch>
            <a:fillRect/>
          </a:stretch>
        </p:blipFill>
        <p:spPr>
          <a:xfrm>
            <a:off x="1403724" y="2978318"/>
            <a:ext cx="7638676" cy="3454433"/>
          </a:xfrm>
          <a:prstGeom prst="rect">
            <a:avLst/>
          </a:prstGeom>
        </p:spPr>
      </p:pic>
    </p:spTree>
    <p:extLst>
      <p:ext uri="{BB962C8B-B14F-4D97-AF65-F5344CB8AC3E}">
        <p14:creationId xmlns:p14="http://schemas.microsoft.com/office/powerpoint/2010/main" val="2363737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收藏家测试法举例</a:t>
            </a:r>
            <a:endParaRPr lang="zh-CN" altLang="en-US" dirty="0"/>
          </a:p>
        </p:txBody>
      </p:sp>
      <p:sp>
        <p:nvSpPr>
          <p:cNvPr id="3" name="内容占位符 2"/>
          <p:cNvSpPr>
            <a:spLocks noGrp="1"/>
          </p:cNvSpPr>
          <p:nvPr>
            <p:ph idx="1"/>
          </p:nvPr>
        </p:nvSpPr>
        <p:spPr/>
        <p:txBody>
          <a:bodyPr/>
          <a:lstStyle/>
          <a:p>
            <a:r>
              <a:rPr lang="zh-CN" altLang="en-US" dirty="0" smtClean="0"/>
              <a:t>输入空信息对于输出的影响</a:t>
            </a:r>
          </a:p>
          <a:p>
            <a:pPr lvl="1"/>
            <a:r>
              <a:rPr lang="en-US" altLang="zh-CN" dirty="0" smtClean="0"/>
              <a:t>bug</a:t>
            </a:r>
            <a:r>
              <a:rPr lang="zh-CN" altLang="en-US" dirty="0" smtClean="0"/>
              <a:t>描述：</a:t>
            </a:r>
            <a:r>
              <a:rPr lang="en-US" altLang="zh-CN" dirty="0" smtClean="0"/>
              <a:t>【</a:t>
            </a:r>
            <a:r>
              <a:rPr lang="zh-CN" altLang="en-US" dirty="0" smtClean="0"/>
              <a:t>资讯列表</a:t>
            </a:r>
            <a:r>
              <a:rPr lang="en-US" altLang="zh-CN" dirty="0" smtClean="0"/>
              <a:t>】</a:t>
            </a:r>
            <a:r>
              <a:rPr lang="zh-CN" altLang="en-US" dirty="0" smtClean="0"/>
              <a:t>资讯频道一个都不存在时，浏览器出现崩溃</a:t>
            </a:r>
            <a:endParaRPr lang="zh-CN" altLang="en-US" dirty="0"/>
          </a:p>
        </p:txBody>
      </p:sp>
      <p:pic>
        <p:nvPicPr>
          <p:cNvPr id="4" name="图片 3"/>
          <p:cNvPicPr>
            <a:picLocks noChangeAspect="1"/>
          </p:cNvPicPr>
          <p:nvPr/>
        </p:nvPicPr>
        <p:blipFill>
          <a:blip r:embed="rId2"/>
          <a:stretch>
            <a:fillRect/>
          </a:stretch>
        </p:blipFill>
        <p:spPr>
          <a:xfrm>
            <a:off x="1719638" y="3054505"/>
            <a:ext cx="8427662" cy="3472570"/>
          </a:xfrm>
          <a:prstGeom prst="rect">
            <a:avLst/>
          </a:prstGeom>
        </p:spPr>
      </p:pic>
    </p:spTree>
    <p:extLst>
      <p:ext uri="{BB962C8B-B14F-4D97-AF65-F5344CB8AC3E}">
        <p14:creationId xmlns:p14="http://schemas.microsoft.com/office/powerpoint/2010/main" val="2922535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收藏家测试法注意事项</a:t>
            </a:r>
            <a:endParaRPr lang="zh-CN" altLang="en-US" dirty="0"/>
          </a:p>
        </p:txBody>
      </p:sp>
      <p:sp>
        <p:nvSpPr>
          <p:cNvPr id="3" name="内容占位符 2"/>
          <p:cNvSpPr>
            <a:spLocks noGrp="1"/>
          </p:cNvSpPr>
          <p:nvPr>
            <p:ph idx="1"/>
          </p:nvPr>
        </p:nvSpPr>
        <p:spPr/>
        <p:txBody>
          <a:bodyPr/>
          <a:lstStyle/>
          <a:p>
            <a:r>
              <a:rPr lang="zh-CN" altLang="en-US" dirty="0" smtClean="0"/>
              <a:t>收藏家测试法关注的重点在于</a:t>
            </a:r>
            <a:r>
              <a:rPr lang="zh-CN" altLang="en-US" dirty="0" smtClean="0">
                <a:solidFill>
                  <a:srgbClr val="FF0000"/>
                </a:solidFill>
              </a:rPr>
              <a:t>不同的输入对于输出的影响</a:t>
            </a:r>
            <a:r>
              <a:rPr lang="zh-CN" altLang="en-US" dirty="0" smtClean="0"/>
              <a:t>，因此平时在测试中我们可以以小组为单位，在小组成员之间分派特性或者安排某些测试人员专职收集某些输出</a:t>
            </a:r>
            <a:endParaRPr lang="zh-CN" altLang="en-US" dirty="0"/>
          </a:p>
        </p:txBody>
      </p:sp>
    </p:spTree>
    <p:extLst>
      <p:ext uri="{BB962C8B-B14F-4D97-AF65-F5344CB8AC3E}">
        <p14:creationId xmlns:p14="http://schemas.microsoft.com/office/powerpoint/2010/main" val="4012491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676</TotalTime>
  <Words>350</Words>
  <Application>Microsoft Office PowerPoint</Application>
  <PresentationFormat>宽屏</PresentationFormat>
  <Paragraphs>33</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楷体</vt:lpstr>
      <vt:lpstr>宋体</vt:lpstr>
      <vt:lpstr>Arial</vt:lpstr>
      <vt:lpstr>Calibri</vt:lpstr>
      <vt:lpstr>Times New Roman</vt:lpstr>
      <vt:lpstr>Wingdings</vt:lpstr>
      <vt:lpstr>Office 主题</vt:lpstr>
      <vt:lpstr>Web 系统测试</vt:lpstr>
      <vt:lpstr>目 录</vt:lpstr>
      <vt:lpstr>收藏家测试法概述</vt:lpstr>
      <vt:lpstr>收藏家测试法使用</vt:lpstr>
      <vt:lpstr>收藏家测试法使用</vt:lpstr>
      <vt:lpstr>收藏家测试法使用</vt:lpstr>
      <vt:lpstr>收藏家测试法举例</vt:lpstr>
      <vt:lpstr>收藏家测试法举例</vt:lpstr>
      <vt:lpstr>收藏家测试法注意事项</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63</cp:revision>
  <dcterms:created xsi:type="dcterms:W3CDTF">2018-07-18T03:20:47Z</dcterms:created>
  <dcterms:modified xsi:type="dcterms:W3CDTF">2019-08-25T09:58:30Z</dcterms:modified>
</cp:coreProperties>
</file>