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94" r:id="rId4"/>
    <p:sldId id="296" r:id="rId5"/>
    <p:sldId id="295" r:id="rId6"/>
    <p:sldId id="282" r:id="rId7"/>
    <p:sldId id="298" r:id="rId8"/>
    <p:sldId id="297" r:id="rId9"/>
    <p:sldId id="302" r:id="rId10"/>
    <p:sldId id="303" r:id="rId11"/>
    <p:sldId id="299" r:id="rId12"/>
    <p:sldId id="300" r:id="rId13"/>
    <p:sldId id="304" r:id="rId14"/>
    <p:sldId id="305" r:id="rId15"/>
    <p:sldId id="307" r:id="rId16"/>
    <p:sldId id="306" r:id="rId17"/>
    <p:sldId id="315" r:id="rId18"/>
    <p:sldId id="287" r:id="rId19"/>
    <p:sldId id="288" r:id="rId20"/>
    <p:sldId id="316" r:id="rId21"/>
    <p:sldId id="317" r:id="rId22"/>
    <p:sldId id="318" r:id="rId23"/>
    <p:sldId id="319" r:id="rId24"/>
    <p:sldId id="320" r:id="rId25"/>
    <p:sldId id="289" r:id="rId26"/>
    <p:sldId id="314" r:id="rId27"/>
    <p:sldId id="291" r:id="rId28"/>
    <p:sldId id="290" r:id="rId29"/>
    <p:sldId id="292" r:id="rId30"/>
    <p:sldId id="308" r:id="rId31"/>
    <p:sldId id="293" r:id="rId32"/>
    <p:sldId id="309" r:id="rId33"/>
    <p:sldId id="310" r:id="rId34"/>
    <p:sldId id="311" r:id="rId35"/>
    <p:sldId id="312" r:id="rId36"/>
    <p:sldId id="313" r:id="rId37"/>
    <p:sldId id="283" r:id="rId38"/>
    <p:sldId id="27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83981" autoAdjust="0"/>
  </p:normalViewPr>
  <p:slideViewPr>
    <p:cSldViewPr snapToGrid="0">
      <p:cViewPr varScale="1">
        <p:scale>
          <a:sx n="72" d="100"/>
          <a:sy n="72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D%91%E6%AE%B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7%AF%E7%94%B1/363497" TargetMode="External"/><Relationship Id="rId3" Type="http://schemas.openxmlformats.org/officeDocument/2006/relationships/hyperlink" Target="https://baike.baidu.com/item/%E6%8A%A5%E6%96%87/3164352" TargetMode="External"/><Relationship Id="rId7" Type="http://schemas.openxmlformats.org/officeDocument/2006/relationships/hyperlink" Target="https://baike.baidu.com/item/%E7%BD%91%E7%BB%9C%E9%80%9A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AF%E7%94%B1" TargetMode="External"/><Relationship Id="rId5" Type="http://schemas.openxmlformats.org/officeDocument/2006/relationships/hyperlink" Target="https://baike.baidu.com/item/%E4%B8%BB%E6%9C%BA/455151" TargetMode="External"/><Relationship Id="rId10" Type="http://schemas.openxmlformats.org/officeDocument/2006/relationships/hyperlink" Target="https://www.baidu.com/s?wd=UDP%E5%8D%8F%E8%AE%AE&amp;tn=SE_PcZhidaonwhc_ngpagmjz&amp;rsv_dl=gh_pc_zhidao" TargetMode="External"/><Relationship Id="rId4" Type="http://schemas.openxmlformats.org/officeDocument/2006/relationships/hyperlink" Target="https://baike.baidu.com/item/TCP/IP%E5%8D%8F%E8%AE%AE%E7%B0%87" TargetMode="External"/><Relationship Id="rId9" Type="http://schemas.openxmlformats.org/officeDocument/2006/relationships/hyperlink" Target="https://www.baidu.com/s?wd=TCP%E5%8D%8F%E8%AE%AE&amp;tn=SE_PcZhidaonwhc_ngpagmjz&amp;rsv_dl=gh_pc_zhida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https://www.waitalone.cn/layer-subdomain-excavator.html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site—-</a:t>
            </a:r>
            <a:r>
              <a:rPr lang="zh-CN" altLang="en-US" dirty="0" smtClean="0"/>
              <a:t>把搜索范围规定在特定的站点中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intitle</a:t>
            </a:r>
            <a:r>
              <a:rPr lang="en-US" altLang="zh-CN" dirty="0" smtClean="0"/>
              <a:t>—-</a:t>
            </a:r>
            <a:r>
              <a:rPr lang="zh-CN" altLang="en-US" dirty="0" smtClean="0"/>
              <a:t>把 搜素范围限定在标题中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</a:t>
            </a:r>
            <a:r>
              <a:rPr lang="en-US" altLang="zh-CN" dirty="0" err="1" smtClean="0"/>
              <a:t>inurl</a:t>
            </a:r>
            <a:r>
              <a:rPr lang="en-US" altLang="zh-CN" dirty="0" smtClean="0"/>
              <a:t>—-</a:t>
            </a:r>
            <a:r>
              <a:rPr lang="zh-CN" altLang="en-US" dirty="0" smtClean="0"/>
              <a:t>网址中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的一些信息，常常具有一些含义的。你可以通过</a:t>
            </a:r>
            <a:r>
              <a:rPr lang="en-US" altLang="zh-CN" dirty="0" err="1" smtClean="0"/>
              <a:t>inurl</a:t>
            </a:r>
            <a:r>
              <a:rPr lang="zh-CN" altLang="en-US" dirty="0" smtClean="0"/>
              <a:t>把这些链接找出来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1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简单来说，就是一个用来查询域名是否已经被注册，以及注册域名的详细信息的数据库（如域名所有人、域名注册商、域名注册日期和过期日期等）。通过域名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服务器查询，可以查询域名归属者联系方式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8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扫描最为实用。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扫描通过发送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Control Message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控制消息协议）回应请求数据包和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应答（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）数据包，确定主机的状态，非常适合于检测指定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网段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内正在运行的主机数量。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3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TCP(Transmission Control Protocol)</a:t>
            </a:r>
            <a:r>
              <a:rPr lang="zh-CN" altLang="en-US" dirty="0" smtClean="0"/>
              <a:t>传输控制协议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是主机对主机层的传输控制协议，提供可靠的连接服务，采用三次握手确认建立一个连接：位码即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标志位，有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种标示：</a:t>
            </a:r>
            <a:r>
              <a:rPr lang="en-US" altLang="zh-CN" dirty="0" smtClean="0"/>
              <a:t>SYN(synchronous</a:t>
            </a:r>
            <a:r>
              <a:rPr lang="zh-CN" altLang="en-US" dirty="0" smtClean="0"/>
              <a:t>建立联机</a:t>
            </a:r>
            <a:r>
              <a:rPr lang="en-US" altLang="zh-CN" dirty="0" smtClean="0"/>
              <a:t>) ACK(acknowledgement 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) PSH(push</a:t>
            </a:r>
            <a:r>
              <a:rPr lang="zh-CN" altLang="en-US" dirty="0" smtClean="0"/>
              <a:t>传送</a:t>
            </a:r>
            <a:r>
              <a:rPr lang="en-US" altLang="zh-CN" dirty="0" smtClean="0"/>
              <a:t>) FIN(finish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) RST(reset</a:t>
            </a:r>
            <a:r>
              <a:rPr lang="zh-CN" altLang="en-US" dirty="0" smtClean="0"/>
              <a:t>重置</a:t>
            </a:r>
            <a:r>
              <a:rPr lang="en-US" altLang="zh-CN" dirty="0" smtClean="0"/>
              <a:t>) URG(urgent</a:t>
            </a:r>
            <a:r>
              <a:rPr lang="zh-CN" altLang="en-US" dirty="0" smtClean="0"/>
              <a:t>紧急</a:t>
            </a:r>
            <a:r>
              <a:rPr lang="en-US" altLang="zh-CN" dirty="0" smtClean="0"/>
              <a:t>)Sequence number(</a:t>
            </a:r>
            <a:r>
              <a:rPr lang="zh-CN" altLang="en-US" dirty="0" smtClean="0"/>
              <a:t>顺序号码</a:t>
            </a:r>
            <a:r>
              <a:rPr lang="en-US" altLang="zh-CN" dirty="0" smtClean="0"/>
              <a:t>) Acknowledge number(</a:t>
            </a:r>
            <a:r>
              <a:rPr lang="zh-CN" altLang="en-US" dirty="0" smtClean="0"/>
              <a:t>确认号码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第一次握手：主机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发送位码为</a:t>
            </a:r>
            <a:r>
              <a:rPr lang="en-US" altLang="zh-CN" dirty="0" err="1" smtClean="0"/>
              <a:t>syn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，随机产生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number=1234567</a:t>
            </a:r>
            <a:r>
              <a:rPr lang="zh-CN" altLang="en-US" dirty="0" smtClean="0"/>
              <a:t>的数据包到服务器，主机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SYN=1</a:t>
            </a:r>
            <a:r>
              <a:rPr lang="zh-CN" altLang="en-US" dirty="0" smtClean="0"/>
              <a:t>知道，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要求建立联机；第二次握手：主机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收到请求后要确认联机信息，向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number=(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seq+1)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syn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，随机产生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=7654321</a:t>
            </a:r>
            <a:r>
              <a:rPr lang="zh-CN" altLang="en-US" dirty="0" smtClean="0"/>
              <a:t>的包；第三次握手：主机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收到后检查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number</a:t>
            </a:r>
            <a:r>
              <a:rPr lang="zh-CN" altLang="en-US" dirty="0" smtClean="0"/>
              <a:t>是否正确，即第一次发送的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number+1</a:t>
            </a:r>
            <a:r>
              <a:rPr lang="zh-CN" altLang="en-US" dirty="0" smtClean="0"/>
              <a:t>，以及位码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，若正确，主机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会再发送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number=(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seq+1)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收到后确认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值与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=1</a:t>
            </a:r>
            <a:r>
              <a:rPr lang="zh-CN" altLang="en-US" dirty="0" smtClean="0"/>
              <a:t>则连接建立成功。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———————————————— </a:t>
            </a:r>
          </a:p>
          <a:p>
            <a:r>
              <a:rPr lang="zh-CN" altLang="en-US" dirty="0" smtClean="0"/>
              <a:t>版权声明：本文为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博主「</a:t>
            </a:r>
            <a:r>
              <a:rPr lang="en-US" altLang="zh-CN" dirty="0" smtClean="0"/>
              <a:t>hmoon729</a:t>
            </a:r>
            <a:r>
              <a:rPr lang="zh-CN" altLang="en-US" dirty="0" smtClean="0"/>
              <a:t>」的原创文章，遵循</a:t>
            </a:r>
            <a:r>
              <a:rPr lang="en-US" altLang="zh-CN" dirty="0" smtClean="0"/>
              <a:t>CC 4.0 by-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版权协议，转载请附上原文出处链接及本声明。</a:t>
            </a:r>
          </a:p>
          <a:p>
            <a:r>
              <a:rPr lang="zh-CN" altLang="en-US" dirty="0" smtClean="0"/>
              <a:t>原文链接：</a:t>
            </a:r>
            <a:r>
              <a:rPr lang="en-US" altLang="zh-CN" dirty="0" smtClean="0"/>
              <a:t>https://blog.csdn.net/u014507230/article/details/45310847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1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数据包进行的，用于扫描目标机器的端口上是否存在程序监听，通常意义上，普通个人机器上的某个端口如果有程序监听的话，那么它一般是系统漏洞。由于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是一个有连接的可靠协议，所以要使用三次握手来建立连接，三次握手的报文分别是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 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。进行端口扫描时，首先向对方主机的某一端口发送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报文，如果对方这一端口上有程序在监听（或者说存在漏洞），则回复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(SYN ACK)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报文，否则回复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(RST)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报文。据此就可以判断对方端口上是否有程序在监听了，或者是否存在漏洞了。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9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Control Message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报文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协议。它是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TCP/IP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协议簇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的一个子协议，用于在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主机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路由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器之间传递控制消息。控制消息是指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网络通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不通、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主机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是否可达、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路由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是否可用等网络本身的消息。这些控制消息虽然并不传输用户数据，但是对于用户数据的传递起着重要的作用。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总结一下他们的区别了，主要是以下几点：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是有连接的协议，而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是无连接的；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扫描检测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 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(RST)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端口不可达报文；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TCP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是可靠但低效的，可以有效进行端口扫描，范围广，效率低，可以应用于任何网络中；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UDP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时不可靠但高效的，范围小，效率高，一般应用于局域网内部，随着网络规模的增大，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端口扫描的结果准确度会越来越差，极端情况是，如果对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端口扫描，所得到的结果一定不准确。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8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idu.com/2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qufutuan.com/team.php?id=517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3.3 Web</a:t>
            </a:r>
            <a:r>
              <a:rPr lang="zh-CN" altLang="en-US" dirty="0" smtClean="0"/>
              <a:t>安全测试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信息收集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例如：搜索存在敏感信息的网站</a:t>
            </a:r>
            <a:endParaRPr lang="en-US" altLang="zh-CN" dirty="0" smtClean="0"/>
          </a:p>
          <a:p>
            <a:pPr lvl="1"/>
            <a:r>
              <a:rPr lang="en-US" altLang="zh-CN" dirty="0" err="1"/>
              <a:t>intext</a:t>
            </a:r>
            <a:r>
              <a:rPr lang="en-US" altLang="zh-CN" dirty="0"/>
              <a:t>:</a:t>
            </a:r>
            <a:r>
              <a:rPr lang="zh-CN" altLang="en-US" dirty="0"/>
              <a:t>系统登录</a:t>
            </a:r>
            <a:endParaRPr lang="en-US" altLang="zh-CN" dirty="0"/>
          </a:p>
          <a:p>
            <a:pPr lvl="1"/>
            <a:r>
              <a:rPr lang="en-US" altLang="zh-CN" dirty="0" err="1"/>
              <a:t>intitle</a:t>
            </a:r>
            <a:r>
              <a:rPr lang="zh-CN" altLang="en-US" dirty="0"/>
              <a:t>：系统登录</a:t>
            </a:r>
            <a:endParaRPr lang="en-US" altLang="zh-CN" dirty="0"/>
          </a:p>
          <a:p>
            <a:pPr lvl="1"/>
            <a:r>
              <a:rPr lang="en-US" altLang="zh-CN" dirty="0" err="1"/>
              <a:t>inurl:eweb.editor</a:t>
            </a:r>
            <a:endParaRPr lang="en-US" altLang="zh-CN" dirty="0"/>
          </a:p>
          <a:p>
            <a:pPr lvl="1"/>
            <a:r>
              <a:rPr lang="en-US" altLang="zh-CN" dirty="0" err="1" smtClean="0"/>
              <a:t>intitle</a:t>
            </a:r>
            <a:r>
              <a:rPr lang="en-US" altLang="zh-CN" dirty="0" smtClean="0"/>
              <a:t>:</a:t>
            </a:r>
            <a:r>
              <a:rPr lang="zh-CN" altLang="en-US" dirty="0" smtClean="0"/>
              <a:t>管理登录  </a:t>
            </a:r>
            <a:r>
              <a:rPr lang="en-US" altLang="zh-CN" dirty="0" err="1" smtClean="0"/>
              <a:t>filetype:php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查询网页标题中含有“管理登录”，并且为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类型的网站</a:t>
            </a:r>
            <a:endParaRPr lang="en-US" altLang="zh-CN" dirty="0"/>
          </a:p>
          <a:p>
            <a:pPr lvl="1"/>
            <a:r>
              <a:rPr lang="en-US" altLang="zh-CN" dirty="0" err="1" smtClean="0"/>
              <a:t>intext:Powered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Discuz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正文中存在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1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敏感目录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97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敏感目录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09587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什么是敏感目录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可以被黑客利用的目录，如：后台目录，上传目录等等</a:t>
            </a:r>
            <a:endParaRPr lang="en-US" altLang="zh-CN" dirty="0" smtClean="0"/>
          </a:p>
          <a:p>
            <a:r>
              <a:rPr lang="zh-CN" altLang="en-US" dirty="0" smtClean="0"/>
              <a:t>收集哪些敏感目录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robots.txt</a:t>
            </a:r>
          </a:p>
          <a:p>
            <a:pPr lvl="1"/>
            <a:r>
              <a:rPr lang="zh-CN" altLang="en-US" dirty="0" smtClean="0"/>
              <a:t>后台目录</a:t>
            </a:r>
            <a:endParaRPr lang="en-US" altLang="zh-CN" dirty="0" smtClean="0"/>
          </a:p>
          <a:p>
            <a:pPr lvl="1"/>
            <a:r>
              <a:rPr lang="zh-CN" altLang="en-US" dirty="0"/>
              <a:t>安装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传目录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管理接口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1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敏感目录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76" y="2029429"/>
            <a:ext cx="11019047" cy="48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33" y="1795557"/>
            <a:ext cx="4133333" cy="15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1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敏感目录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扫描敏感目录可以使用工具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御剑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爬行菜刀等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52" y="1284561"/>
            <a:ext cx="5633748" cy="5395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9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端口扫描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94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端口扫描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为什么扫描端口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查看被测系统开放了哪些端口</a:t>
            </a:r>
            <a:endParaRPr lang="en-US" altLang="zh-CN" dirty="0" smtClean="0"/>
          </a:p>
          <a:p>
            <a:r>
              <a:rPr lang="zh-CN" altLang="en-US" dirty="0" smtClean="0"/>
              <a:t>怎样扫描端口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使用工具：</a:t>
            </a:r>
            <a:r>
              <a:rPr lang="en-US" altLang="zh-CN" dirty="0" err="1" smtClean="0"/>
              <a:t>Nmap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portscan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ntscan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telnet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0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端口扫描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Namp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Nmap</a:t>
            </a:r>
            <a:r>
              <a:rPr lang="zh-CN" altLang="en-US" dirty="0"/>
              <a:t>，也就是</a:t>
            </a:r>
            <a:r>
              <a:rPr lang="en-US" altLang="zh-CN" dirty="0"/>
              <a:t>Network Mapper</a:t>
            </a:r>
            <a:r>
              <a:rPr lang="zh-CN" altLang="en-US" dirty="0"/>
              <a:t>，最早是</a:t>
            </a:r>
            <a:r>
              <a:rPr lang="en-US" altLang="zh-CN" dirty="0"/>
              <a:t>Linux</a:t>
            </a:r>
            <a:r>
              <a:rPr lang="zh-CN" altLang="en-US" dirty="0"/>
              <a:t>下的网络扫描和嗅探工具包</a:t>
            </a:r>
            <a:r>
              <a:rPr lang="zh-CN" altLang="en-US" dirty="0" smtClean="0"/>
              <a:t>。</a:t>
            </a:r>
            <a:r>
              <a:rPr lang="en-US" altLang="zh-CN" dirty="0" err="1"/>
              <a:t>nmap</a:t>
            </a:r>
            <a:r>
              <a:rPr lang="zh-CN" altLang="en-US" dirty="0"/>
              <a:t>是一个网络连接端扫描软件，用来扫描网上电脑开放的网络连接端。确定哪些服务运行在哪些连接端，并且推断计算机运行哪个操作系统（这是亦称 </a:t>
            </a:r>
            <a:r>
              <a:rPr lang="en-US" altLang="zh-CN" dirty="0"/>
              <a:t>fingerprinting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531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在环境变量中对系统变量</a:t>
            </a:r>
            <a:r>
              <a:rPr lang="en-US" altLang="zh-CN" dirty="0" smtClean="0"/>
              <a:t>—Path</a:t>
            </a:r>
            <a:r>
              <a:rPr lang="zh-CN" altLang="en-US" dirty="0" smtClean="0"/>
              <a:t>进行编辑，如安装目录为</a:t>
            </a:r>
            <a:r>
              <a:rPr lang="en-US" altLang="zh-CN" dirty="0" smtClean="0"/>
              <a:t>D://Programgram Files\</a:t>
            </a:r>
            <a:r>
              <a:rPr lang="en-US" altLang="zh-CN" dirty="0" err="1" smtClean="0"/>
              <a:t>Namp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进行编辑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6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命令方式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cmd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Zenmap</a:t>
            </a:r>
            <a:endParaRPr lang="en-US" altLang="zh-CN" dirty="0" smtClean="0"/>
          </a:p>
          <a:p>
            <a:r>
              <a:rPr lang="zh-CN" altLang="en-US" dirty="0" smtClean="0"/>
              <a:t>图形方式启动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安装目录下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zenmap.exe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15" y="1498844"/>
            <a:ext cx="6317786" cy="42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收集域名信息</a:t>
            </a:r>
            <a:endParaRPr lang="en-US" altLang="zh-CN" dirty="0" smtClean="0"/>
          </a:p>
          <a:p>
            <a:r>
              <a:rPr lang="zh-CN" altLang="en-US" dirty="0" smtClean="0"/>
              <a:t>收集子域名</a:t>
            </a:r>
            <a:endParaRPr lang="en-US" altLang="zh-CN" dirty="0" smtClean="0"/>
          </a:p>
          <a:p>
            <a:r>
              <a:rPr lang="zh-CN" altLang="en-US" dirty="0"/>
              <a:t>收</a:t>
            </a:r>
            <a:r>
              <a:rPr lang="zh-CN" altLang="en-US" dirty="0" smtClean="0"/>
              <a:t>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收</a:t>
            </a:r>
            <a:r>
              <a:rPr lang="zh-CN" altLang="en-US" dirty="0" smtClean="0"/>
              <a:t>集端口、操作系统信息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扫描方式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(1)TCP </a:t>
            </a:r>
            <a:r>
              <a:rPr lang="en-US" altLang="zh-CN" dirty="0"/>
              <a:t>connect()</a:t>
            </a:r>
            <a:r>
              <a:rPr lang="zh-CN" altLang="en-US" dirty="0"/>
              <a:t>端口扫描（</a:t>
            </a:r>
            <a:r>
              <a:rPr lang="en-US" altLang="zh-CN" dirty="0"/>
              <a:t>-</a:t>
            </a:r>
            <a:r>
              <a:rPr lang="en-US" altLang="zh-CN" dirty="0" err="1"/>
              <a:t>sT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⑵ </a:t>
            </a:r>
            <a:r>
              <a:rPr lang="en-US" altLang="zh-CN" dirty="0"/>
              <a:t>TCP</a:t>
            </a:r>
            <a:r>
              <a:rPr lang="zh-CN" altLang="en-US" dirty="0"/>
              <a:t>同步（</a:t>
            </a:r>
            <a:r>
              <a:rPr lang="en-US" altLang="zh-CN" dirty="0"/>
              <a:t>SYN</a:t>
            </a:r>
            <a:r>
              <a:rPr lang="zh-CN" altLang="en-US" dirty="0"/>
              <a:t>）端口扫描（</a:t>
            </a:r>
            <a:r>
              <a:rPr lang="en-US" altLang="zh-CN" dirty="0"/>
              <a:t>-</a:t>
            </a:r>
            <a:r>
              <a:rPr lang="en-US" altLang="zh-CN" dirty="0" err="1"/>
              <a:t>sS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⑶ </a:t>
            </a:r>
            <a:r>
              <a:rPr lang="en-US" altLang="zh-CN" dirty="0"/>
              <a:t>UDP</a:t>
            </a:r>
            <a:r>
              <a:rPr lang="zh-CN" altLang="en-US" dirty="0"/>
              <a:t>端口扫描（</a:t>
            </a:r>
            <a:r>
              <a:rPr lang="en-US" altLang="zh-CN" dirty="0"/>
              <a:t>-</a:t>
            </a:r>
            <a:r>
              <a:rPr lang="en-US" altLang="zh-CN" dirty="0" err="1"/>
              <a:t>sU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⑷ </a:t>
            </a:r>
            <a:r>
              <a:rPr lang="en-US" altLang="zh-CN" dirty="0"/>
              <a:t>Ping</a:t>
            </a:r>
            <a:r>
              <a:rPr lang="zh-CN" altLang="en-US" dirty="0"/>
              <a:t>扫描（</a:t>
            </a:r>
            <a:r>
              <a:rPr lang="en-US" altLang="zh-CN" dirty="0"/>
              <a:t>-</a:t>
            </a:r>
            <a:r>
              <a:rPr lang="en-US" altLang="zh-CN" dirty="0" err="1"/>
              <a:t>sP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50403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——TCP Connect</a:t>
            </a:r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388" y="1089024"/>
            <a:ext cx="10515600" cy="56419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普通扫描方法，这种扫描方法的特点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扫描速度快，准确性高，对操作者没有权限上的要求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容易被防火墙和防入侵系统发现</a:t>
            </a:r>
            <a:endParaRPr lang="en-US" altLang="zh-CN" dirty="0" smtClean="0"/>
          </a:p>
          <a:p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通过建立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的三次握手连接进行信息的传递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端发送</a:t>
            </a:r>
            <a:r>
              <a:rPr lang="en-US" altLang="zh-CN" dirty="0" smtClean="0"/>
              <a:t>SYN;</a:t>
            </a:r>
          </a:p>
          <a:p>
            <a:pPr lvl="1"/>
            <a:r>
              <a:rPr lang="en-US" altLang="zh-CN" dirty="0" smtClean="0"/>
              <a:t>Server</a:t>
            </a:r>
            <a:r>
              <a:rPr lang="zh-CN" altLang="en-US" dirty="0" smtClean="0"/>
              <a:t>端返回</a:t>
            </a:r>
            <a:r>
              <a:rPr lang="en-US" altLang="zh-CN" dirty="0" smtClean="0"/>
              <a:t>SYN/ACK</a:t>
            </a:r>
            <a:r>
              <a:rPr lang="zh-CN" altLang="en-US" dirty="0" smtClean="0"/>
              <a:t>，表明端口开放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端返回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，表明连接已建立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端主动断开连接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608"/>
          <a:stretch/>
        </p:blipFill>
        <p:spPr>
          <a:xfrm>
            <a:off x="7416944" y="2517913"/>
            <a:ext cx="4619048" cy="24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</a:t>
            </a:r>
            <a:r>
              <a:rPr lang="zh-CN" altLang="en-US" dirty="0" smtClean="0"/>
              <a:t>扫描（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同步扫描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6026150" cy="4930775"/>
          </a:xfrm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是秘密的扫描方式之一，在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端，没有形成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次握手，所以没有建立一个正常的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连接，因此不被防火墙和日志所记录，一般不会在目标主机上留下任何痕迹，但是这种扫描需要管理员权限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608"/>
          <a:stretch/>
        </p:blipFill>
        <p:spPr>
          <a:xfrm>
            <a:off x="7204909" y="2531165"/>
            <a:ext cx="4619048" cy="24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9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端口扫描（</a:t>
            </a:r>
            <a:r>
              <a:rPr lang="en-US" altLang="zh-CN" dirty="0"/>
              <a:t>-</a:t>
            </a:r>
            <a:r>
              <a:rPr lang="en-US" altLang="zh-CN" dirty="0" err="1"/>
              <a:t>sU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端口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普通数据包</a:t>
            </a:r>
            <a:r>
              <a:rPr lang="zh-CN" altLang="en-US" dirty="0" smtClean="0"/>
              <a:t>进行，</a:t>
            </a:r>
            <a:r>
              <a:rPr lang="zh-CN" altLang="en-US" dirty="0"/>
              <a:t>也是用于扫描对方端口上是否有程序在</a:t>
            </a:r>
            <a:r>
              <a:rPr lang="zh-CN" altLang="en-US" dirty="0" smtClean="0"/>
              <a:t>运行，</a:t>
            </a:r>
            <a:r>
              <a:rPr lang="zh-CN" altLang="en-US" dirty="0"/>
              <a:t>如果普通个人机器上存在这样的端口，那一般也是系统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/>
              <a:t>UDP</a:t>
            </a:r>
            <a:r>
              <a:rPr lang="zh-CN" altLang="en-US" dirty="0"/>
              <a:t>来说，</a:t>
            </a:r>
            <a:r>
              <a:rPr lang="zh-CN" altLang="en-US" dirty="0">
                <a:solidFill>
                  <a:srgbClr val="FF0000"/>
                </a:solidFill>
              </a:rPr>
              <a:t>不存在监听</a:t>
            </a:r>
            <a:r>
              <a:rPr lang="zh-CN" altLang="en-US" dirty="0"/>
              <a:t>这个概念，因为它是无连接不可靠的协议，发送数据包过去以后，通常也不会有任何的对等</a:t>
            </a:r>
            <a:r>
              <a:rPr lang="zh-CN" altLang="en-US" dirty="0" smtClean="0"/>
              <a:t>回应</a:t>
            </a:r>
            <a:endParaRPr lang="en-US" altLang="zh-CN" dirty="0"/>
          </a:p>
          <a:p>
            <a:pPr lvl="1"/>
            <a:r>
              <a:rPr lang="en-US" altLang="zh-CN" dirty="0" smtClean="0"/>
              <a:t>UDP</a:t>
            </a:r>
            <a:r>
              <a:rPr lang="zh-CN" altLang="en-US" dirty="0"/>
              <a:t>端口扫描主要是检测是否存在</a:t>
            </a:r>
            <a:r>
              <a:rPr lang="en-US" altLang="zh-CN" dirty="0">
                <a:solidFill>
                  <a:srgbClr val="FF0000"/>
                </a:solidFill>
              </a:rPr>
              <a:t>ICMP</a:t>
            </a:r>
            <a:r>
              <a:rPr lang="zh-CN" altLang="en-US" dirty="0"/>
              <a:t>端口不可达数据包。若该数据包出现，则说明对方这一端口上没有程序在监听，或者说该端口不存在漏洞，否则就说明该端口上有程序在监听，或者说存在</a:t>
            </a:r>
            <a:r>
              <a:rPr lang="zh-CN" altLang="en-US" dirty="0" smtClean="0"/>
              <a:t>漏洞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21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/>
              <a:t>Ping</a:t>
            </a:r>
            <a:r>
              <a:rPr lang="zh-CN" altLang="en-US" dirty="0"/>
              <a:t>扫描（</a:t>
            </a:r>
            <a:r>
              <a:rPr lang="en-US" altLang="zh-CN" dirty="0"/>
              <a:t>-</a:t>
            </a:r>
            <a:r>
              <a:rPr lang="en-US" altLang="zh-CN" dirty="0" err="1"/>
              <a:t>sP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64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探测主机信息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扫描指定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所开放的端口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 –p  1-65535 –v 192.168.1.106</a:t>
            </a:r>
          </a:p>
          <a:p>
            <a:r>
              <a:rPr lang="zh-CN" altLang="en-US" dirty="0" smtClean="0"/>
              <a:t>扫描</a:t>
            </a:r>
            <a:r>
              <a:rPr lang="en-US" altLang="zh-CN" dirty="0" smtClean="0">
                <a:hlinkClick r:id="rId3"/>
              </a:rPr>
              <a:t>www.baidu.com</a:t>
            </a:r>
            <a:r>
              <a:rPr lang="en-US" altLang="zh-CN" dirty="0" smtClean="0"/>
              <a:t>  C</a:t>
            </a:r>
            <a:r>
              <a:rPr lang="zh-CN" altLang="en-US" dirty="0" smtClean="0"/>
              <a:t>段存活主机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www.baidu.com/24</a:t>
            </a:r>
            <a:endParaRPr lang="en-US" altLang="zh-CN" dirty="0" smtClean="0"/>
          </a:p>
          <a:p>
            <a:r>
              <a:rPr lang="zh-CN" altLang="en-US" dirty="0" smtClean="0"/>
              <a:t>指定端口扫描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–p 80,1433,22,1521 www.baidu.com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14" y="219438"/>
            <a:ext cx="5428571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探测主机信息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探测主机操作系统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–o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r>
              <a:rPr lang="zh-CN" altLang="en-US" dirty="0" smtClean="0"/>
              <a:t>全面系统探测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–v –A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r>
              <a:rPr lang="zh-CN" altLang="en-US" dirty="0" smtClean="0"/>
              <a:t>穿透防火墙进行扫描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–A www.baidu.com</a:t>
            </a:r>
          </a:p>
        </p:txBody>
      </p:sp>
    </p:spTree>
    <p:extLst>
      <p:ext uri="{BB962C8B-B14F-4D97-AF65-F5344CB8AC3E}">
        <p14:creationId xmlns:p14="http://schemas.microsoft.com/office/powerpoint/2010/main" val="25140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常用扫描参数及说明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58155"/>
              </p:ext>
            </p:extLst>
          </p:nvPr>
        </p:nvGraphicFramePr>
        <p:xfrm>
          <a:off x="749300" y="1114427"/>
          <a:ext cx="10185400" cy="556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8826500"/>
              </a:tblGrid>
              <a:tr h="527617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参数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9043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sT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TCP Connect()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扫描，这种方式会在目标主机的日志中记录大批连接请求和错误信息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半开扫描（目标主机不记录扫描信息）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9895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sF</a:t>
                      </a:r>
                      <a:r>
                        <a:rPr lang="en-US" altLang="zh-CN" sz="26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 -</a:t>
                      </a:r>
                      <a:r>
                        <a:rPr lang="en-US" altLang="zh-CN" sz="26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秘密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FIN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数据包扫描，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Xmas Tree 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Null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扫描模式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91068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sP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Ping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Nmap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在扫描端口时，默认都会使用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ping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扫描，只有主机存活，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Nmap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才会继续扫描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sU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UDP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扫描，但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UDP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扫描是不可靠的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sA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这项高级的扫描方法通常用来穿过防火墙的规则集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sV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扫描端口服务版本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-O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启用远程操作系统检测，存在误报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2" descr="https://wx2.qq.com/cgi-bin/mmwebwx-bin/webwxgetmsgimg?&amp;MsgID=6005856436160168875&amp;skey=%40crypt_a108b6fe_9a899586293b746065617ef0b27cdc5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脚本引擎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安装目录下存在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文件夹，在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文件夹中存在许多以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nse</a:t>
            </a:r>
            <a:r>
              <a:rPr lang="zh-CN" altLang="en-US" dirty="0" smtClean="0"/>
              <a:t>后缀结尾的文本文件，即</a:t>
            </a:r>
            <a:r>
              <a:rPr lang="en-US" altLang="zh-CN" dirty="0" err="1" smtClean="0"/>
              <a:t>Nmap</a:t>
            </a:r>
            <a:r>
              <a:rPr lang="zh-CN" altLang="en-US" dirty="0" smtClean="0"/>
              <a:t>自带的脚本引擎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nmap</a:t>
            </a:r>
            <a:r>
              <a:rPr lang="en-US" altLang="zh-CN" dirty="0" smtClean="0"/>
              <a:t> –p 80 --script = http-</a:t>
            </a:r>
            <a:r>
              <a:rPr lang="en-US" altLang="zh-CN" dirty="0" err="1" smtClean="0"/>
              <a:t>enum.nse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3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04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旁</a:t>
            </a:r>
            <a:r>
              <a:rPr lang="zh-CN" altLang="en-US" dirty="0" smtClean="0">
                <a:solidFill>
                  <a:srgbClr val="FF0000"/>
                </a:solidFill>
              </a:rPr>
              <a:t>站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1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拿到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地址，进行渗透</a:t>
            </a:r>
            <a:endParaRPr lang="en-US" altLang="zh-CN" dirty="0" smtClean="0"/>
          </a:p>
          <a:p>
            <a:r>
              <a:rPr lang="zh-CN" altLang="en-US" dirty="0"/>
              <a:t>嗅</a:t>
            </a:r>
            <a:r>
              <a:rPr lang="zh-CN" altLang="en-US" dirty="0" smtClean="0"/>
              <a:t>探</a:t>
            </a:r>
            <a:r>
              <a:rPr lang="en-US" altLang="zh-CN" dirty="0" smtClean="0"/>
              <a:t>C</a:t>
            </a:r>
            <a:r>
              <a:rPr lang="zh-CN" altLang="en-US" dirty="0" smtClean="0"/>
              <a:t>站，旁站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整站分析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整站分析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脚本格式</a:t>
            </a:r>
            <a:endParaRPr lang="en-US" altLang="zh-CN" dirty="0" smtClean="0"/>
          </a:p>
          <a:p>
            <a:r>
              <a:rPr lang="zh-CN" altLang="en-US" dirty="0" smtClean="0"/>
              <a:t>数据库类型</a:t>
            </a:r>
            <a:endParaRPr lang="en-US" altLang="zh-CN" dirty="0" smtClean="0"/>
          </a:p>
          <a:p>
            <a:r>
              <a:rPr lang="zh-CN" altLang="en-US" dirty="0" smtClean="0"/>
              <a:t>防护情况</a:t>
            </a:r>
            <a:endParaRPr lang="en-US" altLang="zh-CN" dirty="0" smtClean="0"/>
          </a:p>
          <a:p>
            <a:r>
              <a:rPr lang="en-US" altLang="zh-CN" dirty="0" err="1" smtClean="0"/>
              <a:t>cms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9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整站分析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分析脚本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后加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index.php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index.asp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index.jsp</a:t>
            </a:r>
            <a:endParaRPr lang="en-US" altLang="zh-CN" dirty="0" smtClean="0"/>
          </a:p>
          <a:p>
            <a:r>
              <a:rPr lang="zh-CN" altLang="en-US" dirty="0" smtClean="0"/>
              <a:t>查看操作系统类型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中某些字母改为大写，仍然能访问，则判断其是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系统，如果不能，则是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34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整站分析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查看防护</a:t>
            </a:r>
            <a:r>
              <a:rPr lang="zh-CN" altLang="en-US" dirty="0" smtClean="0"/>
              <a:t>情况：看看</a:t>
            </a:r>
            <a:r>
              <a:rPr lang="zh-CN" altLang="en-US" dirty="0"/>
              <a:t>有没有软、硬件</a:t>
            </a:r>
            <a:r>
              <a:rPr lang="en-US" altLang="zh-CN" dirty="0"/>
              <a:t>WAF(Web Application Firewall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hlinkClick r:id="rId2"/>
              </a:rPr>
              <a:t>URL</a:t>
            </a:r>
            <a:r>
              <a:rPr lang="zh-CN" altLang="en-US" dirty="0" smtClean="0">
                <a:hlinkClick r:id="rId2"/>
              </a:rPr>
              <a:t>中输入：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qufutuan.com/team.php?id=5175</a:t>
            </a:r>
            <a:r>
              <a:rPr lang="en-US" altLang="zh-CN" dirty="0" smtClean="0"/>
              <a:t> and1=1</a:t>
            </a:r>
            <a:r>
              <a:rPr lang="zh-CN" altLang="en-US" dirty="0" smtClean="0"/>
              <a:t>，查看其是否有拦截，如果有，则说明有防火墙，如果没有拦截则说明没有防火墙</a:t>
            </a:r>
            <a:endParaRPr lang="en-US" altLang="zh-CN" dirty="0" smtClean="0"/>
          </a:p>
          <a:p>
            <a:r>
              <a:rPr lang="zh-CN" altLang="en-US" dirty="0" smtClean="0"/>
              <a:t>查看网站</a:t>
            </a:r>
            <a:r>
              <a:rPr lang="en-US" altLang="zh-CN" dirty="0" err="1" smtClean="0"/>
              <a:t>cms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www.yunsee.cn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4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整站分析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看容器</a:t>
            </a:r>
            <a:endParaRPr lang="en-US" altLang="zh-CN" dirty="0" smtClean="0"/>
          </a:p>
          <a:p>
            <a:pPr lvl="1"/>
            <a:r>
              <a:rPr lang="zh-CN" altLang="en-US" dirty="0"/>
              <a:t>抓</a:t>
            </a:r>
            <a:r>
              <a:rPr lang="zh-CN" altLang="en-US" dirty="0" smtClean="0"/>
              <a:t>包，看响应包中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输入错误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让其报错，查看是哪种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76" y="3087914"/>
            <a:ext cx="5019048" cy="36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6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信息收集</a:t>
            </a:r>
            <a:endParaRPr lang="en-US" altLang="zh-CN" dirty="0" smtClean="0"/>
          </a:p>
          <a:p>
            <a:r>
              <a:rPr lang="zh-CN" altLang="en-US" dirty="0" smtClean="0"/>
              <a:t>信息收集的工具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语法及实例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收集域名信息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收集对应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收集子域名信息</a:t>
            </a:r>
            <a:endParaRPr lang="en-US" altLang="zh-CN" dirty="0" smtClean="0"/>
          </a:p>
          <a:p>
            <a:r>
              <a:rPr lang="zh-CN" altLang="en-US" dirty="0" smtClean="0"/>
              <a:t>注册人信息反查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57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域名信息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收集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为什么收集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个域名对应多个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，打算做哪台系统的渗透测试，需要先知道其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怎样收集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ping</a:t>
            </a:r>
          </a:p>
          <a:p>
            <a:pPr lvl="2"/>
            <a:r>
              <a:rPr lang="en-US" altLang="zh-CN" dirty="0" err="1" smtClean="0"/>
              <a:t>nslookup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一些工具网站：</a:t>
            </a:r>
            <a:r>
              <a:rPr lang="en-US" altLang="zh-CN" dirty="0" smtClean="0"/>
              <a:t>www.siteip138.com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45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搜集子域名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什么是子域名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级（有两个</a:t>
            </a:r>
            <a:r>
              <a:rPr lang="en-US" altLang="zh-CN" dirty="0" smtClean="0"/>
              <a:t>.</a:t>
            </a:r>
            <a:r>
              <a:rPr lang="zh-CN" altLang="en-US" dirty="0" smtClean="0"/>
              <a:t>）及二级以上的域名都是子域名</a:t>
            </a:r>
            <a:endParaRPr lang="en-US" altLang="zh-CN" dirty="0" smtClean="0"/>
          </a:p>
          <a:p>
            <a:r>
              <a:rPr lang="zh-CN" altLang="en-US" dirty="0" smtClean="0"/>
              <a:t>为什么搜集子域名</a:t>
            </a:r>
            <a:endParaRPr lang="en-US" altLang="zh-CN" dirty="0" smtClean="0"/>
          </a:p>
          <a:p>
            <a:pPr lvl="1"/>
            <a:r>
              <a:rPr lang="zh-CN" altLang="en-US" dirty="0"/>
              <a:t>子域名探测可以帮我们发现渗透测试中更多的服务，这将增加发现漏洞的可能性</a:t>
            </a:r>
          </a:p>
          <a:p>
            <a:pPr lvl="1"/>
            <a:r>
              <a:rPr lang="zh-CN" altLang="en-US" dirty="0"/>
              <a:t>查找一些用户上较少，被人遗忘的子域名，其上运行的应用程序可能会使我们发现关键漏洞</a:t>
            </a:r>
          </a:p>
          <a:p>
            <a:pPr lvl="1"/>
            <a:r>
              <a:rPr lang="zh-CN" altLang="en-US" dirty="0"/>
              <a:t>通常，同一组织的不同域名</a:t>
            </a:r>
            <a:r>
              <a:rPr lang="en-US" altLang="zh-CN" dirty="0"/>
              <a:t>/</a:t>
            </a:r>
            <a:r>
              <a:rPr lang="zh-CN" altLang="en-US" dirty="0"/>
              <a:t>应用程序中存在相同的漏洞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搜集子域名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怎样收集子域名</a:t>
            </a:r>
            <a:endParaRPr lang="en-US" altLang="zh-CN" dirty="0"/>
          </a:p>
          <a:p>
            <a:pPr lvl="1"/>
            <a:r>
              <a:rPr lang="zh-CN" altLang="en-US" dirty="0"/>
              <a:t>在搜索栏输入 </a:t>
            </a:r>
            <a:r>
              <a:rPr lang="en-US" altLang="zh-CN" dirty="0" err="1"/>
              <a:t>site:baidu.com</a:t>
            </a:r>
            <a:endParaRPr lang="en-US" altLang="zh-CN" dirty="0"/>
          </a:p>
          <a:p>
            <a:pPr lvl="1"/>
            <a:r>
              <a:rPr lang="zh-CN" altLang="en-US" dirty="0"/>
              <a:t>相关工具</a:t>
            </a:r>
            <a:endParaRPr lang="en-US" altLang="zh-CN" dirty="0"/>
          </a:p>
          <a:p>
            <a:pPr lvl="2"/>
            <a:r>
              <a:rPr lang="en-US" altLang="zh-CN" dirty="0"/>
              <a:t>layer</a:t>
            </a:r>
          </a:p>
          <a:p>
            <a:pPr lvl="2"/>
            <a:r>
              <a:rPr lang="en-US" altLang="zh-CN" dirty="0" err="1"/>
              <a:t>subDomainsBrute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2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注册人</a:t>
            </a:r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为什么要查询注册人信息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查看其注册网站的相关信息</a:t>
            </a:r>
            <a:endParaRPr lang="en-US" altLang="zh-CN" dirty="0" smtClean="0"/>
          </a:p>
          <a:p>
            <a:r>
              <a:rPr lang="zh-CN" altLang="en-US" dirty="0" smtClean="0"/>
              <a:t>怎样查询注册人信息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根据已知域名反查，分析出此域名的注册人、邮箱和电话等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使用工具：爱站网、站长工具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13860"/>
              </p:ext>
            </p:extLst>
          </p:nvPr>
        </p:nvGraphicFramePr>
        <p:xfrm>
          <a:off x="762000" y="1381125"/>
          <a:ext cx="10541000" cy="454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130"/>
                <a:gridCol w="7332870"/>
              </a:tblGrid>
              <a:tr h="739418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关键字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739418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site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zh-CN" altLang="en-US" sz="28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把搜索范围规定在特定的站点中</a:t>
                      </a:r>
                      <a:endParaRPr lang="en-US" altLang="zh-CN" sz="28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39418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intext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正文中存在关键字的网页</a:t>
                      </a:r>
                      <a:endParaRPr lang="zh-CN" altLang="en-US" sz="28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39418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intitle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标题中存在关键字的网页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52686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inurl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URL</a:t>
                      </a:r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存在关键字的网页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739418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filetype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搜索指定文件类型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6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3579</TotalTime>
  <Words>1926</Words>
  <Application>Microsoft Office PowerPoint</Application>
  <PresentationFormat>宽屏</PresentationFormat>
  <Paragraphs>232</Paragraphs>
  <Slides>38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目 录</vt:lpstr>
      <vt:lpstr>收集域名信息</vt:lpstr>
      <vt:lpstr>域名信息</vt:lpstr>
      <vt:lpstr>搜集子域名</vt:lpstr>
      <vt:lpstr>搜集子域名</vt:lpstr>
      <vt:lpstr>注册人信息查询</vt:lpstr>
      <vt:lpstr>搜集Web信息</vt:lpstr>
      <vt:lpstr>搜集Web信息</vt:lpstr>
      <vt:lpstr>目 录</vt:lpstr>
      <vt:lpstr>敏感目录</vt:lpstr>
      <vt:lpstr>敏感目录</vt:lpstr>
      <vt:lpstr>敏感目录</vt:lpstr>
      <vt:lpstr>目 录</vt:lpstr>
      <vt:lpstr>端口扫描</vt:lpstr>
      <vt:lpstr>端口扫描—Namp</vt:lpstr>
      <vt:lpstr>Nmap 初体验</vt:lpstr>
      <vt:lpstr>Nmap启动</vt:lpstr>
      <vt:lpstr>Nmap扫描方式</vt:lpstr>
      <vt:lpstr>Nmap扫描——TCP Connect扫描</vt:lpstr>
      <vt:lpstr>SYN扫描（TCP同步扫描-sS）</vt:lpstr>
      <vt:lpstr>UDP端口扫描（-sU参数）</vt:lpstr>
      <vt:lpstr>Ping扫描（-sP参数）</vt:lpstr>
      <vt:lpstr>探测主机信息</vt:lpstr>
      <vt:lpstr>PowerPoint 演示文稿</vt:lpstr>
      <vt:lpstr>探测主机信息</vt:lpstr>
      <vt:lpstr>Nmap常用扫描参数及说明</vt:lpstr>
      <vt:lpstr>Nmap脚本引擎</vt:lpstr>
      <vt:lpstr>目 录</vt:lpstr>
      <vt:lpstr>旁站C段</vt:lpstr>
      <vt:lpstr>目 录</vt:lpstr>
      <vt:lpstr>整站分析</vt:lpstr>
      <vt:lpstr>整站分析</vt:lpstr>
      <vt:lpstr>整站分析</vt:lpstr>
      <vt:lpstr>整站分析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94</cp:revision>
  <dcterms:created xsi:type="dcterms:W3CDTF">2018-07-18T03:20:47Z</dcterms:created>
  <dcterms:modified xsi:type="dcterms:W3CDTF">2019-08-21T09:33:45Z</dcterms:modified>
</cp:coreProperties>
</file>