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9" r:id="rId4"/>
    <p:sldId id="261" r:id="rId5"/>
    <p:sldId id="276" r:id="rId6"/>
    <p:sldId id="286" r:id="rId7"/>
    <p:sldId id="277" r:id="rId8"/>
    <p:sldId id="280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75" r:id="rId17"/>
    <p:sldId id="288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3935" autoAdjust="0"/>
  </p:normalViewPr>
  <p:slideViewPr>
    <p:cSldViewPr snapToGrid="0">
      <p:cViewPr varScale="1">
        <p:scale>
          <a:sx n="75" d="100"/>
          <a:sy n="75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等价类：涉及输入、输出都需要</a:t>
            </a:r>
            <a:endParaRPr lang="en-US" altLang="zh-CN" dirty="0" smtClean="0"/>
          </a:p>
          <a:p>
            <a:r>
              <a:rPr lang="zh-CN" altLang="en-US" dirty="0" smtClean="0"/>
              <a:t>边界值：涉及数值</a:t>
            </a:r>
            <a:endParaRPr lang="en-US" altLang="zh-CN" dirty="0" smtClean="0"/>
          </a:p>
          <a:p>
            <a:r>
              <a:rPr lang="zh-CN" altLang="en-US" dirty="0" smtClean="0"/>
              <a:t>正交：输入条件比较多，输入条件的参数比较多</a:t>
            </a:r>
            <a:endParaRPr lang="en-US" altLang="zh-CN" dirty="0" smtClean="0"/>
          </a:p>
          <a:p>
            <a:r>
              <a:rPr lang="zh-CN" altLang="en-US" dirty="0" smtClean="0"/>
              <a:t>因果、决策：输入、输出比较多，且相互制约</a:t>
            </a:r>
            <a:endParaRPr lang="en-US" altLang="zh-CN" dirty="0" smtClean="0"/>
          </a:p>
          <a:p>
            <a:r>
              <a:rPr lang="zh-CN" altLang="en-US" dirty="0" smtClean="0"/>
              <a:t>场景法：流程相关</a:t>
            </a:r>
            <a:endParaRPr lang="en-US" altLang="zh-CN" dirty="0" smtClean="0"/>
          </a:p>
          <a:p>
            <a:r>
              <a:rPr lang="zh-CN" altLang="en-US" dirty="0" smtClean="0"/>
              <a:t>状态迁移：涉及状态比较多</a:t>
            </a:r>
            <a:endParaRPr lang="en-US" altLang="zh-CN" dirty="0" smtClean="0"/>
          </a:p>
          <a:p>
            <a:r>
              <a:rPr lang="zh-CN" altLang="en-US" dirty="0" smtClean="0"/>
              <a:t>错误推测：相当于探索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代码评审</a:t>
            </a:r>
            <a:endParaRPr lang="en-US" altLang="zh-CN" dirty="0" smtClean="0"/>
          </a:p>
          <a:p>
            <a:r>
              <a:rPr lang="zh-CN" altLang="en-US" dirty="0" smtClean="0"/>
              <a:t>静态结构分析：函数调用关系</a:t>
            </a:r>
            <a:endParaRPr lang="en-US" altLang="zh-CN" dirty="0" smtClean="0"/>
          </a:p>
          <a:p>
            <a:r>
              <a:rPr lang="zh-CN" altLang="en-US" dirty="0" smtClean="0"/>
              <a:t>代码质量度量</a:t>
            </a:r>
            <a:endParaRPr lang="en-US" altLang="zh-CN" dirty="0" smtClean="0"/>
          </a:p>
          <a:p>
            <a:r>
              <a:rPr lang="en-US" altLang="zh-CN" dirty="0" smtClean="0"/>
              <a:t>	ISO9126</a:t>
            </a:r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判定：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语句覆盖、判定覆盖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路径：基于独立路径的测试</a:t>
            </a:r>
            <a:endParaRPr lang="en-US" altLang="zh-CN" dirty="0" smtClean="0"/>
          </a:p>
          <a:p>
            <a:r>
              <a:rPr lang="zh-CN" altLang="en-US" dirty="0" smtClean="0"/>
              <a:t>循环：单节点循环、嵌套循环、串联循环</a:t>
            </a:r>
            <a:r>
              <a:rPr lang="en-US" altLang="zh-CN" dirty="0" smtClean="0"/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变量：定义、清除、定义使用路径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7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单元：针对每一个单元进行测试（桩、驱动）</a:t>
            </a:r>
            <a:endParaRPr lang="en-US" altLang="zh-CN" dirty="0" smtClean="0"/>
          </a:p>
          <a:p>
            <a:r>
              <a:rPr lang="zh-CN" altLang="en-US" dirty="0" smtClean="0"/>
              <a:t>集成：单元与单元组合在一起进行，成对、邻居、独立路径集成</a:t>
            </a:r>
            <a:endParaRPr lang="en-US" altLang="zh-CN" dirty="0" smtClean="0"/>
          </a:p>
          <a:p>
            <a:r>
              <a:rPr lang="en-US" altLang="zh-CN" dirty="0" smtClean="0"/>
              <a:t>	 </a:t>
            </a:r>
            <a:r>
              <a:rPr lang="zh-CN" altLang="en-US" dirty="0" smtClean="0"/>
              <a:t>自顶向下    自底向上     三明治集成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系统：软、硬件一起</a:t>
            </a:r>
            <a:endParaRPr lang="en-US" altLang="zh-CN" dirty="0" smtClean="0"/>
          </a:p>
          <a:p>
            <a:r>
              <a:rPr lang="zh-CN" altLang="en-US" dirty="0" smtClean="0"/>
              <a:t>回归：每一类型测试中，经开发人员修改后进行的专项测试</a:t>
            </a:r>
            <a:endParaRPr lang="en-US" altLang="zh-CN" dirty="0" smtClean="0"/>
          </a:p>
          <a:p>
            <a:r>
              <a:rPr lang="zh-CN" altLang="en-US" dirty="0" smtClean="0"/>
              <a:t>冒烟：上线前对主要功能进行测试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7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1.0 </a:t>
            </a:r>
            <a:r>
              <a:rPr lang="zh-CN" altLang="en-US" sz="3600" dirty="0" smtClean="0"/>
              <a:t>软件测试基础课程内容回顾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en-US" altLang="zh-CN" dirty="0" smtClean="0"/>
          </a:p>
          <a:p>
            <a:r>
              <a:rPr lang="zh-CN" altLang="en-US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/>
              <a:t>缺陷管理以及缺陷跟踪</a:t>
            </a:r>
            <a:endParaRPr lang="en-US" altLang="zh-CN" dirty="0" smtClean="0"/>
          </a:p>
          <a:p>
            <a:r>
              <a:rPr lang="zh-CN" altLang="en-US" dirty="0" smtClean="0"/>
              <a:t>测试过程总结</a:t>
            </a:r>
            <a:endParaRPr lang="en-US" altLang="zh-CN" dirty="0" smtClean="0"/>
          </a:p>
          <a:p>
            <a:r>
              <a:rPr lang="zh-CN" altLang="en-US" dirty="0" smtClean="0"/>
              <a:t>书写测试报告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评价测试用例的标准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1 </a:t>
            </a:r>
            <a:r>
              <a:rPr lang="zh-CN" altLang="en-US" dirty="0"/>
              <a:t>测试用例对被测对象的覆盖率（即完备性）</a:t>
            </a:r>
            <a:br>
              <a:rPr lang="zh-CN" altLang="en-US" dirty="0"/>
            </a:br>
            <a:r>
              <a:rPr lang="en-US" altLang="zh-CN" dirty="0"/>
              <a:t>2 </a:t>
            </a:r>
            <a:r>
              <a:rPr lang="zh-CN" altLang="en-US" dirty="0"/>
              <a:t>测试用例对缺陷的定位能力</a:t>
            </a:r>
            <a:br>
              <a:rPr lang="zh-CN" altLang="en-US" dirty="0"/>
            </a:br>
            <a:r>
              <a:rPr lang="en-US" altLang="zh-CN" dirty="0"/>
              <a:t>3 </a:t>
            </a:r>
            <a:r>
              <a:rPr lang="zh-CN" altLang="en-US" dirty="0" smtClean="0"/>
              <a:t>测试用例</a:t>
            </a:r>
            <a:r>
              <a:rPr lang="zh-CN" altLang="en-US" dirty="0"/>
              <a:t>的冗余程度</a:t>
            </a:r>
            <a:br>
              <a:rPr lang="zh-CN" altLang="en-US" dirty="0"/>
            </a:br>
            <a:r>
              <a:rPr lang="en-US" altLang="zh-CN" dirty="0"/>
              <a:t>4  </a:t>
            </a:r>
            <a:r>
              <a:rPr lang="zh-CN" altLang="en-US" dirty="0"/>
              <a:t>测试用例的</a:t>
            </a:r>
            <a:r>
              <a:rPr lang="zh-CN" altLang="en-US" dirty="0" smtClean="0"/>
              <a:t>数量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5 </a:t>
            </a:r>
            <a:r>
              <a:rPr lang="zh-CN" altLang="en-US" dirty="0"/>
              <a:t>测试用例设计的复杂</a:t>
            </a:r>
            <a:r>
              <a:rPr lang="zh-CN" altLang="en-US" dirty="0" smtClean="0"/>
              <a:t>度 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8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黑盒测试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477500" cy="51720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盒测试用例设计方法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正交实验法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因果图法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状态迁移法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错误推测法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1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白盒测试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静态白盒测试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静态结构分析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代码质量度量</a:t>
            </a:r>
            <a:endParaRPr lang="en-US" altLang="zh-CN" dirty="0" smtClean="0"/>
          </a:p>
          <a:p>
            <a:r>
              <a:rPr lang="zh-CN" altLang="en-US" dirty="0" smtClean="0"/>
              <a:t>动态白盒测试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对于判定的测试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对于路径的测试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对于循环的测试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对于变量的测试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zh-CN" altLang="en-US" dirty="0" smtClean="0"/>
              <a:t>集成测试</a:t>
            </a:r>
            <a:endParaRPr lang="en-US" altLang="zh-CN" dirty="0" smtClean="0"/>
          </a:p>
          <a:p>
            <a:r>
              <a:rPr lang="zh-CN" altLang="en-US" dirty="0" smtClean="0"/>
              <a:t>系统测试</a:t>
            </a:r>
            <a:endParaRPr lang="en-US" altLang="zh-CN" dirty="0" smtClean="0"/>
          </a:p>
          <a:p>
            <a:r>
              <a:rPr lang="zh-CN" altLang="en-US" dirty="0" smtClean="0"/>
              <a:t>回归测试</a:t>
            </a:r>
            <a:endParaRPr lang="en-US" altLang="zh-CN" dirty="0" smtClean="0"/>
          </a:p>
          <a:p>
            <a:r>
              <a:rPr lang="zh-CN" altLang="en-US" dirty="0" smtClean="0"/>
              <a:t>冒烟测试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0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测试文档书写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5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测试基础理论</a:t>
            </a:r>
            <a:endParaRPr lang="en-US" altLang="zh-CN" dirty="0"/>
          </a:p>
          <a:p>
            <a:r>
              <a:rPr lang="zh-CN" altLang="en-US" dirty="0"/>
              <a:t>黑盒测试</a:t>
            </a:r>
            <a:endParaRPr lang="en-US" altLang="zh-CN" dirty="0"/>
          </a:p>
          <a:p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专题化测试</a:t>
            </a:r>
            <a:endParaRPr lang="en-US" altLang="zh-CN" dirty="0"/>
          </a:p>
          <a:p>
            <a:r>
              <a:rPr lang="zh-CN" altLang="en-US" dirty="0"/>
              <a:t>测试文档书写</a:t>
            </a:r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分组（定组长）</a:t>
            </a:r>
            <a:endParaRPr lang="en-US" altLang="zh-CN" dirty="0" smtClean="0"/>
          </a:p>
          <a:p>
            <a:r>
              <a:rPr lang="zh-CN" altLang="en-US" dirty="0" smtClean="0"/>
              <a:t>搭环境（仿</a:t>
            </a:r>
            <a:r>
              <a:rPr lang="en-US" altLang="zh-CN" dirty="0" smtClean="0"/>
              <a:t>JD</a:t>
            </a:r>
            <a:r>
              <a:rPr lang="zh-CN" altLang="en-US" dirty="0" smtClean="0"/>
              <a:t>网站）并熟悉改系统</a:t>
            </a:r>
            <a:endParaRPr lang="en-US" altLang="zh-CN" dirty="0" smtClean="0"/>
          </a:p>
          <a:p>
            <a:r>
              <a:rPr lang="zh-CN" altLang="en-US" dirty="0" smtClean="0"/>
              <a:t>写出测试计划提交到禅道</a:t>
            </a:r>
            <a:endParaRPr lang="en-US" altLang="zh-CN" dirty="0" smtClean="0"/>
          </a:p>
          <a:p>
            <a:r>
              <a:rPr lang="zh-CN" altLang="en-US" dirty="0" smtClean="0"/>
              <a:t>禅道访问地址：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://10.7.1.9/zentao/www/user-login-L3plbnRhby93d3cvY29tcGFueS1icm93c2UuaHRtbA==.html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2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基础知识复习与练习 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探索性软件测试         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敏捷测试              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安全测试              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894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考核方式：笔试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平时成绩：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期末考试：</a:t>
            </a:r>
            <a:r>
              <a:rPr lang="en-US" altLang="zh-CN" dirty="0" smtClean="0"/>
              <a:t>70%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0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en-US" altLang="zh-CN" dirty="0" smtClean="0"/>
          </a:p>
          <a:p>
            <a:r>
              <a:rPr lang="zh-CN" altLang="en-US" dirty="0"/>
              <a:t>黑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r>
              <a:rPr lang="zh-CN" altLang="en-US" dirty="0"/>
              <a:t>白</a:t>
            </a:r>
            <a:r>
              <a:rPr lang="zh-CN" altLang="en-US" dirty="0" smtClean="0"/>
              <a:t>盒测试</a:t>
            </a:r>
            <a:endParaRPr lang="en-US" altLang="zh-CN" dirty="0" smtClean="0"/>
          </a:p>
          <a:p>
            <a:r>
              <a:rPr lang="zh-CN" altLang="en-US" dirty="0" smtClean="0"/>
              <a:t>专题化测试</a:t>
            </a:r>
            <a:endParaRPr lang="en-US" altLang="zh-CN" dirty="0" smtClean="0"/>
          </a:p>
          <a:p>
            <a:r>
              <a:rPr lang="zh-CN" altLang="en-US" dirty="0" smtClean="0"/>
              <a:t>测试文档书写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测试基础理论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什么是软件测试</a:t>
            </a:r>
            <a:endParaRPr lang="en-US" altLang="zh-CN" dirty="0" smtClean="0"/>
          </a:p>
          <a:p>
            <a:pPr lvl="1"/>
            <a:r>
              <a:rPr lang="zh-CN" altLang="en-US" dirty="0">
                <a:sym typeface="+mn-ea"/>
              </a:rPr>
              <a:t>使用人工或自动手段来运行或测试某个系统的过程，目的在于检验其是否满足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规定的需要</a:t>
            </a:r>
            <a:r>
              <a:rPr lang="zh-CN" altLang="en-US" dirty="0">
                <a:sym typeface="+mn-ea"/>
              </a:rPr>
              <a:t>或是弄清楚预期结果与实际结果之间的</a:t>
            </a:r>
            <a:r>
              <a:rPr lang="zh-CN" altLang="en-US" dirty="0" smtClean="0">
                <a:sym typeface="+mn-ea"/>
              </a:rPr>
              <a:t>差别</a:t>
            </a:r>
            <a:endParaRPr lang="en-US" altLang="zh-CN" dirty="0" smtClean="0"/>
          </a:p>
          <a:p>
            <a:r>
              <a:rPr lang="zh-CN" altLang="en-US" dirty="0" smtClean="0"/>
              <a:t>为什么要进行软件测试</a:t>
            </a:r>
          </a:p>
          <a:p>
            <a:r>
              <a:rPr lang="zh-CN" altLang="en-US" dirty="0" smtClean="0"/>
              <a:t>怎样做软件测试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90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测试基础理论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基础</a:t>
            </a:r>
            <a:r>
              <a:rPr lang="zh-CN" altLang="en-US" dirty="0" smtClean="0"/>
              <a:t>概念：测试</a:t>
            </a:r>
            <a:r>
              <a:rPr lang="zh-CN" altLang="en-US" dirty="0"/>
              <a:t>流程、测试过程管理</a:t>
            </a:r>
            <a:endParaRPr lang="en-US" altLang="zh-CN" dirty="0"/>
          </a:p>
          <a:p>
            <a:pPr lvl="1"/>
            <a:r>
              <a:rPr lang="zh-CN" altLang="en-US" dirty="0"/>
              <a:t>黑盒测试</a:t>
            </a:r>
            <a:endParaRPr lang="en-US" altLang="zh-CN" dirty="0"/>
          </a:p>
          <a:p>
            <a:pPr lvl="1"/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专题化测试</a:t>
            </a:r>
            <a:endParaRPr lang="en-US" altLang="zh-CN" dirty="0"/>
          </a:p>
          <a:p>
            <a:pPr lvl="1"/>
            <a:r>
              <a:rPr lang="zh-CN" altLang="en-US" dirty="0"/>
              <a:t>测试文档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7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477500" cy="55276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/>
              <a:t>是一组测试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执行条件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预期结果</a:t>
            </a:r>
            <a:r>
              <a:rPr lang="zh-CN" altLang="en-US" dirty="0"/>
              <a:t>，目的是要满足一个</a:t>
            </a:r>
            <a:r>
              <a:rPr lang="zh-CN" altLang="en-US" dirty="0">
                <a:solidFill>
                  <a:srgbClr val="FF0000"/>
                </a:solidFill>
              </a:rPr>
              <a:t>特定的目标</a:t>
            </a:r>
            <a:r>
              <a:rPr lang="zh-CN" altLang="en-US" dirty="0"/>
              <a:t>，比如执行一条特定的</a:t>
            </a:r>
            <a:r>
              <a:rPr lang="zh-CN" altLang="en-US" dirty="0">
                <a:solidFill>
                  <a:srgbClr val="FF0000"/>
                </a:solidFill>
              </a:rPr>
              <a:t>程序路径</a:t>
            </a:r>
            <a:r>
              <a:rPr lang="zh-CN" altLang="en-US" dirty="0"/>
              <a:t>或检验是否符合一个</a:t>
            </a:r>
            <a:r>
              <a:rPr lang="zh-CN" altLang="en-US" dirty="0">
                <a:solidFill>
                  <a:srgbClr val="FF0000"/>
                </a:solidFill>
              </a:rPr>
              <a:t>特定的需求 </a:t>
            </a:r>
          </a:p>
          <a:p>
            <a:r>
              <a:rPr lang="zh-CN" altLang="en-US" dirty="0" smtClean="0"/>
              <a:t>测试缺陷</a:t>
            </a:r>
            <a:endParaRPr lang="en-US" altLang="zh-CN" dirty="0" smtClean="0"/>
          </a:p>
          <a:p>
            <a:pPr lvl="1"/>
            <a:r>
              <a:rPr lang="zh-CN" altLang="zh-CN" dirty="0"/>
              <a:t>软件测试员认为软件难以理解、不易使用、运行速度缓慢，或者最终用户认为不好</a:t>
            </a:r>
            <a:endParaRPr lang="en-US" altLang="zh-CN" dirty="0"/>
          </a:p>
          <a:p>
            <a:pPr lvl="1"/>
            <a:r>
              <a:rPr lang="zh-CN" altLang="zh-CN" dirty="0"/>
              <a:t>软件未达到需求规格说明书中指明的功能</a:t>
            </a:r>
          </a:p>
          <a:p>
            <a:pPr lvl="1"/>
            <a:r>
              <a:rPr lang="zh-CN" altLang="zh-CN" dirty="0"/>
              <a:t>软件出现了需求规格说明书中指明不</a:t>
            </a:r>
            <a:r>
              <a:rPr lang="zh-CN" altLang="en-US" dirty="0"/>
              <a:t>该</a:t>
            </a:r>
            <a:r>
              <a:rPr lang="zh-CN" altLang="zh-CN" dirty="0"/>
              <a:t>出现的错误</a:t>
            </a:r>
          </a:p>
          <a:p>
            <a:pPr lvl="1"/>
            <a:r>
              <a:rPr lang="zh-CN" altLang="zh-CN" dirty="0"/>
              <a:t>软件功能超出需求规格说明书中指明的范围</a:t>
            </a:r>
          </a:p>
          <a:p>
            <a:pPr lvl="1"/>
            <a:r>
              <a:rPr lang="zh-CN" altLang="zh-CN" dirty="0"/>
              <a:t>软件未达到需求规格说明书中虽未指出但应达到的</a:t>
            </a:r>
            <a:r>
              <a:rPr lang="zh-CN" altLang="zh-CN" dirty="0" smtClean="0"/>
              <a:t>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7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黑盒</a:t>
            </a:r>
            <a:endParaRPr lang="en-US" altLang="zh-CN" dirty="0" smtClean="0"/>
          </a:p>
          <a:p>
            <a:r>
              <a:rPr lang="zh-CN" altLang="en-US" dirty="0"/>
              <a:t>白</a:t>
            </a:r>
            <a:r>
              <a:rPr lang="zh-CN" altLang="en-US" dirty="0" smtClean="0"/>
              <a:t>盒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endParaRPr lang="en-US" altLang="zh-CN" dirty="0" smtClean="0"/>
          </a:p>
          <a:p>
            <a:r>
              <a:rPr lang="zh-CN" altLang="en-US" dirty="0" smtClean="0"/>
              <a:t>通过性测试</a:t>
            </a:r>
            <a:endParaRPr lang="en-US" altLang="zh-CN" dirty="0" smtClean="0"/>
          </a:p>
          <a:p>
            <a:r>
              <a:rPr lang="zh-CN" altLang="en-US" dirty="0" smtClean="0"/>
              <a:t>失效性测试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1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25" y="775956"/>
            <a:ext cx="4403575" cy="59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838</TotalTime>
  <Words>504</Words>
  <Application>Microsoft Office PowerPoint</Application>
  <PresentationFormat>宽屏</PresentationFormat>
  <Paragraphs>132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课程介绍</vt:lpstr>
      <vt:lpstr>课程介绍</vt:lpstr>
      <vt:lpstr>目 录</vt:lpstr>
      <vt:lpstr>测试基础理论</vt:lpstr>
      <vt:lpstr>测试基础理论</vt:lpstr>
      <vt:lpstr>基础概念</vt:lpstr>
      <vt:lpstr>基础概念</vt:lpstr>
      <vt:lpstr>测试流程</vt:lpstr>
      <vt:lpstr>测试过程管理</vt:lpstr>
      <vt:lpstr>黑盒测试</vt:lpstr>
      <vt:lpstr>黑盒测试</vt:lpstr>
      <vt:lpstr>白盒测试</vt:lpstr>
      <vt:lpstr>专题化测试</vt:lpstr>
      <vt:lpstr>测试文档书写</vt:lpstr>
      <vt:lpstr>总结</vt:lpstr>
      <vt:lpstr>任务分配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67</cp:revision>
  <dcterms:created xsi:type="dcterms:W3CDTF">2018-07-18T03:20:47Z</dcterms:created>
  <dcterms:modified xsi:type="dcterms:W3CDTF">2018-09-11T02:57:46Z</dcterms:modified>
</cp:coreProperties>
</file>