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1" r:id="rId3"/>
    <p:sldId id="317" r:id="rId4"/>
    <p:sldId id="298" r:id="rId5"/>
    <p:sldId id="300" r:id="rId6"/>
    <p:sldId id="301" r:id="rId7"/>
    <p:sldId id="310" r:id="rId8"/>
    <p:sldId id="302" r:id="rId9"/>
    <p:sldId id="299" r:id="rId10"/>
    <p:sldId id="321" r:id="rId11"/>
    <p:sldId id="322" r:id="rId12"/>
    <p:sldId id="303" r:id="rId13"/>
    <p:sldId id="306" r:id="rId14"/>
    <p:sldId id="304" r:id="rId15"/>
    <p:sldId id="292" r:id="rId16"/>
    <p:sldId id="307" r:id="rId17"/>
    <p:sldId id="293" r:id="rId18"/>
    <p:sldId id="295" r:id="rId19"/>
    <p:sldId id="296" r:id="rId20"/>
    <p:sldId id="318" r:id="rId21"/>
    <p:sldId id="294" r:id="rId22"/>
    <p:sldId id="320" r:id="rId23"/>
    <p:sldId id="319" r:id="rId24"/>
    <p:sldId id="297" r:id="rId25"/>
    <p:sldId id="308" r:id="rId26"/>
    <p:sldId id="283" r:id="rId27"/>
    <p:sldId id="27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1602" autoAdjust="0"/>
  </p:normalViewPr>
  <p:slideViewPr>
    <p:cSldViewPr snapToGrid="0">
      <p:cViewPr varScale="1">
        <p:scale>
          <a:sx n="75" d="100"/>
          <a:sy n="75" d="100"/>
        </p:scale>
        <p:origin x="84" y="150"/>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GET</a:t>
            </a:r>
            <a:r>
              <a:rPr lang="zh-CN" altLang="en-US" b="0" dirty="0" smtClean="0"/>
              <a:t>方式主要用于获取网络资源，</a:t>
            </a:r>
            <a:r>
              <a:rPr lang="en-US" altLang="zh-CN" b="0" dirty="0" smtClean="0"/>
              <a:t>POST</a:t>
            </a:r>
            <a:r>
              <a:rPr lang="zh-CN" altLang="en-US" b="0" dirty="0" smtClean="0"/>
              <a:t>方式主要用于表单提交</a:t>
            </a:r>
            <a:endParaRPr lang="en-US" altLang="zh-CN" b="0"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6</a:t>
            </a:fld>
            <a:endParaRPr lang="zh-CN" altLang="en-US"/>
          </a:p>
        </p:txBody>
      </p:sp>
    </p:spTree>
    <p:extLst>
      <p:ext uri="{BB962C8B-B14F-4D97-AF65-F5344CB8AC3E}">
        <p14:creationId xmlns:p14="http://schemas.microsoft.com/office/powerpoint/2010/main" val="154240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Host :</a:t>
            </a:r>
            <a:r>
              <a:rPr lang="zh-CN" altLang="en-US" sz="1200" b="0" i="0" kern="1200" dirty="0" smtClean="0">
                <a:solidFill>
                  <a:schemeClr val="tx1"/>
                </a:solidFill>
                <a:effectLst/>
                <a:latin typeface="+mn-lt"/>
                <a:ea typeface="+mn-ea"/>
                <a:cs typeface="+mn-cs"/>
              </a:rPr>
              <a:t>请求主机</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Connection</a:t>
            </a:r>
            <a:r>
              <a:rPr lang="zh-CN" altLang="en-US" sz="1200" b="0" i="0" kern="1200" dirty="0" smtClean="0">
                <a:solidFill>
                  <a:schemeClr val="tx1"/>
                </a:solidFill>
                <a:effectLst/>
                <a:latin typeface="+mn-lt"/>
                <a:ea typeface="+mn-ea"/>
                <a:cs typeface="+mn-cs"/>
              </a:rPr>
              <a:t>：表示是否需要持久连接</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：浏览器可接受的</a:t>
            </a:r>
            <a:r>
              <a:rPr lang="en-US" altLang="zh-CN" sz="1200" b="0" i="0" kern="1200" dirty="0" smtClean="0">
                <a:solidFill>
                  <a:schemeClr val="tx1"/>
                </a:solidFill>
                <a:effectLst/>
                <a:latin typeface="+mn-lt"/>
                <a:ea typeface="+mn-ea"/>
                <a:cs typeface="+mn-cs"/>
              </a:rPr>
              <a:t>MIME</a:t>
            </a:r>
            <a:r>
              <a:rPr lang="zh-CN" altLang="en-US" sz="1200" b="0" i="0" kern="1200" dirty="0" smtClean="0">
                <a:solidFill>
                  <a:schemeClr val="tx1"/>
                </a:solidFill>
                <a:effectLst/>
                <a:latin typeface="+mn-lt"/>
                <a:ea typeface="+mn-ea"/>
                <a:cs typeface="+mn-cs"/>
              </a:rPr>
              <a:t>类型</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Cache-Control:max-age</a:t>
            </a:r>
            <a:r>
              <a:rPr lang="en-US" altLang="zh-CN" sz="1200" b="0" i="0" kern="1200" baseline="0" dirty="0" smtClean="0">
                <a:solidFill>
                  <a:schemeClr val="tx1"/>
                </a:solidFill>
                <a:effectLst/>
                <a:latin typeface="+mn-lt"/>
                <a:ea typeface="+mn-ea"/>
                <a:cs typeface="+mn-cs"/>
              </a:rPr>
              <a:t> = 0   :</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请求确认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该资源是否有修改 ，有的话 返回</a:t>
            </a:r>
            <a:r>
              <a:rPr lang="en-US" altLang="zh-CN" sz="1200" b="0" i="0" kern="1200" dirty="0" smtClean="0">
                <a:solidFill>
                  <a:schemeClr val="tx1"/>
                </a:solidFill>
                <a:effectLst/>
                <a:latin typeface="+mn-lt"/>
                <a:ea typeface="+mn-ea"/>
                <a:cs typeface="+mn-cs"/>
              </a:rPr>
              <a:t>200 ,</a:t>
            </a:r>
            <a:r>
              <a:rPr lang="zh-CN" altLang="en-US" sz="1200" b="0" i="0" kern="1200" dirty="0" smtClean="0">
                <a:solidFill>
                  <a:schemeClr val="tx1"/>
                </a:solidFill>
                <a:effectLst/>
                <a:latin typeface="+mn-lt"/>
                <a:ea typeface="+mn-ea"/>
                <a:cs typeface="+mn-cs"/>
              </a:rPr>
              <a:t>无的话 返回</a:t>
            </a:r>
            <a:r>
              <a:rPr lang="en-US" altLang="zh-CN" sz="1200" b="0" i="0" kern="1200" dirty="0" smtClean="0">
                <a:solidFill>
                  <a:schemeClr val="tx1"/>
                </a:solidFill>
                <a:effectLst/>
                <a:latin typeface="+mn-lt"/>
                <a:ea typeface="+mn-ea"/>
                <a:cs typeface="+mn-cs"/>
              </a:rPr>
              <a:t>304.</a:t>
            </a:r>
          </a:p>
          <a:p>
            <a:r>
              <a:rPr lang="en-US" altLang="zh-CN" sz="1200" b="0" i="0" kern="1200" dirty="0" smtClean="0">
                <a:solidFill>
                  <a:schemeClr val="tx1"/>
                </a:solidFill>
                <a:effectLst/>
                <a:latin typeface="+mn-lt"/>
                <a:ea typeface="+mn-ea"/>
                <a:cs typeface="+mn-cs"/>
              </a:rPr>
              <a:t>User—Agent:</a:t>
            </a:r>
            <a:r>
              <a:rPr lang="zh-CN" altLang="en-US" sz="1200" b="0" i="0" kern="1200" dirty="0" smtClean="0">
                <a:solidFill>
                  <a:schemeClr val="tx1"/>
                </a:solidFill>
                <a:effectLst/>
                <a:latin typeface="+mn-lt"/>
                <a:ea typeface="+mn-ea"/>
                <a:cs typeface="+mn-cs"/>
              </a:rPr>
              <a:t>用较为普通的一点来说，是一种向访问网站提供你所使用的浏览器类型、操作系统及版本、</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类型、浏览器渲染引擎、浏览器语言、浏览器插件等信息的标识</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Accept—</a:t>
            </a:r>
            <a:r>
              <a:rPr lang="en-US" altLang="zh-CN" sz="1200" b="0" i="0" kern="1200" baseline="0" dirty="0" smtClean="0">
                <a:solidFill>
                  <a:schemeClr val="tx1"/>
                </a:solidFill>
                <a:effectLst/>
                <a:latin typeface="+mn-lt"/>
                <a:ea typeface="+mn-ea"/>
                <a:cs typeface="+mn-cs"/>
              </a:rPr>
              <a:t>Language:</a:t>
            </a:r>
            <a:r>
              <a:rPr lang="zh-CN" altLang="en-US" sz="1200" b="0" i="0" kern="1200" dirty="0" smtClean="0">
                <a:solidFill>
                  <a:schemeClr val="tx1"/>
                </a:solidFill>
                <a:effectLst/>
                <a:latin typeface="+mn-lt"/>
                <a:ea typeface="+mn-ea"/>
                <a:cs typeface="+mn-cs"/>
              </a:rPr>
              <a:t>浏览器支持的语言分别是中文和简体中文，优先支持简体中文</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267008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116532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在用户点击</a:t>
            </a:r>
            <a:r>
              <a:rPr lang="en-US" altLang="zh-CN" sz="1200" b="1" kern="1200" dirty="0" smtClean="0">
                <a:solidFill>
                  <a:schemeClr val="tx1"/>
                </a:solidFill>
                <a:effectLst/>
                <a:latin typeface="+mn-lt"/>
                <a:ea typeface="+mn-ea"/>
                <a:cs typeface="+mn-cs"/>
              </a:rPr>
              <a:t>URL</a:t>
            </a:r>
            <a:r>
              <a:rPr lang="zh-CN" altLang="zh-CN" sz="1200" b="1" kern="1200" dirty="0" smtClean="0">
                <a:solidFill>
                  <a:schemeClr val="tx1"/>
                </a:solidFill>
                <a:effectLst/>
                <a:latin typeface="+mn-lt"/>
                <a:ea typeface="+mn-ea"/>
                <a:cs typeface="+mn-cs"/>
              </a:rPr>
              <a:t>为</a:t>
            </a:r>
            <a:r>
              <a:rPr lang="en-US" altLang="zh-CN" sz="1200" b="1" kern="1200" dirty="0" smtClean="0">
                <a:solidFill>
                  <a:schemeClr val="tx1"/>
                </a:solidFill>
                <a:effectLst/>
                <a:latin typeface="+mn-lt"/>
                <a:ea typeface="+mn-ea"/>
                <a:cs typeface="+mn-cs"/>
              </a:rPr>
              <a:t>http://www.baidu.com/ </a:t>
            </a:r>
            <a:r>
              <a:rPr lang="zh-CN" altLang="zh-CN" sz="1200" b="1" kern="1200" dirty="0" smtClean="0">
                <a:solidFill>
                  <a:schemeClr val="tx1"/>
                </a:solidFill>
                <a:effectLst/>
                <a:latin typeface="+mn-lt"/>
                <a:ea typeface="+mn-ea"/>
                <a:cs typeface="+mn-cs"/>
              </a:rPr>
              <a:t>的链接后，浏览器和</a:t>
            </a:r>
            <a:r>
              <a:rPr lang="en-US" altLang="zh-CN" sz="1200" b="1" kern="1200" dirty="0" smtClean="0">
                <a:solidFill>
                  <a:schemeClr val="tx1"/>
                </a:solidFill>
                <a:effectLst/>
                <a:latin typeface="+mn-lt"/>
                <a:ea typeface="+mn-ea"/>
                <a:cs typeface="+mn-cs"/>
              </a:rPr>
              <a:t>Web</a:t>
            </a:r>
            <a:r>
              <a:rPr lang="zh-CN" altLang="zh-CN" sz="1200" b="1" kern="1200" dirty="0" smtClean="0">
                <a:solidFill>
                  <a:schemeClr val="tx1"/>
                </a:solidFill>
                <a:effectLst/>
                <a:latin typeface="+mn-lt"/>
                <a:ea typeface="+mn-ea"/>
                <a:cs typeface="+mn-cs"/>
              </a:rPr>
              <a:t>服务器执行以下动作：</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浏览器分析超链接中的</a:t>
            </a:r>
            <a:r>
              <a:rPr lang="en-US" altLang="zh-CN" sz="1200" b="1" kern="1200" dirty="0" smtClean="0">
                <a:solidFill>
                  <a:schemeClr val="tx1"/>
                </a:solidFill>
                <a:effectLst/>
                <a:latin typeface="+mn-lt"/>
                <a:ea typeface="+mn-ea"/>
                <a:cs typeface="+mn-cs"/>
              </a:rPr>
              <a:t>URL</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浏览器向</a:t>
            </a:r>
            <a:r>
              <a:rPr lang="en-US" altLang="zh-CN" sz="1200" b="1" kern="1200" dirty="0" smtClean="0">
                <a:solidFill>
                  <a:schemeClr val="tx1"/>
                </a:solidFill>
                <a:effectLst/>
                <a:latin typeface="+mn-lt"/>
                <a:ea typeface="+mn-ea"/>
                <a:cs typeface="+mn-cs"/>
              </a:rPr>
              <a:t>DNS</a:t>
            </a:r>
            <a:r>
              <a:rPr lang="zh-CN" altLang="zh-CN" sz="1200" b="1" kern="1200" dirty="0" smtClean="0">
                <a:solidFill>
                  <a:schemeClr val="tx1"/>
                </a:solidFill>
                <a:effectLst/>
                <a:latin typeface="+mn-lt"/>
                <a:ea typeface="+mn-ea"/>
                <a:cs typeface="+mn-cs"/>
              </a:rPr>
              <a:t>请求解析</a:t>
            </a:r>
            <a:r>
              <a:rPr lang="en-US" altLang="zh-CN" sz="1200" b="1" kern="1200" dirty="0" smtClean="0">
                <a:solidFill>
                  <a:schemeClr val="tx1"/>
                </a:solidFill>
                <a:effectLst/>
                <a:latin typeface="+mn-lt"/>
                <a:ea typeface="+mn-ea"/>
                <a:cs typeface="+mn-cs"/>
              </a:rPr>
              <a:t>www.baidu.com</a:t>
            </a:r>
            <a:r>
              <a:rPr lang="zh-CN" altLang="zh-CN"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IP</a:t>
            </a:r>
            <a:r>
              <a:rPr lang="zh-CN" altLang="zh-CN" sz="1200" b="1" kern="1200" dirty="0" smtClean="0">
                <a:solidFill>
                  <a:schemeClr val="tx1"/>
                </a:solidFill>
                <a:effectLst/>
                <a:latin typeface="+mn-lt"/>
                <a:ea typeface="+mn-ea"/>
                <a:cs typeface="+mn-cs"/>
              </a:rPr>
              <a:t>地址</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DNS</a:t>
            </a:r>
            <a:r>
              <a:rPr lang="zh-CN" altLang="zh-CN" sz="1200" b="1" kern="1200" dirty="0" smtClean="0">
                <a:solidFill>
                  <a:schemeClr val="tx1"/>
                </a:solidFill>
                <a:effectLst/>
                <a:latin typeface="+mn-lt"/>
                <a:ea typeface="+mn-ea"/>
                <a:cs typeface="+mn-cs"/>
              </a:rPr>
              <a:t>将解析出的</a:t>
            </a:r>
            <a:r>
              <a:rPr lang="en-US" altLang="zh-CN" sz="1200" b="1" kern="1200" dirty="0" smtClean="0">
                <a:solidFill>
                  <a:schemeClr val="tx1"/>
                </a:solidFill>
                <a:effectLst/>
                <a:latin typeface="+mn-lt"/>
                <a:ea typeface="+mn-ea"/>
                <a:cs typeface="+mn-cs"/>
              </a:rPr>
              <a:t>IP</a:t>
            </a:r>
            <a:r>
              <a:rPr lang="zh-CN" altLang="zh-CN" sz="1200" b="1" kern="1200" dirty="0" smtClean="0">
                <a:solidFill>
                  <a:schemeClr val="tx1"/>
                </a:solidFill>
                <a:effectLst/>
                <a:latin typeface="+mn-lt"/>
                <a:ea typeface="+mn-ea"/>
                <a:cs typeface="+mn-cs"/>
              </a:rPr>
              <a:t>地址</a:t>
            </a:r>
            <a:r>
              <a:rPr lang="en-US" altLang="zh-CN" sz="1200" b="1" kern="1200" dirty="0" smtClean="0">
                <a:solidFill>
                  <a:schemeClr val="tx1"/>
                </a:solidFill>
                <a:effectLst/>
                <a:latin typeface="+mn-lt"/>
                <a:ea typeface="+mn-ea"/>
                <a:cs typeface="+mn-cs"/>
              </a:rPr>
              <a:t>61.135.169.121 </a:t>
            </a:r>
            <a:r>
              <a:rPr lang="zh-CN" altLang="zh-CN" sz="1200" b="1" kern="1200" dirty="0" smtClean="0">
                <a:solidFill>
                  <a:schemeClr val="tx1"/>
                </a:solidFill>
                <a:effectLst/>
                <a:latin typeface="+mn-lt"/>
                <a:ea typeface="+mn-ea"/>
                <a:cs typeface="+mn-cs"/>
              </a:rPr>
              <a:t>返回浏览器</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浏览器与服务器建立</a:t>
            </a:r>
            <a:r>
              <a:rPr lang="en-US" altLang="zh-CN" sz="1200" b="1" kern="1200" dirty="0" smtClean="0">
                <a:solidFill>
                  <a:schemeClr val="tx1"/>
                </a:solidFill>
                <a:effectLst/>
                <a:latin typeface="+mn-lt"/>
                <a:ea typeface="+mn-ea"/>
                <a:cs typeface="+mn-cs"/>
              </a:rPr>
              <a:t>TCP</a:t>
            </a:r>
            <a:r>
              <a:rPr lang="zh-CN" altLang="zh-CN" sz="1200" b="1" kern="1200" dirty="0" smtClean="0">
                <a:solidFill>
                  <a:schemeClr val="tx1"/>
                </a:solidFill>
                <a:effectLst/>
                <a:latin typeface="+mn-lt"/>
                <a:ea typeface="+mn-ea"/>
                <a:cs typeface="+mn-cs"/>
              </a:rPr>
              <a:t>连接</a:t>
            </a:r>
            <a:r>
              <a:rPr lang="en-US" altLang="zh-CN" sz="1200" b="1" kern="1200" dirty="0" smtClean="0">
                <a:solidFill>
                  <a:schemeClr val="tx1"/>
                </a:solidFill>
                <a:effectLst/>
                <a:latin typeface="+mn-lt"/>
                <a:ea typeface="+mn-ea"/>
                <a:cs typeface="+mn-cs"/>
              </a:rPr>
              <a:t>(80</a:t>
            </a:r>
            <a:r>
              <a:rPr lang="zh-CN" altLang="zh-CN" sz="1200" b="1" kern="1200" dirty="0" smtClean="0">
                <a:solidFill>
                  <a:schemeClr val="tx1"/>
                </a:solidFill>
                <a:effectLst/>
                <a:latin typeface="+mn-lt"/>
                <a:ea typeface="+mn-ea"/>
                <a:cs typeface="+mn-cs"/>
              </a:rPr>
              <a:t>端口</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浏览器请求文档：</a:t>
            </a:r>
            <a:r>
              <a:rPr lang="en-US" altLang="zh-CN" sz="1200" b="1" kern="1200" dirty="0" smtClean="0">
                <a:solidFill>
                  <a:schemeClr val="tx1"/>
                </a:solidFill>
                <a:effectLst/>
                <a:latin typeface="+mn-lt"/>
                <a:ea typeface="+mn-ea"/>
                <a:cs typeface="+mn-cs"/>
              </a:rPr>
              <a:t>GET /index.html</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服务器给出响应，将文档</a:t>
            </a:r>
            <a:r>
              <a:rPr lang="en-US" altLang="zh-CN" sz="1200" b="1" kern="1200" dirty="0" smtClean="0">
                <a:solidFill>
                  <a:schemeClr val="tx1"/>
                </a:solidFill>
                <a:effectLst/>
                <a:latin typeface="+mn-lt"/>
                <a:ea typeface="+mn-ea"/>
                <a:cs typeface="+mn-cs"/>
              </a:rPr>
              <a:t> index.html</a:t>
            </a:r>
            <a:r>
              <a:rPr lang="zh-CN" altLang="zh-CN" sz="1200" b="1" kern="1200" dirty="0" smtClean="0">
                <a:solidFill>
                  <a:schemeClr val="tx1"/>
                </a:solidFill>
                <a:effectLst/>
                <a:latin typeface="+mn-lt"/>
                <a:ea typeface="+mn-ea"/>
                <a:cs typeface="+mn-cs"/>
              </a:rPr>
              <a:t>发送给浏览器</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释放</a:t>
            </a:r>
            <a:r>
              <a:rPr lang="en-US" altLang="zh-CN" sz="1200" b="1" kern="1200" dirty="0" smtClean="0">
                <a:solidFill>
                  <a:schemeClr val="tx1"/>
                </a:solidFill>
                <a:effectLst/>
                <a:latin typeface="+mn-lt"/>
                <a:ea typeface="+mn-ea"/>
                <a:cs typeface="+mn-cs"/>
              </a:rPr>
              <a:t>TCP</a:t>
            </a:r>
            <a:r>
              <a:rPr lang="zh-CN" altLang="zh-CN" sz="1200" b="1" kern="1200" dirty="0" smtClean="0">
                <a:solidFill>
                  <a:schemeClr val="tx1"/>
                </a:solidFill>
                <a:effectLst/>
                <a:latin typeface="+mn-lt"/>
                <a:ea typeface="+mn-ea"/>
                <a:cs typeface="+mn-cs"/>
              </a:rPr>
              <a:t>连接</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浏览器显示</a:t>
            </a:r>
            <a:r>
              <a:rPr lang="en-US" altLang="zh-CN" sz="1200" b="1" kern="1200" dirty="0" smtClean="0">
                <a:solidFill>
                  <a:schemeClr val="tx1"/>
                </a:solidFill>
                <a:effectLst/>
                <a:latin typeface="+mn-lt"/>
                <a:ea typeface="+mn-ea"/>
                <a:cs typeface="+mn-cs"/>
              </a:rPr>
              <a:t>index.html</a:t>
            </a:r>
            <a:r>
              <a:rPr lang="zh-CN" altLang="zh-CN" sz="1200" b="1" kern="1200" dirty="0" smtClean="0">
                <a:solidFill>
                  <a:schemeClr val="tx1"/>
                </a:solidFill>
                <a:effectLst/>
                <a:latin typeface="+mn-lt"/>
                <a:ea typeface="+mn-ea"/>
                <a:cs typeface="+mn-cs"/>
              </a:rPr>
              <a:t>中的内容</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13</a:t>
            </a:fld>
            <a:endParaRPr lang="zh-CN" altLang="en-US"/>
          </a:p>
        </p:txBody>
      </p:sp>
    </p:spTree>
    <p:extLst>
      <p:ext uri="{BB962C8B-B14F-4D97-AF65-F5344CB8AC3E}">
        <p14:creationId xmlns:p14="http://schemas.microsoft.com/office/powerpoint/2010/main" val="3177066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3.1 Web</a:t>
            </a:r>
            <a:r>
              <a:rPr lang="zh-CN" altLang="en-US" dirty="0" smtClean="0"/>
              <a:t>安全测试</a:t>
            </a:r>
            <a:r>
              <a:rPr lang="en-US" altLang="zh-CN" dirty="0" smtClean="0"/>
              <a:t>—HTTP</a:t>
            </a:r>
            <a:r>
              <a:rPr lang="zh-CN" altLang="en-US" dirty="0" smtClean="0"/>
              <a:t>请求流程</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请求协议</a:t>
            </a:r>
            <a:endParaRPr lang="zh-CN" altLang="en-US" dirty="0"/>
          </a:p>
        </p:txBody>
      </p:sp>
      <p:sp>
        <p:nvSpPr>
          <p:cNvPr id="3" name="内容占位符 2"/>
          <p:cNvSpPr>
            <a:spLocks noGrp="1"/>
          </p:cNvSpPr>
          <p:nvPr>
            <p:ph idx="1"/>
          </p:nvPr>
        </p:nvSpPr>
        <p:spPr/>
        <p:txBody>
          <a:bodyPr>
            <a:normAutofit/>
          </a:bodyPr>
          <a:lstStyle/>
          <a:p>
            <a:pPr lvl="1"/>
            <a:r>
              <a:rPr lang="en-US" altLang="zh-CN" dirty="0"/>
              <a:t>HEAD  </a:t>
            </a:r>
            <a:r>
              <a:rPr lang="zh-CN" altLang="en-US" dirty="0" smtClean="0"/>
              <a:t>请求</a:t>
            </a:r>
            <a:r>
              <a:rPr lang="zh-CN" altLang="en-US" dirty="0"/>
              <a:t>获取由</a:t>
            </a:r>
            <a:r>
              <a:rPr lang="en-US" altLang="zh-CN" dirty="0"/>
              <a:t>Request-URI</a:t>
            </a:r>
            <a:r>
              <a:rPr lang="zh-CN" altLang="en-US" dirty="0"/>
              <a:t>所标识的资源的响应消息报</a:t>
            </a:r>
            <a:r>
              <a:rPr lang="zh-CN" altLang="en-US" dirty="0" smtClean="0"/>
              <a:t>头</a:t>
            </a:r>
            <a:endParaRPr lang="en-US" altLang="zh-CN" dirty="0" smtClean="0"/>
          </a:p>
          <a:p>
            <a:pPr lvl="1"/>
            <a:r>
              <a:rPr lang="en-US" altLang="zh-CN" dirty="0" smtClean="0"/>
              <a:t>PUT</a:t>
            </a:r>
            <a:r>
              <a:rPr lang="en-US" altLang="zh-CN" dirty="0"/>
              <a:t>  </a:t>
            </a:r>
            <a:r>
              <a:rPr lang="zh-CN" altLang="en-US" dirty="0" smtClean="0"/>
              <a:t>请求</a:t>
            </a:r>
            <a:r>
              <a:rPr lang="zh-CN" altLang="en-US" dirty="0"/>
              <a:t>服务器存储一个资源，并用</a:t>
            </a:r>
            <a:r>
              <a:rPr lang="en-US" altLang="zh-CN" dirty="0"/>
              <a:t>Request-URI</a:t>
            </a:r>
            <a:r>
              <a:rPr lang="zh-CN" altLang="en-US" dirty="0"/>
              <a:t>作为其</a:t>
            </a:r>
            <a:r>
              <a:rPr lang="zh-CN" altLang="en-US" dirty="0" smtClean="0"/>
              <a:t>标识</a:t>
            </a:r>
            <a:endParaRPr lang="en-US" altLang="zh-CN" dirty="0" smtClean="0"/>
          </a:p>
          <a:p>
            <a:pPr lvl="1"/>
            <a:r>
              <a:rPr lang="en-US" altLang="zh-CN" dirty="0" smtClean="0"/>
              <a:t>DELETE</a:t>
            </a:r>
            <a:r>
              <a:rPr lang="en-US" altLang="zh-CN" dirty="0"/>
              <a:t>  </a:t>
            </a:r>
            <a:r>
              <a:rPr lang="zh-CN" altLang="en-US" dirty="0"/>
              <a:t>请求服务器删除</a:t>
            </a:r>
            <a:r>
              <a:rPr lang="en-US" altLang="zh-CN" dirty="0"/>
              <a:t>Request-URI</a:t>
            </a:r>
            <a:r>
              <a:rPr lang="zh-CN" altLang="en-US" dirty="0"/>
              <a:t>所标识的</a:t>
            </a:r>
            <a:r>
              <a:rPr lang="zh-CN" altLang="en-US" dirty="0" smtClean="0"/>
              <a:t>资源</a:t>
            </a:r>
            <a:endParaRPr lang="en-US" altLang="zh-CN" dirty="0" smtClean="0"/>
          </a:p>
          <a:p>
            <a:pPr lvl="1"/>
            <a:r>
              <a:rPr lang="en-US" altLang="zh-CN" dirty="0" smtClean="0"/>
              <a:t>TRACE</a:t>
            </a:r>
            <a:r>
              <a:rPr lang="en-US" altLang="zh-CN" dirty="0"/>
              <a:t>   </a:t>
            </a:r>
            <a:r>
              <a:rPr lang="zh-CN" altLang="en-US" dirty="0"/>
              <a:t>请求服务器回送收到的请求信息，主要用于测试或</a:t>
            </a:r>
            <a:r>
              <a:rPr lang="zh-CN" altLang="en-US" dirty="0" smtClean="0"/>
              <a:t>诊断</a:t>
            </a:r>
            <a:endParaRPr lang="en-US" altLang="zh-CN" dirty="0" smtClean="0"/>
          </a:p>
          <a:p>
            <a:pPr lvl="1"/>
            <a:r>
              <a:rPr lang="en-US" altLang="zh-CN" dirty="0" smtClean="0"/>
              <a:t>CONNECT </a:t>
            </a:r>
            <a:r>
              <a:rPr lang="zh-CN" altLang="en-US" dirty="0"/>
              <a:t>保留将来</a:t>
            </a:r>
            <a:r>
              <a:rPr lang="zh-CN" altLang="en-US" dirty="0" smtClean="0"/>
              <a:t>使用</a:t>
            </a:r>
            <a:endParaRPr lang="en-US" altLang="zh-CN" dirty="0" smtClean="0"/>
          </a:p>
          <a:p>
            <a:pPr lvl="1"/>
            <a:r>
              <a:rPr lang="en-US" altLang="zh-CN" dirty="0" smtClean="0"/>
              <a:t>OPTIONS </a:t>
            </a:r>
            <a:r>
              <a:rPr lang="zh-CN" altLang="en-US" dirty="0"/>
              <a:t>请求查询服务器的性能，或者查询与资源相关的选项和</a:t>
            </a:r>
            <a:r>
              <a:rPr lang="zh-CN" altLang="en-US" dirty="0" smtClean="0"/>
              <a:t>需求</a:t>
            </a:r>
            <a:endParaRPr lang="zh-CN" altLang="en-US" dirty="0"/>
          </a:p>
        </p:txBody>
      </p:sp>
    </p:spTree>
    <p:extLst>
      <p:ext uri="{BB962C8B-B14F-4D97-AF65-F5344CB8AC3E}">
        <p14:creationId xmlns:p14="http://schemas.microsoft.com/office/powerpoint/2010/main" val="16362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41866" y="1454366"/>
            <a:ext cx="9731507" cy="4400334"/>
          </a:xfrm>
          <a:prstGeom prst="rect">
            <a:avLst/>
          </a:prstGeom>
        </p:spPr>
      </p:pic>
    </p:spTree>
    <p:extLst>
      <p:ext uri="{BB962C8B-B14F-4D97-AF65-F5344CB8AC3E}">
        <p14:creationId xmlns:p14="http://schemas.microsoft.com/office/powerpoint/2010/main" val="1932778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响应</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响应分为三部分</a:t>
            </a:r>
            <a:endParaRPr lang="en-US" altLang="zh-CN" dirty="0" smtClean="0"/>
          </a:p>
          <a:p>
            <a:pPr lvl="1"/>
            <a:r>
              <a:rPr lang="zh-CN" altLang="en-US" dirty="0" smtClean="0"/>
              <a:t>响应行</a:t>
            </a:r>
            <a:endParaRPr lang="en-US" altLang="zh-CN" dirty="0" smtClean="0"/>
          </a:p>
          <a:p>
            <a:pPr lvl="2"/>
            <a:r>
              <a:rPr lang="zh-CN" altLang="en-US" dirty="0" smtClean="0"/>
              <a:t>协议和状态码</a:t>
            </a:r>
            <a:endParaRPr lang="en-US" altLang="zh-CN" dirty="0" smtClean="0"/>
          </a:p>
          <a:p>
            <a:pPr lvl="1"/>
            <a:r>
              <a:rPr lang="zh-CN" altLang="en-US" dirty="0"/>
              <a:t>状态</a:t>
            </a:r>
            <a:r>
              <a:rPr lang="zh-CN" altLang="en-US" dirty="0" smtClean="0"/>
              <a:t>码</a:t>
            </a:r>
            <a:endParaRPr lang="en-US" altLang="zh-CN" dirty="0" smtClean="0"/>
          </a:p>
          <a:p>
            <a:pPr marL="914400" lvl="2" indent="0" fontAlgn="base">
              <a:buNone/>
            </a:pPr>
            <a:r>
              <a:rPr lang="en-US" altLang="zh-CN" dirty="0" smtClean="0"/>
              <a:t>1.</a:t>
            </a:r>
            <a:r>
              <a:rPr lang="zh-CN" altLang="en-US" dirty="0" smtClean="0"/>
              <a:t> </a:t>
            </a:r>
            <a:r>
              <a:rPr lang="en-US" altLang="zh-CN" dirty="0" smtClean="0"/>
              <a:t>1xx</a:t>
            </a:r>
            <a:r>
              <a:rPr lang="zh-CN" altLang="en-US" dirty="0" smtClean="0"/>
              <a:t>：信息提示，表示请求已被成功接收，继续处理。范围：</a:t>
            </a:r>
            <a:r>
              <a:rPr lang="en-US" altLang="zh-CN" dirty="0" smtClean="0"/>
              <a:t>100~101</a:t>
            </a:r>
            <a:endParaRPr lang="zh-CN" altLang="en-US" dirty="0"/>
          </a:p>
          <a:p>
            <a:pPr marL="914400" lvl="2" indent="0" fontAlgn="base">
              <a:buNone/>
            </a:pPr>
            <a:r>
              <a:rPr lang="en-US" altLang="zh-CN" dirty="0"/>
              <a:t>2</a:t>
            </a:r>
            <a:r>
              <a:rPr lang="en-US" altLang="zh-CN" dirty="0" smtClean="0"/>
              <a:t>.</a:t>
            </a:r>
            <a:r>
              <a:rPr lang="zh-CN" altLang="en-US" dirty="0" smtClean="0"/>
              <a:t> </a:t>
            </a:r>
            <a:r>
              <a:rPr lang="en-US" altLang="zh-CN" dirty="0" smtClean="0"/>
              <a:t>2xx</a:t>
            </a:r>
            <a:r>
              <a:rPr lang="zh-CN" altLang="en-US" dirty="0" smtClean="0"/>
              <a:t>：服务器成功处理了请求。范围：</a:t>
            </a:r>
            <a:r>
              <a:rPr lang="en-US" altLang="zh-CN" dirty="0" smtClean="0"/>
              <a:t>200~206</a:t>
            </a:r>
            <a:endParaRPr lang="zh-CN" altLang="en-US" dirty="0"/>
          </a:p>
          <a:p>
            <a:pPr marL="914400" lvl="2" indent="0" fontAlgn="base">
              <a:buNone/>
            </a:pPr>
            <a:r>
              <a:rPr lang="en-US" altLang="zh-CN" dirty="0"/>
              <a:t>3</a:t>
            </a:r>
            <a:r>
              <a:rPr lang="en-US" altLang="zh-CN" dirty="0" smtClean="0"/>
              <a:t>.</a:t>
            </a:r>
            <a:r>
              <a:rPr lang="zh-CN" altLang="en-US" dirty="0" smtClean="0"/>
              <a:t> </a:t>
            </a:r>
            <a:r>
              <a:rPr lang="en-US" altLang="zh-CN" dirty="0" smtClean="0"/>
              <a:t>3xx</a:t>
            </a:r>
            <a:r>
              <a:rPr lang="zh-CN" altLang="en-US" dirty="0" smtClean="0"/>
              <a:t>：重定向。访问资源被移动，告诉客户端新资源地址，浏览器重新对信资源发起请求。范围：</a:t>
            </a:r>
            <a:r>
              <a:rPr lang="en-US" altLang="zh-CN" dirty="0" smtClean="0"/>
              <a:t>300~305</a:t>
            </a:r>
            <a:endParaRPr lang="zh-CN" altLang="en-US" dirty="0"/>
          </a:p>
          <a:p>
            <a:pPr marL="914400" lvl="2" indent="0" fontAlgn="base">
              <a:buNone/>
            </a:pPr>
            <a:r>
              <a:rPr lang="en-US" altLang="zh-CN" dirty="0"/>
              <a:t>4</a:t>
            </a:r>
            <a:r>
              <a:rPr lang="en-US" altLang="zh-CN" dirty="0" smtClean="0"/>
              <a:t>.</a:t>
            </a:r>
            <a:r>
              <a:rPr lang="zh-CN" altLang="en-US" dirty="0" smtClean="0"/>
              <a:t> </a:t>
            </a:r>
            <a:r>
              <a:rPr lang="en-US" altLang="zh-CN" dirty="0" smtClean="0"/>
              <a:t>4xx</a:t>
            </a:r>
            <a:r>
              <a:rPr lang="zh-CN" altLang="en-US" dirty="0" smtClean="0"/>
              <a:t>：</a:t>
            </a:r>
            <a:r>
              <a:rPr lang="zh-CN" altLang="en-US" dirty="0"/>
              <a:t>客户端</a:t>
            </a:r>
            <a:r>
              <a:rPr lang="zh-CN" altLang="en-US" dirty="0" smtClean="0"/>
              <a:t>错误。如：格式错误，</a:t>
            </a:r>
            <a:r>
              <a:rPr lang="en-US" altLang="zh-CN" dirty="0" smtClean="0"/>
              <a:t>URL</a:t>
            </a:r>
            <a:r>
              <a:rPr lang="zh-CN" altLang="en-US" dirty="0" smtClean="0"/>
              <a:t>不存在等。范围：</a:t>
            </a:r>
            <a:r>
              <a:rPr lang="en-US" altLang="zh-CN" dirty="0" smtClean="0"/>
              <a:t>400~415</a:t>
            </a:r>
            <a:endParaRPr lang="zh-CN" altLang="en-US" dirty="0"/>
          </a:p>
          <a:p>
            <a:pPr marL="914400" lvl="2" indent="0" fontAlgn="base">
              <a:buNone/>
            </a:pPr>
            <a:r>
              <a:rPr lang="en-US" altLang="zh-CN" dirty="0"/>
              <a:t>5</a:t>
            </a:r>
            <a:r>
              <a:rPr lang="en-US" altLang="zh-CN" dirty="0" smtClean="0"/>
              <a:t>.</a:t>
            </a:r>
            <a:r>
              <a:rPr lang="zh-CN" altLang="en-US" dirty="0" smtClean="0"/>
              <a:t> </a:t>
            </a:r>
            <a:r>
              <a:rPr lang="en-US" altLang="zh-CN" dirty="0" smtClean="0"/>
              <a:t>5xx</a:t>
            </a:r>
            <a:r>
              <a:rPr lang="zh-CN" altLang="en-US" dirty="0" smtClean="0"/>
              <a:t>：</a:t>
            </a:r>
            <a:r>
              <a:rPr lang="zh-CN" altLang="en-US" dirty="0"/>
              <a:t>服务器</a:t>
            </a:r>
            <a:r>
              <a:rPr lang="zh-CN" altLang="en-US" dirty="0" smtClean="0"/>
              <a:t>错误。服务器内部错误。范围：</a:t>
            </a:r>
            <a:r>
              <a:rPr lang="en-US" altLang="zh-CN" dirty="0" smtClean="0"/>
              <a:t>500~505</a:t>
            </a:r>
            <a:endParaRPr lang="en-US" altLang="zh-CN" dirty="0"/>
          </a:p>
          <a:p>
            <a:pPr lvl="2"/>
            <a:endParaRPr lang="en-US" altLang="zh-CN" dirty="0" smtClean="0"/>
          </a:p>
        </p:txBody>
      </p:sp>
    </p:spTree>
    <p:extLst>
      <p:ext uri="{BB962C8B-B14F-4D97-AF65-F5344CB8AC3E}">
        <p14:creationId xmlns:p14="http://schemas.microsoft.com/office/powerpoint/2010/main" val="3821991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00"/>
          <p:cNvGrpSpPr>
            <a:grpSpLocks/>
          </p:cNvGrpSpPr>
          <p:nvPr/>
        </p:nvGrpSpPr>
        <p:grpSpPr bwMode="auto">
          <a:xfrm>
            <a:off x="1246337" y="1052514"/>
            <a:ext cx="8802685" cy="2390775"/>
            <a:chOff x="4078954" y="1109646"/>
            <a:chExt cx="6071622" cy="2390792"/>
          </a:xfrm>
        </p:grpSpPr>
        <p:pic>
          <p:nvPicPr>
            <p:cNvPr id="15" name="Picture 3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8954" y="1428736"/>
              <a:ext cx="1207426" cy="121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43834" y="1500174"/>
              <a:ext cx="794927" cy="109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云形 16"/>
            <p:cNvSpPr/>
            <p:nvPr/>
          </p:nvSpPr>
          <p:spPr>
            <a:xfrm>
              <a:off x="5643773" y="2571743"/>
              <a:ext cx="1499750" cy="928695"/>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Internet</a:t>
              </a:r>
              <a:endParaRPr lang="zh-CN" altLang="en-US" sz="2400" b="1" dirty="0">
                <a:latin typeface="楷体" panose="02010609060101010101" pitchFamily="49" charset="-122"/>
                <a:ea typeface="楷体" panose="02010609060101010101" pitchFamily="49" charset="-122"/>
              </a:endParaRPr>
            </a:p>
          </p:txBody>
        </p:sp>
        <p:cxnSp>
          <p:nvCxnSpPr>
            <p:cNvPr id="18" name="形状 51"/>
            <p:cNvCxnSpPr>
              <a:endCxn id="17" idx="2"/>
            </p:cNvCxnSpPr>
            <p:nvPr/>
          </p:nvCxnSpPr>
          <p:spPr>
            <a:xfrm rot="16200000" flipH="1">
              <a:off x="4969224" y="2355986"/>
              <a:ext cx="392115" cy="966505"/>
            </a:xfrm>
            <a:prstGeom prst="curvedConnector2">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形状 54"/>
            <p:cNvCxnSpPr>
              <a:stCxn id="17" idx="0"/>
            </p:cNvCxnSpPr>
            <p:nvPr/>
          </p:nvCxnSpPr>
          <p:spPr>
            <a:xfrm flipV="1">
              <a:off x="7141937" y="2595557"/>
              <a:ext cx="899850" cy="441328"/>
            </a:xfrm>
            <a:prstGeom prst="curvedConnector2">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20" name="组合 71"/>
            <p:cNvGrpSpPr>
              <a:grpSpLocks/>
            </p:cNvGrpSpPr>
            <p:nvPr/>
          </p:nvGrpSpPr>
          <p:grpSpPr bwMode="auto">
            <a:xfrm>
              <a:off x="9243683" y="2117715"/>
              <a:ext cx="428500" cy="571504"/>
              <a:chOff x="9386559" y="2260591"/>
              <a:chExt cx="428500" cy="571504"/>
            </a:xfrm>
          </p:grpSpPr>
          <p:sp>
            <p:nvSpPr>
              <p:cNvPr id="25" name="圆柱形 24"/>
              <p:cNvSpPr/>
              <p:nvPr/>
            </p:nvSpPr>
            <p:spPr>
              <a:xfrm>
                <a:off x="9386559" y="2546343"/>
                <a:ext cx="428500" cy="285752"/>
              </a:xfrm>
              <a:prstGeom prst="can">
                <a:avLst>
                  <a:gd name="adj" fmla="val 48333"/>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2400" b="1">
                  <a:latin typeface="楷体" panose="02010609060101010101" pitchFamily="49" charset="-122"/>
                  <a:ea typeface="楷体" panose="02010609060101010101" pitchFamily="49" charset="-122"/>
                </a:endParaRPr>
              </a:p>
            </p:txBody>
          </p:sp>
          <p:sp>
            <p:nvSpPr>
              <p:cNvPr id="26" name="折角形 25"/>
              <p:cNvSpPr/>
              <p:nvPr/>
            </p:nvSpPr>
            <p:spPr>
              <a:xfrm>
                <a:off x="9457976" y="2260591"/>
                <a:ext cx="285667" cy="357191"/>
              </a:xfrm>
              <a:prstGeom prst="foldedCorner">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sz="2400" b="1">
                  <a:latin typeface="楷体" panose="02010609060101010101" pitchFamily="49" charset="-122"/>
                  <a:ea typeface="楷体" panose="02010609060101010101" pitchFamily="49" charset="-122"/>
                </a:endParaRPr>
              </a:p>
            </p:txBody>
          </p:sp>
          <p:cxnSp>
            <p:nvCxnSpPr>
              <p:cNvPr id="27" name="直接连接符 26"/>
              <p:cNvCxnSpPr/>
              <p:nvPr/>
            </p:nvCxnSpPr>
            <p:spPr>
              <a:xfrm>
                <a:off x="9500828" y="2341554"/>
                <a:ext cx="2142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500828" y="2403467"/>
                <a:ext cx="2142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496066" y="2474905"/>
                <a:ext cx="21425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9500826" y="2536818"/>
                <a:ext cx="2142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TextBox 118"/>
            <p:cNvSpPr txBox="1">
              <a:spLocks noChangeArrowheads="1"/>
            </p:cNvSpPr>
            <p:nvPr/>
          </p:nvSpPr>
          <p:spPr bwMode="auto">
            <a:xfrm>
              <a:off x="7354260" y="1109646"/>
              <a:ext cx="1521618" cy="83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400" b="1" dirty="0">
                  <a:solidFill>
                    <a:srgbClr val="000000"/>
                  </a:solidFill>
                  <a:latin typeface="楷体" panose="02010609060101010101" pitchFamily="49" charset="-122"/>
                  <a:ea typeface="楷体" panose="02010609060101010101" pitchFamily="49" charset="-122"/>
                </a:rPr>
                <a:t>Web</a:t>
              </a:r>
              <a:r>
                <a:rPr lang="zh-CN" altLang="en-US" sz="2400" b="1" dirty="0">
                  <a:solidFill>
                    <a:srgbClr val="000000"/>
                  </a:solidFill>
                  <a:latin typeface="楷体" panose="02010609060101010101" pitchFamily="49" charset="-122"/>
                  <a:ea typeface="楷体" panose="02010609060101010101" pitchFamily="49" charset="-122"/>
                </a:rPr>
                <a:t>服务器</a:t>
              </a:r>
              <a:endParaRPr lang="en-US" altLang="zh-CN" sz="2400" b="1" dirty="0">
                <a:solidFill>
                  <a:srgbClr val="000000"/>
                </a:solidFill>
                <a:latin typeface="楷体" panose="02010609060101010101" pitchFamily="49" charset="-122"/>
                <a:ea typeface="楷体" panose="02010609060101010101" pitchFamily="49" charset="-122"/>
              </a:endParaRPr>
            </a:p>
            <a:p>
              <a:pPr algn="ctr" eaLnBrk="1" hangingPunct="1"/>
              <a:r>
                <a:rPr lang="en-US" altLang="zh-CN" sz="2400" b="1" dirty="0">
                  <a:solidFill>
                    <a:srgbClr val="C00000"/>
                  </a:solidFill>
                  <a:latin typeface="楷体" panose="02010609060101010101" pitchFamily="49" charset="-122"/>
                  <a:ea typeface="楷体" panose="02010609060101010101" pitchFamily="49" charset="-122"/>
                </a:rPr>
                <a:t>www.baidu.com</a:t>
              </a:r>
              <a:endParaRPr lang="zh-CN" altLang="en-US" sz="2400" b="1" dirty="0">
                <a:solidFill>
                  <a:srgbClr val="C00000"/>
                </a:solidFill>
                <a:latin typeface="楷体" panose="02010609060101010101" pitchFamily="49" charset="-122"/>
                <a:ea typeface="楷体" panose="02010609060101010101" pitchFamily="49" charset="-122"/>
              </a:endParaRPr>
            </a:p>
          </p:txBody>
        </p:sp>
        <p:sp>
          <p:nvSpPr>
            <p:cNvPr id="22" name="TextBox 118"/>
            <p:cNvSpPr txBox="1">
              <a:spLocks noChangeArrowheads="1"/>
            </p:cNvSpPr>
            <p:nvPr/>
          </p:nvSpPr>
          <p:spPr bwMode="auto">
            <a:xfrm>
              <a:off x="4218668" y="1142984"/>
              <a:ext cx="1622233"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客户机</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浏览器</a:t>
              </a:r>
              <a:r>
                <a:rPr lang="en-US" altLang="zh-CN" sz="2400" b="1" dirty="0">
                  <a:solidFill>
                    <a:srgbClr val="000000"/>
                  </a:solidFill>
                  <a:latin typeface="楷体" panose="02010609060101010101" pitchFamily="49" charset="-122"/>
                  <a:ea typeface="楷体" panose="02010609060101010101" pitchFamily="49" charset="-122"/>
                </a:rPr>
                <a:t>)</a:t>
              </a:r>
            </a:p>
          </p:txBody>
        </p:sp>
        <p:sp>
          <p:nvSpPr>
            <p:cNvPr id="23" name="TextBox 118"/>
            <p:cNvSpPr txBox="1">
              <a:spLocks noChangeArrowheads="1"/>
            </p:cNvSpPr>
            <p:nvPr/>
          </p:nvSpPr>
          <p:spPr bwMode="auto">
            <a:xfrm>
              <a:off x="8897794" y="2636832"/>
              <a:ext cx="1252782"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solidFill>
                    <a:srgbClr val="000000"/>
                  </a:solidFill>
                  <a:latin typeface="楷体" panose="02010609060101010101" pitchFamily="49" charset="-122"/>
                  <a:ea typeface="楷体" panose="02010609060101010101" pitchFamily="49" charset="-122"/>
                </a:rPr>
                <a:t>Index.html</a:t>
              </a:r>
            </a:p>
          </p:txBody>
        </p:sp>
        <p:sp>
          <p:nvSpPr>
            <p:cNvPr id="24" name="TextBox 98"/>
            <p:cNvSpPr txBox="1">
              <a:spLocks noChangeArrowheads="1"/>
            </p:cNvSpPr>
            <p:nvPr/>
          </p:nvSpPr>
          <p:spPr bwMode="auto">
            <a:xfrm>
              <a:off x="7160089" y="2465410"/>
              <a:ext cx="1997532"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dirty="0">
                  <a:latin typeface="楷体" panose="02010609060101010101" pitchFamily="49" charset="-122"/>
                  <a:ea typeface="楷体" panose="02010609060101010101" pitchFamily="49" charset="-122"/>
                </a:rPr>
                <a:t>IP:61.135.169.121</a:t>
              </a:r>
              <a:endParaRPr lang="zh-CN" altLang="en-US" sz="2000" b="1" dirty="0">
                <a:latin typeface="楷体" panose="02010609060101010101" pitchFamily="49" charset="-122"/>
                <a:ea typeface="楷体" panose="02010609060101010101" pitchFamily="49" charset="-122"/>
              </a:endParaRPr>
            </a:p>
          </p:txBody>
        </p:sp>
      </p:grpSp>
      <p:cxnSp>
        <p:nvCxnSpPr>
          <p:cNvPr id="32" name="直接连接符 31"/>
          <p:cNvCxnSpPr/>
          <p:nvPr/>
        </p:nvCxnSpPr>
        <p:spPr>
          <a:xfrm>
            <a:off x="7558111" y="2328863"/>
            <a:ext cx="0" cy="442674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17403" y="3275715"/>
            <a:ext cx="35420" cy="31631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2317403" y="3977491"/>
            <a:ext cx="5293220" cy="19720"/>
          </a:xfrm>
          <a:prstGeom prst="straightConnector1">
            <a:avLst/>
          </a:prstGeom>
          <a:ln w="190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454423" y="1978025"/>
            <a:ext cx="3416836" cy="19050"/>
          </a:xfrm>
          <a:prstGeom prst="straightConnector1">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sp>
        <p:nvSpPr>
          <p:cNvPr id="45" name="TextBox 118"/>
          <p:cNvSpPr txBox="1">
            <a:spLocks noChangeArrowheads="1"/>
          </p:cNvSpPr>
          <p:nvPr/>
        </p:nvSpPr>
        <p:spPr bwMode="auto">
          <a:xfrm>
            <a:off x="2940198" y="1657350"/>
            <a:ext cx="29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000000"/>
                </a:solidFill>
                <a:latin typeface="楷体" panose="02010609060101010101" pitchFamily="49" charset="-122"/>
                <a:ea typeface="楷体" panose="02010609060101010101" pitchFamily="49" charset="-122"/>
              </a:rPr>
              <a:t>HTTP over TCP</a:t>
            </a:r>
            <a:endParaRPr lang="zh-CN" altLang="en-US" sz="2400" b="1">
              <a:solidFill>
                <a:srgbClr val="000000"/>
              </a:solidFill>
              <a:latin typeface="楷体" panose="02010609060101010101" pitchFamily="49" charset="-122"/>
              <a:ea typeface="楷体" panose="02010609060101010101" pitchFamily="49" charset="-122"/>
            </a:endParaRPr>
          </a:p>
        </p:txBody>
      </p:sp>
      <p:sp>
        <p:nvSpPr>
          <p:cNvPr id="61" name="TextBox 118"/>
          <p:cNvSpPr txBox="1">
            <a:spLocks noChangeArrowheads="1"/>
          </p:cNvSpPr>
          <p:nvPr/>
        </p:nvSpPr>
        <p:spPr bwMode="auto">
          <a:xfrm>
            <a:off x="3157686" y="2014538"/>
            <a:ext cx="1710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000000"/>
                </a:solidFill>
                <a:latin typeface="楷体" panose="02010609060101010101" pitchFamily="49" charset="-122"/>
                <a:ea typeface="楷体" panose="02010609060101010101" pitchFamily="49" charset="-122"/>
              </a:rPr>
              <a:t>TCP</a:t>
            </a:r>
            <a:r>
              <a:rPr lang="zh-CN" altLang="en-US" sz="2400" b="1">
                <a:solidFill>
                  <a:srgbClr val="000000"/>
                </a:solidFill>
                <a:latin typeface="楷体" panose="02010609060101010101" pitchFamily="49" charset="-122"/>
                <a:ea typeface="楷体" panose="02010609060101010101" pitchFamily="49" charset="-122"/>
              </a:rPr>
              <a:t>连接</a:t>
            </a:r>
          </a:p>
        </p:txBody>
      </p:sp>
      <p:sp>
        <p:nvSpPr>
          <p:cNvPr id="62" name="TextBox 118"/>
          <p:cNvSpPr txBox="1">
            <a:spLocks noChangeArrowheads="1"/>
          </p:cNvSpPr>
          <p:nvPr/>
        </p:nvSpPr>
        <p:spPr bwMode="auto">
          <a:xfrm>
            <a:off x="3246089" y="3573463"/>
            <a:ext cx="2532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建立</a:t>
            </a:r>
            <a:r>
              <a:rPr lang="en-US" altLang="zh-CN" sz="2400" b="1" dirty="0">
                <a:solidFill>
                  <a:srgbClr val="000000"/>
                </a:solidFill>
                <a:latin typeface="楷体" panose="02010609060101010101" pitchFamily="49" charset="-122"/>
                <a:ea typeface="楷体" panose="02010609060101010101" pitchFamily="49" charset="-122"/>
              </a:rPr>
              <a:t>TCP</a:t>
            </a:r>
            <a:r>
              <a:rPr lang="zh-CN" altLang="en-US" sz="2400" b="1" dirty="0">
                <a:solidFill>
                  <a:srgbClr val="000000"/>
                </a:solidFill>
                <a:latin typeface="楷体" panose="02010609060101010101" pitchFamily="49" charset="-122"/>
                <a:ea typeface="楷体" panose="02010609060101010101" pitchFamily="49" charset="-122"/>
              </a:rPr>
              <a:t>连接</a:t>
            </a:r>
          </a:p>
        </p:txBody>
      </p:sp>
      <p:cxnSp>
        <p:nvCxnSpPr>
          <p:cNvPr id="63" name="直接箭头连接符 62"/>
          <p:cNvCxnSpPr/>
          <p:nvPr/>
        </p:nvCxnSpPr>
        <p:spPr>
          <a:xfrm>
            <a:off x="2341215" y="4641735"/>
            <a:ext cx="4762862" cy="2382"/>
          </a:xfrm>
          <a:prstGeom prst="straightConnector1">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4" name="组合 140"/>
          <p:cNvGrpSpPr>
            <a:grpSpLocks/>
          </p:cNvGrpSpPr>
          <p:nvPr/>
        </p:nvGrpSpPr>
        <p:grpSpPr bwMode="auto">
          <a:xfrm>
            <a:off x="2398363" y="4284555"/>
            <a:ext cx="2298598" cy="461665"/>
            <a:chOff x="4724401" y="4443420"/>
            <a:chExt cx="1584433" cy="461936"/>
          </a:xfrm>
        </p:grpSpPr>
        <p:sp>
          <p:nvSpPr>
            <p:cNvPr id="65" name="TextBox 118"/>
            <p:cNvSpPr txBox="1">
              <a:spLocks noChangeArrowheads="1"/>
            </p:cNvSpPr>
            <p:nvPr/>
          </p:nvSpPr>
          <p:spPr bwMode="auto">
            <a:xfrm>
              <a:off x="5000627" y="4443420"/>
              <a:ext cx="1308207" cy="46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请求文档</a:t>
              </a:r>
            </a:p>
          </p:txBody>
        </p:sp>
        <p:sp>
          <p:nvSpPr>
            <p:cNvPr id="66" name="椭圆 65"/>
            <p:cNvSpPr/>
            <p:nvPr/>
          </p:nvSpPr>
          <p:spPr>
            <a:xfrm>
              <a:off x="4724401" y="4448185"/>
              <a:ext cx="285483" cy="285918"/>
            </a:xfrm>
            <a:prstGeom prst="ellipse">
              <a:avLst/>
            </a:prstGeom>
            <a:solidFill>
              <a:schemeClr val="accent6">
                <a:lumMod val="75000"/>
              </a:schemeClr>
            </a:solidFill>
            <a:ln w="28575"/>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1</a:t>
              </a:r>
              <a:endParaRPr lang="zh-CN" altLang="en-US" sz="2400" b="1" dirty="0">
                <a:latin typeface="楷体" panose="02010609060101010101" pitchFamily="49" charset="-122"/>
                <a:ea typeface="楷体" panose="02010609060101010101" pitchFamily="49" charset="-122"/>
              </a:endParaRPr>
            </a:p>
          </p:txBody>
        </p:sp>
      </p:grpSp>
      <p:sp>
        <p:nvSpPr>
          <p:cNvPr id="67" name="右箭头标注 66"/>
          <p:cNvSpPr/>
          <p:nvPr/>
        </p:nvSpPr>
        <p:spPr>
          <a:xfrm>
            <a:off x="4076353" y="4232160"/>
            <a:ext cx="3485530" cy="360386"/>
          </a:xfrm>
          <a:prstGeom prst="rightArrowCallout">
            <a:avLst>
              <a:gd name="adj1" fmla="val 31667"/>
              <a:gd name="adj2" fmla="val 29977"/>
              <a:gd name="adj3" fmla="val 25000"/>
              <a:gd name="adj4" fmla="val 79522"/>
            </a:avLst>
          </a:prstGeom>
          <a:ln w="28575"/>
        </p:spPr>
        <p:style>
          <a:lnRef idx="3">
            <a:schemeClr val="lt1"/>
          </a:lnRef>
          <a:fillRef idx="1">
            <a:schemeClr val="accent5"/>
          </a:fillRef>
          <a:effectRef idx="1">
            <a:schemeClr val="accent5"/>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HTTP</a:t>
            </a:r>
            <a:r>
              <a:rPr lang="zh-CN" altLang="en-US" sz="2400" b="1" dirty="0">
                <a:latin typeface="楷体" panose="02010609060101010101" pitchFamily="49" charset="-122"/>
                <a:ea typeface="楷体" panose="02010609060101010101" pitchFamily="49" charset="-122"/>
              </a:rPr>
              <a:t>请求报文</a:t>
            </a:r>
          </a:p>
        </p:txBody>
      </p:sp>
      <p:cxnSp>
        <p:nvCxnSpPr>
          <p:cNvPr id="68" name="直接箭头连接符 67"/>
          <p:cNvCxnSpPr/>
          <p:nvPr/>
        </p:nvCxnSpPr>
        <p:spPr>
          <a:xfrm>
            <a:off x="2317403" y="5283085"/>
            <a:ext cx="4762862" cy="2382"/>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9" name="组合 146"/>
          <p:cNvGrpSpPr>
            <a:grpSpLocks/>
          </p:cNvGrpSpPr>
          <p:nvPr/>
        </p:nvGrpSpPr>
        <p:grpSpPr bwMode="auto">
          <a:xfrm>
            <a:off x="2388838" y="4880741"/>
            <a:ext cx="2089217" cy="461665"/>
            <a:chOff x="4724401" y="4387116"/>
            <a:chExt cx="1440722" cy="461935"/>
          </a:xfrm>
        </p:grpSpPr>
        <p:sp>
          <p:nvSpPr>
            <p:cNvPr id="70" name="TextBox 118"/>
            <p:cNvSpPr txBox="1">
              <a:spLocks noChangeArrowheads="1"/>
            </p:cNvSpPr>
            <p:nvPr/>
          </p:nvSpPr>
          <p:spPr bwMode="auto">
            <a:xfrm>
              <a:off x="5000629" y="4387116"/>
              <a:ext cx="1164494" cy="46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响应文档</a:t>
              </a:r>
            </a:p>
          </p:txBody>
        </p:sp>
        <p:sp>
          <p:nvSpPr>
            <p:cNvPr id="71" name="椭圆 70"/>
            <p:cNvSpPr/>
            <p:nvPr/>
          </p:nvSpPr>
          <p:spPr>
            <a:xfrm>
              <a:off x="4724401" y="4448186"/>
              <a:ext cx="285606" cy="285917"/>
            </a:xfrm>
            <a:prstGeom prst="ellipse">
              <a:avLst/>
            </a:prstGeom>
            <a:solidFill>
              <a:schemeClr val="accent6">
                <a:lumMod val="75000"/>
              </a:schemeClr>
            </a:solidFill>
            <a:ln w="28575"/>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2</a:t>
              </a:r>
              <a:endParaRPr lang="zh-CN" altLang="en-US" sz="2400" b="1" dirty="0">
                <a:latin typeface="楷体" panose="02010609060101010101" pitchFamily="49" charset="-122"/>
                <a:ea typeface="楷体" panose="02010609060101010101" pitchFamily="49" charset="-122"/>
              </a:endParaRPr>
            </a:p>
          </p:txBody>
        </p:sp>
      </p:grpSp>
      <p:grpSp>
        <p:nvGrpSpPr>
          <p:cNvPr id="72" name="组合 161"/>
          <p:cNvGrpSpPr>
            <a:grpSpLocks/>
          </p:cNvGrpSpPr>
          <p:nvPr/>
        </p:nvGrpSpPr>
        <p:grpSpPr bwMode="auto">
          <a:xfrm>
            <a:off x="3531839" y="5032260"/>
            <a:ext cx="3942160" cy="471488"/>
            <a:chOff x="5857884" y="5176849"/>
            <a:chExt cx="1928826" cy="471491"/>
          </a:xfrm>
        </p:grpSpPr>
        <p:sp>
          <p:nvSpPr>
            <p:cNvPr id="73" name="左箭头标注 72"/>
            <p:cNvSpPr/>
            <p:nvPr/>
          </p:nvSpPr>
          <p:spPr>
            <a:xfrm>
              <a:off x="5857884" y="5286388"/>
              <a:ext cx="1643074" cy="285752"/>
            </a:xfrm>
            <a:prstGeom prst="leftArrowCallout">
              <a:avLst>
                <a:gd name="adj1" fmla="val 31667"/>
                <a:gd name="adj2" fmla="val 25000"/>
                <a:gd name="adj3" fmla="val 25000"/>
                <a:gd name="adj4" fmla="val 77151"/>
              </a:avLst>
            </a:prstGeom>
            <a:ln w="28575"/>
          </p:spPr>
          <p:style>
            <a:lnRef idx="3">
              <a:schemeClr val="lt1"/>
            </a:lnRef>
            <a:fillRef idx="1">
              <a:schemeClr val="accent5"/>
            </a:fillRef>
            <a:effectRef idx="1">
              <a:schemeClr val="accent5"/>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HTTP</a:t>
              </a:r>
              <a:r>
                <a:rPr lang="zh-CN" altLang="en-US" sz="2400" b="1" dirty="0">
                  <a:latin typeface="楷体" panose="02010609060101010101" pitchFamily="49" charset="-122"/>
                  <a:ea typeface="楷体" panose="02010609060101010101" pitchFamily="49" charset="-122"/>
                </a:rPr>
                <a:t>响应报文</a:t>
              </a:r>
            </a:p>
          </p:txBody>
        </p:sp>
        <p:grpSp>
          <p:nvGrpSpPr>
            <p:cNvPr id="74" name="组合 157"/>
            <p:cNvGrpSpPr>
              <a:grpSpLocks/>
            </p:cNvGrpSpPr>
            <p:nvPr/>
          </p:nvGrpSpPr>
          <p:grpSpPr bwMode="auto">
            <a:xfrm>
              <a:off x="7429520" y="5176849"/>
              <a:ext cx="357190" cy="471491"/>
              <a:chOff x="7429520" y="5176849"/>
              <a:chExt cx="357190" cy="471491"/>
            </a:xfrm>
          </p:grpSpPr>
          <p:sp>
            <p:nvSpPr>
              <p:cNvPr id="75" name="折角形 74"/>
              <p:cNvSpPr/>
              <p:nvPr/>
            </p:nvSpPr>
            <p:spPr>
              <a:xfrm>
                <a:off x="7429520" y="5176849"/>
                <a:ext cx="357190" cy="471491"/>
              </a:xfrm>
              <a:prstGeom prst="foldedCorner">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sz="2400" b="1">
                  <a:latin typeface="楷体" panose="02010609060101010101" pitchFamily="49" charset="-122"/>
                  <a:ea typeface="楷体" panose="02010609060101010101" pitchFamily="49" charset="-122"/>
                </a:endParaRPr>
              </a:p>
            </p:txBody>
          </p:sp>
          <p:cxnSp>
            <p:nvCxnSpPr>
              <p:cNvPr id="76" name="直接连接符 75"/>
              <p:cNvCxnSpPr/>
              <p:nvPr/>
            </p:nvCxnSpPr>
            <p:spPr>
              <a:xfrm>
                <a:off x="7500958" y="5286388"/>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500958" y="5357825"/>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500958" y="5429264"/>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500958" y="5500701"/>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80" name="直接箭头连接符 79"/>
          <p:cNvCxnSpPr/>
          <p:nvPr/>
        </p:nvCxnSpPr>
        <p:spPr>
          <a:xfrm flipV="1">
            <a:off x="2317403" y="5884071"/>
            <a:ext cx="5229720" cy="108627"/>
          </a:xfrm>
          <a:prstGeom prst="straightConnector1">
            <a:avLst/>
          </a:prstGeom>
          <a:ln w="190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118"/>
          <p:cNvSpPr txBox="1">
            <a:spLocks noChangeArrowheads="1"/>
          </p:cNvSpPr>
          <p:nvPr/>
        </p:nvSpPr>
        <p:spPr bwMode="auto">
          <a:xfrm>
            <a:off x="3246089" y="5579948"/>
            <a:ext cx="2532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rgbClr val="000000"/>
                </a:solidFill>
                <a:latin typeface="楷体" panose="02010609060101010101" pitchFamily="49" charset="-122"/>
                <a:ea typeface="楷体" panose="02010609060101010101" pitchFamily="49" charset="-122"/>
              </a:rPr>
              <a:t>释放</a:t>
            </a:r>
            <a:r>
              <a:rPr lang="en-US" altLang="zh-CN" sz="2400" b="1">
                <a:solidFill>
                  <a:srgbClr val="000000"/>
                </a:solidFill>
                <a:latin typeface="楷体" panose="02010609060101010101" pitchFamily="49" charset="-122"/>
                <a:ea typeface="楷体" panose="02010609060101010101" pitchFamily="49" charset="-122"/>
              </a:rPr>
              <a:t>TCP</a:t>
            </a:r>
            <a:r>
              <a:rPr lang="zh-CN" altLang="en-US" sz="2400" b="1">
                <a:solidFill>
                  <a:srgbClr val="000000"/>
                </a:solidFill>
                <a:latin typeface="楷体" panose="02010609060101010101" pitchFamily="49" charset="-122"/>
                <a:ea typeface="楷体" panose="02010609060101010101" pitchFamily="49" charset="-122"/>
              </a:rPr>
              <a:t>连接</a:t>
            </a:r>
          </a:p>
        </p:txBody>
      </p:sp>
      <p:sp>
        <p:nvSpPr>
          <p:cNvPr id="126" name="矩形 54"/>
          <p:cNvSpPr>
            <a:spLocks noGrp="1" noChangeArrowheads="1"/>
          </p:cNvSpPr>
          <p:nvPr>
            <p:ph type="title"/>
          </p:nvPr>
        </p:nvSpPr>
        <p:spPr>
          <a:xfrm>
            <a:off x="825500" y="78936"/>
            <a:ext cx="10515600" cy="892175"/>
          </a:xfrm>
        </p:spPr>
        <p:txBody>
          <a:bodyPr/>
          <a:lstStyle/>
          <a:p>
            <a:r>
              <a:rPr lang="en-US" altLang="zh-CN" dirty="0" smtClean="0"/>
              <a:t>HTTP</a:t>
            </a:r>
            <a:r>
              <a:rPr lang="zh-CN" altLang="en-US" dirty="0" smtClean="0"/>
              <a:t>工作原理</a:t>
            </a:r>
            <a:endParaRPr lang="zh-CN" altLang="en-US" dirty="0"/>
          </a:p>
        </p:txBody>
      </p:sp>
    </p:spTree>
    <p:extLst>
      <p:ext uri="{BB962C8B-B14F-4D97-AF65-F5344CB8AC3E}">
        <p14:creationId xmlns:p14="http://schemas.microsoft.com/office/powerpoint/2010/main" val="50532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ppt_x</p:attrName>
                                        </p:attrNameLst>
                                      </p:cBhvr>
                                      <p:tavLst>
                                        <p:tav tm="0">
                                          <p:val>
                                            <p:strVal val="#ppt_x"/>
                                          </p:val>
                                        </p:tav>
                                        <p:tav tm="100000">
                                          <p:val>
                                            <p:strVal val="#ppt_x"/>
                                          </p:val>
                                        </p:tav>
                                      </p:tavLst>
                                    </p:anim>
                                    <p:anim calcmode="lin" valueType="num">
                                      <p:cBhvr>
                                        <p:cTn id="13" dur="500" fill="hold"/>
                                        <p:tgtEl>
                                          <p:spTgt spid="33"/>
                                        </p:tgtEl>
                                        <p:attrNameLst>
                                          <p:attrName>ppt_y</p:attrName>
                                        </p:attrNameLst>
                                      </p:cBhvr>
                                      <p:tavLst>
                                        <p:tav tm="0">
                                          <p:val>
                                            <p:strVal val="#ppt_y-#ppt_h/2"/>
                                          </p:val>
                                        </p:tav>
                                        <p:tav tm="100000">
                                          <p:val>
                                            <p:strVal val="#ppt_y"/>
                                          </p:val>
                                        </p:tav>
                                      </p:tavLst>
                                    </p:anim>
                                    <p:anim calcmode="lin" valueType="num">
                                      <p:cBhvr>
                                        <p:cTn id="14" dur="500" fill="hold"/>
                                        <p:tgtEl>
                                          <p:spTgt spid="33"/>
                                        </p:tgtEl>
                                        <p:attrNameLst>
                                          <p:attrName>ppt_w</p:attrName>
                                        </p:attrNameLst>
                                      </p:cBhvr>
                                      <p:tavLst>
                                        <p:tav tm="0">
                                          <p:val>
                                            <p:strVal val="#ppt_w"/>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7" presetClass="entr" presetSubtype="1"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ppt_x</p:attrName>
                                        </p:attrNameLst>
                                      </p:cBhvr>
                                      <p:tavLst>
                                        <p:tav tm="0">
                                          <p:val>
                                            <p:strVal val="#ppt_x"/>
                                          </p:val>
                                        </p:tav>
                                        <p:tav tm="100000">
                                          <p:val>
                                            <p:strVal val="#ppt_x"/>
                                          </p:val>
                                        </p:tav>
                                      </p:tavLst>
                                    </p:anim>
                                    <p:anim calcmode="lin" valueType="num">
                                      <p:cBhvr>
                                        <p:cTn id="20" dur="500" fill="hold"/>
                                        <p:tgtEl>
                                          <p:spTgt spid="32"/>
                                        </p:tgtEl>
                                        <p:attrNameLst>
                                          <p:attrName>ppt_y</p:attrName>
                                        </p:attrNameLst>
                                      </p:cBhvr>
                                      <p:tavLst>
                                        <p:tav tm="0">
                                          <p:val>
                                            <p:strVal val="#ppt_y-#ppt_h/2"/>
                                          </p:val>
                                        </p:tav>
                                        <p:tav tm="100000">
                                          <p:val>
                                            <p:strVal val="#ppt_y"/>
                                          </p:val>
                                        </p:tav>
                                      </p:tavLst>
                                    </p:anim>
                                    <p:anim calcmode="lin" valueType="num">
                                      <p:cBhvr>
                                        <p:cTn id="21" dur="500" fill="hold"/>
                                        <p:tgtEl>
                                          <p:spTgt spid="32"/>
                                        </p:tgtEl>
                                        <p:attrNameLst>
                                          <p:attrName>ppt_w</p:attrName>
                                        </p:attrNameLst>
                                      </p:cBhvr>
                                      <p:tavLst>
                                        <p:tav tm="0">
                                          <p:val>
                                            <p:strVal val="#ppt_w"/>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17" presetClass="entr" presetSubtype="1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strVal val="#ppt_h"/>
                                          </p:val>
                                        </p:tav>
                                        <p:tav tm="100000">
                                          <p:val>
                                            <p:strVal val="#ppt_h"/>
                                          </p:val>
                                        </p:tav>
                                      </p:tavLst>
                                    </p:anim>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anim calcmode="lin" valueType="num">
                                      <p:cBhvr>
                                        <p:cTn id="32" dur="1000" fill="hold"/>
                                        <p:tgtEl>
                                          <p:spTgt spid="62"/>
                                        </p:tgtEl>
                                        <p:attrNameLst>
                                          <p:attrName>ppt_x</p:attrName>
                                        </p:attrNameLst>
                                      </p:cBhvr>
                                      <p:tavLst>
                                        <p:tav tm="0">
                                          <p:val>
                                            <p:strVal val="#ppt_x"/>
                                          </p:val>
                                        </p:tav>
                                        <p:tav tm="100000">
                                          <p:val>
                                            <p:strVal val="#ppt_x"/>
                                          </p:val>
                                        </p:tav>
                                      </p:tavLst>
                                    </p:anim>
                                    <p:anim calcmode="lin" valueType="num">
                                      <p:cBhvr>
                                        <p:cTn id="33" dur="1000" fill="hold"/>
                                        <p:tgtEl>
                                          <p:spTgt spid="6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17" presetClass="entr" presetSubtype="1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strVal val="#ppt_h"/>
                                          </p:val>
                                        </p:tav>
                                        <p:tav tm="100000">
                                          <p:val>
                                            <p:strVal val="#ppt_h"/>
                                          </p:val>
                                        </p:tav>
                                      </p:tavLst>
                                    </p:anim>
                                  </p:childTnLst>
                                </p:cTn>
                              </p:par>
                            </p:childTnLst>
                          </p:cTn>
                        </p:par>
                        <p:par>
                          <p:cTn id="39" fill="hold">
                            <p:stCondLst>
                              <p:cond delay="3000"/>
                            </p:stCondLst>
                            <p:childTnLst>
                              <p:par>
                                <p:cTn id="40" presetID="47" presetClass="entr" presetSubtype="0" fill="hold" grpId="0"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1000"/>
                                        <p:tgtEl>
                                          <p:spTgt spid="61"/>
                                        </p:tgtEl>
                                      </p:cBhvr>
                                    </p:animEffect>
                                    <p:anim calcmode="lin" valueType="num">
                                      <p:cBhvr>
                                        <p:cTn id="43" dur="1000" fill="hold"/>
                                        <p:tgtEl>
                                          <p:spTgt spid="61"/>
                                        </p:tgtEl>
                                        <p:attrNameLst>
                                          <p:attrName>ppt_x</p:attrName>
                                        </p:attrNameLst>
                                      </p:cBhvr>
                                      <p:tavLst>
                                        <p:tav tm="0">
                                          <p:val>
                                            <p:strVal val="#ppt_x"/>
                                          </p:val>
                                        </p:tav>
                                        <p:tav tm="100000">
                                          <p:val>
                                            <p:strVal val="#ppt_x"/>
                                          </p:val>
                                        </p:tav>
                                      </p:tavLst>
                                    </p:anim>
                                    <p:anim calcmode="lin" valueType="num">
                                      <p:cBhvr>
                                        <p:cTn id="44" dur="1000" fill="hold"/>
                                        <p:tgtEl>
                                          <p:spTgt spid="61"/>
                                        </p:tgtEl>
                                        <p:attrNameLst>
                                          <p:attrName>ppt_y</p:attrName>
                                        </p:attrNameLst>
                                      </p:cBhvr>
                                      <p:tavLst>
                                        <p:tav tm="0">
                                          <p:val>
                                            <p:strVal val="#ppt_y-.1"/>
                                          </p:val>
                                        </p:tav>
                                        <p:tav tm="100000">
                                          <p:val>
                                            <p:strVal val="#ppt_y"/>
                                          </p:val>
                                        </p:tav>
                                      </p:tavLst>
                                    </p:anim>
                                  </p:childTnLst>
                                </p:cTn>
                              </p:par>
                            </p:childTnLst>
                          </p:cTn>
                        </p:par>
                        <p:par>
                          <p:cTn id="45" fill="hold">
                            <p:stCondLst>
                              <p:cond delay="4000"/>
                            </p:stCondLst>
                            <p:childTnLst>
                              <p:par>
                                <p:cTn id="46" presetID="42" presetClass="entr" presetSubtype="0"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1000"/>
                                        <p:tgtEl>
                                          <p:spTgt spid="45"/>
                                        </p:tgtEl>
                                      </p:cBhvr>
                                    </p:animEffect>
                                    <p:anim calcmode="lin" valueType="num">
                                      <p:cBhvr>
                                        <p:cTn id="49" dur="1000" fill="hold"/>
                                        <p:tgtEl>
                                          <p:spTgt spid="45"/>
                                        </p:tgtEl>
                                        <p:attrNameLst>
                                          <p:attrName>ppt_x</p:attrName>
                                        </p:attrNameLst>
                                      </p:cBhvr>
                                      <p:tavLst>
                                        <p:tav tm="0">
                                          <p:val>
                                            <p:strVal val="#ppt_x"/>
                                          </p:val>
                                        </p:tav>
                                        <p:tav tm="100000">
                                          <p:val>
                                            <p:strVal val="#ppt_x"/>
                                          </p:val>
                                        </p:tav>
                                      </p:tavLst>
                                    </p:anim>
                                    <p:anim calcmode="lin" valueType="num">
                                      <p:cBhvr>
                                        <p:cTn id="50" dur="1000" fill="hold"/>
                                        <p:tgtEl>
                                          <p:spTgt spid="4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42" presetClass="entr" presetSubtype="0" fill="hold"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1000"/>
                                        <p:tgtEl>
                                          <p:spTgt spid="64"/>
                                        </p:tgtEl>
                                      </p:cBhvr>
                                    </p:animEffect>
                                    <p:anim calcmode="lin" valueType="num">
                                      <p:cBhvr>
                                        <p:cTn id="55" dur="1000" fill="hold"/>
                                        <p:tgtEl>
                                          <p:spTgt spid="64"/>
                                        </p:tgtEl>
                                        <p:attrNameLst>
                                          <p:attrName>ppt_x</p:attrName>
                                        </p:attrNameLst>
                                      </p:cBhvr>
                                      <p:tavLst>
                                        <p:tav tm="0">
                                          <p:val>
                                            <p:strVal val="#ppt_x"/>
                                          </p:val>
                                        </p:tav>
                                        <p:tav tm="100000">
                                          <p:val>
                                            <p:strVal val="#ppt_x"/>
                                          </p:val>
                                        </p:tav>
                                      </p:tavLst>
                                    </p:anim>
                                    <p:anim calcmode="lin" valueType="num">
                                      <p:cBhvr>
                                        <p:cTn id="56" dur="1000" fill="hold"/>
                                        <p:tgtEl>
                                          <p:spTgt spid="64"/>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17" presetClass="entr" presetSubtype="8"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anim calcmode="lin" valueType="num">
                                      <p:cBhvr>
                                        <p:cTn id="60" dur="1000" fill="hold"/>
                                        <p:tgtEl>
                                          <p:spTgt spid="63"/>
                                        </p:tgtEl>
                                        <p:attrNameLst>
                                          <p:attrName>ppt_x</p:attrName>
                                        </p:attrNameLst>
                                      </p:cBhvr>
                                      <p:tavLst>
                                        <p:tav tm="0">
                                          <p:val>
                                            <p:strVal val="#ppt_x-#ppt_w/2"/>
                                          </p:val>
                                        </p:tav>
                                        <p:tav tm="100000">
                                          <p:val>
                                            <p:strVal val="#ppt_x"/>
                                          </p:val>
                                        </p:tav>
                                      </p:tavLst>
                                    </p:anim>
                                    <p:anim calcmode="lin" valueType="num">
                                      <p:cBhvr>
                                        <p:cTn id="61" dur="1000" fill="hold"/>
                                        <p:tgtEl>
                                          <p:spTgt spid="63"/>
                                        </p:tgtEl>
                                        <p:attrNameLst>
                                          <p:attrName>ppt_y</p:attrName>
                                        </p:attrNameLst>
                                      </p:cBhvr>
                                      <p:tavLst>
                                        <p:tav tm="0">
                                          <p:val>
                                            <p:strVal val="#ppt_y"/>
                                          </p:val>
                                        </p:tav>
                                        <p:tav tm="100000">
                                          <p:val>
                                            <p:strVal val="#ppt_y"/>
                                          </p:val>
                                        </p:tav>
                                      </p:tavLst>
                                    </p:anim>
                                    <p:anim calcmode="lin" valueType="num">
                                      <p:cBhvr>
                                        <p:cTn id="62" dur="1000" fill="hold"/>
                                        <p:tgtEl>
                                          <p:spTgt spid="63"/>
                                        </p:tgtEl>
                                        <p:attrNameLst>
                                          <p:attrName>ppt_w</p:attrName>
                                        </p:attrNameLst>
                                      </p:cBhvr>
                                      <p:tavLst>
                                        <p:tav tm="0">
                                          <p:val>
                                            <p:fltVal val="0"/>
                                          </p:val>
                                        </p:tav>
                                        <p:tav tm="100000">
                                          <p:val>
                                            <p:strVal val="#ppt_w"/>
                                          </p:val>
                                        </p:tav>
                                      </p:tavLst>
                                    </p:anim>
                                    <p:anim calcmode="lin" valueType="num">
                                      <p:cBhvr>
                                        <p:cTn id="63" dur="1000" fill="hold"/>
                                        <p:tgtEl>
                                          <p:spTgt spid="63"/>
                                        </p:tgtEl>
                                        <p:attrNameLst>
                                          <p:attrName>ppt_h</p:attrName>
                                        </p:attrNameLst>
                                      </p:cBhvr>
                                      <p:tavLst>
                                        <p:tav tm="0">
                                          <p:val>
                                            <p:strVal val="#ppt_h"/>
                                          </p:val>
                                        </p:tav>
                                        <p:tav tm="100000">
                                          <p:val>
                                            <p:strVal val="#ppt_h"/>
                                          </p:val>
                                        </p:tav>
                                      </p:tavLst>
                                    </p:anim>
                                  </p:childTnLst>
                                </p:cTn>
                              </p:par>
                            </p:childTnLst>
                          </p:cTn>
                        </p:par>
                        <p:par>
                          <p:cTn id="64" fill="hold">
                            <p:stCondLst>
                              <p:cond delay="7000"/>
                            </p:stCondLst>
                            <p:childTnLst>
                              <p:par>
                                <p:cTn id="65" presetID="12" presetClass="entr" presetSubtype="8" fill="hold" grpId="0" nodeType="after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slide(fromLeft)">
                                      <p:cBhvr>
                                        <p:cTn id="67" dur="1000"/>
                                        <p:tgtEl>
                                          <p:spTgt spid="67"/>
                                        </p:tgtEl>
                                      </p:cBhvr>
                                    </p:animEffect>
                                  </p:childTnLst>
                                </p:cTn>
                              </p:par>
                            </p:childTnLst>
                          </p:cTn>
                        </p:par>
                        <p:par>
                          <p:cTn id="68" fill="hold">
                            <p:stCondLst>
                              <p:cond delay="8000"/>
                            </p:stCondLst>
                            <p:childTnLst>
                              <p:par>
                                <p:cTn id="69" presetID="17" presetClass="entr" presetSubtype="2"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p:cTn id="71" dur="1000" fill="hold"/>
                                        <p:tgtEl>
                                          <p:spTgt spid="68"/>
                                        </p:tgtEl>
                                        <p:attrNameLst>
                                          <p:attrName>ppt_x</p:attrName>
                                        </p:attrNameLst>
                                      </p:cBhvr>
                                      <p:tavLst>
                                        <p:tav tm="0">
                                          <p:val>
                                            <p:strVal val="#ppt_x+#ppt_w/2"/>
                                          </p:val>
                                        </p:tav>
                                        <p:tav tm="100000">
                                          <p:val>
                                            <p:strVal val="#ppt_x"/>
                                          </p:val>
                                        </p:tav>
                                      </p:tavLst>
                                    </p:anim>
                                    <p:anim calcmode="lin" valueType="num">
                                      <p:cBhvr>
                                        <p:cTn id="72" dur="1000" fill="hold"/>
                                        <p:tgtEl>
                                          <p:spTgt spid="68"/>
                                        </p:tgtEl>
                                        <p:attrNameLst>
                                          <p:attrName>ppt_y</p:attrName>
                                        </p:attrNameLst>
                                      </p:cBhvr>
                                      <p:tavLst>
                                        <p:tav tm="0">
                                          <p:val>
                                            <p:strVal val="#ppt_y"/>
                                          </p:val>
                                        </p:tav>
                                        <p:tav tm="100000">
                                          <p:val>
                                            <p:strVal val="#ppt_y"/>
                                          </p:val>
                                        </p:tav>
                                      </p:tavLst>
                                    </p:anim>
                                    <p:anim calcmode="lin" valueType="num">
                                      <p:cBhvr>
                                        <p:cTn id="73" dur="1000" fill="hold"/>
                                        <p:tgtEl>
                                          <p:spTgt spid="68"/>
                                        </p:tgtEl>
                                        <p:attrNameLst>
                                          <p:attrName>ppt_w</p:attrName>
                                        </p:attrNameLst>
                                      </p:cBhvr>
                                      <p:tavLst>
                                        <p:tav tm="0">
                                          <p:val>
                                            <p:fltVal val="0"/>
                                          </p:val>
                                        </p:tav>
                                        <p:tav tm="100000">
                                          <p:val>
                                            <p:strVal val="#ppt_w"/>
                                          </p:val>
                                        </p:tav>
                                      </p:tavLst>
                                    </p:anim>
                                    <p:anim calcmode="lin" valueType="num">
                                      <p:cBhvr>
                                        <p:cTn id="74" dur="1000" fill="hold"/>
                                        <p:tgtEl>
                                          <p:spTgt spid="68"/>
                                        </p:tgtEl>
                                        <p:attrNameLst>
                                          <p:attrName>ppt_h</p:attrName>
                                        </p:attrNameLst>
                                      </p:cBhvr>
                                      <p:tavLst>
                                        <p:tav tm="0">
                                          <p:val>
                                            <p:strVal val="#ppt_h"/>
                                          </p:val>
                                        </p:tav>
                                        <p:tav tm="100000">
                                          <p:val>
                                            <p:strVal val="#ppt_h"/>
                                          </p:val>
                                        </p:tav>
                                      </p:tavLst>
                                    </p:anim>
                                  </p:childTnLst>
                                </p:cTn>
                              </p:par>
                            </p:childTnLst>
                          </p:cTn>
                        </p:par>
                        <p:par>
                          <p:cTn id="75" fill="hold">
                            <p:stCondLst>
                              <p:cond delay="9000"/>
                            </p:stCondLst>
                            <p:childTnLst>
                              <p:par>
                                <p:cTn id="76" presetID="42" presetClass="entr" presetSubtype="0" fill="hold" nodeType="after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fade">
                                      <p:cBhvr>
                                        <p:cTn id="78" dur="1000"/>
                                        <p:tgtEl>
                                          <p:spTgt spid="69"/>
                                        </p:tgtEl>
                                      </p:cBhvr>
                                    </p:animEffect>
                                    <p:anim calcmode="lin" valueType="num">
                                      <p:cBhvr>
                                        <p:cTn id="79" dur="1000" fill="hold"/>
                                        <p:tgtEl>
                                          <p:spTgt spid="69"/>
                                        </p:tgtEl>
                                        <p:attrNameLst>
                                          <p:attrName>ppt_x</p:attrName>
                                        </p:attrNameLst>
                                      </p:cBhvr>
                                      <p:tavLst>
                                        <p:tav tm="0">
                                          <p:val>
                                            <p:strVal val="#ppt_x"/>
                                          </p:val>
                                        </p:tav>
                                        <p:tav tm="100000">
                                          <p:val>
                                            <p:strVal val="#ppt_x"/>
                                          </p:val>
                                        </p:tav>
                                      </p:tavLst>
                                    </p:anim>
                                    <p:anim calcmode="lin" valueType="num">
                                      <p:cBhvr>
                                        <p:cTn id="80" dur="1000" fill="hold"/>
                                        <p:tgtEl>
                                          <p:spTgt spid="69"/>
                                        </p:tgtEl>
                                        <p:attrNameLst>
                                          <p:attrName>ppt_y</p:attrName>
                                        </p:attrNameLst>
                                      </p:cBhvr>
                                      <p:tavLst>
                                        <p:tav tm="0">
                                          <p:val>
                                            <p:strVal val="#ppt_y+.1"/>
                                          </p:val>
                                        </p:tav>
                                        <p:tav tm="100000">
                                          <p:val>
                                            <p:strVal val="#ppt_y"/>
                                          </p:val>
                                        </p:tav>
                                      </p:tavLst>
                                    </p:anim>
                                  </p:childTnLst>
                                </p:cTn>
                              </p:par>
                            </p:childTnLst>
                          </p:cTn>
                        </p:par>
                        <p:par>
                          <p:cTn id="81" fill="hold">
                            <p:stCondLst>
                              <p:cond delay="10000"/>
                            </p:stCondLst>
                            <p:childTnLst>
                              <p:par>
                                <p:cTn id="82" presetID="12" presetClass="entr" presetSubtype="2" fill="hold" nodeType="after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slide(fromRight)">
                                      <p:cBhvr>
                                        <p:cTn id="84" dur="500"/>
                                        <p:tgtEl>
                                          <p:spTgt spid="72"/>
                                        </p:tgtEl>
                                      </p:cBhvr>
                                    </p:animEffect>
                                  </p:childTnLst>
                                </p:cTn>
                              </p:par>
                            </p:childTnLst>
                          </p:cTn>
                        </p:par>
                        <p:par>
                          <p:cTn id="85" fill="hold">
                            <p:stCondLst>
                              <p:cond delay="10500"/>
                            </p:stCondLst>
                            <p:childTnLst>
                              <p:par>
                                <p:cTn id="86" presetID="17" presetClass="entr" presetSubtype="10" fill="hold" nodeType="afterEffect">
                                  <p:stCondLst>
                                    <p:cond delay="0"/>
                                  </p:stCondLst>
                                  <p:childTnLst>
                                    <p:set>
                                      <p:cBhvr>
                                        <p:cTn id="87" dur="1" fill="hold">
                                          <p:stCondLst>
                                            <p:cond delay="0"/>
                                          </p:stCondLst>
                                        </p:cTn>
                                        <p:tgtEl>
                                          <p:spTgt spid="80"/>
                                        </p:tgtEl>
                                        <p:attrNameLst>
                                          <p:attrName>style.visibility</p:attrName>
                                        </p:attrNameLst>
                                      </p:cBhvr>
                                      <p:to>
                                        <p:strVal val="visible"/>
                                      </p:to>
                                    </p:set>
                                    <p:anim calcmode="lin" valueType="num">
                                      <p:cBhvr>
                                        <p:cTn id="88" dur="500" fill="hold"/>
                                        <p:tgtEl>
                                          <p:spTgt spid="80"/>
                                        </p:tgtEl>
                                        <p:attrNameLst>
                                          <p:attrName>ppt_w</p:attrName>
                                        </p:attrNameLst>
                                      </p:cBhvr>
                                      <p:tavLst>
                                        <p:tav tm="0">
                                          <p:val>
                                            <p:fltVal val="0"/>
                                          </p:val>
                                        </p:tav>
                                        <p:tav tm="100000">
                                          <p:val>
                                            <p:strVal val="#ppt_w"/>
                                          </p:val>
                                        </p:tav>
                                      </p:tavLst>
                                    </p:anim>
                                    <p:anim calcmode="lin" valueType="num">
                                      <p:cBhvr>
                                        <p:cTn id="89" dur="500" fill="hold"/>
                                        <p:tgtEl>
                                          <p:spTgt spid="80"/>
                                        </p:tgtEl>
                                        <p:attrNameLst>
                                          <p:attrName>ppt_h</p:attrName>
                                        </p:attrNameLst>
                                      </p:cBhvr>
                                      <p:tavLst>
                                        <p:tav tm="0">
                                          <p:val>
                                            <p:strVal val="#ppt_h"/>
                                          </p:val>
                                        </p:tav>
                                        <p:tav tm="100000">
                                          <p:val>
                                            <p:strVal val="#ppt_h"/>
                                          </p:val>
                                        </p:tav>
                                      </p:tavLst>
                                    </p:anim>
                                  </p:childTnLst>
                                </p:cTn>
                              </p:par>
                            </p:childTnLst>
                          </p:cTn>
                        </p:par>
                        <p:par>
                          <p:cTn id="90" fill="hold">
                            <p:stCondLst>
                              <p:cond delay="11000"/>
                            </p:stCondLst>
                            <p:childTnLst>
                              <p:par>
                                <p:cTn id="91" presetID="42" presetClass="entr" presetSubtype="0"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fade">
                                      <p:cBhvr>
                                        <p:cTn id="93" dur="1000"/>
                                        <p:tgtEl>
                                          <p:spTgt spid="81"/>
                                        </p:tgtEl>
                                      </p:cBhvr>
                                    </p:animEffect>
                                    <p:anim calcmode="lin" valueType="num">
                                      <p:cBhvr>
                                        <p:cTn id="94" dur="1000" fill="hold"/>
                                        <p:tgtEl>
                                          <p:spTgt spid="81"/>
                                        </p:tgtEl>
                                        <p:attrNameLst>
                                          <p:attrName>ppt_x</p:attrName>
                                        </p:attrNameLst>
                                      </p:cBhvr>
                                      <p:tavLst>
                                        <p:tav tm="0">
                                          <p:val>
                                            <p:strVal val="#ppt_x"/>
                                          </p:val>
                                        </p:tav>
                                        <p:tav tm="100000">
                                          <p:val>
                                            <p:strVal val="#ppt_x"/>
                                          </p:val>
                                        </p:tav>
                                      </p:tavLst>
                                    </p:anim>
                                    <p:anim calcmode="lin" valueType="num">
                                      <p:cBhvr>
                                        <p:cTn id="9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1" grpId="0"/>
      <p:bldP spid="62" grpId="0"/>
      <p:bldP spid="67" grpId="0" animBg="1"/>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响应</a:t>
            </a:r>
            <a:endParaRPr lang="zh-CN" altLang="en-US" dirty="0"/>
          </a:p>
        </p:txBody>
      </p:sp>
      <p:sp>
        <p:nvSpPr>
          <p:cNvPr id="3" name="内容占位符 2"/>
          <p:cNvSpPr>
            <a:spLocks noGrp="1"/>
          </p:cNvSpPr>
          <p:nvPr>
            <p:ph idx="1"/>
          </p:nvPr>
        </p:nvSpPr>
        <p:spPr/>
        <p:txBody>
          <a:bodyPr/>
          <a:lstStyle/>
          <a:p>
            <a:pPr lvl="1"/>
            <a:r>
              <a:rPr lang="zh-CN" altLang="en-US" dirty="0"/>
              <a:t>响应头</a:t>
            </a:r>
            <a:endParaRPr lang="en-US" altLang="zh-CN" dirty="0"/>
          </a:p>
          <a:p>
            <a:pPr lvl="1"/>
            <a:r>
              <a:rPr lang="zh-CN" altLang="en-US" dirty="0"/>
              <a:t>响应正文</a:t>
            </a:r>
            <a:endParaRPr lang="en-US" altLang="zh-CN" dirty="0"/>
          </a:p>
          <a:p>
            <a:pPr lvl="2"/>
            <a:r>
              <a:rPr lang="zh-CN" altLang="en-US" dirty="0"/>
              <a:t>服务器向客户端发送的</a:t>
            </a:r>
            <a:r>
              <a:rPr lang="en-US" altLang="zh-CN" dirty="0"/>
              <a:t>HTML</a:t>
            </a:r>
            <a:r>
              <a:rPr lang="zh-CN" altLang="en-US" dirty="0"/>
              <a:t>数据</a:t>
            </a:r>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1935030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val="3686748473"/>
              </p:ext>
            </p:extLst>
          </p:nvPr>
        </p:nvGraphicFramePr>
        <p:xfrm>
          <a:off x="476250" y="1160592"/>
          <a:ext cx="10560050" cy="5411320"/>
        </p:xfrm>
        <a:graphic>
          <a:graphicData uri="http://schemas.openxmlformats.org/drawingml/2006/table">
            <a:tbl>
              <a:tblPr firstRow="1" bandRow="1">
                <a:tableStyleId>{21E4AEA4-8DFA-4A89-87EB-49C32662AFE0}</a:tableStyleId>
              </a:tblPr>
              <a:tblGrid>
                <a:gridCol w="2519571"/>
                <a:gridCol w="1225648"/>
                <a:gridCol w="6814831"/>
              </a:tblGrid>
              <a:tr h="507804">
                <a:tc>
                  <a:txBody>
                    <a:bodyPr/>
                    <a:lstStyle/>
                    <a:p>
                      <a:r>
                        <a:rPr lang="zh-CN" altLang="en-US" sz="2400" b="1" dirty="0" smtClean="0">
                          <a:latin typeface="楷体" panose="02010609060101010101" pitchFamily="49" charset="-122"/>
                          <a:ea typeface="楷体" panose="02010609060101010101" pitchFamily="49" charset="-122"/>
                        </a:rPr>
                        <a:t>头</a:t>
                      </a:r>
                      <a:r>
                        <a:rPr lang="en-US" altLang="zh-CN" sz="2400" b="1" dirty="0" smtClean="0">
                          <a:latin typeface="楷体" panose="02010609060101010101" pitchFamily="49" charset="-122"/>
                          <a:ea typeface="楷体" panose="02010609060101010101" pitchFamily="49" charset="-122"/>
                        </a:rPr>
                        <a:t>(header)</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类型</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楷体" panose="02010609060101010101" pitchFamily="49" charset="-122"/>
                          <a:ea typeface="楷体" panose="02010609060101010101" pitchFamily="49" charset="-122"/>
                        </a:rPr>
                        <a:t>说明</a:t>
                      </a: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User- Agent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关于浏览器和它平台的信息，如</a:t>
                      </a:r>
                      <a:r>
                        <a:rPr lang="en-US" altLang="zh-CN" sz="2400" b="1" dirty="0" smtClean="0">
                          <a:latin typeface="楷体" panose="02010609060101010101" pitchFamily="49" charset="-122"/>
                          <a:ea typeface="楷体" panose="02010609060101010101" pitchFamily="49" charset="-122"/>
                        </a:rPr>
                        <a:t>Mozilla5.0</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客户能处理的页面的类型，如</a:t>
                      </a:r>
                      <a:r>
                        <a:rPr lang="en-US" altLang="zh-CN" sz="2400" b="1" dirty="0" smtClean="0">
                          <a:latin typeface="楷体" panose="02010609060101010101" pitchFamily="49" charset="-122"/>
                          <a:ea typeface="楷体" panose="02010609060101010101" pitchFamily="49" charset="-122"/>
                        </a:rPr>
                        <a:t>text/html</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a:t>
                      </a:r>
                      <a:r>
                        <a:rPr lang="en-US" altLang="zh-CN" sz="2400" b="1" dirty="0" err="1" smtClean="0">
                          <a:solidFill>
                            <a:schemeClr val="accent3">
                              <a:lumMod val="50000"/>
                            </a:schemeClr>
                          </a:solidFill>
                          <a:latin typeface="楷体" panose="02010609060101010101" pitchFamily="49" charset="-122"/>
                          <a:ea typeface="楷体" panose="02010609060101010101" pitchFamily="49" charset="-122"/>
                        </a:rPr>
                        <a:t>Charset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客户可以接受的字符集，如</a:t>
                      </a:r>
                      <a:r>
                        <a:rPr lang="en-US" altLang="zh-CN" sz="2400" b="1" dirty="0" smtClean="0">
                          <a:latin typeface="楷体" panose="02010609060101010101" pitchFamily="49" charset="-122"/>
                          <a:ea typeface="楷体" panose="02010609060101010101" pitchFamily="49" charset="-122"/>
                        </a:rPr>
                        <a:t>Unicode-1-1</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Accept-Encoding</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客户能处理的页面编码方法，如</a:t>
                      </a:r>
                      <a:r>
                        <a:rPr lang="en-US" altLang="zh-CN" sz="2400" b="1" dirty="0" err="1" smtClean="0">
                          <a:latin typeface="楷体" panose="02010609060101010101" pitchFamily="49" charset="-122"/>
                          <a:ea typeface="楷体" panose="02010609060101010101" pitchFamily="49" charset="-122"/>
                        </a:rPr>
                        <a:t>gzip</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854512">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Accept-Language</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客户能处理的自然语言，如</a:t>
                      </a:r>
                      <a:r>
                        <a:rPr lang="en-US" altLang="zh-CN" sz="2400" b="1" dirty="0" smtClean="0">
                          <a:latin typeface="楷体" panose="02010609060101010101" pitchFamily="49" charset="-122"/>
                          <a:ea typeface="楷体" panose="02010609060101010101" pitchFamily="49" charset="-122"/>
                        </a:rPr>
                        <a:t>en(</a:t>
                      </a:r>
                      <a:r>
                        <a:rPr lang="zh-CN" altLang="en-US" sz="2400" b="1" dirty="0" smtClean="0">
                          <a:latin typeface="楷体" panose="02010609060101010101" pitchFamily="49" charset="-122"/>
                          <a:ea typeface="楷体" panose="02010609060101010101" pitchFamily="49" charset="-122"/>
                        </a:rPr>
                        <a:t>英语</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a:t>
                      </a:r>
                      <a:r>
                        <a:rPr lang="en-US" altLang="zh-CN" sz="2400" b="1" dirty="0" err="1" smtClean="0">
                          <a:latin typeface="楷体" panose="02010609060101010101" pitchFamily="49" charset="-122"/>
                          <a:ea typeface="楷体" panose="02010609060101010101" pitchFamily="49" charset="-122"/>
                        </a:rPr>
                        <a:t>zh-cn</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简体中文）</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Host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服务器的</a:t>
                      </a:r>
                      <a:r>
                        <a:rPr lang="en-US" altLang="zh-CN" sz="2400" b="1" dirty="0" smtClean="0">
                          <a:latin typeface="楷体" panose="02010609060101010101" pitchFamily="49" charset="-122"/>
                          <a:ea typeface="楷体" panose="02010609060101010101" pitchFamily="49" charset="-122"/>
                        </a:rPr>
                        <a:t>DNS</a:t>
                      </a:r>
                      <a:r>
                        <a:rPr lang="zh-CN" altLang="en-US" sz="2400" b="1" dirty="0" smtClean="0">
                          <a:latin typeface="楷体" panose="02010609060101010101" pitchFamily="49" charset="-122"/>
                          <a:ea typeface="楷体" panose="02010609060101010101" pitchFamily="49" charset="-122"/>
                        </a:rPr>
                        <a:t>名称。从</a:t>
                      </a:r>
                      <a:r>
                        <a:rPr lang="en-US" altLang="zh-CN" sz="2400" b="1" dirty="0" smtClean="0">
                          <a:latin typeface="楷体" panose="02010609060101010101" pitchFamily="49" charset="-122"/>
                          <a:ea typeface="楷体" panose="02010609060101010101" pitchFamily="49" charset="-122"/>
                        </a:rPr>
                        <a:t>URL</a:t>
                      </a:r>
                      <a:r>
                        <a:rPr lang="zh-CN" altLang="en-US" sz="2400" b="1" dirty="0" smtClean="0">
                          <a:latin typeface="楷体" panose="02010609060101010101" pitchFamily="49" charset="-122"/>
                          <a:ea typeface="楷体" panose="02010609060101010101" pitchFamily="49" charset="-122"/>
                        </a:rPr>
                        <a:t>中提取出来，必需。</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Authorization</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客户的信息凭据列表</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73651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Cookie</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将以前设置的</a:t>
                      </a:r>
                      <a:r>
                        <a:rPr lang="en-US" altLang="zh-CN" sz="2400" b="1" dirty="0" smtClean="0">
                          <a:latin typeface="楷体" panose="02010609060101010101" pitchFamily="49" charset="-122"/>
                          <a:ea typeface="楷体" panose="02010609060101010101" pitchFamily="49" charset="-122"/>
                        </a:rPr>
                        <a:t>Cookie</a:t>
                      </a:r>
                      <a:r>
                        <a:rPr lang="zh-CN" altLang="en-US" sz="2400" b="1" dirty="0" smtClean="0">
                          <a:latin typeface="楷体" panose="02010609060101010101" pitchFamily="49" charset="-122"/>
                          <a:ea typeface="楷体" panose="02010609060101010101" pitchFamily="49" charset="-122"/>
                        </a:rPr>
                        <a:t>送回服务器，可用来作为会话信息</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bl>
          </a:graphicData>
        </a:graphic>
      </p:graphicFrame>
      <p:sp>
        <p:nvSpPr>
          <p:cNvPr id="2" name="标题 1"/>
          <p:cNvSpPr>
            <a:spLocks noGrp="1"/>
          </p:cNvSpPr>
          <p:nvPr>
            <p:ph type="title"/>
          </p:nvPr>
        </p:nvSpPr>
        <p:spPr/>
        <p:txBody>
          <a:bodyPr>
            <a:normAutofit/>
          </a:bodyPr>
          <a:lstStyle/>
          <a:p>
            <a:r>
              <a:rPr lang="en-US" altLang="zh-CN" dirty="0" smtClean="0"/>
              <a:t>HTTP</a:t>
            </a:r>
            <a:r>
              <a:rPr lang="zh-CN" altLang="en-US" dirty="0" smtClean="0">
                <a:latin typeface="楷体" panose="02010609060101010101" pitchFamily="49" charset="-122"/>
              </a:rPr>
              <a:t>报文结构</a:t>
            </a:r>
            <a:r>
              <a:rPr lang="en-US" altLang="zh-CN" dirty="0" smtClean="0">
                <a:latin typeface="楷体" panose="02010609060101010101" pitchFamily="49" charset="-122"/>
              </a:rPr>
              <a:t>--</a:t>
            </a:r>
            <a:r>
              <a:rPr lang="zh-CN" altLang="en-US" dirty="0">
                <a:solidFill>
                  <a:srgbClr val="8E0000"/>
                </a:solidFill>
                <a:latin typeface="楷体" panose="02010609060101010101" pitchFamily="49" charset="-122"/>
              </a:rPr>
              <a:t>首部字段或消息</a:t>
            </a:r>
            <a:r>
              <a:rPr lang="zh-CN" altLang="en-US" dirty="0" smtClean="0">
                <a:solidFill>
                  <a:srgbClr val="8E0000"/>
                </a:solidFill>
                <a:latin typeface="楷体" panose="02010609060101010101" pitchFamily="49" charset="-122"/>
              </a:rPr>
              <a:t>头</a:t>
            </a:r>
            <a:endParaRPr lang="zh-CN" altLang="en-US" dirty="0">
              <a:latin typeface="楷体" panose="02010609060101010101" pitchFamily="49" charset="-122"/>
            </a:endParaRPr>
          </a:p>
        </p:txBody>
      </p:sp>
    </p:spTree>
    <p:extLst>
      <p:ext uri="{BB962C8B-B14F-4D97-AF65-F5344CB8AC3E}">
        <p14:creationId xmlns:p14="http://schemas.microsoft.com/office/powerpoint/2010/main" val="146364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latin typeface="楷体" panose="02010609060101010101" pitchFamily="49" charset="-122"/>
              </a:rPr>
              <a:t>报文结构</a:t>
            </a:r>
            <a:r>
              <a:rPr lang="en-US" altLang="zh-CN" dirty="0">
                <a:latin typeface="楷体" panose="02010609060101010101" pitchFamily="49" charset="-122"/>
              </a:rPr>
              <a:t>--</a:t>
            </a:r>
            <a:r>
              <a:rPr lang="zh-CN" altLang="en-US" dirty="0">
                <a:solidFill>
                  <a:srgbClr val="8E0000"/>
                </a:solidFill>
                <a:latin typeface="楷体" panose="02010609060101010101" pitchFamily="49" charset="-122"/>
              </a:rPr>
              <a:t>首部字段或消息头</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36396242"/>
              </p:ext>
            </p:extLst>
          </p:nvPr>
        </p:nvGraphicFramePr>
        <p:xfrm>
          <a:off x="412750" y="1141415"/>
          <a:ext cx="11474450" cy="5502747"/>
        </p:xfrm>
        <a:graphic>
          <a:graphicData uri="http://schemas.openxmlformats.org/drawingml/2006/table">
            <a:tbl>
              <a:tblPr firstRow="1" bandRow="1">
                <a:tableStyleId>{21E4AEA4-8DFA-4A89-87EB-49C32662AFE0}</a:tableStyleId>
              </a:tblPr>
              <a:tblGrid>
                <a:gridCol w="2737742"/>
                <a:gridCol w="1053208"/>
                <a:gridCol w="7683500"/>
              </a:tblGrid>
              <a:tr h="358622">
                <a:tc>
                  <a:txBody>
                    <a:bodyPr/>
                    <a:lstStyle/>
                    <a:p>
                      <a:r>
                        <a:rPr lang="zh-CN" altLang="en-US" sz="2400" b="1" dirty="0" smtClean="0">
                          <a:latin typeface="Times New Roman" panose="02020603050405020304" pitchFamily="18" charset="0"/>
                          <a:ea typeface="楷体" panose="02010609060101010101" pitchFamily="49" charset="-122"/>
                        </a:rPr>
                        <a:t>头</a:t>
                      </a:r>
                      <a:r>
                        <a:rPr lang="en-US" altLang="zh-CN" sz="2400" b="1" dirty="0" smtClean="0">
                          <a:latin typeface="Times New Roman" panose="02020603050405020304" pitchFamily="18" charset="0"/>
                          <a:ea typeface="楷体" panose="02010609060101010101" pitchFamily="49" charset="-122"/>
                        </a:rPr>
                        <a:t>(header)</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类型</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anose="02020603050405020304" pitchFamily="18" charset="0"/>
                          <a:ea typeface="楷体" panose="02010609060101010101" pitchFamily="49" charset="-122"/>
                        </a:rPr>
                        <a:t>说明</a:t>
                      </a:r>
                    </a:p>
                  </a:txBody>
                  <a:tcPr marL="91439" marR="91439" marT="45723" marB="45723"/>
                </a:tc>
              </a:tr>
              <a:tr h="369761">
                <a:tc>
                  <a:txBody>
                    <a:bodyPr/>
                    <a:lstStyle/>
                    <a:p>
                      <a:r>
                        <a:rPr lang="en-US" altLang="zh-CN" sz="2400" b="1" dirty="0" smtClean="0">
                          <a:solidFill>
                            <a:schemeClr val="accent2">
                              <a:lumMod val="50000"/>
                            </a:schemeClr>
                          </a:solidFill>
                          <a:latin typeface="Times New Roman" panose="02020603050405020304" pitchFamily="18" charset="0"/>
                          <a:ea typeface="楷体" panose="02010609060101010101" pitchFamily="49" charset="-122"/>
                        </a:rPr>
                        <a:t>Date</a:t>
                      </a:r>
                      <a:endParaRPr lang="zh-CN" altLang="en-US" sz="2400" b="1" dirty="0">
                        <a:solidFill>
                          <a:schemeClr val="accent2">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双向</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消息被发送时的日期和时间</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Server</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关于服务器的信息，如</a:t>
                      </a:r>
                      <a:r>
                        <a:rPr lang="en-US" altLang="zh-CN" sz="2400" b="1" dirty="0" smtClean="0">
                          <a:latin typeface="Times New Roman" panose="02020603050405020304" pitchFamily="18" charset="0"/>
                          <a:ea typeface="楷体" panose="02010609060101010101" pitchFamily="49" charset="-122"/>
                        </a:rPr>
                        <a:t>Microsoft-IIS</a:t>
                      </a:r>
                      <a:r>
                        <a:rPr lang="en-US" altLang="zh-CN" sz="2400" b="1" baseline="0" dirty="0" smtClean="0">
                          <a:latin typeface="Times New Roman" panose="02020603050405020304" pitchFamily="18" charset="0"/>
                          <a:ea typeface="楷体" panose="02010609060101010101" pitchFamily="49" charset="-122"/>
                        </a:rPr>
                        <a:t>/6.0</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Content-Encoding</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内容是如何被编码的（如</a:t>
                      </a:r>
                      <a:r>
                        <a:rPr lang="en-US" altLang="zh-CN" sz="2400" b="1" dirty="0" err="1" smtClean="0">
                          <a:latin typeface="Times New Roman" panose="02020603050405020304" pitchFamily="18" charset="0"/>
                          <a:ea typeface="楷体" panose="02010609060101010101" pitchFamily="49" charset="-122"/>
                        </a:rPr>
                        <a:t>gzip</a:t>
                      </a:r>
                      <a:r>
                        <a:rPr lang="en-US" altLang="zh-CN" sz="2400" b="1" dirty="0" smtClean="0">
                          <a:latin typeface="Times New Roman" panose="02020603050405020304" pitchFamily="18" charset="0"/>
                          <a:ea typeface="楷体" panose="02010609060101010101" pitchFamily="49" charset="-122"/>
                        </a:rPr>
                        <a:t>)</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Content-Language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页面所使用的自然语言</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Content-Length</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以字节计算的页面长度</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Content-Type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页面的</a:t>
                      </a:r>
                      <a:r>
                        <a:rPr lang="en-US" altLang="zh-CN" sz="2400" b="1" dirty="0" smtClean="0">
                          <a:latin typeface="Times New Roman" panose="02020603050405020304" pitchFamily="18" charset="0"/>
                          <a:ea typeface="楷体" panose="02010609060101010101" pitchFamily="49" charset="-122"/>
                        </a:rPr>
                        <a:t>MIME</a:t>
                      </a:r>
                      <a:r>
                        <a:rPr lang="zh-CN" altLang="en-US" sz="2400" b="1" dirty="0" smtClean="0">
                          <a:latin typeface="Times New Roman" panose="02020603050405020304" pitchFamily="18" charset="0"/>
                          <a:ea typeface="楷体" panose="02010609060101010101" pitchFamily="49" charset="-122"/>
                        </a:rPr>
                        <a:t>类型</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Last-Modified</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页面最后被修改的时间和日期，在页面缓存机制中意义重大</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Location</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指示客户将请求发送给别处，即重定向到另一个</a:t>
                      </a:r>
                      <a:r>
                        <a:rPr lang="en-US" altLang="zh-CN" sz="2400" b="1" dirty="0" smtClean="0">
                          <a:latin typeface="Times New Roman" panose="02020603050405020304" pitchFamily="18" charset="0"/>
                          <a:ea typeface="楷体" panose="02010609060101010101" pitchFamily="49" charset="-122"/>
                        </a:rPr>
                        <a:t>URL</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Set-Cookie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服务器希望客户保存一个</a:t>
                      </a:r>
                      <a:r>
                        <a:rPr lang="en-US" altLang="zh-CN" sz="2400" b="1" dirty="0" smtClean="0">
                          <a:latin typeface="Times New Roman" panose="02020603050405020304" pitchFamily="18" charset="0"/>
                          <a:ea typeface="楷体" panose="02010609060101010101" pitchFamily="49" charset="-122"/>
                        </a:rPr>
                        <a:t>Cookie</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bl>
          </a:graphicData>
        </a:graphic>
      </p:graphicFrame>
    </p:spTree>
    <p:extLst>
      <p:ext uri="{BB962C8B-B14F-4D97-AF65-F5344CB8AC3E}">
        <p14:creationId xmlns:p14="http://schemas.microsoft.com/office/powerpoint/2010/main" val="229634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27000"/>
            <a:ext cx="10515600" cy="892175"/>
          </a:xfrm>
        </p:spPr>
        <p:txBody>
          <a:bodyPr/>
          <a:lstStyle/>
          <a:p>
            <a:r>
              <a:rPr lang="en-US" altLang="zh-CN" dirty="0" smtClean="0"/>
              <a:t>HTTP</a:t>
            </a:r>
            <a:r>
              <a:rPr lang="zh-CN" altLang="en-US" dirty="0" smtClean="0"/>
              <a:t>报文结构</a:t>
            </a:r>
            <a:r>
              <a:rPr lang="en-US" altLang="zh-CN" dirty="0" smtClean="0"/>
              <a:t>—</a:t>
            </a:r>
            <a:r>
              <a:rPr lang="zh-CN" altLang="en-US" dirty="0" smtClean="0"/>
              <a:t>实例</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15" name="Picture 6"/>
          <p:cNvPicPr>
            <a:picLocks noChangeAspect="1" noChangeArrowheads="1"/>
          </p:cNvPicPr>
          <p:nvPr/>
        </p:nvPicPr>
        <p:blipFill>
          <a:blip r:embed="rId2" cstate="print"/>
          <a:srcRect/>
          <a:stretch>
            <a:fillRect/>
          </a:stretch>
        </p:blipFill>
        <p:spPr bwMode="auto">
          <a:xfrm>
            <a:off x="903258" y="1238236"/>
            <a:ext cx="4723290" cy="3214710"/>
          </a:xfrm>
          <a:prstGeom prst="rect">
            <a:avLst/>
          </a:prstGeom>
          <a:noFill/>
          <a:ln w="9525">
            <a:noFill/>
            <a:miter lim="800000"/>
            <a:headEnd/>
            <a:tailEnd/>
          </a:ln>
          <a:effectLst>
            <a:reflection blurRad="6350" stA="52000" endA="300" endPos="35000" dir="5400000" sy="-100000" algn="bl" rotWithShape="0"/>
          </a:effectLst>
        </p:spPr>
      </p:pic>
      <p:pic>
        <p:nvPicPr>
          <p:cNvPr id="16" name="Picture 7"/>
          <p:cNvPicPr>
            <a:picLocks noChangeAspect="1" noChangeArrowheads="1"/>
          </p:cNvPicPr>
          <p:nvPr/>
        </p:nvPicPr>
        <p:blipFill>
          <a:blip r:embed="rId3"/>
          <a:srcRect/>
          <a:stretch>
            <a:fillRect/>
          </a:stretch>
        </p:blipFill>
        <p:spPr bwMode="auto">
          <a:xfrm>
            <a:off x="2711451" y="1539875"/>
            <a:ext cx="7561263" cy="4768850"/>
          </a:xfrm>
          <a:prstGeom prst="rect">
            <a:avLst/>
          </a:prstGeom>
          <a:noFill/>
          <a:ln w="9525">
            <a:solidFill>
              <a:schemeClr val="accent3">
                <a:lumMod val="50000"/>
              </a:schemeClr>
            </a:solidFill>
            <a:miter lim="800000"/>
            <a:headEnd/>
            <a:tailEnd/>
          </a:ln>
          <a:effectLst>
            <a:outerShdw blurRad="76200" dir="13500000" sy="23000" kx="1200000" algn="br" rotWithShape="0">
              <a:prstClr val="black">
                <a:alpha val="20000"/>
              </a:prstClr>
            </a:outerShdw>
          </a:effectLst>
        </p:spPr>
      </p:pic>
      <p:sp>
        <p:nvSpPr>
          <p:cNvPr id="17" name="矩形 16"/>
          <p:cNvSpPr/>
          <p:nvPr/>
        </p:nvSpPr>
        <p:spPr>
          <a:xfrm>
            <a:off x="2760663" y="4160838"/>
            <a:ext cx="1871662" cy="215900"/>
          </a:xfrm>
          <a:prstGeom prst="rect">
            <a:avLst/>
          </a:prstGeom>
          <a:solidFill>
            <a:schemeClr val="accent2">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圆角矩形标注 17"/>
          <p:cNvSpPr/>
          <p:nvPr/>
        </p:nvSpPr>
        <p:spPr>
          <a:xfrm>
            <a:off x="4643439" y="3534903"/>
            <a:ext cx="1326888" cy="370348"/>
          </a:xfrm>
          <a:prstGeom prst="wedgeRoundRectCallout">
            <a:avLst>
              <a:gd name="adj1" fmla="val -49243"/>
              <a:gd name="adj2" fmla="val 12599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请求行</a:t>
            </a:r>
          </a:p>
        </p:txBody>
      </p:sp>
      <p:sp>
        <p:nvSpPr>
          <p:cNvPr id="19" name="矩形 18"/>
          <p:cNvSpPr/>
          <p:nvPr/>
        </p:nvSpPr>
        <p:spPr>
          <a:xfrm>
            <a:off x="2760664" y="4413250"/>
            <a:ext cx="7439025" cy="1824038"/>
          </a:xfrm>
          <a:prstGeom prst="rect">
            <a:avLst/>
          </a:prstGeom>
          <a:solidFill>
            <a:schemeClr val="accent1">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圆角矩形标注 19"/>
          <p:cNvSpPr/>
          <p:nvPr/>
        </p:nvSpPr>
        <p:spPr>
          <a:xfrm>
            <a:off x="7464426" y="3655553"/>
            <a:ext cx="2098674" cy="370348"/>
          </a:xfrm>
          <a:prstGeom prst="wedgeRoundRectCallout">
            <a:avLst>
              <a:gd name="adj1" fmla="val -49243"/>
              <a:gd name="adj2" fmla="val 12599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首部字段</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行</a:t>
            </a: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21" name="矩形 20"/>
          <p:cNvSpPr/>
          <p:nvPr/>
        </p:nvSpPr>
        <p:spPr>
          <a:xfrm>
            <a:off x="2760663" y="1989138"/>
            <a:ext cx="1306512" cy="215900"/>
          </a:xfrm>
          <a:prstGeom prst="rect">
            <a:avLst/>
          </a:prstGeom>
          <a:solidFill>
            <a:schemeClr val="accent2">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圆角矩形标注 21"/>
          <p:cNvSpPr/>
          <p:nvPr/>
        </p:nvSpPr>
        <p:spPr>
          <a:xfrm>
            <a:off x="4056062" y="1494964"/>
            <a:ext cx="1546007" cy="370349"/>
          </a:xfrm>
          <a:prstGeom prst="wedgeRoundRectCallout">
            <a:avLst>
              <a:gd name="adj1" fmla="val -46887"/>
              <a:gd name="adj2" fmla="val 8641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状态行</a:t>
            </a:r>
          </a:p>
        </p:txBody>
      </p:sp>
      <p:sp>
        <p:nvSpPr>
          <p:cNvPr id="23" name="矩形 22"/>
          <p:cNvSpPr/>
          <p:nvPr/>
        </p:nvSpPr>
        <p:spPr>
          <a:xfrm>
            <a:off x="2760664" y="2205038"/>
            <a:ext cx="3024187" cy="1295400"/>
          </a:xfrm>
          <a:prstGeom prst="rect">
            <a:avLst/>
          </a:prstGeom>
          <a:solidFill>
            <a:schemeClr val="accent1">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圆角矩形标注 23"/>
          <p:cNvSpPr/>
          <p:nvPr/>
        </p:nvSpPr>
        <p:spPr>
          <a:xfrm>
            <a:off x="5916612" y="2044700"/>
            <a:ext cx="2208233" cy="443766"/>
          </a:xfrm>
          <a:prstGeom prst="wedgeRoundRectCallout">
            <a:avLst>
              <a:gd name="adj1" fmla="val -57489"/>
              <a:gd name="adj2" fmla="val 11939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首部字段</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行</a:t>
            </a: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21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8"/>
                                        </p:tgtEl>
                                      </p:cBhvr>
                                    </p:animEffect>
                                    <p:set>
                                      <p:cBhvr>
                                        <p:cTn id="39" dur="1" fill="hold">
                                          <p:stCondLst>
                                            <p:cond delay="499"/>
                                          </p:stCondLst>
                                        </p:cTn>
                                        <p:tgtEl>
                                          <p:spTgt spid="18"/>
                                        </p:tgtEl>
                                        <p:attrNameLst>
                                          <p:attrName>style.visibility</p:attrName>
                                        </p:attrNameLst>
                                      </p:cBhvr>
                                      <p:to>
                                        <p:strVal val="hidden"/>
                                      </p:to>
                                    </p:set>
                                  </p:childTnLst>
                                </p:cTn>
                              </p:par>
                              <p:par>
                                <p:cTn id="40" presetID="47" presetClass="exit" presetSubtype="0" fill="hold" grpId="1" nodeType="withEffect">
                                  <p:stCondLst>
                                    <p:cond delay="0"/>
                                  </p:stCondLst>
                                  <p:childTnLst>
                                    <p:animEffect transition="out" filter="fade">
                                      <p:cBhvr>
                                        <p:cTn id="41" dur="1000"/>
                                        <p:tgtEl>
                                          <p:spTgt spid="17"/>
                                        </p:tgtEl>
                                      </p:cBhvr>
                                    </p:animEffect>
                                    <p:anim calcmode="lin" valueType="num">
                                      <p:cBhvr>
                                        <p:cTn id="42" dur="1000"/>
                                        <p:tgtEl>
                                          <p:spTgt spid="17"/>
                                        </p:tgtEl>
                                        <p:attrNameLst>
                                          <p:attrName>ppt_x</p:attrName>
                                        </p:attrNameLst>
                                      </p:cBhvr>
                                      <p:tavLst>
                                        <p:tav tm="0">
                                          <p:val>
                                            <p:strVal val="ppt_x"/>
                                          </p:val>
                                        </p:tav>
                                        <p:tav tm="100000">
                                          <p:val>
                                            <p:strVal val="ppt_x"/>
                                          </p:val>
                                        </p:tav>
                                      </p:tavLst>
                                    </p:anim>
                                    <p:anim calcmode="lin" valueType="num">
                                      <p:cBhvr>
                                        <p:cTn id="43" dur="1000"/>
                                        <p:tgtEl>
                                          <p:spTgt spid="17"/>
                                        </p:tgtEl>
                                        <p:attrNameLst>
                                          <p:attrName>ppt_y</p:attrName>
                                        </p:attrNameLst>
                                      </p:cBhvr>
                                      <p:tavLst>
                                        <p:tav tm="0">
                                          <p:val>
                                            <p:strVal val="ppt_y"/>
                                          </p:val>
                                        </p:tav>
                                        <p:tav tm="100000">
                                          <p:val>
                                            <p:strVal val="ppt_y-.1"/>
                                          </p:val>
                                        </p:tav>
                                      </p:tavLst>
                                    </p:anim>
                                    <p:set>
                                      <p:cBhvr>
                                        <p:cTn id="44" dur="1" fill="hold">
                                          <p:stCondLst>
                                            <p:cond delay="999"/>
                                          </p:stCondLst>
                                        </p:cTn>
                                        <p:tgtEl>
                                          <p:spTgt spid="17"/>
                                        </p:tgtEl>
                                        <p:attrNameLst>
                                          <p:attrName>style.visibility</p:attrName>
                                        </p:attrNameLst>
                                      </p:cBhvr>
                                      <p:to>
                                        <p:strVal val="hidden"/>
                                      </p:to>
                                    </p:set>
                                  </p:childTnLst>
                                </p:cTn>
                              </p:par>
                              <p:par>
                                <p:cTn id="45" presetID="47" presetClass="exit" presetSubtype="0" fill="hold" grpId="1" nodeType="withEffect">
                                  <p:stCondLst>
                                    <p:cond delay="0"/>
                                  </p:stCondLst>
                                  <p:childTnLst>
                                    <p:animEffect transition="out" filter="fade">
                                      <p:cBhvr>
                                        <p:cTn id="46" dur="1000"/>
                                        <p:tgtEl>
                                          <p:spTgt spid="19"/>
                                        </p:tgtEl>
                                      </p:cBhvr>
                                    </p:animEffect>
                                    <p:anim calcmode="lin" valueType="num">
                                      <p:cBhvr>
                                        <p:cTn id="47" dur="1000"/>
                                        <p:tgtEl>
                                          <p:spTgt spid="19"/>
                                        </p:tgtEl>
                                        <p:attrNameLst>
                                          <p:attrName>ppt_x</p:attrName>
                                        </p:attrNameLst>
                                      </p:cBhvr>
                                      <p:tavLst>
                                        <p:tav tm="0">
                                          <p:val>
                                            <p:strVal val="ppt_x"/>
                                          </p:val>
                                        </p:tav>
                                        <p:tav tm="100000">
                                          <p:val>
                                            <p:strVal val="ppt_x"/>
                                          </p:val>
                                        </p:tav>
                                      </p:tavLst>
                                    </p:anim>
                                    <p:anim calcmode="lin" valueType="num">
                                      <p:cBhvr>
                                        <p:cTn id="48" dur="1000"/>
                                        <p:tgtEl>
                                          <p:spTgt spid="19"/>
                                        </p:tgtEl>
                                        <p:attrNameLst>
                                          <p:attrName>ppt_y</p:attrName>
                                        </p:attrNameLst>
                                      </p:cBhvr>
                                      <p:tavLst>
                                        <p:tav tm="0">
                                          <p:val>
                                            <p:strVal val="ppt_y"/>
                                          </p:val>
                                        </p:tav>
                                        <p:tav tm="100000">
                                          <p:val>
                                            <p:strVal val="ppt_y-.1"/>
                                          </p:val>
                                        </p:tav>
                                      </p:tavLst>
                                    </p:anim>
                                    <p:set>
                                      <p:cBhvr>
                                        <p:cTn id="49" dur="1" fill="hold">
                                          <p:stCondLst>
                                            <p:cond delay="999"/>
                                          </p:stCondLst>
                                        </p:cTn>
                                        <p:tgtEl>
                                          <p:spTgt spid="1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22"/>
                                        </p:tgtEl>
                                      </p:cBhvr>
                                    </p:animEffect>
                                    <p:set>
                                      <p:cBhvr>
                                        <p:cTn id="79" dur="1" fill="hold">
                                          <p:stCondLst>
                                            <p:cond delay="499"/>
                                          </p:stCondLst>
                                        </p:cTn>
                                        <p:tgtEl>
                                          <p:spTgt spid="22"/>
                                        </p:tgtEl>
                                        <p:attrNameLst>
                                          <p:attrName>style.visibility</p:attrName>
                                        </p:attrNameLst>
                                      </p:cBhvr>
                                      <p:to>
                                        <p:strVal val="hidden"/>
                                      </p:to>
                                    </p:set>
                                  </p:childTnLst>
                                </p:cTn>
                              </p:par>
                              <p:par>
                                <p:cTn id="80" presetID="47" presetClass="exit" presetSubtype="0" fill="hold" grpId="1" nodeType="withEffect">
                                  <p:stCondLst>
                                    <p:cond delay="0"/>
                                  </p:stCondLst>
                                  <p:childTnLst>
                                    <p:animEffect transition="out" filter="fade">
                                      <p:cBhvr>
                                        <p:cTn id="81" dur="1000"/>
                                        <p:tgtEl>
                                          <p:spTgt spid="21"/>
                                        </p:tgtEl>
                                      </p:cBhvr>
                                    </p:animEffect>
                                    <p:anim calcmode="lin" valueType="num">
                                      <p:cBhvr>
                                        <p:cTn id="82" dur="1000"/>
                                        <p:tgtEl>
                                          <p:spTgt spid="21"/>
                                        </p:tgtEl>
                                        <p:attrNameLst>
                                          <p:attrName>ppt_x</p:attrName>
                                        </p:attrNameLst>
                                      </p:cBhvr>
                                      <p:tavLst>
                                        <p:tav tm="0">
                                          <p:val>
                                            <p:strVal val="ppt_x"/>
                                          </p:val>
                                        </p:tav>
                                        <p:tav tm="100000">
                                          <p:val>
                                            <p:strVal val="ppt_x"/>
                                          </p:val>
                                        </p:tav>
                                      </p:tavLst>
                                    </p:anim>
                                    <p:anim calcmode="lin" valueType="num">
                                      <p:cBhvr>
                                        <p:cTn id="83" dur="1000"/>
                                        <p:tgtEl>
                                          <p:spTgt spid="21"/>
                                        </p:tgtEl>
                                        <p:attrNameLst>
                                          <p:attrName>ppt_y</p:attrName>
                                        </p:attrNameLst>
                                      </p:cBhvr>
                                      <p:tavLst>
                                        <p:tav tm="0">
                                          <p:val>
                                            <p:strVal val="ppt_y"/>
                                          </p:val>
                                        </p:tav>
                                        <p:tav tm="100000">
                                          <p:val>
                                            <p:strVal val="ppt_y-.1"/>
                                          </p:val>
                                        </p:tav>
                                      </p:tavLst>
                                    </p:anim>
                                    <p:set>
                                      <p:cBhvr>
                                        <p:cTn id="84" dur="1" fill="hold">
                                          <p:stCondLst>
                                            <p:cond delay="999"/>
                                          </p:stCondLst>
                                        </p:cTn>
                                        <p:tgtEl>
                                          <p:spTgt spid="21"/>
                                        </p:tgtEl>
                                        <p:attrNameLst>
                                          <p:attrName>style.visibility</p:attrName>
                                        </p:attrNameLst>
                                      </p:cBhvr>
                                      <p:to>
                                        <p:strVal val="hidden"/>
                                      </p:to>
                                    </p:set>
                                  </p:childTnLst>
                                </p:cTn>
                              </p:par>
                              <p:par>
                                <p:cTn id="85" presetID="47" presetClass="exit" presetSubtype="0" fill="hold" grpId="1" nodeType="withEffect">
                                  <p:stCondLst>
                                    <p:cond delay="0"/>
                                  </p:stCondLst>
                                  <p:childTnLst>
                                    <p:animEffect transition="out" filter="fade">
                                      <p:cBhvr>
                                        <p:cTn id="86" dur="1000"/>
                                        <p:tgtEl>
                                          <p:spTgt spid="23"/>
                                        </p:tgtEl>
                                      </p:cBhvr>
                                    </p:animEffect>
                                    <p:anim calcmode="lin" valueType="num">
                                      <p:cBhvr>
                                        <p:cTn id="87" dur="1000"/>
                                        <p:tgtEl>
                                          <p:spTgt spid="23"/>
                                        </p:tgtEl>
                                        <p:attrNameLst>
                                          <p:attrName>ppt_x</p:attrName>
                                        </p:attrNameLst>
                                      </p:cBhvr>
                                      <p:tavLst>
                                        <p:tav tm="0">
                                          <p:val>
                                            <p:strVal val="ppt_x"/>
                                          </p:val>
                                        </p:tav>
                                        <p:tav tm="100000">
                                          <p:val>
                                            <p:strVal val="ppt_x"/>
                                          </p:val>
                                        </p:tav>
                                      </p:tavLst>
                                    </p:anim>
                                    <p:anim calcmode="lin" valueType="num">
                                      <p:cBhvr>
                                        <p:cTn id="88" dur="1000"/>
                                        <p:tgtEl>
                                          <p:spTgt spid="23"/>
                                        </p:tgtEl>
                                        <p:attrNameLst>
                                          <p:attrName>ppt_y</p:attrName>
                                        </p:attrNameLst>
                                      </p:cBhvr>
                                      <p:tavLst>
                                        <p:tav tm="0">
                                          <p:val>
                                            <p:strVal val="ppt_y"/>
                                          </p:val>
                                        </p:tav>
                                        <p:tav tm="100000">
                                          <p:val>
                                            <p:strVal val="ppt_y-.1"/>
                                          </p:val>
                                        </p:tav>
                                      </p:tavLst>
                                    </p:anim>
                                    <p:set>
                                      <p:cBhvr>
                                        <p:cTn id="89" dur="1" fill="hold">
                                          <p:stCondLst>
                                            <p:cond delay="999"/>
                                          </p:stCondLst>
                                        </p:cTn>
                                        <p:tgtEl>
                                          <p:spTgt spid="2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en-US" altLang="zh-CN" b="1" smtClean="0"/>
              <a:t>--</a:t>
            </a:r>
            <a:r>
              <a:rPr lang="en-US" altLang="zh-CN"/>
              <a:t>Cookie</a:t>
            </a:r>
            <a:r>
              <a:rPr lang="en-US" altLang="zh-CN" b="1" smtClean="0"/>
              <a:t> </a:t>
            </a:r>
            <a:endParaRPr lang="en-US" altLang="zh-CN" b="1" dirty="0"/>
          </a:p>
        </p:txBody>
      </p:sp>
      <p:sp>
        <p:nvSpPr>
          <p:cNvPr id="3" name="内容占位符 2"/>
          <p:cNvSpPr>
            <a:spLocks noGrp="1"/>
          </p:cNvSpPr>
          <p:nvPr>
            <p:ph idx="1"/>
          </p:nvPr>
        </p:nvSpPr>
        <p:spPr/>
        <p:txBody>
          <a:bodyPr/>
          <a:lstStyle/>
          <a:p>
            <a:r>
              <a:rPr lang="en-US" altLang="zh-CN" dirty="0" smtClean="0"/>
              <a:t>Cookie:</a:t>
            </a:r>
            <a:r>
              <a:rPr lang="zh-CN" altLang="en-US" dirty="0" smtClean="0"/>
              <a:t>当</a:t>
            </a:r>
            <a:r>
              <a:rPr lang="zh-CN" altLang="en-US" dirty="0"/>
              <a:t>我们使用自己的电脑通过浏览器进行访问网页的时候，服务器就会生成一个证书并返回给我的浏览器并写入我们的本地电脑。这个证书就是</a:t>
            </a:r>
            <a:r>
              <a:rPr lang="en-US" altLang="zh-CN" dirty="0"/>
              <a:t>cookie</a:t>
            </a:r>
            <a:endParaRPr lang="en-US" altLang="zh-CN" dirty="0" smtClean="0"/>
          </a:p>
          <a:p>
            <a:r>
              <a:rPr lang="en-US" altLang="zh-CN" dirty="0" smtClean="0"/>
              <a:t>Set-Cookie</a:t>
            </a:r>
            <a:r>
              <a:rPr lang="en-US" altLang="zh-CN" dirty="0"/>
              <a:t>: PHPSESSID=l89hpkrks06k82juj4vjoc4mu6; path</a:t>
            </a:r>
            <a:r>
              <a:rPr lang="en-US" altLang="zh-CN" dirty="0" smtClean="0"/>
              <a:t>=/</a:t>
            </a:r>
          </a:p>
          <a:p>
            <a:r>
              <a:rPr lang="en-US" altLang="zh-CN" dirty="0" smtClean="0"/>
              <a:t>32</a:t>
            </a:r>
            <a:r>
              <a:rPr lang="zh-CN" altLang="en-US" dirty="0" smtClean="0"/>
              <a:t>位长度</a:t>
            </a:r>
            <a:r>
              <a:rPr lang="en-US" altLang="zh-CN" dirty="0" smtClean="0"/>
              <a:t>16</a:t>
            </a:r>
            <a:r>
              <a:rPr lang="zh-CN" altLang="en-US" dirty="0" smtClean="0"/>
              <a:t>进制编码</a:t>
            </a:r>
            <a:endParaRPr lang="en-US" altLang="zh-CN" dirty="0" smtClean="0"/>
          </a:p>
          <a:p>
            <a:r>
              <a:rPr lang="en-US" altLang="zh-CN" dirty="0"/>
              <a:t>C:\Windows\TEMP</a:t>
            </a:r>
            <a:endParaRPr lang="zh-CN" altLang="en-US" dirty="0"/>
          </a:p>
        </p:txBody>
      </p:sp>
    </p:spTree>
    <p:extLst>
      <p:ext uri="{BB962C8B-B14F-4D97-AF65-F5344CB8AC3E}">
        <p14:creationId xmlns:p14="http://schemas.microsoft.com/office/powerpoint/2010/main" val="2115468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HTTP</a:t>
            </a:r>
            <a:r>
              <a:rPr lang="zh-CN" altLang="en-US" b="1" dirty="0"/>
              <a:t>协议</a:t>
            </a:r>
            <a:r>
              <a:rPr lang="en-US" altLang="zh-CN" b="1" dirty="0"/>
              <a:t>--</a:t>
            </a:r>
            <a:r>
              <a:rPr lang="en-US" altLang="zh-CN" b="1" dirty="0" smtClean="0"/>
              <a:t>Cookie</a:t>
            </a:r>
            <a:endParaRPr lang="zh-CN" altLang="en-US" dirty="0"/>
          </a:p>
        </p:txBody>
      </p:sp>
      <p:sp>
        <p:nvSpPr>
          <p:cNvPr id="3" name="内容占位符 2"/>
          <p:cNvSpPr>
            <a:spLocks noGrp="1"/>
          </p:cNvSpPr>
          <p:nvPr>
            <p:ph idx="1"/>
          </p:nvPr>
        </p:nvSpPr>
        <p:spPr/>
        <p:txBody>
          <a:bodyPr/>
          <a:lstStyle/>
          <a:p>
            <a:r>
              <a:rPr lang="zh-CN" altLang="en-US" dirty="0" smtClean="0"/>
              <a:t>保存在客户端</a:t>
            </a:r>
            <a:endParaRPr lang="zh-CN" altLang="en-US" dirty="0"/>
          </a:p>
        </p:txBody>
      </p:sp>
    </p:spTree>
    <p:extLst>
      <p:ext uri="{BB962C8B-B14F-4D97-AF65-F5344CB8AC3E}">
        <p14:creationId xmlns:p14="http://schemas.microsoft.com/office/powerpoint/2010/main" val="548038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a:t>HTTP</a:t>
            </a:r>
            <a:r>
              <a:rPr lang="zh-CN" altLang="en-US" dirty="0"/>
              <a:t>协议介绍 </a:t>
            </a:r>
          </a:p>
          <a:p>
            <a:r>
              <a:rPr lang="en-US" altLang="zh-CN" dirty="0"/>
              <a:t>HTTP</a:t>
            </a:r>
            <a:r>
              <a:rPr lang="zh-CN" altLang="en-US" dirty="0"/>
              <a:t>请求和响应</a:t>
            </a:r>
            <a:endParaRPr lang="en-US" altLang="zh-CN" dirty="0"/>
          </a:p>
          <a:p>
            <a:r>
              <a:rPr lang="zh-CN" altLang="en-US" dirty="0" smtClean="0"/>
              <a:t>工具</a:t>
            </a:r>
            <a:r>
              <a:rPr lang="zh-CN" altLang="en-US" dirty="0"/>
              <a:t>的使用</a:t>
            </a:r>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协议与会话管理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925928" y="1097171"/>
            <a:ext cx="10410180" cy="5227429"/>
          </a:xfrm>
          <a:prstGeom prst="rect">
            <a:avLst/>
          </a:prstGeom>
        </p:spPr>
      </p:pic>
    </p:spTree>
    <p:extLst>
      <p:ext uri="{BB962C8B-B14F-4D97-AF65-F5344CB8AC3E}">
        <p14:creationId xmlns:p14="http://schemas.microsoft.com/office/powerpoint/2010/main" val="4240632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en-US" altLang="zh-CN" b="1" dirty="0"/>
              <a:t>--Session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session</a:t>
            </a:r>
            <a:r>
              <a:rPr lang="zh-CN" altLang="en-US" dirty="0"/>
              <a:t>机制是一种服务器端的</a:t>
            </a:r>
            <a:r>
              <a:rPr lang="zh-CN" altLang="en-US" dirty="0" smtClean="0"/>
              <a:t>机制</a:t>
            </a:r>
            <a:r>
              <a:rPr lang="zh-CN" altLang="en-US" dirty="0"/>
              <a:t>。</a:t>
            </a:r>
          </a:p>
          <a:p>
            <a:r>
              <a:rPr lang="zh-CN" altLang="en-US" dirty="0" smtClean="0"/>
              <a:t>当</a:t>
            </a:r>
            <a:r>
              <a:rPr lang="zh-CN" altLang="en-US" dirty="0"/>
              <a:t>程序需要为某个客户端的请求创建一个</a:t>
            </a:r>
            <a:r>
              <a:rPr lang="en-US" altLang="zh-CN" dirty="0"/>
              <a:t>session</a:t>
            </a:r>
            <a:r>
              <a:rPr lang="zh-CN" altLang="en-US" dirty="0"/>
              <a:t>的时候，服务器首先检查这个客户端的请求里是否已包含了一个</a:t>
            </a:r>
            <a:r>
              <a:rPr lang="en-US" altLang="zh-CN" dirty="0"/>
              <a:t>session</a:t>
            </a:r>
            <a:r>
              <a:rPr lang="zh-CN" altLang="en-US" dirty="0"/>
              <a:t>标识 </a:t>
            </a:r>
            <a:r>
              <a:rPr lang="en-US" altLang="zh-CN" dirty="0"/>
              <a:t>- </a:t>
            </a:r>
            <a:r>
              <a:rPr lang="zh-CN" altLang="en-US" dirty="0"/>
              <a:t>称为 </a:t>
            </a:r>
            <a:r>
              <a:rPr lang="en-US" altLang="zh-CN" dirty="0">
                <a:solidFill>
                  <a:srgbClr val="FF0000"/>
                </a:solidFill>
              </a:rPr>
              <a:t>session id</a:t>
            </a:r>
            <a:r>
              <a:rPr lang="zh-CN" altLang="en-US" dirty="0"/>
              <a:t>，如果已包含一个</a:t>
            </a:r>
            <a:r>
              <a:rPr lang="en-US" altLang="zh-CN" dirty="0"/>
              <a:t>session id</a:t>
            </a:r>
            <a:r>
              <a:rPr lang="zh-CN" altLang="en-US" dirty="0"/>
              <a:t>则说明以前已经为此客户端创建过</a:t>
            </a:r>
            <a:r>
              <a:rPr lang="en-US" altLang="zh-CN" dirty="0"/>
              <a:t>session</a:t>
            </a:r>
            <a:r>
              <a:rPr lang="zh-CN" altLang="en-US" dirty="0"/>
              <a:t>，服务器就按照</a:t>
            </a:r>
            <a:r>
              <a:rPr lang="en-US" altLang="zh-CN" dirty="0"/>
              <a:t>session id</a:t>
            </a:r>
            <a:r>
              <a:rPr lang="zh-CN" altLang="en-US" dirty="0"/>
              <a:t>把这个 </a:t>
            </a:r>
            <a:r>
              <a:rPr lang="en-US" altLang="zh-CN" dirty="0"/>
              <a:t>session</a:t>
            </a:r>
            <a:r>
              <a:rPr lang="zh-CN" altLang="en-US" dirty="0"/>
              <a:t>检索出来使用（如果检索不到，可能会新建一个），如果客户端请求不包含</a:t>
            </a:r>
            <a:r>
              <a:rPr lang="en-US" altLang="zh-CN" dirty="0"/>
              <a:t>session id</a:t>
            </a:r>
            <a:r>
              <a:rPr lang="zh-CN" altLang="en-US" dirty="0"/>
              <a:t>，则为此客户端创建一个</a:t>
            </a:r>
            <a:r>
              <a:rPr lang="en-US" altLang="zh-CN" dirty="0"/>
              <a:t>session</a:t>
            </a:r>
            <a:r>
              <a:rPr lang="zh-CN" altLang="en-US" dirty="0"/>
              <a:t>并且生成一个与此</a:t>
            </a:r>
            <a:r>
              <a:rPr lang="en-US" altLang="zh-CN" dirty="0"/>
              <a:t>session</a:t>
            </a:r>
            <a:r>
              <a:rPr lang="zh-CN" altLang="en-US" dirty="0"/>
              <a:t>相关联的</a:t>
            </a:r>
            <a:r>
              <a:rPr lang="en-US" altLang="zh-CN" dirty="0"/>
              <a:t>session id</a:t>
            </a:r>
            <a:r>
              <a:rPr lang="zh-CN" altLang="en-US" dirty="0"/>
              <a:t>，</a:t>
            </a:r>
            <a:r>
              <a:rPr lang="en-US" altLang="zh-CN" dirty="0"/>
              <a:t>session id</a:t>
            </a:r>
            <a:r>
              <a:rPr lang="zh-CN" altLang="en-US" dirty="0"/>
              <a:t>的值应该是一个既不会重复，又不容易被找到规律以仿造的字符串，这个 </a:t>
            </a:r>
            <a:r>
              <a:rPr lang="en-US" altLang="zh-CN" dirty="0"/>
              <a:t>session id</a:t>
            </a:r>
            <a:r>
              <a:rPr lang="zh-CN" altLang="en-US" dirty="0"/>
              <a:t>将被在本次响应中返回给客户端保存。</a:t>
            </a:r>
          </a:p>
        </p:txBody>
      </p:sp>
    </p:spTree>
    <p:extLst>
      <p:ext uri="{BB962C8B-B14F-4D97-AF65-F5344CB8AC3E}">
        <p14:creationId xmlns:p14="http://schemas.microsoft.com/office/powerpoint/2010/main" val="4240691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a:t>
            </a:r>
            <a:endParaRPr lang="zh-CN" altLang="en-US" dirty="0"/>
          </a:p>
        </p:txBody>
      </p:sp>
      <p:sp>
        <p:nvSpPr>
          <p:cNvPr id="3" name="内容占位符 2"/>
          <p:cNvSpPr>
            <a:spLocks noGrp="1"/>
          </p:cNvSpPr>
          <p:nvPr>
            <p:ph idx="1"/>
          </p:nvPr>
        </p:nvSpPr>
        <p:spPr/>
        <p:txBody>
          <a:bodyPr/>
          <a:lstStyle/>
          <a:p>
            <a:r>
              <a:rPr lang="en-US" altLang="zh-CN" dirty="0"/>
              <a:t>Session </a:t>
            </a:r>
            <a:r>
              <a:rPr lang="zh-CN" altLang="en-US" dirty="0"/>
              <a:t>是 用于保持状态的基于 </a:t>
            </a:r>
            <a:r>
              <a:rPr lang="en-US" altLang="zh-CN" dirty="0"/>
              <a:t>Web</a:t>
            </a:r>
            <a:r>
              <a:rPr lang="zh-CN" altLang="en-US" dirty="0"/>
              <a:t>服务器的</a:t>
            </a:r>
            <a:r>
              <a:rPr lang="zh-CN" altLang="en-US" dirty="0" smtClean="0"/>
              <a:t>方法</a:t>
            </a:r>
            <a:endParaRPr lang="en-US" altLang="zh-CN" dirty="0" smtClean="0"/>
          </a:p>
          <a:p>
            <a:r>
              <a:rPr lang="zh-CN" altLang="en-US" dirty="0"/>
              <a:t> 允许通过将对象存储在 </a:t>
            </a:r>
            <a:r>
              <a:rPr lang="en-US" altLang="zh-CN" dirty="0"/>
              <a:t>Web</a:t>
            </a:r>
            <a:r>
              <a:rPr lang="zh-CN" altLang="en-US" dirty="0"/>
              <a:t>服务器的内存中在整个用户会话过程中保持任何</a:t>
            </a:r>
            <a:r>
              <a:rPr lang="zh-CN" altLang="en-US" dirty="0" smtClean="0"/>
              <a:t>对象</a:t>
            </a:r>
            <a:endParaRPr lang="zh-CN" altLang="en-US" dirty="0"/>
          </a:p>
        </p:txBody>
      </p:sp>
    </p:spTree>
    <p:extLst>
      <p:ext uri="{BB962C8B-B14F-4D97-AF65-F5344CB8AC3E}">
        <p14:creationId xmlns:p14="http://schemas.microsoft.com/office/powerpoint/2010/main" val="1730986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 </a:t>
            </a:r>
            <a:r>
              <a:rPr lang="zh-CN" altLang="en-US" dirty="0" smtClean="0"/>
              <a:t>与</a:t>
            </a:r>
            <a:r>
              <a:rPr lang="en-US" altLang="zh-CN" dirty="0" smtClean="0"/>
              <a:t>Cookie</a:t>
            </a:r>
            <a:r>
              <a:rPr lang="zh-CN" altLang="en-US" dirty="0" smtClean="0"/>
              <a:t>的区别</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的数据保存在客户端浏览器，</a:t>
            </a:r>
            <a:r>
              <a:rPr lang="en-US" altLang="zh-CN" dirty="0" smtClean="0"/>
              <a:t>Session</a:t>
            </a:r>
            <a:r>
              <a:rPr lang="zh-CN" altLang="en-US" dirty="0" smtClean="0"/>
              <a:t>保存在服务器</a:t>
            </a:r>
            <a:endParaRPr lang="en-US" altLang="zh-CN" dirty="0" smtClean="0"/>
          </a:p>
          <a:p>
            <a:r>
              <a:rPr lang="zh-CN" altLang="en-US" dirty="0" smtClean="0"/>
              <a:t>服务端保存状态机制需要在客户端做标记，所以</a:t>
            </a:r>
            <a:r>
              <a:rPr lang="en-US" altLang="zh-CN" dirty="0" smtClean="0"/>
              <a:t>Session</a:t>
            </a:r>
            <a:r>
              <a:rPr lang="zh-CN" altLang="en-US" dirty="0" smtClean="0"/>
              <a:t>可能借助</a:t>
            </a:r>
            <a:r>
              <a:rPr lang="en-US" altLang="zh-CN" dirty="0" smtClean="0"/>
              <a:t>Cookie</a:t>
            </a:r>
            <a:r>
              <a:rPr lang="zh-CN" altLang="en-US" dirty="0" smtClean="0"/>
              <a:t>机制</a:t>
            </a:r>
            <a:endParaRPr lang="en-US" altLang="zh-CN" dirty="0" smtClean="0"/>
          </a:p>
          <a:p>
            <a:r>
              <a:rPr lang="en-US" altLang="zh-CN" dirty="0" smtClean="0"/>
              <a:t>Cookie</a:t>
            </a:r>
            <a:r>
              <a:rPr lang="zh-CN" altLang="en-US" dirty="0" smtClean="0"/>
              <a:t>通常用于客户端保存用户的登录状态</a:t>
            </a:r>
            <a:endParaRPr lang="zh-CN" altLang="en-US" dirty="0"/>
          </a:p>
        </p:txBody>
      </p:sp>
    </p:spTree>
    <p:extLst>
      <p:ext uri="{BB962C8B-B14F-4D97-AF65-F5344CB8AC3E}">
        <p14:creationId xmlns:p14="http://schemas.microsoft.com/office/powerpoint/2010/main" val="3274977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a:t>
            </a:r>
            <a:r>
              <a:rPr lang="en-US" altLang="zh-CN" smtClean="0"/>
              <a:t>Burp Suit</a:t>
            </a:r>
            <a:r>
              <a:rPr lang="zh-CN" altLang="en-US" smtClean="0"/>
              <a:t>截取</a:t>
            </a:r>
            <a:r>
              <a:rPr lang="en-US" altLang="zh-CN" smtClean="0"/>
              <a:t>HTTP</a:t>
            </a:r>
            <a:r>
              <a:rPr lang="zh-CN" altLang="en-US" smtClean="0"/>
              <a:t>请求</a:t>
            </a:r>
            <a:endParaRPr lang="zh-CN" altLang="en-US" dirty="0"/>
          </a:p>
        </p:txBody>
      </p:sp>
      <p:sp>
        <p:nvSpPr>
          <p:cNvPr id="3" name="内容占位符 2"/>
          <p:cNvSpPr>
            <a:spLocks noGrp="1"/>
          </p:cNvSpPr>
          <p:nvPr>
            <p:ph idx="1"/>
          </p:nvPr>
        </p:nvSpPr>
        <p:spPr/>
        <p:txBody>
          <a:bodyPr/>
          <a:lstStyle/>
          <a:p>
            <a:r>
              <a:rPr lang="zh-CN" altLang="en-US" dirty="0" smtClean="0"/>
              <a:t>认识</a:t>
            </a:r>
            <a:r>
              <a:rPr lang="en-US" altLang="zh-CN" dirty="0" smtClean="0"/>
              <a:t>Burp Suit </a:t>
            </a:r>
          </a:p>
          <a:p>
            <a:pPr lvl="1"/>
            <a:r>
              <a:rPr lang="zh-CN" altLang="en-US" dirty="0" smtClean="0"/>
              <a:t>用于攻击</a:t>
            </a:r>
            <a:r>
              <a:rPr lang="en-US" altLang="zh-CN" dirty="0" smtClean="0"/>
              <a:t>web </a:t>
            </a:r>
            <a:r>
              <a:rPr lang="zh-CN" altLang="en-US" dirty="0" smtClean="0"/>
              <a:t>应用程序的集成平台，包含了抓包、漏洞扫描、入侵、爬虫等工具</a:t>
            </a:r>
            <a:endParaRPr lang="zh-CN" altLang="en-US" dirty="0"/>
          </a:p>
        </p:txBody>
      </p:sp>
    </p:spTree>
    <p:extLst>
      <p:ext uri="{BB962C8B-B14F-4D97-AF65-F5344CB8AC3E}">
        <p14:creationId xmlns:p14="http://schemas.microsoft.com/office/powerpoint/2010/main" val="4158986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Burp Suit</a:t>
            </a:r>
            <a:r>
              <a:rPr lang="zh-CN" altLang="en-US" dirty="0"/>
              <a:t>截取</a:t>
            </a:r>
            <a:r>
              <a:rPr lang="en-US" altLang="zh-CN" dirty="0"/>
              <a:t>HTTP</a:t>
            </a:r>
            <a:r>
              <a:rPr lang="zh-CN" altLang="en-US" dirty="0"/>
              <a:t>请求</a:t>
            </a:r>
          </a:p>
        </p:txBody>
      </p:sp>
      <p:sp>
        <p:nvSpPr>
          <p:cNvPr id="3" name="内容占位符 2"/>
          <p:cNvSpPr>
            <a:spLocks noGrp="1"/>
          </p:cNvSpPr>
          <p:nvPr>
            <p:ph idx="1"/>
          </p:nvPr>
        </p:nvSpPr>
        <p:spPr/>
        <p:txBody>
          <a:bodyPr/>
          <a:lstStyle/>
          <a:p>
            <a:r>
              <a:rPr lang="zh-CN" altLang="en-US" dirty="0" smtClean="0"/>
              <a:t>使用步骤</a:t>
            </a:r>
            <a:endParaRPr lang="en-US" altLang="zh-CN" dirty="0" smtClean="0"/>
          </a:p>
          <a:p>
            <a:pPr lvl="1"/>
            <a:r>
              <a:rPr lang="zh-CN" altLang="en-US" dirty="0" smtClean="0"/>
              <a:t>配置网络代理</a:t>
            </a:r>
            <a:endParaRPr lang="en-US" altLang="zh-CN" dirty="0" smtClean="0"/>
          </a:p>
          <a:p>
            <a:pPr lvl="1"/>
            <a:r>
              <a:rPr lang="zh-CN" altLang="en-US" dirty="0" smtClean="0"/>
              <a:t>查看拦截信息</a:t>
            </a:r>
            <a:endParaRPr lang="en-US" altLang="zh-CN" dirty="0" smtClean="0"/>
          </a:p>
          <a:p>
            <a:pPr lvl="1"/>
            <a:r>
              <a:rPr lang="zh-CN" altLang="en-US" dirty="0" smtClean="0"/>
              <a:t>拦截输入信息</a:t>
            </a:r>
            <a:endParaRPr lang="en-US" altLang="zh-CN" dirty="0" smtClean="0"/>
          </a:p>
          <a:p>
            <a:pPr lvl="1"/>
            <a:endParaRPr lang="zh-CN" altLang="en-US" dirty="0"/>
          </a:p>
        </p:txBody>
      </p:sp>
    </p:spTree>
    <p:extLst>
      <p:ext uri="{BB962C8B-B14F-4D97-AF65-F5344CB8AC3E}">
        <p14:creationId xmlns:p14="http://schemas.microsoft.com/office/powerpoint/2010/main" val="2084130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en-US" altLang="zh-CN" dirty="0"/>
              <a:t>HTTP</a:t>
            </a:r>
            <a:r>
              <a:rPr lang="zh-CN" altLang="en-US" dirty="0"/>
              <a:t>协议介绍 </a:t>
            </a:r>
          </a:p>
          <a:p>
            <a:r>
              <a:rPr lang="en-US" altLang="zh-CN" dirty="0"/>
              <a:t>HTTP</a:t>
            </a:r>
            <a:r>
              <a:rPr lang="zh-CN" altLang="en-US" dirty="0"/>
              <a:t>请求和响应</a:t>
            </a:r>
            <a:endParaRPr lang="en-US" altLang="zh-CN" dirty="0"/>
          </a:p>
          <a:p>
            <a:r>
              <a:rPr lang="zh-CN" altLang="en-US" dirty="0"/>
              <a:t>工具的使用</a:t>
            </a:r>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内容占位符 2"/>
          <p:cNvSpPr>
            <a:spLocks noGrp="1"/>
          </p:cNvSpPr>
          <p:nvPr>
            <p:ph idx="1"/>
          </p:nvPr>
        </p:nvSpPr>
        <p:spPr/>
        <p:txBody>
          <a:bodyPr/>
          <a:lstStyle/>
          <a:p>
            <a:r>
              <a:rPr lang="zh-CN" altLang="en-US" dirty="0" smtClean="0"/>
              <a:t>当我们访问一个网址的时候，这中间发生了什么</a:t>
            </a:r>
            <a:endParaRPr lang="en-US" altLang="zh-CN" dirty="0" smtClean="0"/>
          </a:p>
          <a:p>
            <a:pPr lvl="1"/>
            <a:r>
              <a:rPr lang="zh-CN" altLang="en-US" dirty="0" smtClean="0"/>
              <a:t>输入网址</a:t>
            </a:r>
            <a:endParaRPr lang="en-US" altLang="zh-CN" dirty="0" smtClean="0"/>
          </a:p>
          <a:p>
            <a:pPr lvl="1"/>
            <a:r>
              <a:rPr lang="zh-CN" altLang="en-US" dirty="0" smtClean="0"/>
              <a:t>浏览器查找域名的</a:t>
            </a:r>
            <a:r>
              <a:rPr lang="en-US" altLang="zh-CN" dirty="0" smtClean="0"/>
              <a:t>IP</a:t>
            </a:r>
            <a:r>
              <a:rPr lang="zh-CN" altLang="en-US" dirty="0" smtClean="0"/>
              <a:t>地址</a:t>
            </a:r>
            <a:endParaRPr lang="en-US" altLang="zh-CN" dirty="0" smtClean="0"/>
          </a:p>
          <a:p>
            <a:pPr lvl="1"/>
            <a:r>
              <a:rPr lang="zh-CN" altLang="en-US" dirty="0" smtClean="0"/>
              <a:t>浏览器给</a:t>
            </a:r>
            <a:r>
              <a:rPr lang="en-US" altLang="zh-CN" dirty="0" smtClean="0"/>
              <a:t>Web</a:t>
            </a:r>
            <a:r>
              <a:rPr lang="zh-CN" altLang="en-US" dirty="0" smtClean="0"/>
              <a:t>服务器发送一个</a:t>
            </a:r>
            <a:r>
              <a:rPr lang="en-US" altLang="zh-CN" dirty="0" smtClean="0"/>
              <a:t>HTTP</a:t>
            </a:r>
            <a:r>
              <a:rPr lang="zh-CN" altLang="en-US" dirty="0" smtClean="0"/>
              <a:t>请求</a:t>
            </a:r>
            <a:endParaRPr lang="en-US" altLang="zh-CN" dirty="0" smtClean="0"/>
          </a:p>
          <a:p>
            <a:pPr lvl="1"/>
            <a:r>
              <a:rPr lang="zh-CN" altLang="en-US" dirty="0" smtClean="0"/>
              <a:t>服务器处理请求</a:t>
            </a:r>
            <a:endParaRPr lang="en-US" altLang="zh-CN" dirty="0" smtClean="0"/>
          </a:p>
          <a:p>
            <a:pPr lvl="1"/>
            <a:r>
              <a:rPr lang="zh-CN" altLang="en-US" dirty="0" smtClean="0"/>
              <a:t>服务器发回一个</a:t>
            </a:r>
            <a:r>
              <a:rPr lang="en-US" altLang="zh-CN" dirty="0" smtClean="0"/>
              <a:t>HTTP</a:t>
            </a:r>
            <a:r>
              <a:rPr lang="zh-CN" altLang="en-US" dirty="0" smtClean="0"/>
              <a:t>响应</a:t>
            </a:r>
            <a:endParaRPr lang="en-US" altLang="zh-CN" dirty="0" smtClean="0"/>
          </a:p>
          <a:p>
            <a:pPr lvl="1"/>
            <a:r>
              <a:rPr lang="zh-CN" altLang="en-US" dirty="0" smtClean="0"/>
              <a:t>浏览器渲染显示</a:t>
            </a:r>
            <a:r>
              <a:rPr lang="en-US" altLang="zh-CN" dirty="0" smtClean="0"/>
              <a:t>HTML</a:t>
            </a:r>
            <a:endParaRPr lang="zh-CN" altLang="en-US" dirty="0"/>
          </a:p>
        </p:txBody>
      </p:sp>
    </p:spTree>
    <p:extLst>
      <p:ext uri="{BB962C8B-B14F-4D97-AF65-F5344CB8AC3E}">
        <p14:creationId xmlns:p14="http://schemas.microsoft.com/office/powerpoint/2010/main" val="275860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400" dirty="0" smtClean="0"/>
              <a:t>HTTP(</a:t>
            </a:r>
            <a:r>
              <a:rPr lang="en-US" altLang="zh-CN" sz="3400" dirty="0" smtClean="0">
                <a:solidFill>
                  <a:srgbClr val="FF0000"/>
                </a:solidFill>
              </a:rPr>
              <a:t>H</a:t>
            </a:r>
            <a:r>
              <a:rPr lang="en-US" altLang="zh-CN" sz="3400" dirty="0" smtClean="0"/>
              <a:t>yper </a:t>
            </a:r>
            <a:r>
              <a:rPr lang="en-US" altLang="zh-CN" sz="3400" dirty="0" smtClean="0">
                <a:solidFill>
                  <a:srgbClr val="FF0000"/>
                </a:solidFill>
              </a:rPr>
              <a:t>T</a:t>
            </a:r>
            <a:r>
              <a:rPr lang="en-US" altLang="zh-CN" sz="3400" dirty="0" smtClean="0"/>
              <a:t>ext   </a:t>
            </a:r>
            <a:r>
              <a:rPr lang="en-US" altLang="zh-CN" sz="3400" dirty="0" smtClean="0">
                <a:solidFill>
                  <a:srgbClr val="FF0000"/>
                </a:solidFill>
              </a:rPr>
              <a:t>T</a:t>
            </a:r>
            <a:r>
              <a:rPr lang="en-US" altLang="zh-CN" sz="3400" dirty="0" smtClean="0"/>
              <a:t>ransfer  </a:t>
            </a:r>
            <a:r>
              <a:rPr lang="en-US" altLang="zh-CN" sz="3400" dirty="0" smtClean="0">
                <a:solidFill>
                  <a:srgbClr val="FF0000"/>
                </a:solidFill>
              </a:rPr>
              <a:t>P</a:t>
            </a:r>
            <a:r>
              <a:rPr lang="en-US" altLang="zh-CN" sz="3400" dirty="0" smtClean="0"/>
              <a:t>rotocol)</a:t>
            </a:r>
            <a:r>
              <a:rPr lang="zh-CN" altLang="en-US" sz="3400" dirty="0" smtClean="0"/>
              <a:t>简介</a:t>
            </a:r>
            <a:endParaRPr lang="zh-CN" altLang="en-US" sz="3400" dirty="0"/>
          </a:p>
        </p:txBody>
      </p:sp>
      <p:sp>
        <p:nvSpPr>
          <p:cNvPr id="3" name="内容占位符 2"/>
          <p:cNvSpPr>
            <a:spLocks noGrp="1"/>
          </p:cNvSpPr>
          <p:nvPr>
            <p:ph idx="1"/>
          </p:nvPr>
        </p:nvSpPr>
        <p:spPr/>
        <p:txBody>
          <a:bodyPr/>
          <a:lstStyle/>
          <a:p>
            <a:r>
              <a:rPr lang="zh-CN" altLang="en-US" dirty="0" smtClean="0"/>
              <a:t>什么是</a:t>
            </a:r>
            <a:r>
              <a:rPr lang="en-US" altLang="zh-CN" dirty="0" smtClean="0"/>
              <a:t>HTTP?</a:t>
            </a:r>
          </a:p>
          <a:p>
            <a:pPr lvl="1"/>
            <a:r>
              <a:rPr lang="zh-CN" altLang="en-US" dirty="0" smtClean="0"/>
              <a:t>是一种按照</a:t>
            </a:r>
            <a:r>
              <a:rPr lang="en-US" altLang="zh-CN" dirty="0" smtClean="0"/>
              <a:t>URL</a:t>
            </a:r>
            <a:r>
              <a:rPr lang="zh-CN" altLang="en-US" dirty="0" smtClean="0"/>
              <a:t>指示，将超文本文档从一台主机</a:t>
            </a:r>
            <a:r>
              <a:rPr lang="en-US" altLang="zh-CN" dirty="0" smtClean="0"/>
              <a:t>(Web</a:t>
            </a:r>
            <a:r>
              <a:rPr lang="zh-CN" altLang="en-US" dirty="0" smtClean="0"/>
              <a:t>服务器</a:t>
            </a:r>
            <a:r>
              <a:rPr lang="en-US" altLang="zh-CN" dirty="0" smtClean="0"/>
              <a:t>)</a:t>
            </a:r>
            <a:r>
              <a:rPr lang="zh-CN" altLang="en-US" dirty="0" smtClean="0"/>
              <a:t>传输到另一台主机</a:t>
            </a:r>
            <a:r>
              <a:rPr lang="en-US" altLang="zh-CN" dirty="0" smtClean="0"/>
              <a:t>(</a:t>
            </a:r>
            <a:r>
              <a:rPr lang="zh-CN" altLang="en-US" dirty="0" smtClean="0"/>
              <a:t>浏览器</a:t>
            </a:r>
            <a:r>
              <a:rPr lang="en-US" altLang="zh-CN" dirty="0" smtClean="0"/>
              <a:t>)</a:t>
            </a:r>
            <a:r>
              <a:rPr lang="zh-CN" altLang="en-US" dirty="0" smtClean="0"/>
              <a:t>的应用层协议，以实现超链接的功能</a:t>
            </a:r>
            <a:endParaRPr lang="en-US" altLang="zh-CN" dirty="0" smtClean="0"/>
          </a:p>
          <a:p>
            <a:pPr lvl="1"/>
            <a:r>
              <a:rPr lang="en-US" altLang="zh-CN" dirty="0" smtClean="0"/>
              <a:t>URL</a:t>
            </a:r>
          </a:p>
          <a:p>
            <a:pPr lvl="1"/>
            <a:r>
              <a:rPr lang="zh-CN" altLang="en-US" dirty="0"/>
              <a:t>超文本</a:t>
            </a:r>
            <a:endParaRPr lang="en-US" altLang="zh-CN" dirty="0"/>
          </a:p>
          <a:p>
            <a:pPr lvl="1"/>
            <a:endParaRPr lang="en-US" altLang="zh-CN" dirty="0" smtClean="0"/>
          </a:p>
          <a:p>
            <a:pPr lvl="1"/>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06816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p:txBody>
          <a:bodyPr/>
          <a:lstStyle/>
          <a:p>
            <a:r>
              <a:rPr lang="en-US" altLang="zh-CN" dirty="0" smtClean="0"/>
              <a:t>HTTP</a:t>
            </a:r>
            <a:r>
              <a:rPr lang="zh-CN" altLang="en-US" dirty="0" smtClean="0"/>
              <a:t>协议是一种无状态的协议</a:t>
            </a:r>
            <a:endParaRPr lang="en-US" altLang="zh-CN" dirty="0" smtClean="0"/>
          </a:p>
          <a:p>
            <a:r>
              <a:rPr lang="zh-CN" altLang="en-US" dirty="0" smtClean="0"/>
              <a:t>什么叫无状态</a:t>
            </a:r>
            <a:endParaRPr lang="en-US" altLang="zh-CN" dirty="0" smtClean="0"/>
          </a:p>
          <a:p>
            <a:pPr lvl="1"/>
            <a:r>
              <a:rPr lang="en-US" altLang="zh-CN" dirty="0" smtClean="0"/>
              <a:t>Web</a:t>
            </a:r>
            <a:r>
              <a:rPr lang="zh-CN" altLang="en-US" dirty="0" smtClean="0"/>
              <a:t>浏览器与</a:t>
            </a:r>
            <a:r>
              <a:rPr lang="en-US" altLang="zh-CN" dirty="0" smtClean="0"/>
              <a:t>Web</a:t>
            </a:r>
            <a:r>
              <a:rPr lang="zh-CN" altLang="en-US" dirty="0" smtClean="0"/>
              <a:t>服务器之间不需要建立持久的连接</a:t>
            </a:r>
            <a:endParaRPr lang="zh-CN" altLang="en-US" dirty="0"/>
          </a:p>
        </p:txBody>
      </p:sp>
      <p:sp>
        <p:nvSpPr>
          <p:cNvPr id="4" name="椭圆 3"/>
          <p:cNvSpPr/>
          <p:nvPr/>
        </p:nvSpPr>
        <p:spPr>
          <a:xfrm>
            <a:off x="2438400" y="3492500"/>
            <a:ext cx="1022660" cy="295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Times New Roman" panose="02020603050405020304" pitchFamily="18" charset="0"/>
                <a:ea typeface="楷体" panose="02010609060101010101" pitchFamily="49" charset="-122"/>
              </a:rPr>
              <a:t>客户端</a:t>
            </a:r>
            <a:endParaRPr lang="zh-CN" altLang="en-US" sz="2800" b="1" dirty="0">
              <a:latin typeface="Times New Roman" panose="02020603050405020304" pitchFamily="18" charset="0"/>
              <a:ea typeface="楷体" panose="02010609060101010101" pitchFamily="49" charset="-122"/>
            </a:endParaRPr>
          </a:p>
        </p:txBody>
      </p:sp>
      <p:sp>
        <p:nvSpPr>
          <p:cNvPr id="5" name="圆角矩形 4"/>
          <p:cNvSpPr/>
          <p:nvPr/>
        </p:nvSpPr>
        <p:spPr>
          <a:xfrm>
            <a:off x="8026400" y="3213100"/>
            <a:ext cx="1181100" cy="3162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Times New Roman" panose="02020603050405020304" pitchFamily="18" charset="0"/>
                <a:ea typeface="楷体" panose="02010609060101010101" pitchFamily="49" charset="-122"/>
              </a:rPr>
              <a:t>服务器</a:t>
            </a:r>
            <a:endParaRPr lang="zh-CN" altLang="en-US" sz="2800" b="1" dirty="0">
              <a:latin typeface="Times New Roman" panose="02020603050405020304" pitchFamily="18" charset="0"/>
              <a:ea typeface="楷体" panose="02010609060101010101" pitchFamily="49" charset="-122"/>
            </a:endParaRPr>
          </a:p>
        </p:txBody>
      </p:sp>
      <p:sp>
        <p:nvSpPr>
          <p:cNvPr id="6" name="右箭头 5"/>
          <p:cNvSpPr/>
          <p:nvPr/>
        </p:nvSpPr>
        <p:spPr>
          <a:xfrm>
            <a:off x="3530600" y="3898900"/>
            <a:ext cx="4318000" cy="84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smtClean="0">
                <a:latin typeface="Times New Roman" panose="02020603050405020304" pitchFamily="18" charset="0"/>
                <a:ea typeface="楷体" panose="02010609060101010101" pitchFamily="49" charset="-122"/>
              </a:rPr>
              <a:t>Request</a:t>
            </a:r>
            <a:r>
              <a:rPr lang="zh-CN" altLang="en-US" sz="2600" b="1" dirty="0" smtClean="0">
                <a:latin typeface="Times New Roman" panose="02020603050405020304" pitchFamily="18" charset="0"/>
                <a:ea typeface="楷体" panose="02010609060101010101" pitchFamily="49" charset="-122"/>
              </a:rPr>
              <a:t>请求</a:t>
            </a:r>
            <a:endParaRPr lang="zh-CN" altLang="en-US" sz="2600" b="1" dirty="0">
              <a:latin typeface="Times New Roman" panose="02020603050405020304" pitchFamily="18" charset="0"/>
              <a:ea typeface="楷体" panose="02010609060101010101" pitchFamily="49" charset="-122"/>
            </a:endParaRPr>
          </a:p>
        </p:txBody>
      </p:sp>
      <p:sp>
        <p:nvSpPr>
          <p:cNvPr id="8" name="左箭头 7"/>
          <p:cNvSpPr/>
          <p:nvPr/>
        </p:nvSpPr>
        <p:spPr>
          <a:xfrm>
            <a:off x="3594099" y="5029200"/>
            <a:ext cx="4305301" cy="812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smtClean="0">
                <a:latin typeface="Times New Roman" panose="02020603050405020304" pitchFamily="18" charset="0"/>
                <a:ea typeface="楷体" panose="02010609060101010101" pitchFamily="49" charset="-122"/>
              </a:rPr>
              <a:t>Response</a:t>
            </a:r>
            <a:r>
              <a:rPr lang="zh-CN" altLang="en-US" sz="2600" b="1" dirty="0" smtClean="0">
                <a:latin typeface="Times New Roman" panose="02020603050405020304" pitchFamily="18" charset="0"/>
                <a:ea typeface="楷体" panose="02010609060101010101" pitchFamily="49" charset="-122"/>
              </a:rPr>
              <a:t>响应</a:t>
            </a:r>
            <a:endParaRPr lang="zh-CN" altLang="en-US" sz="2600"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511651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a:xfrm>
            <a:off x="850900" y="1089024"/>
            <a:ext cx="10680700" cy="5324476"/>
          </a:xfrm>
        </p:spPr>
        <p:txBody>
          <a:bodyPr>
            <a:normAutofit/>
          </a:bodyPr>
          <a:lstStyle/>
          <a:p>
            <a:r>
              <a:rPr lang="en-US" altLang="zh-CN" dirty="0" smtClean="0"/>
              <a:t>HTTP</a:t>
            </a:r>
            <a:r>
              <a:rPr lang="zh-CN" altLang="en-US" dirty="0" smtClean="0"/>
              <a:t>请求</a:t>
            </a:r>
            <a:endParaRPr lang="en-US" altLang="zh-CN" dirty="0" smtClean="0"/>
          </a:p>
          <a:p>
            <a:pPr lvl="1"/>
            <a:r>
              <a:rPr lang="zh-CN" altLang="en-US" dirty="0" smtClean="0"/>
              <a:t>请求行</a:t>
            </a:r>
            <a:endParaRPr lang="en-US" altLang="zh-CN" dirty="0"/>
          </a:p>
          <a:p>
            <a:pPr lvl="2"/>
            <a:r>
              <a:rPr lang="zh-CN" altLang="en-US" dirty="0" smtClean="0"/>
              <a:t>请求</a:t>
            </a:r>
            <a:r>
              <a:rPr lang="zh-CN" altLang="en-US" dirty="0"/>
              <a:t>方法、</a:t>
            </a:r>
            <a:r>
              <a:rPr lang="en-US" altLang="zh-CN" dirty="0"/>
              <a:t>URL</a:t>
            </a:r>
            <a:r>
              <a:rPr lang="zh-CN" altLang="en-US" dirty="0"/>
              <a:t>、协议版本等</a:t>
            </a:r>
            <a:r>
              <a:rPr lang="zh-CN" altLang="en-US" dirty="0" smtClean="0"/>
              <a:t>请求头（消息报头）</a:t>
            </a:r>
            <a:endParaRPr lang="en-US" altLang="zh-CN" dirty="0" smtClean="0"/>
          </a:p>
          <a:p>
            <a:pPr lvl="1"/>
            <a:r>
              <a:rPr lang="zh-CN" altLang="en-US" dirty="0" smtClean="0"/>
              <a:t>请求头</a:t>
            </a:r>
            <a:endParaRPr lang="en-US" altLang="zh-CN" dirty="0" smtClean="0"/>
          </a:p>
          <a:p>
            <a:pPr lvl="2"/>
            <a:r>
              <a:rPr lang="zh-CN" altLang="en-US" dirty="0"/>
              <a:t>由一个头域名、冒号和值域组成</a:t>
            </a:r>
            <a:endParaRPr lang="en-US" altLang="zh-CN" dirty="0" smtClean="0"/>
          </a:p>
          <a:p>
            <a:pPr lvl="1"/>
            <a:r>
              <a:rPr lang="zh-CN" altLang="en-US" dirty="0" smtClean="0"/>
              <a:t>请求正文</a:t>
            </a:r>
            <a:endParaRPr lang="en-US" altLang="zh-CN" dirty="0" smtClean="0"/>
          </a:p>
          <a:p>
            <a:pPr lvl="2"/>
            <a:r>
              <a:rPr lang="zh-CN" altLang="en-US" dirty="0"/>
              <a:t>也叫请求数据，在使用</a:t>
            </a:r>
            <a:r>
              <a:rPr lang="en-US" altLang="zh-CN" dirty="0"/>
              <a:t>POST</a:t>
            </a:r>
            <a:r>
              <a:rPr lang="zh-CN" altLang="en-US" dirty="0"/>
              <a:t>请求提交表单数据的时候，这些表单数据就会被放在</a:t>
            </a:r>
            <a:r>
              <a:rPr lang="en-US" altLang="zh-CN" dirty="0"/>
              <a:t>HTTP</a:t>
            </a:r>
            <a:r>
              <a:rPr lang="zh-CN" altLang="en-US" dirty="0"/>
              <a:t>请求的请求正文中，以加密的形式向服务器</a:t>
            </a:r>
            <a:r>
              <a:rPr lang="zh-CN" altLang="en-US" dirty="0" smtClean="0"/>
              <a:t>传输</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00741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a:xfrm>
            <a:off x="850900" y="1089024"/>
            <a:ext cx="10896600" cy="4930775"/>
          </a:xfrm>
        </p:spPr>
        <p:txBody>
          <a:bodyPr>
            <a:normAutofit/>
          </a:bodyPr>
          <a:lstStyle/>
          <a:p>
            <a:r>
              <a:rPr lang="en-US" altLang="zh-CN" sz="2300" dirty="0" smtClean="0"/>
              <a:t>scheme://login:password@address:port/path/to/resource/?query_string#fragment</a:t>
            </a:r>
            <a:endParaRPr lang="zh-CN" altLang="en-US" sz="2300" dirty="0"/>
          </a:p>
        </p:txBody>
      </p:sp>
      <p:pic>
        <p:nvPicPr>
          <p:cNvPr id="5" name="图片 4"/>
          <p:cNvPicPr>
            <a:picLocks noChangeAspect="1"/>
          </p:cNvPicPr>
          <p:nvPr/>
        </p:nvPicPr>
        <p:blipFill>
          <a:blip r:embed="rId2"/>
          <a:stretch>
            <a:fillRect/>
          </a:stretch>
        </p:blipFill>
        <p:spPr>
          <a:xfrm>
            <a:off x="1119638" y="1636728"/>
            <a:ext cx="10399262" cy="370912"/>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720642203"/>
              </p:ext>
            </p:extLst>
          </p:nvPr>
        </p:nvGraphicFramePr>
        <p:xfrm>
          <a:off x="1028700" y="2070100"/>
          <a:ext cx="10045700" cy="4389120"/>
        </p:xfrm>
        <a:graphic>
          <a:graphicData uri="http://schemas.openxmlformats.org/drawingml/2006/table">
            <a:tbl>
              <a:tblPr firstRow="1" bandRow="1">
                <a:tableStyleId>{5C22544A-7EE6-4342-B048-85BDC9FD1C3A}</a:tableStyleId>
              </a:tblPr>
              <a:tblGrid>
                <a:gridCol w="1447800"/>
                <a:gridCol w="8597900"/>
              </a:tblGrid>
              <a:tr h="399626">
                <a:tc>
                  <a:txBody>
                    <a:bodyPr/>
                    <a:lstStyle/>
                    <a:p>
                      <a:r>
                        <a:rPr lang="zh-CN" altLang="en-US" sz="2600" b="1" i="0" baseline="0" dirty="0" smtClean="0">
                          <a:latin typeface="Times New Roman" panose="02020603050405020304" pitchFamily="18" charset="0"/>
                          <a:ea typeface="楷体" panose="02010609060101010101" pitchFamily="49" charset="-122"/>
                        </a:rPr>
                        <a:t>编号</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说明</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1</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协议名称</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2</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层级</a:t>
                      </a:r>
                      <a:r>
                        <a:rPr lang="en-US" altLang="zh-CN" sz="2600" b="1" i="0" baseline="0" dirty="0" smtClean="0">
                          <a:latin typeface="Times New Roman" panose="02020603050405020304" pitchFamily="18" charset="0"/>
                          <a:ea typeface="楷体" panose="02010609060101010101" pitchFamily="49" charset="-122"/>
                        </a:rPr>
                        <a:t>URL</a:t>
                      </a:r>
                      <a:r>
                        <a:rPr lang="zh-CN" altLang="en-US" sz="2600" b="1" i="0" baseline="0" dirty="0" smtClean="0">
                          <a:latin typeface="Times New Roman" panose="02020603050405020304" pitchFamily="18" charset="0"/>
                          <a:ea typeface="楷体" panose="02010609060101010101" pitchFamily="49" charset="-122"/>
                        </a:rPr>
                        <a:t>的标记符号（固定不变）</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3</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访问资源需要的凭证信息（可选）</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4</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从哪个服务器获取数据</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5</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需要连接的端口号（默认</a:t>
                      </a:r>
                      <a:r>
                        <a:rPr lang="en-US" altLang="zh-CN" sz="2600" b="1" i="0" baseline="0" dirty="0" smtClean="0">
                          <a:latin typeface="Times New Roman" panose="02020603050405020304" pitchFamily="18" charset="0"/>
                          <a:ea typeface="楷体" panose="02010609060101010101" pitchFamily="49" charset="-122"/>
                        </a:rPr>
                        <a:t>80</a:t>
                      </a:r>
                      <a:r>
                        <a:rPr lang="zh-CN" altLang="en-US" sz="2600" b="1" i="0" baseline="0" dirty="0" smtClean="0">
                          <a:latin typeface="Times New Roman" panose="02020603050405020304" pitchFamily="18" charset="0"/>
                          <a:ea typeface="楷体" panose="02010609060101010101" pitchFamily="49" charset="-122"/>
                        </a:rPr>
                        <a:t>，可选）</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6 </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指向资源的层级文件路径</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7</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查询字符串</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8</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片段</a:t>
                      </a:r>
                      <a:r>
                        <a:rPr lang="en-US" altLang="zh-CN" sz="2600" b="1" i="0" baseline="0" dirty="0" smtClean="0">
                          <a:latin typeface="Times New Roman" panose="02020603050405020304" pitchFamily="18" charset="0"/>
                          <a:ea typeface="楷体" panose="02010609060101010101" pitchFamily="49" charset="-122"/>
                        </a:rPr>
                        <a:t>ID</a:t>
                      </a:r>
                      <a:endParaRPr lang="zh-CN" altLang="en-US" sz="2600" b="1" i="0"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121544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4" name="AutoShape 4" descr="http://mmbiz.qpic.cn/mmbiz_png/2j8mJHm8CoiaLUTfRG5BSUDhjhjKzGHkue2OJxic0nJqmib9Fe49NUTwIzIZGicB6eYHhMWhUzfr5H0VoYUibMjG5DA/640?wx_fmt=png&amp;tp=webp&amp;wxfrom=5&amp;wx_lazy=1&amp;wx_co=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519809" y="918499"/>
            <a:ext cx="10148191" cy="5572405"/>
          </a:xfrm>
          <a:prstGeom prst="rect">
            <a:avLst/>
          </a:prstGeom>
        </p:spPr>
      </p:pic>
    </p:spTree>
    <p:extLst>
      <p:ext uri="{BB962C8B-B14F-4D97-AF65-F5344CB8AC3E}">
        <p14:creationId xmlns:p14="http://schemas.microsoft.com/office/powerpoint/2010/main" val="1187841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54"/>
          <p:cNvSpPr>
            <a:spLocks noGrp="1" noChangeArrowheads="1"/>
          </p:cNvSpPr>
          <p:nvPr>
            <p:ph type="title"/>
          </p:nvPr>
        </p:nvSpPr>
        <p:spPr/>
        <p:txBody>
          <a:bodyPr/>
          <a:lstStyle/>
          <a:p>
            <a:r>
              <a:rPr lang="en-US" altLang="zh-CN" smtClean="0"/>
              <a:t>HTTP</a:t>
            </a:r>
            <a:r>
              <a:rPr lang="zh-CN" altLang="en-US" smtClean="0"/>
              <a:t>请求方法</a:t>
            </a:r>
            <a:endParaRPr lang="zh-CN" altLang="en-US" dirty="0"/>
          </a:p>
        </p:txBody>
      </p:sp>
      <p:sp>
        <p:nvSpPr>
          <p:cNvPr id="32" name="内容占位符 31"/>
          <p:cNvSpPr>
            <a:spLocks noGrp="1"/>
          </p:cNvSpPr>
          <p:nvPr>
            <p:ph idx="1"/>
          </p:nvPr>
        </p:nvSpPr>
        <p:spPr/>
        <p:txBody>
          <a:bodyPr/>
          <a:lstStyle/>
          <a:p>
            <a:r>
              <a:rPr lang="zh-CN" altLang="en-US" dirty="0" smtClean="0"/>
              <a:t>主要请求方法</a:t>
            </a:r>
            <a:r>
              <a:rPr lang="en-US" altLang="zh-CN" dirty="0" smtClean="0"/>
              <a:t>GET </a:t>
            </a:r>
            <a:r>
              <a:rPr lang="zh-CN" altLang="en-US" dirty="0" smtClean="0"/>
              <a:t>和</a:t>
            </a:r>
            <a:r>
              <a:rPr lang="en-US" altLang="zh-CN" dirty="0" smtClean="0"/>
              <a:t>	POST</a:t>
            </a:r>
          </a:p>
          <a:p>
            <a:pPr lvl="1"/>
            <a:r>
              <a:rPr lang="en-US" altLang="zh-CN" dirty="0" smtClean="0"/>
              <a:t>GET</a:t>
            </a:r>
            <a:r>
              <a:rPr lang="zh-CN" altLang="en-US" dirty="0" smtClean="0"/>
              <a:t>方式：用于获取请求页面指定信息，主要用于获取网络资源</a:t>
            </a:r>
            <a:endParaRPr lang="en-US" altLang="zh-CN" dirty="0" smtClean="0"/>
          </a:p>
          <a:p>
            <a:pPr lvl="1"/>
            <a:r>
              <a:rPr lang="en-US" altLang="zh-CN" dirty="0" smtClean="0"/>
              <a:t>POST</a:t>
            </a:r>
            <a:r>
              <a:rPr lang="zh-CN" altLang="en-US" dirty="0" smtClean="0"/>
              <a:t>方式：用于向服务器发送大量数据，主要用于表单提交</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2540820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6581</TotalTime>
  <Words>1190</Words>
  <Application>Microsoft Office PowerPoint</Application>
  <PresentationFormat>宽屏</PresentationFormat>
  <Paragraphs>216</Paragraphs>
  <Slides>27</Slides>
  <Notes>4</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楷体</vt:lpstr>
      <vt:lpstr>宋体</vt:lpstr>
      <vt:lpstr>Arial</vt:lpstr>
      <vt:lpstr>Calibri</vt:lpstr>
      <vt:lpstr>Times New Roman</vt:lpstr>
      <vt:lpstr>Wingdings</vt:lpstr>
      <vt:lpstr>Office 主题</vt:lpstr>
      <vt:lpstr>Web 系统测试</vt:lpstr>
      <vt:lpstr>目 录</vt:lpstr>
      <vt:lpstr>HTTP协议</vt:lpstr>
      <vt:lpstr>HTTP(Hyper Text   Transfer  Protocol)简介</vt:lpstr>
      <vt:lpstr>HTTP协议详解</vt:lpstr>
      <vt:lpstr>HTTP协议详解</vt:lpstr>
      <vt:lpstr>HTTP协议详解</vt:lpstr>
      <vt:lpstr>HTTP协议详解</vt:lpstr>
      <vt:lpstr>HTTP请求方法</vt:lpstr>
      <vt:lpstr>HTTP请求协议</vt:lpstr>
      <vt:lpstr>PowerPoint 演示文稿</vt:lpstr>
      <vt:lpstr>HTTP响应</vt:lpstr>
      <vt:lpstr>HTTP工作原理</vt:lpstr>
      <vt:lpstr>HTTP响应</vt:lpstr>
      <vt:lpstr>HTTP报文结构--首部字段或消息头</vt:lpstr>
      <vt:lpstr>HTTP报文结构--首部字段或消息头</vt:lpstr>
      <vt:lpstr>HTTP报文结构—实例</vt:lpstr>
      <vt:lpstr>HTTP协议--Cookie </vt:lpstr>
      <vt:lpstr>HTTP协议--Cookie</vt:lpstr>
      <vt:lpstr>HTTP协议与会话管理</vt:lpstr>
      <vt:lpstr>HTTP协议--Session </vt:lpstr>
      <vt:lpstr>Session</vt:lpstr>
      <vt:lpstr>Session 与Cookie的区别</vt:lpstr>
      <vt:lpstr>使用Burp Suit截取HTTP请求</vt:lpstr>
      <vt:lpstr>使用Burp Suit截取HTTP请求</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108</cp:revision>
  <dcterms:created xsi:type="dcterms:W3CDTF">2018-07-18T03:20:47Z</dcterms:created>
  <dcterms:modified xsi:type="dcterms:W3CDTF">2018-11-29T09:45:18Z</dcterms:modified>
</cp:coreProperties>
</file>