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1" r:id="rId3"/>
    <p:sldId id="301" r:id="rId4"/>
    <p:sldId id="302" r:id="rId5"/>
    <p:sldId id="282" r:id="rId6"/>
    <p:sldId id="284" r:id="rId7"/>
    <p:sldId id="285" r:id="rId8"/>
    <p:sldId id="286" r:id="rId9"/>
    <p:sldId id="287" r:id="rId10"/>
    <p:sldId id="288" r:id="rId11"/>
    <p:sldId id="289" r:id="rId12"/>
    <p:sldId id="290" r:id="rId13"/>
    <p:sldId id="291" r:id="rId14"/>
    <p:sldId id="299" r:id="rId15"/>
    <p:sldId id="300" r:id="rId16"/>
    <p:sldId id="292" r:id="rId17"/>
    <p:sldId id="293" r:id="rId18"/>
    <p:sldId id="294" r:id="rId19"/>
    <p:sldId id="295" r:id="rId20"/>
    <p:sldId id="296" r:id="rId21"/>
    <p:sldId id="297" r:id="rId22"/>
    <p:sldId id="283"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15" autoAdjust="0"/>
    <p:restoredTop sz="86625" autoAdjust="0"/>
  </p:normalViewPr>
  <p:slideViewPr>
    <p:cSldViewPr snapToGrid="0">
      <p:cViewPr varScale="1">
        <p:scale>
          <a:sx n="74" d="100"/>
          <a:sy n="74" d="100"/>
        </p:scale>
        <p:origin x="150"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111551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dirty="0" smtClean="0"/>
              <a:t>1. </a:t>
            </a:r>
            <a:r>
              <a:rPr lang="zh-CN" altLang="en-US" b="0" dirty="0" smtClean="0"/>
              <a:t>索引号的项目，反映该项目的添加顺序。</a:t>
            </a:r>
            <a:r>
              <a:rPr lang="zh-CN" altLang="en-US" dirty="0" smtClean="0"/>
              <a:t/>
            </a:r>
            <a:br>
              <a:rPr lang="zh-CN" altLang="en-US" dirty="0" smtClean="0"/>
            </a:br>
            <a:r>
              <a:rPr lang="en-US" altLang="zh-CN" b="0" dirty="0" smtClean="0"/>
              <a:t>2. </a:t>
            </a:r>
            <a:r>
              <a:rPr lang="zh-CN" altLang="en-US" b="0" dirty="0" smtClean="0"/>
              <a:t>目的地协议，主机和</a:t>
            </a:r>
            <a:r>
              <a:rPr lang="en-US" altLang="zh-CN" b="0" dirty="0" smtClean="0"/>
              <a:t>URL </a:t>
            </a:r>
            <a:r>
              <a:rPr lang="zh-CN" altLang="en-US" b="0" dirty="0" smtClean="0"/>
              <a:t>。</a:t>
            </a:r>
            <a:r>
              <a:rPr lang="zh-CN" altLang="en-US" dirty="0" smtClean="0"/>
              <a:t/>
            </a:r>
            <a:br>
              <a:rPr lang="zh-CN" altLang="en-US" dirty="0" smtClean="0"/>
            </a:br>
            <a:r>
              <a:rPr lang="en-US" altLang="zh-CN" b="0" dirty="0" smtClean="0"/>
              <a:t>3. </a:t>
            </a:r>
            <a:r>
              <a:rPr lang="zh-CN" altLang="en-US" b="0" dirty="0" smtClean="0"/>
              <a:t>该项目的当前状态，包括完成百分比。</a:t>
            </a:r>
            <a:r>
              <a:rPr lang="zh-CN" altLang="en-US" dirty="0" smtClean="0"/>
              <a:t/>
            </a:r>
            <a:br>
              <a:rPr lang="zh-CN" altLang="en-US" dirty="0" smtClean="0"/>
            </a:br>
            <a:r>
              <a:rPr lang="en-US" altLang="zh-CN" b="0" dirty="0" smtClean="0"/>
              <a:t>4. </a:t>
            </a:r>
            <a:r>
              <a:rPr lang="zh-CN" altLang="en-US" b="0" dirty="0" smtClean="0"/>
              <a:t>项目扫描问题的数量（这是根据所附的最严重问题的重要性和彩色化） 。</a:t>
            </a:r>
            <a:r>
              <a:rPr lang="zh-CN" altLang="en-US" dirty="0" smtClean="0"/>
              <a:t/>
            </a:r>
            <a:br>
              <a:rPr lang="zh-CN" altLang="en-US" dirty="0" smtClean="0"/>
            </a:br>
            <a:r>
              <a:rPr lang="en-US" altLang="zh-CN" b="0" dirty="0" smtClean="0"/>
              <a:t>5. </a:t>
            </a:r>
            <a:r>
              <a:rPr lang="zh-CN" altLang="en-US" b="0" dirty="0" smtClean="0"/>
              <a:t>在扫描项目的请求数量进行。</a:t>
            </a:r>
            <a:r>
              <a:rPr lang="zh-CN" altLang="en-US" dirty="0" smtClean="0"/>
              <a:t/>
            </a:r>
            <a:br>
              <a:rPr lang="zh-CN" altLang="en-US" dirty="0" smtClean="0"/>
            </a:br>
            <a:r>
              <a:rPr lang="en-US" altLang="zh-CN" b="0" dirty="0" smtClean="0"/>
              <a:t>6. </a:t>
            </a:r>
            <a:r>
              <a:rPr lang="zh-CN" altLang="en-US" b="0" dirty="0" smtClean="0"/>
              <a:t>网络错误的数目遇到的问题。</a:t>
            </a:r>
            <a:r>
              <a:rPr lang="zh-CN" altLang="en-US" dirty="0" smtClean="0"/>
              <a:t/>
            </a:r>
            <a:br>
              <a:rPr lang="zh-CN" altLang="en-US" dirty="0" smtClean="0"/>
            </a:br>
            <a:r>
              <a:rPr lang="en-US" altLang="zh-CN" b="0" dirty="0" smtClean="0"/>
              <a:t>7. </a:t>
            </a:r>
            <a:r>
              <a:rPr lang="zh-CN" altLang="en-US" b="0" dirty="0" smtClean="0"/>
              <a:t>为项目创建的插入点的数量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197089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cookie without HttpOnly flag set    </a:t>
            </a:r>
            <a:r>
              <a:rPr lang="zh-CN" altLang="en-US"/>
              <a:t>敏感</a:t>
            </a:r>
            <a:r>
              <a:rPr lang="en-US" altLang="zh-CN"/>
              <a:t>cookie</a:t>
            </a:r>
          </a:p>
          <a:p>
            <a:r>
              <a:rPr lang="en-US" altLang="zh-CN"/>
              <a:t>content type incorrect stated   </a:t>
            </a:r>
            <a:r>
              <a:rPr lang="zh-CN" altLang="en-US"/>
              <a:t>所述类型不正确</a:t>
            </a:r>
          </a:p>
        </p:txBody>
      </p:sp>
    </p:spTree>
    <p:extLst>
      <p:ext uri="{BB962C8B-B14F-4D97-AF65-F5344CB8AC3E}">
        <p14:creationId xmlns:p14="http://schemas.microsoft.com/office/powerpoint/2010/main" val="2682061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19</a:t>
            </a:fld>
            <a:endParaRPr lang="zh-CN" altLang="en-US"/>
          </a:p>
        </p:txBody>
      </p:sp>
    </p:spTree>
    <p:extLst>
      <p:ext uri="{BB962C8B-B14F-4D97-AF65-F5344CB8AC3E}">
        <p14:creationId xmlns:p14="http://schemas.microsoft.com/office/powerpoint/2010/main" val="2418642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3.4 Web</a:t>
            </a:r>
            <a:r>
              <a:rPr lang="zh-CN" altLang="en-US" dirty="0" smtClean="0"/>
              <a:t>安全测试</a:t>
            </a:r>
            <a:r>
              <a:rPr lang="en-US" altLang="zh-CN" dirty="0" smtClean="0"/>
              <a:t>—</a:t>
            </a:r>
            <a:r>
              <a:rPr lang="zh-CN" altLang="en-US" dirty="0" smtClean="0"/>
              <a:t>漏洞扫描</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扫描队列</a:t>
            </a:r>
            <a:endParaRPr lang="zh-CN" altLang="en-US" dirty="0"/>
          </a:p>
        </p:txBody>
      </p:sp>
      <p:sp>
        <p:nvSpPr>
          <p:cNvPr id="3" name="内容占位符 2"/>
          <p:cNvSpPr>
            <a:spLocks noGrp="1"/>
          </p:cNvSpPr>
          <p:nvPr>
            <p:ph idx="1"/>
          </p:nvPr>
        </p:nvSpPr>
        <p:spPr/>
        <p:txBody>
          <a:bodyPr/>
          <a:lstStyle/>
          <a:p>
            <a:r>
              <a:rPr lang="en-US" altLang="zh-CN" dirty="0"/>
              <a:t>Scan queue  </a:t>
            </a:r>
            <a:r>
              <a:rPr lang="zh-CN" altLang="en-US" dirty="0"/>
              <a:t>扫描队列，这里将显示扫描队列的状态 进度 结果</a:t>
            </a:r>
            <a:r>
              <a:rPr lang="zh-CN" altLang="en-US" dirty="0" smtClean="0"/>
              <a:t>等</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292100" y="1995249"/>
            <a:ext cx="11557000" cy="174413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Live Active Scanning</a:t>
            </a:r>
            <a:endParaRPr lang="zh-CN" altLang="en-US" dirty="0"/>
          </a:p>
        </p:txBody>
      </p:sp>
      <p:sp>
        <p:nvSpPr>
          <p:cNvPr id="3" name="内容占位符 2"/>
          <p:cNvSpPr>
            <a:spLocks noGrp="1"/>
          </p:cNvSpPr>
          <p:nvPr>
            <p:ph idx="1"/>
          </p:nvPr>
        </p:nvSpPr>
        <p:spPr/>
        <p:txBody>
          <a:bodyPr/>
          <a:lstStyle/>
          <a:p>
            <a:r>
              <a:rPr lang="en-US" altLang="zh-CN" smtClean="0"/>
              <a:t>Live Active Scanning</a:t>
            </a:r>
            <a:r>
              <a:rPr lang="zh-CN" altLang="en-US" smtClean="0"/>
              <a:t>：积极扫描</a:t>
            </a:r>
            <a:endParaRPr lang="zh-CN" altLang="en-US" dirty="0"/>
          </a:p>
        </p:txBody>
      </p:sp>
      <p:pic>
        <p:nvPicPr>
          <p:cNvPr id="4" name="图片 3"/>
          <p:cNvPicPr>
            <a:picLocks noChangeAspect="1"/>
          </p:cNvPicPr>
          <p:nvPr/>
        </p:nvPicPr>
        <p:blipFill>
          <a:blip r:embed="rId2"/>
          <a:stretch>
            <a:fillRect/>
          </a:stretch>
        </p:blipFill>
        <p:spPr>
          <a:xfrm>
            <a:off x="368300" y="2313004"/>
            <a:ext cx="10947400" cy="19451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Live Passive Scanning</a:t>
            </a:r>
            <a:endParaRPr lang="zh-CN" altLang="en-US" dirty="0"/>
          </a:p>
        </p:txBody>
      </p:sp>
      <p:sp>
        <p:nvSpPr>
          <p:cNvPr id="3" name="内容占位符 2"/>
          <p:cNvSpPr>
            <a:spLocks noGrp="1"/>
          </p:cNvSpPr>
          <p:nvPr>
            <p:ph idx="1"/>
          </p:nvPr>
        </p:nvSpPr>
        <p:spPr/>
        <p:txBody>
          <a:bodyPr/>
          <a:lstStyle/>
          <a:p>
            <a:r>
              <a:rPr lang="en-US" altLang="zh-CN" dirty="0" smtClean="0"/>
              <a:t>Live Passive Scanning</a:t>
            </a:r>
            <a:r>
              <a:rPr lang="zh-CN" altLang="en-US" dirty="0" smtClean="0"/>
              <a:t>：被动扫描。只分析流量不发送任何请求</a:t>
            </a:r>
            <a:endParaRPr lang="zh-CN" altLang="en-US" dirty="0"/>
          </a:p>
        </p:txBody>
      </p:sp>
      <p:pic>
        <p:nvPicPr>
          <p:cNvPr id="4" name="图片 3"/>
          <p:cNvPicPr>
            <a:picLocks noChangeAspect="1"/>
          </p:cNvPicPr>
          <p:nvPr/>
        </p:nvPicPr>
        <p:blipFill>
          <a:blip r:embed="rId2"/>
          <a:stretch>
            <a:fillRect/>
          </a:stretch>
        </p:blipFill>
        <p:spPr>
          <a:xfrm>
            <a:off x="584199" y="1968556"/>
            <a:ext cx="11179017" cy="229864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Issue Definitions</a:t>
            </a:r>
            <a:endParaRPr lang="zh-CN" altLang="en-US" dirty="0"/>
          </a:p>
        </p:txBody>
      </p:sp>
      <p:sp>
        <p:nvSpPr>
          <p:cNvPr id="3" name="内容占位符 2"/>
          <p:cNvSpPr>
            <a:spLocks noGrp="1"/>
          </p:cNvSpPr>
          <p:nvPr>
            <p:ph idx="1"/>
          </p:nvPr>
        </p:nvSpPr>
        <p:spPr/>
        <p:txBody>
          <a:bodyPr/>
          <a:lstStyle/>
          <a:p>
            <a:r>
              <a:rPr lang="zh-CN" altLang="en-US" dirty="0" smtClean="0"/>
              <a:t>漏洞列表，列出了</a:t>
            </a:r>
            <a:r>
              <a:rPr lang="en-US" altLang="zh-CN" dirty="0" smtClean="0"/>
              <a:t>burp</a:t>
            </a:r>
            <a:r>
              <a:rPr lang="zh-CN" altLang="en-US" dirty="0" smtClean="0"/>
              <a:t>可以扫描到的漏洞详情</a:t>
            </a:r>
            <a:endParaRPr lang="zh-CN" altLang="en-US" dirty="0"/>
          </a:p>
        </p:txBody>
      </p:sp>
      <p:pic>
        <p:nvPicPr>
          <p:cNvPr id="4" name="图片 3"/>
          <p:cNvPicPr>
            <a:picLocks noChangeAspect="1"/>
          </p:cNvPicPr>
          <p:nvPr/>
        </p:nvPicPr>
        <p:blipFill>
          <a:blip r:embed="rId2"/>
          <a:stretch>
            <a:fillRect/>
          </a:stretch>
        </p:blipFill>
        <p:spPr>
          <a:xfrm>
            <a:off x="520700" y="1732544"/>
            <a:ext cx="10083800" cy="499627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扫描后结果</a:t>
            </a:r>
            <a:endParaRPr lang="zh-CN" altLang="en-US" dirty="0"/>
          </a:p>
        </p:txBody>
      </p:sp>
      <p:sp>
        <p:nvSpPr>
          <p:cNvPr id="3" name="内容占位符 2"/>
          <p:cNvSpPr>
            <a:spLocks noGrp="1"/>
          </p:cNvSpPr>
          <p:nvPr>
            <p:ph idx="1"/>
          </p:nvPr>
        </p:nvSpPr>
        <p:spPr/>
        <p:txBody>
          <a:bodyPr/>
          <a:lstStyle/>
          <a:p>
            <a:r>
              <a:rPr lang="en-US" altLang="zh-CN" dirty="0" smtClean="0"/>
              <a:t>www.cbtia.com</a:t>
            </a:r>
            <a:endParaRPr lang="zh-CN" altLang="en-US" dirty="0" smtClean="0"/>
          </a:p>
          <a:p>
            <a:endParaRPr lang="zh-CN" altLang="en-US" dirty="0"/>
          </a:p>
        </p:txBody>
      </p:sp>
      <p:pic>
        <p:nvPicPr>
          <p:cNvPr id="4" name="图片 3"/>
          <p:cNvPicPr>
            <a:picLocks noChangeAspect="1"/>
          </p:cNvPicPr>
          <p:nvPr/>
        </p:nvPicPr>
        <p:blipFill>
          <a:blip r:embed="rId3"/>
          <a:stretch>
            <a:fillRect/>
          </a:stretch>
        </p:blipFill>
        <p:spPr>
          <a:xfrm>
            <a:off x="2133644" y="1663701"/>
            <a:ext cx="8802609" cy="3145950"/>
          </a:xfrm>
          <a:prstGeom prst="rect">
            <a:avLst/>
          </a:prstGeom>
        </p:spPr>
      </p:pic>
      <p:pic>
        <p:nvPicPr>
          <p:cNvPr id="5" name="图片 4"/>
          <p:cNvPicPr>
            <a:picLocks noChangeAspect="1"/>
          </p:cNvPicPr>
          <p:nvPr/>
        </p:nvPicPr>
        <p:blipFill>
          <a:blip r:embed="rId4"/>
          <a:stretch>
            <a:fillRect/>
          </a:stretch>
        </p:blipFill>
        <p:spPr>
          <a:xfrm>
            <a:off x="2220424" y="3880776"/>
            <a:ext cx="9205935" cy="26216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扫描后结果</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51057" y="1212477"/>
            <a:ext cx="6142857" cy="2609524"/>
          </a:xfrm>
          <a:prstGeom prst="rect">
            <a:avLst/>
          </a:prstGeom>
        </p:spPr>
      </p:pic>
      <p:pic>
        <p:nvPicPr>
          <p:cNvPr id="5" name="图片 4"/>
          <p:cNvPicPr>
            <a:picLocks noChangeAspect="1"/>
          </p:cNvPicPr>
          <p:nvPr/>
        </p:nvPicPr>
        <p:blipFill>
          <a:blip r:embed="rId3"/>
          <a:stretch>
            <a:fillRect/>
          </a:stretch>
        </p:blipFill>
        <p:spPr>
          <a:xfrm>
            <a:off x="2693848" y="3521429"/>
            <a:ext cx="6352381" cy="28285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Options</a:t>
            </a:r>
            <a:endParaRPr lang="zh-CN" altLang="en-US" dirty="0"/>
          </a:p>
        </p:txBody>
      </p:sp>
      <p:sp>
        <p:nvSpPr>
          <p:cNvPr id="3" name="内容占位符 2"/>
          <p:cNvSpPr>
            <a:spLocks noGrp="1"/>
          </p:cNvSpPr>
          <p:nvPr>
            <p:ph idx="1"/>
          </p:nvPr>
        </p:nvSpPr>
        <p:spPr/>
        <p:txBody>
          <a:bodyPr/>
          <a:lstStyle/>
          <a:p>
            <a:r>
              <a:rPr lang="zh-CN" altLang="en-US" dirty="0" smtClean="0"/>
              <a:t>包含</a:t>
            </a:r>
            <a:r>
              <a:rPr lang="en-US" altLang="zh-CN" dirty="0" smtClean="0"/>
              <a:t>Burp</a:t>
            </a:r>
            <a:r>
              <a:rPr lang="zh-CN" altLang="en-US" dirty="0" smtClean="0"/>
              <a:t>扫描选项进行攻击的插入点，主动扫描引擎，主动扫描优化，主动扫描区和被动扫描区域</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Option---Attack </a:t>
            </a:r>
            <a:r>
              <a:rPr lang="en-US" altLang="zh-CN" dirty="0"/>
              <a:t>Insertion </a:t>
            </a:r>
            <a:r>
              <a:rPr lang="en-US" altLang="zh-CN" dirty="0" smtClean="0"/>
              <a:t>Points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12799" y="1057539"/>
            <a:ext cx="10683211" cy="491146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Option--- </a:t>
            </a:r>
            <a:r>
              <a:rPr lang="en-US" altLang="zh-CN" dirty="0" smtClean="0"/>
              <a:t>Active </a:t>
            </a:r>
            <a:r>
              <a:rPr lang="en-US" altLang="zh-CN" dirty="0"/>
              <a:t>Scanning Engine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62000" y="2060743"/>
            <a:ext cx="10553700" cy="218701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Option--Active </a:t>
            </a:r>
            <a:r>
              <a:rPr lang="en-US" altLang="zh-CN" dirty="0"/>
              <a:t>Scanning Optimization</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558800" y="1260555"/>
            <a:ext cx="10890518" cy="30877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什么是漏洞扫描</a:t>
            </a:r>
            <a:endParaRPr lang="en-US" altLang="zh-CN" dirty="0" smtClean="0"/>
          </a:p>
          <a:p>
            <a:r>
              <a:rPr lang="zh-CN" altLang="en-US" dirty="0" smtClean="0"/>
              <a:t>为什么进行漏洞扫描</a:t>
            </a:r>
            <a:endParaRPr lang="en-US" altLang="zh-CN" dirty="0" smtClean="0"/>
          </a:p>
          <a:p>
            <a:r>
              <a:rPr lang="zh-CN" altLang="en-US" dirty="0" smtClean="0"/>
              <a:t>怎样进行漏洞扫描</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Option---Active </a:t>
            </a:r>
            <a:r>
              <a:rPr lang="en-US" altLang="zh-CN" dirty="0"/>
              <a:t>Scanning Areas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23024" y="1055805"/>
            <a:ext cx="10829176" cy="531128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Option--Passive </a:t>
            </a:r>
            <a:r>
              <a:rPr lang="en-US" altLang="zh-CN" dirty="0"/>
              <a:t>Scanning Areas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76895" y="1206728"/>
            <a:ext cx="9323809" cy="365714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smtClean="0"/>
              <a:t>什么是漏洞扫描</a:t>
            </a:r>
            <a:endParaRPr lang="en-US" altLang="zh-CN" dirty="0" smtClean="0"/>
          </a:p>
          <a:p>
            <a:r>
              <a:rPr lang="zh-CN" altLang="en-US" dirty="0" smtClean="0"/>
              <a:t>为什么进行漏洞扫描</a:t>
            </a:r>
            <a:endParaRPr lang="en-US" altLang="zh-CN" dirty="0" smtClean="0"/>
          </a:p>
          <a:p>
            <a:r>
              <a:rPr lang="zh-CN" altLang="en-US" dirty="0" smtClean="0"/>
              <a:t>怎样进行漏洞扫描</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安全测试基础知识</a:t>
            </a:r>
            <a:endParaRPr lang="en-US" altLang="zh-CN" dirty="0" smtClean="0"/>
          </a:p>
          <a:p>
            <a:pPr lvl="1"/>
            <a:r>
              <a:rPr lang="zh-CN" altLang="en-US" dirty="0" smtClean="0"/>
              <a:t>什么是安全测试</a:t>
            </a:r>
            <a:endParaRPr lang="en-US" altLang="zh-CN" dirty="0" smtClean="0"/>
          </a:p>
          <a:p>
            <a:pPr lvl="1"/>
            <a:r>
              <a:rPr lang="zh-CN" altLang="en-US" dirty="0" smtClean="0"/>
              <a:t>什么是</a:t>
            </a:r>
            <a:r>
              <a:rPr lang="en-US" altLang="zh-CN" dirty="0" smtClean="0"/>
              <a:t>Web</a:t>
            </a:r>
            <a:r>
              <a:rPr lang="zh-CN" altLang="en-US" dirty="0" smtClean="0"/>
              <a:t>安全测试</a:t>
            </a:r>
            <a:endParaRPr lang="en-US" altLang="zh-CN" dirty="0" smtClean="0"/>
          </a:p>
          <a:p>
            <a:pPr lvl="1"/>
            <a:r>
              <a:rPr lang="zh-CN" altLang="en-US" dirty="0" smtClean="0"/>
              <a:t>什么是渗透测试</a:t>
            </a:r>
            <a:endParaRPr lang="en-US" altLang="zh-CN" dirty="0" smtClean="0"/>
          </a:p>
          <a:p>
            <a:pPr lvl="1"/>
            <a:r>
              <a:rPr lang="en-US" altLang="zh-CN" dirty="0" smtClean="0"/>
              <a:t>Web</a:t>
            </a:r>
            <a:r>
              <a:rPr lang="zh-CN" altLang="en-US" dirty="0" smtClean="0"/>
              <a:t>安全可能存在的漏洞</a:t>
            </a:r>
            <a:endParaRPr lang="en-US" altLang="zh-CN" dirty="0" smtClean="0"/>
          </a:p>
          <a:p>
            <a:r>
              <a:rPr lang="en-US" altLang="zh-CN" dirty="0" smtClean="0"/>
              <a:t>HTTP</a:t>
            </a:r>
            <a:r>
              <a:rPr lang="zh-CN" altLang="en-US" dirty="0" smtClean="0"/>
              <a:t>协议</a:t>
            </a:r>
            <a:endParaRPr lang="en-US" altLang="zh-CN" dirty="0" smtClean="0"/>
          </a:p>
          <a:p>
            <a:pPr lvl="1"/>
            <a:r>
              <a:rPr lang="zh-CN" altLang="en-US" dirty="0" smtClean="0"/>
              <a:t>协议内容</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normAutofit/>
          </a:bodyPr>
          <a:lstStyle/>
          <a:p>
            <a:pPr lvl="1"/>
            <a:r>
              <a:rPr lang="en-US" altLang="zh-CN" dirty="0" smtClean="0"/>
              <a:t>HTTP</a:t>
            </a:r>
            <a:r>
              <a:rPr lang="zh-CN" altLang="en-US" dirty="0" smtClean="0"/>
              <a:t>请求流程</a:t>
            </a:r>
            <a:endParaRPr lang="en-US" altLang="zh-CN" dirty="0" smtClean="0"/>
          </a:p>
          <a:p>
            <a:pPr lvl="1"/>
            <a:r>
              <a:rPr lang="zh-CN" altLang="en-US" dirty="0" smtClean="0"/>
              <a:t>请求头、相应头</a:t>
            </a:r>
            <a:endParaRPr lang="en-US" altLang="zh-CN" dirty="0" smtClean="0"/>
          </a:p>
          <a:p>
            <a:pPr lvl="1"/>
            <a:r>
              <a:rPr lang="en-US" altLang="zh-CN" dirty="0" smtClean="0"/>
              <a:t>Cookie </a:t>
            </a:r>
            <a:r>
              <a:rPr lang="zh-CN" altLang="en-US" dirty="0" smtClean="0"/>
              <a:t>和</a:t>
            </a:r>
            <a:r>
              <a:rPr lang="en-US" altLang="zh-CN" dirty="0" smtClean="0"/>
              <a:t>Session</a:t>
            </a:r>
          </a:p>
          <a:p>
            <a:r>
              <a:rPr lang="zh-CN" altLang="en-US" dirty="0" smtClean="0"/>
              <a:t>信息收集</a:t>
            </a:r>
            <a:endParaRPr lang="en-US" altLang="zh-CN" dirty="0" smtClean="0"/>
          </a:p>
          <a:p>
            <a:pPr lvl="1"/>
            <a:r>
              <a:rPr lang="zh-CN" altLang="en-US" dirty="0" smtClean="0"/>
              <a:t>搜集子域名（搜索语法）</a:t>
            </a:r>
            <a:endParaRPr lang="en-US" altLang="zh-CN" dirty="0" smtClean="0"/>
          </a:p>
          <a:p>
            <a:pPr lvl="1"/>
            <a:r>
              <a:rPr lang="zh-CN" altLang="en-US" dirty="0" smtClean="0"/>
              <a:t>收集服务器操作系统信息</a:t>
            </a:r>
            <a:endParaRPr lang="en-US" altLang="zh-CN" dirty="0" smtClean="0"/>
          </a:p>
          <a:p>
            <a:pPr lvl="1"/>
            <a:r>
              <a:rPr lang="zh-CN" altLang="en-US" dirty="0" smtClean="0"/>
              <a:t>收集服务器开放端口信息</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什么是漏洞扫描</a:t>
            </a:r>
            <a:endParaRPr lang="zh-CN" altLang="en-US" dirty="0"/>
          </a:p>
        </p:txBody>
      </p:sp>
      <p:sp>
        <p:nvSpPr>
          <p:cNvPr id="3" name="内容占位符 2"/>
          <p:cNvSpPr>
            <a:spLocks noGrp="1"/>
          </p:cNvSpPr>
          <p:nvPr>
            <p:ph idx="1"/>
          </p:nvPr>
        </p:nvSpPr>
        <p:spPr/>
        <p:txBody>
          <a:bodyPr/>
          <a:lstStyle/>
          <a:p>
            <a:r>
              <a:rPr lang="zh-CN" altLang="en-US" dirty="0" smtClean="0"/>
              <a:t>通过扫描等手段对指定的远程或者本地计算机系统的安全性进行检测，发现可利用漏洞的一种安全检测（渗透攻击）行为</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为什么进行漏洞扫描</a:t>
            </a:r>
            <a:endParaRPr lang="zh-CN" altLang="en-US" dirty="0"/>
          </a:p>
        </p:txBody>
      </p:sp>
      <p:sp>
        <p:nvSpPr>
          <p:cNvPr id="3" name="内容占位符 2"/>
          <p:cNvSpPr>
            <a:spLocks noGrp="1"/>
          </p:cNvSpPr>
          <p:nvPr>
            <p:ph idx="1"/>
          </p:nvPr>
        </p:nvSpPr>
        <p:spPr/>
        <p:txBody>
          <a:bodyPr/>
          <a:lstStyle/>
          <a:p>
            <a:r>
              <a:rPr lang="zh-CN" altLang="en-US" dirty="0" smtClean="0"/>
              <a:t>了解网络的安全设置和运行的应用服务，及时发现安全漏洞，客观评估网络风险等级</a:t>
            </a:r>
            <a:endParaRPr lang="en-US" altLang="zh-CN" dirty="0" smtClean="0"/>
          </a:p>
          <a:p>
            <a:r>
              <a:rPr lang="zh-CN" altLang="en-US" dirty="0" smtClean="0"/>
              <a:t>网络管理员能根据扫描的结果更正网络安全漏洞和系统中的错误设置，在黑客攻击前进行防范</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怎样进行漏洞扫描</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漏洞扫描可以使用的工具</a:t>
            </a:r>
            <a:endParaRPr lang="en-US" altLang="zh-CN" dirty="0" smtClean="0"/>
          </a:p>
          <a:p>
            <a:pPr lvl="1"/>
            <a:r>
              <a:rPr lang="en-US" altLang="zh-CN" dirty="0" smtClean="0"/>
              <a:t>Burp Suit   WVS  </a:t>
            </a:r>
            <a:r>
              <a:rPr lang="en-US" altLang="zh-CN" dirty="0" err="1" smtClean="0"/>
              <a:t>AppScan</a:t>
            </a:r>
            <a:endParaRPr lang="en-US" altLang="zh-CN" dirty="0" smtClean="0"/>
          </a:p>
          <a:p>
            <a:r>
              <a:rPr lang="zh-CN" altLang="en-US" dirty="0" smtClean="0"/>
              <a:t>漏洞扫描步骤</a:t>
            </a:r>
            <a:endParaRPr lang="en-US" altLang="zh-CN" dirty="0" smtClean="0"/>
          </a:p>
          <a:p>
            <a:pPr lvl="1"/>
            <a:r>
              <a:rPr lang="zh-CN" altLang="en-US" dirty="0" smtClean="0"/>
              <a:t>抓包功能开启</a:t>
            </a:r>
            <a:endParaRPr lang="en-US" altLang="zh-CN" dirty="0" smtClean="0"/>
          </a:p>
          <a:p>
            <a:pPr lvl="1"/>
            <a:r>
              <a:rPr lang="zh-CN" altLang="en-US" dirty="0" smtClean="0"/>
              <a:t>单击数据包区域，右键，选择“</a:t>
            </a:r>
            <a:r>
              <a:rPr lang="en-US" altLang="zh-CN" dirty="0" smtClean="0"/>
              <a:t>Do an active scan</a:t>
            </a:r>
            <a:r>
              <a:rPr lang="zh-CN" altLang="en-US" dirty="0" smtClean="0"/>
              <a:t>（激活主动扫描）”</a:t>
            </a:r>
          </a:p>
          <a:p>
            <a:pPr lvl="1"/>
            <a:r>
              <a:rPr lang="zh-CN" altLang="en-US" dirty="0" smtClean="0"/>
              <a:t>点击按钮之后，</a:t>
            </a:r>
            <a:r>
              <a:rPr lang="en-US" altLang="zh-CN" dirty="0" smtClean="0"/>
              <a:t>burp Suite</a:t>
            </a:r>
            <a:r>
              <a:rPr lang="zh-CN" altLang="en-US" dirty="0" smtClean="0"/>
              <a:t>会提示是否激活扫描，选择“是”</a:t>
            </a:r>
            <a:endParaRPr lang="en-US" altLang="zh-CN" dirty="0" smtClean="0"/>
          </a:p>
          <a:p>
            <a:pPr lvl="1"/>
            <a:r>
              <a:rPr lang="zh-CN" altLang="en-US" dirty="0" smtClean="0"/>
              <a:t>这时“</a:t>
            </a:r>
            <a:r>
              <a:rPr lang="en-US" altLang="zh-CN" dirty="0" smtClean="0"/>
              <a:t>Scanner</a:t>
            </a:r>
            <a:r>
              <a:rPr lang="zh-CN" altLang="en-US" dirty="0" smtClean="0"/>
              <a:t>（扫描）”按钮会亮起，开始进行扫描</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抓</a:t>
            </a:r>
            <a:r>
              <a:rPr lang="zh-CN" altLang="en-US" dirty="0" smtClean="0"/>
              <a:t>包功能</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02128" y="1132104"/>
            <a:ext cx="9214346" cy="48114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AutoShape 2" descr="https://img-blog.csdn.net/2017011512271533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a:blip r:embed="rId2"/>
          <a:stretch>
            <a:fillRect/>
          </a:stretch>
        </p:blipFill>
        <p:spPr>
          <a:xfrm>
            <a:off x="533400" y="1086246"/>
            <a:ext cx="11188700" cy="542606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1538</TotalTime>
  <Words>387</Words>
  <Application>Microsoft Office PowerPoint</Application>
  <PresentationFormat>宽屏</PresentationFormat>
  <Paragraphs>66</Paragraphs>
  <Slides>23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楷体</vt:lpstr>
      <vt:lpstr>宋体</vt:lpstr>
      <vt:lpstr>Arial</vt:lpstr>
      <vt:lpstr>Calibri</vt:lpstr>
      <vt:lpstr>Times New Roman</vt:lpstr>
      <vt:lpstr>Wingdings</vt:lpstr>
      <vt:lpstr>Office 主题</vt:lpstr>
      <vt:lpstr>Web 系统测试</vt:lpstr>
      <vt:lpstr>目 录</vt:lpstr>
      <vt:lpstr>内容回顾</vt:lpstr>
      <vt:lpstr>内容回顾</vt:lpstr>
      <vt:lpstr>什么是漏洞扫描</vt:lpstr>
      <vt:lpstr>为什么进行漏洞扫描</vt:lpstr>
      <vt:lpstr>怎样进行漏洞扫描</vt:lpstr>
      <vt:lpstr>抓包功能</vt:lpstr>
      <vt:lpstr>扫描</vt:lpstr>
      <vt:lpstr>扫描队列</vt:lpstr>
      <vt:lpstr>Live Active Scanning</vt:lpstr>
      <vt:lpstr>Live Passive Scanning</vt:lpstr>
      <vt:lpstr>Issue Definitions</vt:lpstr>
      <vt:lpstr>扫描后结果</vt:lpstr>
      <vt:lpstr>扫描后结果</vt:lpstr>
      <vt:lpstr>Options</vt:lpstr>
      <vt:lpstr>Option---Attack Insertion Points</vt:lpstr>
      <vt:lpstr>Option--- Active Scanning Engine</vt:lpstr>
      <vt:lpstr>Option--Active Scanning Optimization</vt:lpstr>
      <vt:lpstr>Option---Active Scanning Areas</vt:lpstr>
      <vt:lpstr>Option--Passive Scanning Areas</vt:lpstr>
      <vt:lpstr>总结</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69</cp:revision>
  <dcterms:created xsi:type="dcterms:W3CDTF">2018-07-18T03:20:00Z</dcterms:created>
  <dcterms:modified xsi:type="dcterms:W3CDTF">2018-11-28T08:36:40Z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