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57" r:id="rId4"/>
    <p:sldId id="263" r:id="rId5"/>
    <p:sldId id="260" r:id="rId6"/>
    <p:sldId id="261"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Sheet1!$F$18</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Sheet1!$E$19:$E$24</c:f>
              <c:strCache>
                <c:ptCount val="6"/>
                <c:pt idx="0">
                  <c:v>KNN</c:v>
                </c:pt>
                <c:pt idx="1">
                  <c:v>Decision Tree Classifier</c:v>
                </c:pt>
                <c:pt idx="2">
                  <c:v>Gradient Boosting Classifier</c:v>
                </c:pt>
                <c:pt idx="3">
                  <c:v>AdaBoost</c:v>
                </c:pt>
                <c:pt idx="4">
                  <c:v>LogisticRegression</c:v>
                </c:pt>
                <c:pt idx="5">
                  <c:v> MultinomialNB</c:v>
                </c:pt>
              </c:strCache>
            </c:strRef>
          </c:cat>
          <c:val>
            <c:numRef>
              <c:f>Sheet1!$F$19:$F$24</c:f>
              <c:numCache>
                <c:formatCode>0.00%</c:formatCode>
                <c:ptCount val="6"/>
                <c:pt idx="0">
                  <c:v>0.77478041156872102</c:v>
                </c:pt>
                <c:pt idx="1">
                  <c:v>0.76558545619834595</c:v>
                </c:pt>
                <c:pt idx="2">
                  <c:v>0.38713007452760501</c:v>
                </c:pt>
                <c:pt idx="3">
                  <c:v>0.36287488850295102</c:v>
                </c:pt>
                <c:pt idx="4">
                  <c:v>0.26175023155104599</c:v>
                </c:pt>
                <c:pt idx="5">
                  <c:v>0.15731916941458801</c:v>
                </c:pt>
              </c:numCache>
            </c:numRef>
          </c:val>
          <c:extLst>
            <c:ext xmlns:c16="http://schemas.microsoft.com/office/drawing/2014/chart" uri="{C3380CC4-5D6E-409C-BE32-E72D297353CC}">
              <c16:uniqueId val="{00000000-D245-4DD3-990E-B14353725503}"/>
            </c:ext>
          </c:extLst>
        </c:ser>
        <c:dLbls>
          <c:showLegendKey val="0"/>
          <c:showVal val="1"/>
          <c:showCatName val="0"/>
          <c:showSerName val="0"/>
          <c:showPercent val="0"/>
          <c:showBubbleSize val="0"/>
        </c:dLbls>
        <c:gapWidth val="150"/>
        <c:shape val="box"/>
        <c:axId val="1971083424"/>
        <c:axId val="1971085088"/>
        <c:axId val="0"/>
      </c:bar3DChart>
      <c:catAx>
        <c:axId val="19710834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71085088"/>
        <c:crosses val="autoZero"/>
        <c:auto val="1"/>
        <c:lblAlgn val="ctr"/>
        <c:lblOffset val="100"/>
        <c:noMultiLvlLbl val="0"/>
      </c:catAx>
      <c:valAx>
        <c:axId val="1971085088"/>
        <c:scaling>
          <c:orientation val="minMax"/>
        </c:scaling>
        <c:delete val="0"/>
        <c:axPos val="b"/>
        <c:majorGridlines>
          <c:spPr>
            <a:ln w="9525" cap="flat" cmpd="sng" algn="ctr">
              <a:solidFill>
                <a:schemeClr val="dk1">
                  <a:lumMod val="50000"/>
                  <a:lumOff val="5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71083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950E36-6078-42A6-BC06-4FB0142AD93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8B9305E-7E54-4904-84A2-696DDAEA7F1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347E59-E105-462B-9B1B-F0109C4849E1}"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347E59-E105-462B-9B1B-F0109C4849E1}" type="slidenum">
              <a:rPr lang="en-US" smtClean="0"/>
              <a:t>4</a:t>
            </a:fld>
            <a:endParaRPr lang="en-US"/>
          </a:p>
        </p:txBody>
      </p:sp>
    </p:spTree>
    <p:extLst>
      <p:ext uri="{BB962C8B-B14F-4D97-AF65-F5344CB8AC3E}">
        <p14:creationId xmlns:p14="http://schemas.microsoft.com/office/powerpoint/2010/main" val="327100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1BDB65A-C2BE-4AFD-976C-80B5178F8B8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EFFCCF7-0FE8-48D5-890D-AE74D1C6AB2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EFFCCF7-0FE8-48D5-890D-AE74D1C6AB24}" type="slidenum">
              <a:rPr lang="en-US" smtClean="0"/>
              <a:t>7</a:t>
            </a:fld>
            <a:endParaRPr lang="en-US"/>
          </a:p>
        </p:txBody>
      </p:sp>
    </p:spTree>
    <p:extLst>
      <p:ext uri="{BB962C8B-B14F-4D97-AF65-F5344CB8AC3E}">
        <p14:creationId xmlns:p14="http://schemas.microsoft.com/office/powerpoint/2010/main" val="3842557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5C66DFB-640E-4840-A6EF-28E7DC35A4F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accent1">
                <a:lumMod val="8000"/>
                <a:lumOff val="92000"/>
              </a:schemeClr>
            </a:gs>
            <a:gs pos="7023">
              <a:srgbClr val="DEE7F5"/>
            </a:gs>
            <a:gs pos="91304">
              <a:srgbClr val="C1D1EC"/>
            </a:gs>
            <a:gs pos="94870">
              <a:schemeClr val="accent1">
                <a:lumMod val="39000"/>
                <a:lumOff val="61000"/>
              </a:schemeClr>
            </a:gs>
            <a:gs pos="100000">
              <a:schemeClr val="accent1">
                <a:lumMod val="73000"/>
                <a:lumOff val="27000"/>
                <a:alpha val="97000"/>
              </a:schemeClr>
            </a:gs>
            <a:gs pos="100000">
              <a:schemeClr val="accent1"/>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7/3/2022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492399"/>
            <a:ext cx="9144000" cy="2227251"/>
          </a:xfrm>
        </p:spPr>
        <p:txBody>
          <a:bodyPr/>
          <a:lstStyle/>
          <a:p>
            <a:r>
              <a:rPr lang="en-IN" sz="6500" dirty="0">
                <a:latin typeface="Cambria" pitchFamily="18" charset="0"/>
                <a:ea typeface="Cambria" pitchFamily="18" charset="0"/>
                <a:cs typeface="Cambria" pitchFamily="18" charset="0"/>
              </a:rPr>
              <a:t>Activity Recognition -Multiclass Classification</a:t>
            </a:r>
            <a:endParaRPr lang="en-US" sz="6500" dirty="0">
              <a:latin typeface="Cambria" pitchFamily="18" charset="0"/>
              <a:ea typeface="Cambria" pitchFamily="18" charset="0"/>
              <a:cs typeface="Cambria" pitchFamily="18" charset="0"/>
            </a:endParaRPr>
          </a:p>
        </p:txBody>
      </p:sp>
      <p:sp>
        <p:nvSpPr>
          <p:cNvPr id="3" name="Subtitle 2"/>
          <p:cNvSpPr>
            <a:spLocks noGrp="1" noEditPoints="1"/>
          </p:cNvSpPr>
          <p:nvPr>
            <p:ph type="subTitle" idx="1"/>
          </p:nvPr>
        </p:nvSpPr>
        <p:spPr>
          <a:xfrm>
            <a:off x="3744215" y="4428452"/>
            <a:ext cx="4370536" cy="631995"/>
          </a:xfrm>
        </p:spPr>
        <p:txBody>
          <a:bodyPr>
            <a:normAutofit fontScale="92500" lnSpcReduction="10000"/>
          </a:bodyPr>
          <a:lstStyle/>
          <a:p>
            <a:r>
              <a:rPr lang="en-IN" sz="4500">
                <a:solidFill>
                  <a:srgbClr val="0000FF"/>
                </a:solidFill>
                <a:latin typeface="Cambria" pitchFamily="18" charset="0"/>
                <a:ea typeface="Cambria" pitchFamily="18" charset="0"/>
                <a:cs typeface="Cambria" pitchFamily="18" charset="0"/>
              </a:rPr>
              <a:t>Elaiyaraj .P</a:t>
            </a:r>
            <a:endParaRPr lang="en-US" sz="4500">
              <a:solidFill>
                <a:srgbClr val="0000FF"/>
              </a:solidFill>
              <a:latin typeface="Cambria" pitchFamily="18" charset="0"/>
              <a:ea typeface="Cambria" pitchFamily="18" charset="0"/>
              <a:cs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44819" y="325495"/>
            <a:ext cx="10515600" cy="690735"/>
          </a:xfrm>
          <a:prstGeom prst="rect">
            <a:avLst/>
          </a:prstGeom>
        </p:spPr>
        <p:txBody>
          <a:bodyPr>
            <a:normAutofit fontScale="90000"/>
          </a:bodyPr>
          <a:lstStyle/>
          <a:p>
            <a:r>
              <a:rPr lang="en-IN" u="sng">
                <a:solidFill>
                  <a:srgbClr val="0066FF"/>
                </a:solidFill>
                <a:latin typeface="Cambria" pitchFamily="18" charset="0"/>
                <a:ea typeface="Cambria" pitchFamily="18" charset="0"/>
                <a:cs typeface="Cambria" pitchFamily="18" charset="0"/>
              </a:rPr>
              <a:t>Approach</a:t>
            </a:r>
            <a:endParaRPr u="sng">
              <a:solidFill>
                <a:srgbClr val="0066FF"/>
              </a:solidFill>
              <a:latin typeface="Cambria" pitchFamily="18" charset="0"/>
              <a:ea typeface="Cambria" pitchFamily="18" charset="0"/>
              <a:cs typeface="Cambria" pitchFamily="18" charset="0"/>
            </a:endParaRPr>
          </a:p>
        </p:txBody>
      </p:sp>
      <p:sp>
        <p:nvSpPr>
          <p:cNvPr id="4" name="Callout Down Arrow 3"/>
          <p:cNvSpPr/>
          <p:nvPr/>
        </p:nvSpPr>
        <p:spPr>
          <a:xfrm>
            <a:off x="3181352" y="1188052"/>
            <a:ext cx="3038811" cy="397173"/>
          </a:xfrm>
          <a:prstGeom prst="downArrowCallout">
            <a:avLst>
              <a:gd name="adj1" fmla="val 31366"/>
              <a:gd name="adj2" fmla="val 25000"/>
              <a:gd name="adj3" fmla="val 25000"/>
              <a:gd name="adj4" fmla="val 649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Problem Statement</a:t>
            </a:r>
            <a:endParaRPr lang="en-US" sz="1600">
              <a:solidFill>
                <a:srgbClr val="0066FF"/>
              </a:solidFill>
              <a:latin typeface="Cambria" pitchFamily="18" charset="0"/>
              <a:ea typeface="Cambria" pitchFamily="18" charset="0"/>
              <a:cs typeface="Cambria" pitchFamily="18" charset="0"/>
            </a:endParaRPr>
          </a:p>
        </p:txBody>
      </p:sp>
      <p:sp>
        <p:nvSpPr>
          <p:cNvPr id="5" name="Callout Down Arrow 3"/>
          <p:cNvSpPr/>
          <p:nvPr/>
        </p:nvSpPr>
        <p:spPr>
          <a:xfrm>
            <a:off x="3181352" y="1655159"/>
            <a:ext cx="3038811" cy="397173"/>
          </a:xfrm>
          <a:prstGeom prst="downArrowCallout">
            <a:avLst>
              <a:gd name="adj1" fmla="val 31366"/>
              <a:gd name="adj2" fmla="val 25000"/>
              <a:gd name="adj3" fmla="val 25000"/>
              <a:gd name="adj4" fmla="val 649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Objective</a:t>
            </a:r>
            <a:endParaRPr lang="en-US" sz="1600">
              <a:solidFill>
                <a:srgbClr val="0066FF"/>
              </a:solidFill>
              <a:latin typeface="Cambria" pitchFamily="18" charset="0"/>
              <a:ea typeface="Cambria" pitchFamily="18" charset="0"/>
              <a:cs typeface="Cambria" pitchFamily="18" charset="0"/>
            </a:endParaRPr>
          </a:p>
        </p:txBody>
      </p:sp>
      <p:sp>
        <p:nvSpPr>
          <p:cNvPr id="6" name="Callout Down Arrow 3"/>
          <p:cNvSpPr/>
          <p:nvPr/>
        </p:nvSpPr>
        <p:spPr>
          <a:xfrm>
            <a:off x="3211364" y="2139583"/>
            <a:ext cx="3038811" cy="397173"/>
          </a:xfrm>
          <a:prstGeom prst="downArrowCallout">
            <a:avLst>
              <a:gd name="adj1" fmla="val 25155"/>
              <a:gd name="adj2" fmla="val 25000"/>
              <a:gd name="adj3" fmla="val 25000"/>
              <a:gd name="adj4" fmla="val 649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Data Summary</a:t>
            </a:r>
            <a:endParaRPr lang="en-US" sz="1600">
              <a:solidFill>
                <a:srgbClr val="0066FF"/>
              </a:solidFill>
              <a:latin typeface="Cambria" pitchFamily="18" charset="0"/>
              <a:ea typeface="Cambria" pitchFamily="18" charset="0"/>
              <a:cs typeface="Cambria" pitchFamily="18" charset="0"/>
            </a:endParaRPr>
          </a:p>
        </p:txBody>
      </p:sp>
      <p:sp>
        <p:nvSpPr>
          <p:cNvPr id="7" name="Callout Down Arrow 3"/>
          <p:cNvSpPr/>
          <p:nvPr/>
        </p:nvSpPr>
        <p:spPr>
          <a:xfrm>
            <a:off x="3181351" y="3727277"/>
            <a:ext cx="3103389" cy="397173"/>
          </a:xfrm>
          <a:prstGeom prst="downArrowCallout">
            <a:avLst>
              <a:gd name="adj1" fmla="val 25154"/>
              <a:gd name="adj2" fmla="val 25000"/>
              <a:gd name="adj3" fmla="val 25000"/>
              <a:gd name="adj4" fmla="val 649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Feature Selection</a:t>
            </a:r>
            <a:endParaRPr lang="en-US" sz="1600">
              <a:solidFill>
                <a:srgbClr val="0066FF"/>
              </a:solidFill>
              <a:latin typeface="Cambria" pitchFamily="18" charset="0"/>
              <a:ea typeface="Cambria" pitchFamily="18" charset="0"/>
              <a:cs typeface="Cambria" pitchFamily="18" charset="0"/>
            </a:endParaRPr>
          </a:p>
        </p:txBody>
      </p:sp>
      <p:sp>
        <p:nvSpPr>
          <p:cNvPr id="8" name="Callout Down Arrow 3"/>
          <p:cNvSpPr/>
          <p:nvPr/>
        </p:nvSpPr>
        <p:spPr>
          <a:xfrm>
            <a:off x="3181351" y="4224141"/>
            <a:ext cx="3103389" cy="397173"/>
          </a:xfrm>
          <a:prstGeom prst="downArrowCallout">
            <a:avLst>
              <a:gd name="adj1" fmla="val 25155"/>
              <a:gd name="adj2" fmla="val 25000"/>
              <a:gd name="adj3" fmla="val 25000"/>
              <a:gd name="adj4" fmla="val 649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Model</a:t>
            </a:r>
            <a:endParaRPr lang="en-US" sz="1600">
              <a:solidFill>
                <a:srgbClr val="0066FF"/>
              </a:solidFill>
              <a:latin typeface="Cambria" pitchFamily="18" charset="0"/>
              <a:ea typeface="Cambria" pitchFamily="18" charset="0"/>
              <a:cs typeface="Cambria" pitchFamily="18" charset="0"/>
            </a:endParaRPr>
          </a:p>
        </p:txBody>
      </p:sp>
      <p:sp>
        <p:nvSpPr>
          <p:cNvPr id="9" name="Callout Down Arrow 3"/>
          <p:cNvSpPr/>
          <p:nvPr/>
        </p:nvSpPr>
        <p:spPr>
          <a:xfrm>
            <a:off x="3179074" y="4742191"/>
            <a:ext cx="3103389" cy="397173"/>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Result</a:t>
            </a:r>
            <a:endParaRPr lang="en-US" sz="1600">
              <a:solidFill>
                <a:srgbClr val="0066FF"/>
              </a:solidFill>
              <a:latin typeface="Cambria" pitchFamily="18" charset="0"/>
              <a:ea typeface="Cambria" pitchFamily="18" charset="0"/>
              <a:cs typeface="Cambria" pitchFamily="18" charset="0"/>
            </a:endParaRPr>
          </a:p>
        </p:txBody>
      </p:sp>
      <p:sp>
        <p:nvSpPr>
          <p:cNvPr id="12" name="Rectangle 11"/>
          <p:cNvSpPr/>
          <p:nvPr/>
        </p:nvSpPr>
        <p:spPr>
          <a:xfrm>
            <a:off x="3179074" y="5233656"/>
            <a:ext cx="3149005" cy="28369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Recommendation</a:t>
            </a:r>
            <a:r>
              <a:rPr lang="en-US" sz="1600">
                <a:solidFill>
                  <a:srgbClr val="0066FF"/>
                </a:solidFill>
                <a:latin typeface="Cambria" pitchFamily="18" charset="0"/>
                <a:ea typeface="Cambria" pitchFamily="18" charset="0"/>
                <a:cs typeface="Cambria" pitchFamily="18" charset="0"/>
              </a:rPr>
              <a:t>s</a:t>
            </a:r>
          </a:p>
        </p:txBody>
      </p:sp>
      <p:sp>
        <p:nvSpPr>
          <p:cNvPr id="13" name="Callout Down Arrow 3"/>
          <p:cNvSpPr/>
          <p:nvPr/>
        </p:nvSpPr>
        <p:spPr>
          <a:xfrm>
            <a:off x="3211364" y="3230413"/>
            <a:ext cx="3038811" cy="397173"/>
          </a:xfrm>
          <a:prstGeom prst="downArrowCallout">
            <a:avLst>
              <a:gd name="adj1" fmla="val 25155"/>
              <a:gd name="adj2" fmla="val 25000"/>
              <a:gd name="adj3" fmla="val 25000"/>
              <a:gd name="adj4" fmla="val 649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rgbClr val="0066FF"/>
                </a:solidFill>
                <a:latin typeface="Cambria" pitchFamily="18" charset="0"/>
                <a:ea typeface="Cambria" pitchFamily="18" charset="0"/>
                <a:cs typeface="Cambria" pitchFamily="18" charset="0"/>
              </a:rPr>
              <a:t>Data Wrangling</a:t>
            </a:r>
            <a:endParaRPr lang="en-US" sz="1600">
              <a:solidFill>
                <a:srgbClr val="0066FF"/>
              </a:solidFill>
              <a:latin typeface="Cambria" pitchFamily="18" charset="0"/>
              <a:ea typeface="Cambria" pitchFamily="18" charset="0"/>
              <a:cs typeface="Cambria" pitchFamily="18" charset="0"/>
            </a:endParaRPr>
          </a:p>
        </p:txBody>
      </p:sp>
      <p:sp>
        <p:nvSpPr>
          <p:cNvPr id="14" name="Callout Down Arrow 3"/>
          <p:cNvSpPr/>
          <p:nvPr/>
        </p:nvSpPr>
        <p:spPr>
          <a:xfrm>
            <a:off x="3211364" y="2657634"/>
            <a:ext cx="3038811" cy="397173"/>
          </a:xfrm>
          <a:prstGeom prst="downArrowCallout">
            <a:avLst>
              <a:gd name="adj1" fmla="val 31366"/>
              <a:gd name="adj2" fmla="val 25000"/>
              <a:gd name="adj3" fmla="val 25000"/>
              <a:gd name="adj4" fmla="val 649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66FF"/>
                </a:solidFill>
                <a:latin typeface="Cambria" pitchFamily="18" charset="0"/>
                <a:ea typeface="Cambria" pitchFamily="18" charset="0"/>
                <a:cs typeface="Cambria" pitchFamily="18" charset="0"/>
              </a:rPr>
              <a:t>Exploratory Data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492833" y="1401346"/>
            <a:ext cx="11156995" cy="4733709"/>
          </a:xfrm>
          <a:prstGeom prst="rect">
            <a:avLst/>
          </a:prstGeom>
        </p:spPr>
        <p:txBody>
          <a:bodyPr>
            <a:normAutofit/>
          </a:bodyPr>
          <a:lstStyle/>
          <a:p>
            <a:pPr>
              <a:lnSpc>
                <a:spcPct val="115000"/>
              </a:lnSpc>
            </a:pPr>
            <a:r>
              <a:rPr lang="en-IN" sz="1800" b="1" i="1" dirty="0">
                <a:latin typeface="Cambria" pitchFamily="18" charset="0"/>
                <a:ea typeface="Cambria" pitchFamily="18" charset="0"/>
                <a:cs typeface="Cambria" pitchFamily="18" charset="0"/>
              </a:rPr>
              <a:t>Problem Statement</a:t>
            </a:r>
            <a:r>
              <a:rPr lang="en-IN" sz="1800" i="1" dirty="0">
                <a:latin typeface="Cambria" pitchFamily="18" charset="0"/>
                <a:ea typeface="Cambria" pitchFamily="18" charset="0"/>
                <a:cs typeface="Cambria" pitchFamily="18" charset="0"/>
              </a:rPr>
              <a:t>:</a:t>
            </a:r>
          </a:p>
          <a:p>
            <a:pPr marL="0" indent="0">
              <a:lnSpc>
                <a:spcPct val="200000"/>
              </a:lnSpc>
              <a:spcAft>
                <a:spcPts val="800"/>
              </a:spcAft>
              <a:buNone/>
            </a:pPr>
            <a:r>
              <a:rPr lang="en-IN" sz="1800" b="0" i="0" u="none" strike="noStrike" dirty="0">
                <a:latin typeface="Cambria" pitchFamily="18" charset="0"/>
                <a:ea typeface="Cambria" pitchFamily="18" charset="0"/>
                <a:cs typeface="Cambria" pitchFamily="18" charset="0"/>
              </a:rPr>
              <a:t>	</a:t>
            </a:r>
            <a:r>
              <a:rPr lang="en-IN" sz="1800" dirty="0">
                <a:latin typeface="Cambria" pitchFamily="18" charset="0"/>
                <a:ea typeface="Cambria" pitchFamily="18" charset="0"/>
              </a:rPr>
              <a:t>	There are 15 participants who wore accelerator meter to collect data on various actions. The accelerator meter data contains x acceleration, y acceleration, z acceleration, and label. Your task is to build a model that can classify an action based on the input accelerator meter data (x acceleration, y acceleration, z acceleration).</a:t>
            </a:r>
          </a:p>
          <a:p>
            <a:pPr>
              <a:lnSpc>
                <a:spcPct val="115000"/>
              </a:lnSpc>
            </a:pPr>
            <a:r>
              <a:rPr lang="en-IN" sz="1800" b="1" i="1" dirty="0">
                <a:latin typeface="Cambria" pitchFamily="18" charset="0"/>
                <a:ea typeface="Cambria" pitchFamily="18" charset="0"/>
                <a:cs typeface="Cambria" pitchFamily="18" charset="0"/>
              </a:rPr>
              <a:t>Objective</a:t>
            </a:r>
            <a:r>
              <a:rPr lang="en-IN" sz="1800" i="1" dirty="0">
                <a:latin typeface="Cambria" pitchFamily="18" charset="0"/>
                <a:ea typeface="Cambria" pitchFamily="18" charset="0"/>
                <a:cs typeface="Cambria" pitchFamily="18" charset="0"/>
              </a:rPr>
              <a:t>:</a:t>
            </a:r>
          </a:p>
          <a:p>
            <a:pPr marL="0" indent="0">
              <a:lnSpc>
                <a:spcPct val="115000"/>
              </a:lnSpc>
              <a:buNone/>
            </a:pPr>
            <a:r>
              <a:rPr lang="en-IN" sz="1800" dirty="0">
                <a:latin typeface="Cambria" pitchFamily="18" charset="0"/>
                <a:ea typeface="Cambria" pitchFamily="18" charset="0"/>
                <a:cs typeface="Cambria" pitchFamily="18" charset="0"/>
              </a:rPr>
              <a:t>		</a:t>
            </a:r>
            <a:r>
              <a:rPr lang="en-IN" sz="1800" b="0" i="0" u="none" strike="noStrike" dirty="0">
                <a:latin typeface="Cambria" pitchFamily="18" charset="0"/>
                <a:ea typeface="Cambria" pitchFamily="18" charset="0"/>
                <a:cs typeface="Cambria" pitchFamily="18" charset="0"/>
              </a:rPr>
              <a:t>Build a model to classify an action, based on their accelerator meter input.</a:t>
            </a:r>
            <a:endParaRPr lang="en-US" sz="1800" b="0" i="0" u="none" strike="noStrike" dirty="0">
              <a:latin typeface="Cambria" pitchFamily="18" charset="0"/>
              <a:ea typeface="Cambria" pitchFamily="18" charset="0"/>
              <a:cs typeface="Cambria" pitchFamily="18" charset="0"/>
            </a:endParaRPr>
          </a:p>
        </p:txBody>
      </p:sp>
      <p:sp>
        <p:nvSpPr>
          <p:cNvPr id="4" name="Title 1"/>
          <p:cNvSpPr>
            <a:spLocks noGrp="1" noEditPoints="1"/>
          </p:cNvSpPr>
          <p:nvPr>
            <p:ph type="title"/>
          </p:nvPr>
        </p:nvSpPr>
        <p:spPr>
          <a:xfrm>
            <a:off x="492833" y="559851"/>
            <a:ext cx="10515600" cy="690735"/>
          </a:xfrm>
          <a:prstGeom prst="rect">
            <a:avLst/>
          </a:prstGeom>
        </p:spPr>
        <p:txBody>
          <a:bodyPr>
            <a:normAutofit/>
          </a:bodyPr>
          <a:lstStyle/>
          <a:p>
            <a:r>
              <a:rPr lang="en-IN" sz="4000" u="sng" dirty="0">
                <a:solidFill>
                  <a:srgbClr val="0000FF"/>
                </a:solidFill>
                <a:latin typeface="Cambria" pitchFamily="18" charset="0"/>
                <a:ea typeface="Cambria" pitchFamily="18" charset="0"/>
                <a:cs typeface="Cambria" pitchFamily="18" charset="0"/>
              </a:rPr>
              <a:t>Problem Statement &amp; Objective:</a:t>
            </a:r>
            <a:endParaRPr sz="4000" u="sng" dirty="0">
              <a:solidFill>
                <a:srgbClr val="0000FF"/>
              </a:solidFill>
              <a:latin typeface="Cambria" pitchFamily="18" charset="0"/>
              <a:ea typeface="Cambria" pitchFamily="18" charset="0"/>
              <a:cs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517502" y="1160585"/>
            <a:ext cx="11156995" cy="5227565"/>
          </a:xfrm>
          <a:prstGeom prst="rect">
            <a:avLst/>
          </a:prstGeom>
        </p:spPr>
        <p:txBody>
          <a:bodyPr>
            <a:normAutofit/>
          </a:bodyPr>
          <a:lstStyle/>
          <a:p>
            <a:pPr marL="0" indent="0">
              <a:lnSpc>
                <a:spcPct val="115000"/>
              </a:lnSpc>
              <a:buNone/>
            </a:pPr>
            <a:r>
              <a:rPr lang="en-IN" sz="1800" dirty="0">
                <a:latin typeface="Cambria" pitchFamily="18" charset="0"/>
                <a:ea typeface="Cambria" pitchFamily="18" charset="0"/>
                <a:cs typeface="Cambria" pitchFamily="18" charset="0"/>
              </a:rPr>
              <a:t>		To classify the action, used “1926896” sample of </a:t>
            </a:r>
            <a:r>
              <a:rPr lang="en-IN" sz="1800" dirty="0">
                <a:latin typeface="Cambria" pitchFamily="18" charset="0"/>
                <a:ea typeface="Cambria" pitchFamily="18" charset="0"/>
              </a:rPr>
              <a:t>15 participants</a:t>
            </a:r>
            <a:r>
              <a:rPr lang="en-IN" sz="1800" dirty="0">
                <a:latin typeface="Cambria" pitchFamily="18" charset="0"/>
                <a:ea typeface="Cambria" pitchFamily="18" charset="0"/>
                <a:cs typeface="Cambria" pitchFamily="18" charset="0"/>
              </a:rPr>
              <a:t> information with 4 important features. </a:t>
            </a:r>
          </a:p>
          <a:p>
            <a:pPr marL="0" indent="0">
              <a:lnSpc>
                <a:spcPct val="115000"/>
              </a:lnSpc>
              <a:buNone/>
            </a:pPr>
            <a:r>
              <a:rPr lang="en-IN" sz="1800" dirty="0">
                <a:latin typeface="Cambria" pitchFamily="18" charset="0"/>
                <a:ea typeface="Cambria" pitchFamily="18" charset="0"/>
                <a:cs typeface="Cambria" pitchFamily="18" charset="0"/>
              </a:rPr>
              <a:t>		In the Label column, we have 8 different actions, which would be considered as a dependent feature to classify the actions on models.</a:t>
            </a:r>
          </a:p>
          <a:p>
            <a:pPr marL="0" indent="0">
              <a:lnSpc>
                <a:spcPct val="115000"/>
              </a:lnSpc>
              <a:buNone/>
            </a:pPr>
            <a:r>
              <a:rPr lang="en-IN" sz="1800" dirty="0">
                <a:latin typeface="Cambria" pitchFamily="18" charset="0"/>
                <a:ea typeface="Cambria" pitchFamily="18" charset="0"/>
                <a:cs typeface="Cambria" pitchFamily="18" charset="0"/>
              </a:rPr>
              <a:t>	</a:t>
            </a:r>
            <a:r>
              <a:rPr lang="en-US" sz="1800" dirty="0">
                <a:latin typeface="Cambria" pitchFamily="18" charset="0"/>
                <a:ea typeface="Cambria" pitchFamily="18" charset="0"/>
                <a:cs typeface="Cambria" pitchFamily="18" charset="0"/>
              </a:rPr>
              <a:t>	</a:t>
            </a:r>
            <a:r>
              <a:rPr lang="en-IN" sz="1800" dirty="0">
                <a:latin typeface="Cambria" pitchFamily="18" charset="0"/>
                <a:ea typeface="Cambria" pitchFamily="18" charset="0"/>
                <a:cs typeface="Cambria" pitchFamily="18" charset="0"/>
              </a:rPr>
              <a:t>Around 91% of the data are developed by 4 important actions (Labels are 1,3,4 &amp; 7) and we have to do OVER SAMPLING technique to overcome the imbalanced distribution. I have implemented “SMOTE” method for over sampling.</a:t>
            </a:r>
          </a:p>
          <a:p>
            <a:pPr marL="0" indent="0">
              <a:lnSpc>
                <a:spcPct val="115000"/>
              </a:lnSpc>
              <a:buNone/>
            </a:pPr>
            <a:endParaRPr lang="en-IN" sz="1800" dirty="0">
              <a:latin typeface="Cambria" pitchFamily="18" charset="0"/>
              <a:ea typeface="Cambria" pitchFamily="18" charset="0"/>
              <a:cs typeface="Cambria" pitchFamily="18" charset="0"/>
            </a:endParaRPr>
          </a:p>
        </p:txBody>
      </p:sp>
      <p:sp>
        <p:nvSpPr>
          <p:cNvPr id="4" name="Title 1"/>
          <p:cNvSpPr>
            <a:spLocks noGrp="1" noEditPoints="1"/>
          </p:cNvSpPr>
          <p:nvPr>
            <p:ph type="title"/>
          </p:nvPr>
        </p:nvSpPr>
        <p:spPr>
          <a:xfrm>
            <a:off x="394221" y="469850"/>
            <a:ext cx="10515600" cy="690735"/>
          </a:xfrm>
          <a:prstGeom prst="rect">
            <a:avLst/>
          </a:prstGeom>
        </p:spPr>
        <p:txBody>
          <a:bodyPr/>
          <a:lstStyle/>
          <a:p>
            <a:r>
              <a:rPr lang="en-IN" sz="4000" u="sng" dirty="0">
                <a:solidFill>
                  <a:srgbClr val="0000FF"/>
                </a:solidFill>
                <a:latin typeface="Cambria" pitchFamily="18" charset="0"/>
                <a:ea typeface="Cambria" pitchFamily="18" charset="0"/>
                <a:cs typeface="Cambria" pitchFamily="18" charset="0"/>
              </a:rPr>
              <a:t>Data Summary</a:t>
            </a:r>
            <a:endParaRPr sz="4000" u="sng" dirty="0">
              <a:solidFill>
                <a:srgbClr val="0000FF"/>
              </a:solidFill>
              <a:latin typeface="Cambria" pitchFamily="18" charset="0"/>
              <a:ea typeface="Cambria" pitchFamily="18" charset="0"/>
              <a:cs typeface="Cambria" pitchFamily="18" charset="0"/>
            </a:endParaRPr>
          </a:p>
        </p:txBody>
      </p:sp>
      <p:graphicFrame>
        <p:nvGraphicFramePr>
          <p:cNvPr id="2" name="Table 1">
            <a:extLst>
              <a:ext uri="{FF2B5EF4-FFF2-40B4-BE49-F238E27FC236}">
                <a16:creationId xmlns:a16="http://schemas.microsoft.com/office/drawing/2014/main" id="{3458B8B7-EB8B-E2F2-02DA-3339754C1351}"/>
              </a:ext>
            </a:extLst>
          </p:cNvPr>
          <p:cNvGraphicFramePr>
            <a:graphicFrameLocks noGrp="1"/>
          </p:cNvGraphicFramePr>
          <p:nvPr>
            <p:extLst>
              <p:ext uri="{D42A27DB-BD31-4B8C-83A1-F6EECF244321}">
                <p14:modId xmlns:p14="http://schemas.microsoft.com/office/powerpoint/2010/main" val="3804604191"/>
              </p:ext>
            </p:extLst>
          </p:nvPr>
        </p:nvGraphicFramePr>
        <p:xfrm>
          <a:off x="595960" y="3760693"/>
          <a:ext cx="5809130" cy="2465294"/>
        </p:xfrm>
        <a:graphic>
          <a:graphicData uri="http://schemas.openxmlformats.org/drawingml/2006/table">
            <a:tbl>
              <a:tblPr>
                <a:tableStyleId>{16D9F66E-5EB9-4882-86FB-DCBF35E3C3E4}</a:tableStyleId>
              </a:tblPr>
              <a:tblGrid>
                <a:gridCol w="876850">
                  <a:extLst>
                    <a:ext uri="{9D8B030D-6E8A-4147-A177-3AD203B41FA5}">
                      <a16:colId xmlns:a16="http://schemas.microsoft.com/office/drawing/2014/main" val="2890156981"/>
                    </a:ext>
                  </a:extLst>
                </a:gridCol>
                <a:gridCol w="3596538">
                  <a:extLst>
                    <a:ext uri="{9D8B030D-6E8A-4147-A177-3AD203B41FA5}">
                      <a16:colId xmlns:a16="http://schemas.microsoft.com/office/drawing/2014/main" val="2314593020"/>
                    </a:ext>
                  </a:extLst>
                </a:gridCol>
                <a:gridCol w="1335742">
                  <a:extLst>
                    <a:ext uri="{9D8B030D-6E8A-4147-A177-3AD203B41FA5}">
                      <a16:colId xmlns:a16="http://schemas.microsoft.com/office/drawing/2014/main" val="2727513799"/>
                    </a:ext>
                  </a:extLst>
                </a:gridCol>
              </a:tblGrid>
              <a:tr h="289411">
                <a:tc>
                  <a:txBody>
                    <a:bodyPr/>
                    <a:lstStyle/>
                    <a:p>
                      <a:pPr algn="ctr" fontAlgn="b"/>
                      <a:r>
                        <a:rPr lang="en-IN" sz="1400" b="1" u="none" strike="noStrike" dirty="0">
                          <a:effectLst/>
                          <a:latin typeface="Cambria" panose="02040503050406030204" pitchFamily="18" charset="0"/>
                          <a:ea typeface="Cambria" panose="02040503050406030204" pitchFamily="18" charset="0"/>
                        </a:rPr>
                        <a:t>Action</a:t>
                      </a:r>
                      <a:endParaRPr lang="en-IN" sz="1400" b="1"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400" b="1" u="none" strike="noStrike" dirty="0">
                          <a:effectLst/>
                          <a:latin typeface="Cambria" panose="02040503050406030204" pitchFamily="18" charset="0"/>
                          <a:ea typeface="Cambria" panose="02040503050406030204" pitchFamily="18" charset="0"/>
                        </a:rPr>
                        <a:t>Action - Description</a:t>
                      </a:r>
                      <a:endParaRPr lang="en-IN" sz="1400" b="1"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400" b="1" u="none" strike="noStrike" dirty="0">
                          <a:effectLst/>
                          <a:latin typeface="Cambria" panose="02040503050406030204" pitchFamily="18" charset="0"/>
                          <a:ea typeface="Cambria" panose="02040503050406030204" pitchFamily="18" charset="0"/>
                        </a:rPr>
                        <a:t>Proportion</a:t>
                      </a:r>
                      <a:endParaRPr lang="en-IN" sz="1400" b="1"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3180386205"/>
                  </a:ext>
                </a:extLst>
              </a:tr>
              <a:tr h="299641">
                <a:tc>
                  <a:txBody>
                    <a:bodyPr/>
                    <a:lstStyle/>
                    <a:p>
                      <a:pPr algn="ctr" fontAlgn="b"/>
                      <a:r>
                        <a:rPr lang="en-IN" sz="1200" u="none" strike="noStrike">
                          <a:effectLst/>
                          <a:latin typeface="Cambria" panose="02040503050406030204" pitchFamily="18" charset="0"/>
                          <a:ea typeface="Cambria" panose="02040503050406030204" pitchFamily="18" charset="0"/>
                        </a:rPr>
                        <a:t>0</a:t>
                      </a:r>
                      <a:endParaRPr lang="en-IN" sz="12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Not Mentioned</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0.19%</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1415659629"/>
                  </a:ext>
                </a:extLst>
              </a:tr>
              <a:tr h="265367">
                <a:tc>
                  <a:txBody>
                    <a:bodyPr/>
                    <a:lstStyle/>
                    <a:p>
                      <a:pPr algn="ctr" fontAlgn="b"/>
                      <a:r>
                        <a:rPr lang="en-IN" sz="1200" b="1" i="1" u="none" strike="noStrike" kern="1200" dirty="0">
                          <a:solidFill>
                            <a:schemeClr val="dk1"/>
                          </a:solidFill>
                          <a:effectLst/>
                          <a:latin typeface="Cambria" panose="02040503050406030204" pitchFamily="18" charset="0"/>
                          <a:ea typeface="Cambria" panose="02040503050406030204" pitchFamily="18" charset="0"/>
                          <a:cs typeface="+mn-cs"/>
                        </a:rPr>
                        <a:t>1</a:t>
                      </a: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Working at Computer</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b="1" i="1" u="none" strike="noStrike" kern="1200" dirty="0">
                          <a:solidFill>
                            <a:schemeClr val="dk1"/>
                          </a:solidFill>
                          <a:effectLst/>
                          <a:latin typeface="Cambria" panose="02040503050406030204" pitchFamily="18" charset="0"/>
                          <a:ea typeface="Cambria" panose="02040503050406030204" pitchFamily="18" charset="0"/>
                          <a:cs typeface="+mn-cs"/>
                        </a:rPr>
                        <a:t>31.59</a:t>
                      </a:r>
                      <a:r>
                        <a:rPr lang="en-IN" sz="1200" u="none" strike="noStrike" dirty="0">
                          <a:effectLst/>
                          <a:latin typeface="Cambria" panose="02040503050406030204" pitchFamily="18" charset="0"/>
                          <a:ea typeface="Cambria" panose="02040503050406030204" pitchFamily="18" charset="0"/>
                        </a:rPr>
                        <a:t>%</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808462621"/>
                  </a:ext>
                </a:extLst>
              </a:tr>
              <a:tr h="265367">
                <a:tc>
                  <a:txBody>
                    <a:bodyPr/>
                    <a:lstStyle/>
                    <a:p>
                      <a:pPr algn="ctr" fontAlgn="b"/>
                      <a:r>
                        <a:rPr lang="en-IN" sz="1200" u="none" strike="noStrike">
                          <a:effectLst/>
                          <a:latin typeface="Cambria" panose="02040503050406030204" pitchFamily="18" charset="0"/>
                          <a:ea typeface="Cambria" panose="02040503050406030204" pitchFamily="18" charset="0"/>
                        </a:rPr>
                        <a:t>2</a:t>
                      </a:r>
                      <a:endParaRPr lang="en-IN" sz="12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200" u="none" strike="noStrike" dirty="0">
                          <a:effectLst/>
                          <a:latin typeface="Cambria" panose="02040503050406030204" pitchFamily="18" charset="0"/>
                          <a:ea typeface="Cambria" panose="02040503050406030204" pitchFamily="18" charset="0"/>
                        </a:rPr>
                        <a:t>Standing Up, Walking and Going up\down stairs</a:t>
                      </a:r>
                      <a:endParaRPr lang="en-US"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2.48%</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1014526108"/>
                  </a:ext>
                </a:extLst>
              </a:tr>
              <a:tr h="265367">
                <a:tc>
                  <a:txBody>
                    <a:bodyPr/>
                    <a:lstStyle/>
                    <a:p>
                      <a:pPr algn="ctr" fontAlgn="b"/>
                      <a:r>
                        <a:rPr lang="en-IN" sz="1200" b="1" i="1" u="none" strike="noStrike" kern="1200" dirty="0">
                          <a:solidFill>
                            <a:schemeClr val="dk1"/>
                          </a:solidFill>
                          <a:effectLst/>
                          <a:latin typeface="Cambria" panose="02040503050406030204" pitchFamily="18" charset="0"/>
                          <a:ea typeface="Cambria" panose="02040503050406030204" pitchFamily="18" charset="0"/>
                          <a:cs typeface="+mn-cs"/>
                        </a:rPr>
                        <a:t>3</a:t>
                      </a: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Standing</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b="1" i="1" u="none" strike="noStrike" kern="1200" dirty="0">
                          <a:solidFill>
                            <a:schemeClr val="dk1"/>
                          </a:solidFill>
                          <a:effectLst/>
                          <a:latin typeface="Cambria" panose="02040503050406030204" pitchFamily="18" charset="0"/>
                          <a:ea typeface="Cambria" panose="02040503050406030204" pitchFamily="18" charset="0"/>
                          <a:cs typeface="+mn-cs"/>
                        </a:rPr>
                        <a:t>11.25</a:t>
                      </a:r>
                      <a:r>
                        <a:rPr lang="en-IN" sz="1200" u="none" strike="noStrike" dirty="0">
                          <a:effectLst/>
                          <a:latin typeface="Cambria" panose="02040503050406030204" pitchFamily="18" charset="0"/>
                          <a:ea typeface="Cambria" panose="02040503050406030204" pitchFamily="18" charset="0"/>
                        </a:rPr>
                        <a:t>%</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3161719935"/>
                  </a:ext>
                </a:extLst>
              </a:tr>
              <a:tr h="265367">
                <a:tc>
                  <a:txBody>
                    <a:bodyPr/>
                    <a:lstStyle/>
                    <a:p>
                      <a:pPr algn="ctr" fontAlgn="b"/>
                      <a:r>
                        <a:rPr lang="en-IN" sz="1200" b="1" i="1" u="none" strike="noStrike" kern="1200" dirty="0">
                          <a:solidFill>
                            <a:schemeClr val="dk1"/>
                          </a:solidFill>
                          <a:effectLst/>
                          <a:latin typeface="Cambria" panose="02040503050406030204" pitchFamily="18" charset="0"/>
                          <a:ea typeface="Cambria" panose="02040503050406030204" pitchFamily="18" charset="0"/>
                          <a:cs typeface="+mn-cs"/>
                        </a:rPr>
                        <a:t>4</a:t>
                      </a: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Walking</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b="1" i="1" u="none" strike="noStrike" kern="1200" dirty="0">
                          <a:solidFill>
                            <a:schemeClr val="dk1"/>
                          </a:solidFill>
                          <a:effectLst/>
                          <a:latin typeface="Cambria" panose="02040503050406030204" pitchFamily="18" charset="0"/>
                          <a:ea typeface="Cambria" panose="02040503050406030204" pitchFamily="18" charset="0"/>
                          <a:cs typeface="+mn-cs"/>
                        </a:rPr>
                        <a:t>18.53</a:t>
                      </a:r>
                      <a:r>
                        <a:rPr lang="en-IN" sz="1200" u="none" strike="noStrike" dirty="0">
                          <a:effectLst/>
                          <a:latin typeface="Cambria" panose="02040503050406030204" pitchFamily="18" charset="0"/>
                          <a:ea typeface="Cambria" panose="02040503050406030204" pitchFamily="18" charset="0"/>
                        </a:rPr>
                        <a:t>%</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2055103274"/>
                  </a:ext>
                </a:extLst>
              </a:tr>
              <a:tr h="265367">
                <a:tc>
                  <a:txBody>
                    <a:bodyPr/>
                    <a:lstStyle/>
                    <a:p>
                      <a:pPr algn="ctr" fontAlgn="b"/>
                      <a:r>
                        <a:rPr lang="en-IN" sz="1200" u="none" strike="noStrike">
                          <a:effectLst/>
                          <a:latin typeface="Cambria" panose="02040503050406030204" pitchFamily="18" charset="0"/>
                          <a:ea typeface="Cambria" panose="02040503050406030204" pitchFamily="18" charset="0"/>
                        </a:rPr>
                        <a:t>5</a:t>
                      </a:r>
                      <a:endParaRPr lang="en-IN" sz="12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Going Up\Down Stairs</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2.67%</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2129463641"/>
                  </a:ext>
                </a:extLst>
              </a:tr>
              <a:tr h="284040">
                <a:tc>
                  <a:txBody>
                    <a:bodyPr/>
                    <a:lstStyle/>
                    <a:p>
                      <a:pPr algn="ctr" fontAlgn="b"/>
                      <a:r>
                        <a:rPr lang="en-IN" sz="1200" u="none" strike="noStrike">
                          <a:effectLst/>
                          <a:latin typeface="Cambria" panose="02040503050406030204" pitchFamily="18" charset="0"/>
                          <a:ea typeface="Cambria" panose="02040503050406030204" pitchFamily="18" charset="0"/>
                        </a:rPr>
                        <a:t>6</a:t>
                      </a:r>
                      <a:endParaRPr lang="en-IN" sz="12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200" u="none" strike="noStrike">
                          <a:effectLst/>
                          <a:latin typeface="Cambria" panose="02040503050406030204" pitchFamily="18" charset="0"/>
                          <a:ea typeface="Cambria" panose="02040503050406030204" pitchFamily="18" charset="0"/>
                        </a:rPr>
                        <a:t>Walking and Talking with Someone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2.48%</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4281776780"/>
                  </a:ext>
                </a:extLst>
              </a:tr>
              <a:tr h="265367">
                <a:tc>
                  <a:txBody>
                    <a:bodyPr/>
                    <a:lstStyle/>
                    <a:p>
                      <a:pPr algn="ctr" fontAlgn="b"/>
                      <a:r>
                        <a:rPr lang="en-IN" sz="1200" b="1" i="1" u="none" strike="noStrike" kern="1200" dirty="0">
                          <a:solidFill>
                            <a:schemeClr val="dk1"/>
                          </a:solidFill>
                          <a:effectLst/>
                          <a:latin typeface="Cambria" panose="02040503050406030204" pitchFamily="18" charset="0"/>
                          <a:ea typeface="Cambria" panose="02040503050406030204" pitchFamily="18" charset="0"/>
                          <a:cs typeface="+mn-cs"/>
                        </a:rPr>
                        <a:t>7</a:t>
                      </a:r>
                    </a:p>
                  </a:txBody>
                  <a:tcPr marL="7620" marR="7620" marT="7620" marB="0" anchor="b"/>
                </a:tc>
                <a:tc>
                  <a:txBody>
                    <a:bodyPr/>
                    <a:lstStyle/>
                    <a:p>
                      <a:pPr algn="ctr" fontAlgn="b"/>
                      <a:r>
                        <a:rPr lang="en-IN" sz="1200" u="none" strike="noStrike" dirty="0">
                          <a:effectLst/>
                          <a:latin typeface="Cambria" panose="02040503050406030204" pitchFamily="18" charset="0"/>
                          <a:ea typeface="Cambria" panose="02040503050406030204" pitchFamily="18" charset="0"/>
                        </a:rPr>
                        <a:t>Talking while Standing</a:t>
                      </a:r>
                      <a:endParaRPr lang="en-IN" sz="1200" b="0"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IN" sz="1200" b="1" i="1" u="none" strike="noStrike" dirty="0">
                          <a:effectLst/>
                          <a:latin typeface="Cambria" panose="02040503050406030204" pitchFamily="18" charset="0"/>
                          <a:ea typeface="Cambria" panose="02040503050406030204" pitchFamily="18" charset="0"/>
                        </a:rPr>
                        <a:t>30.80%</a:t>
                      </a:r>
                      <a:endParaRPr lang="en-IN" sz="1200" b="1" i="1"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2052794977"/>
                  </a:ext>
                </a:extLst>
              </a:tr>
            </a:tbl>
          </a:graphicData>
        </a:graphic>
      </p:graphicFrame>
    </p:spTree>
    <p:extLst>
      <p:ext uri="{BB962C8B-B14F-4D97-AF65-F5344CB8AC3E}">
        <p14:creationId xmlns:p14="http://schemas.microsoft.com/office/powerpoint/2010/main" val="145454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492833" y="979193"/>
            <a:ext cx="11156995" cy="5582972"/>
          </a:xfrm>
          <a:prstGeom prst="rect">
            <a:avLst/>
          </a:prstGeom>
        </p:spPr>
        <p:txBody>
          <a:bodyPr/>
          <a:lstStyle/>
          <a:p>
            <a:pPr marL="0" indent="0">
              <a:lnSpc>
                <a:spcPct val="115000"/>
              </a:lnSpc>
              <a:buNone/>
            </a:pPr>
            <a:r>
              <a:rPr lang="en-IN" sz="1800" b="0" i="0" u="none" strike="noStrike" dirty="0">
                <a:latin typeface="Cambria" pitchFamily="18" charset="0"/>
                <a:ea typeface="Cambria" pitchFamily="18" charset="0"/>
                <a:cs typeface="Cambria" pitchFamily="18" charset="0"/>
              </a:rPr>
              <a:t>		</a:t>
            </a:r>
            <a:r>
              <a:rPr lang="en-IN" sz="1700" b="0" i="0" u="none" strike="noStrike" dirty="0">
                <a:latin typeface="Cambria" pitchFamily="18" charset="0"/>
                <a:ea typeface="Cambria" pitchFamily="18" charset="0"/>
                <a:cs typeface="Cambria" pitchFamily="18" charset="0"/>
              </a:rPr>
              <a:t>There are no missing values and outliers in the data to treat.</a:t>
            </a:r>
          </a:p>
          <a:p>
            <a:pPr marL="0" indent="0">
              <a:lnSpc>
                <a:spcPct val="115000"/>
              </a:lnSpc>
              <a:buNone/>
            </a:pPr>
            <a:endParaRPr lang="en-IN" sz="1800" dirty="0">
              <a:latin typeface="Cambria" pitchFamily="18" charset="0"/>
              <a:ea typeface="Cambria" pitchFamily="18" charset="0"/>
              <a:cs typeface="Cambria" pitchFamily="18" charset="0"/>
            </a:endParaRPr>
          </a:p>
          <a:p>
            <a:pPr marL="0" indent="0">
              <a:lnSpc>
                <a:spcPct val="115000"/>
              </a:lnSpc>
              <a:buNone/>
            </a:pPr>
            <a:endParaRPr lang="en-US" sz="1800" b="0" i="0" u="none" strike="noStrike" dirty="0">
              <a:latin typeface="Cambria" pitchFamily="18" charset="0"/>
              <a:ea typeface="Cambria" pitchFamily="18" charset="0"/>
              <a:cs typeface="Cambria" pitchFamily="18" charset="0"/>
            </a:endParaRPr>
          </a:p>
          <a:p>
            <a:pPr marL="0" indent="0">
              <a:lnSpc>
                <a:spcPct val="10000"/>
              </a:lnSpc>
              <a:buNone/>
            </a:pPr>
            <a:endParaRPr lang="en-US" sz="1800" b="0" i="0" u="none" strike="noStrike" dirty="0">
              <a:latin typeface="Cambria" pitchFamily="18" charset="0"/>
              <a:ea typeface="Cambria" pitchFamily="18" charset="0"/>
              <a:cs typeface="Cambria" pitchFamily="18" charset="0"/>
            </a:endParaRPr>
          </a:p>
          <a:p>
            <a:pPr marL="0" indent="0">
              <a:lnSpc>
                <a:spcPct val="10000"/>
              </a:lnSpc>
              <a:buNone/>
            </a:pPr>
            <a:endParaRPr lang="en-US" sz="1800" dirty="0">
              <a:latin typeface="Cambria" pitchFamily="18" charset="0"/>
              <a:ea typeface="Cambria" pitchFamily="18" charset="0"/>
              <a:cs typeface="Cambria" pitchFamily="18" charset="0"/>
            </a:endParaRPr>
          </a:p>
          <a:p>
            <a:pPr marL="0" indent="0">
              <a:lnSpc>
                <a:spcPct val="10000"/>
              </a:lnSpc>
              <a:buNone/>
            </a:pPr>
            <a:endParaRPr lang="en-US" sz="1800" b="0" i="0" u="none" strike="noStrike" dirty="0">
              <a:latin typeface="Cambria" pitchFamily="18" charset="0"/>
              <a:ea typeface="Cambria" pitchFamily="18" charset="0"/>
              <a:cs typeface="Cambria" pitchFamily="18" charset="0"/>
            </a:endParaRPr>
          </a:p>
          <a:p>
            <a:pPr marL="0" indent="0">
              <a:lnSpc>
                <a:spcPct val="10000"/>
              </a:lnSpc>
              <a:buNone/>
            </a:pPr>
            <a:endParaRPr lang="en-US" sz="1800" b="0" i="0" u="none" strike="noStrike" dirty="0">
              <a:latin typeface="Cambria" pitchFamily="18" charset="0"/>
              <a:ea typeface="Cambria" pitchFamily="18" charset="0"/>
              <a:cs typeface="Cambria" pitchFamily="18" charset="0"/>
            </a:endParaRPr>
          </a:p>
          <a:p>
            <a:pPr marL="0" indent="0">
              <a:lnSpc>
                <a:spcPct val="10000"/>
              </a:lnSpc>
              <a:buNone/>
            </a:pPr>
            <a:endParaRPr lang="en-US" sz="1800" dirty="0">
              <a:latin typeface="Cambria" pitchFamily="18" charset="0"/>
              <a:ea typeface="Cambria" pitchFamily="18" charset="0"/>
              <a:cs typeface="Cambria" pitchFamily="18" charset="0"/>
            </a:endParaRPr>
          </a:p>
          <a:p>
            <a:pPr marL="0" indent="0">
              <a:lnSpc>
                <a:spcPct val="10000"/>
              </a:lnSpc>
              <a:buNone/>
            </a:pPr>
            <a:endParaRPr lang="en-US" sz="1800" b="0" i="0" u="none" strike="noStrike" dirty="0">
              <a:latin typeface="Cambria" pitchFamily="18" charset="0"/>
              <a:ea typeface="Cambria" pitchFamily="18" charset="0"/>
              <a:cs typeface="Cambria" pitchFamily="18" charset="0"/>
            </a:endParaRPr>
          </a:p>
          <a:p>
            <a:pPr>
              <a:lnSpc>
                <a:spcPct val="115000"/>
              </a:lnSpc>
            </a:pPr>
            <a:r>
              <a:rPr lang="en-IN" sz="1800" b="1" i="1" dirty="0">
                <a:latin typeface="Cambria" pitchFamily="18" charset="0"/>
                <a:ea typeface="Cambria" pitchFamily="18" charset="0"/>
                <a:cs typeface="Cambria" pitchFamily="18" charset="0"/>
              </a:rPr>
              <a:t>Data Scaling and Data Split</a:t>
            </a:r>
            <a:r>
              <a:rPr lang="en-IN" sz="1800" i="1" dirty="0">
                <a:latin typeface="Cambria" pitchFamily="18" charset="0"/>
                <a:ea typeface="Cambria" pitchFamily="18" charset="0"/>
                <a:cs typeface="Cambria" pitchFamily="18" charset="0"/>
              </a:rPr>
              <a:t>:</a:t>
            </a:r>
          </a:p>
          <a:p>
            <a:pPr marL="0" indent="0">
              <a:lnSpc>
                <a:spcPct val="115000"/>
              </a:lnSpc>
              <a:buNone/>
            </a:pPr>
            <a:r>
              <a:rPr lang="en-IN" sz="1800" dirty="0">
                <a:latin typeface="Cambria" pitchFamily="18" charset="0"/>
                <a:ea typeface="Cambria" pitchFamily="18" charset="0"/>
                <a:cs typeface="Cambria" pitchFamily="18" charset="0"/>
              </a:rPr>
              <a:t>		</a:t>
            </a:r>
            <a:r>
              <a:rPr lang="en-IN" sz="1700" dirty="0">
                <a:latin typeface="Cambria" pitchFamily="18" charset="0"/>
                <a:ea typeface="Cambria" pitchFamily="18" charset="0"/>
                <a:cs typeface="Cambria" pitchFamily="18" charset="0"/>
              </a:rPr>
              <a:t>Even though, the features (X, Y &amp; Z accelerators) are in the same unit, I have implemented “MinMaxScaler” to scale the variable for modelling purpose to run the model fast and smooth. I have segregated the data into 70 – 30 subset for Training and Testing of the models.</a:t>
            </a:r>
            <a:endParaRPr lang="en-US" sz="1700" dirty="0">
              <a:latin typeface="Cambria" pitchFamily="18" charset="0"/>
              <a:ea typeface="Cambria" pitchFamily="18" charset="0"/>
              <a:cs typeface="Cambria" pitchFamily="18" charset="0"/>
            </a:endParaRPr>
          </a:p>
          <a:p>
            <a:pPr marL="0" indent="0">
              <a:lnSpc>
                <a:spcPct val="10000"/>
              </a:lnSpc>
              <a:buNone/>
            </a:pPr>
            <a:endParaRPr lang="en-US" sz="1800" dirty="0">
              <a:latin typeface="Cambria" pitchFamily="18" charset="0"/>
              <a:ea typeface="Cambria" pitchFamily="18" charset="0"/>
              <a:cs typeface="Cambria" pitchFamily="18" charset="0"/>
            </a:endParaRPr>
          </a:p>
        </p:txBody>
      </p:sp>
      <p:sp>
        <p:nvSpPr>
          <p:cNvPr id="4" name="Title 1"/>
          <p:cNvSpPr>
            <a:spLocks noGrp="1" noEditPoints="1"/>
          </p:cNvSpPr>
          <p:nvPr>
            <p:ph type="title"/>
          </p:nvPr>
        </p:nvSpPr>
        <p:spPr>
          <a:xfrm>
            <a:off x="492833" y="360127"/>
            <a:ext cx="10515600" cy="690735"/>
          </a:xfrm>
          <a:prstGeom prst="rect">
            <a:avLst/>
          </a:prstGeom>
        </p:spPr>
        <p:txBody>
          <a:bodyPr>
            <a:normAutofit fontScale="90000"/>
          </a:bodyPr>
          <a:lstStyle/>
          <a:p>
            <a:r>
              <a:rPr lang="en-IN" sz="4000" u="sng" dirty="0">
                <a:solidFill>
                  <a:srgbClr val="0000FF"/>
                </a:solidFill>
                <a:latin typeface="Cambria" pitchFamily="18" charset="0"/>
                <a:ea typeface="Cambria" pitchFamily="18" charset="0"/>
                <a:cs typeface="Cambria" pitchFamily="18" charset="0"/>
              </a:rPr>
              <a:t>Exploratory Data Analysis, </a:t>
            </a:r>
            <a:r>
              <a:rPr lang="en-IN" u="sng" dirty="0">
                <a:solidFill>
                  <a:srgbClr val="0000FF"/>
                </a:solidFill>
                <a:latin typeface="Cambria" pitchFamily="18" charset="0"/>
                <a:ea typeface="Cambria" pitchFamily="18" charset="0"/>
                <a:cs typeface="Cambria" pitchFamily="18" charset="0"/>
              </a:rPr>
              <a:t>Data Wrangling &amp; Split:</a:t>
            </a:r>
            <a:endParaRPr sz="4000" u="sng" dirty="0">
              <a:solidFill>
                <a:srgbClr val="0000FF"/>
              </a:solidFill>
              <a:latin typeface="Cambria" pitchFamily="18" charset="0"/>
              <a:ea typeface="Cambria" pitchFamily="18" charset="0"/>
              <a:cs typeface="Cambria" pitchFamily="18" charset="0"/>
            </a:endParaRPr>
          </a:p>
        </p:txBody>
      </p:sp>
      <p:pic>
        <p:nvPicPr>
          <p:cNvPr id="11" name="Picture 10">
            <a:extLst>
              <a:ext uri="{FF2B5EF4-FFF2-40B4-BE49-F238E27FC236}">
                <a16:creationId xmlns:a16="http://schemas.microsoft.com/office/drawing/2014/main" id="{FB84EB62-9693-86D0-B9B6-50F0104B8242}"/>
              </a:ext>
            </a:extLst>
          </p:cNvPr>
          <p:cNvPicPr>
            <a:picLocks noChangeAspect="1"/>
          </p:cNvPicPr>
          <p:nvPr/>
        </p:nvPicPr>
        <p:blipFill>
          <a:blip r:embed="rId3"/>
          <a:stretch>
            <a:fillRect/>
          </a:stretch>
        </p:blipFill>
        <p:spPr>
          <a:xfrm>
            <a:off x="663958" y="4763689"/>
            <a:ext cx="4442845" cy="1798476"/>
          </a:xfrm>
          <a:prstGeom prst="rect">
            <a:avLst/>
          </a:prstGeom>
        </p:spPr>
      </p:pic>
      <p:pic>
        <p:nvPicPr>
          <p:cNvPr id="13" name="Picture 12">
            <a:extLst>
              <a:ext uri="{FF2B5EF4-FFF2-40B4-BE49-F238E27FC236}">
                <a16:creationId xmlns:a16="http://schemas.microsoft.com/office/drawing/2014/main" id="{1D993251-1456-5977-209C-50B50A043A1A}"/>
              </a:ext>
            </a:extLst>
          </p:cNvPr>
          <p:cNvPicPr>
            <a:picLocks noChangeAspect="1"/>
          </p:cNvPicPr>
          <p:nvPr/>
        </p:nvPicPr>
        <p:blipFill>
          <a:blip r:embed="rId4"/>
          <a:stretch>
            <a:fillRect/>
          </a:stretch>
        </p:blipFill>
        <p:spPr>
          <a:xfrm>
            <a:off x="663958" y="1431319"/>
            <a:ext cx="6843353" cy="1653683"/>
          </a:xfrm>
          <a:prstGeom prst="rect">
            <a:avLst/>
          </a:prstGeom>
        </p:spPr>
      </p:pic>
      <p:pic>
        <p:nvPicPr>
          <p:cNvPr id="15" name="Picture 14">
            <a:extLst>
              <a:ext uri="{FF2B5EF4-FFF2-40B4-BE49-F238E27FC236}">
                <a16:creationId xmlns:a16="http://schemas.microsoft.com/office/drawing/2014/main" id="{A5F9A48B-5F30-6F4D-57B6-398ABB8900DB}"/>
              </a:ext>
            </a:extLst>
          </p:cNvPr>
          <p:cNvPicPr>
            <a:picLocks noChangeAspect="1"/>
          </p:cNvPicPr>
          <p:nvPr/>
        </p:nvPicPr>
        <p:blipFill>
          <a:blip r:embed="rId5"/>
          <a:stretch>
            <a:fillRect/>
          </a:stretch>
        </p:blipFill>
        <p:spPr>
          <a:xfrm>
            <a:off x="7678436" y="1431319"/>
            <a:ext cx="2075002" cy="16536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451303" y="1072667"/>
            <a:ext cx="11156995" cy="4918727"/>
          </a:xfrm>
          <a:prstGeom prst="rect">
            <a:avLst/>
          </a:prstGeom>
        </p:spPr>
        <p:txBody>
          <a:bodyPr/>
          <a:lstStyle/>
          <a:p>
            <a:pPr>
              <a:lnSpc>
                <a:spcPct val="115000"/>
              </a:lnSpc>
            </a:pPr>
            <a:r>
              <a:rPr lang="en-IN" sz="1800" b="1" i="1" dirty="0">
                <a:latin typeface="Cambria" pitchFamily="18" charset="0"/>
                <a:ea typeface="Cambria" pitchFamily="18" charset="0"/>
                <a:cs typeface="Cambria" pitchFamily="18" charset="0"/>
              </a:rPr>
              <a:t>Feature Selection</a:t>
            </a:r>
            <a:r>
              <a:rPr lang="en-IN" sz="1800" i="1" dirty="0">
                <a:latin typeface="Cambria" pitchFamily="18" charset="0"/>
                <a:ea typeface="Cambria" pitchFamily="18" charset="0"/>
                <a:cs typeface="Cambria" pitchFamily="18" charset="0"/>
              </a:rPr>
              <a:t>:</a:t>
            </a:r>
          </a:p>
          <a:p>
            <a:pPr marL="0" indent="0">
              <a:lnSpc>
                <a:spcPct val="115000"/>
              </a:lnSpc>
              <a:buNone/>
            </a:pPr>
            <a:r>
              <a:rPr lang="en-IN" sz="1800" b="0" i="0" u="none" strike="noStrike" dirty="0">
                <a:latin typeface="Cambria" pitchFamily="18" charset="0"/>
                <a:ea typeface="Cambria" pitchFamily="18" charset="0"/>
                <a:cs typeface="Cambria" pitchFamily="18" charset="0"/>
              </a:rPr>
              <a:t>		There are no redundant features or curse of dimensionality to do the feature selection.</a:t>
            </a:r>
            <a:endParaRPr lang="en-IN" sz="1800" dirty="0">
              <a:latin typeface="Cambria" pitchFamily="18" charset="0"/>
              <a:ea typeface="Cambria" pitchFamily="18" charset="0"/>
              <a:cs typeface="Cambria" pitchFamily="18" charset="0"/>
            </a:endParaRPr>
          </a:p>
          <a:p>
            <a:pPr>
              <a:lnSpc>
                <a:spcPct val="115000"/>
              </a:lnSpc>
            </a:pPr>
            <a:r>
              <a:rPr lang="en-IN" sz="1800" b="1" i="1" dirty="0">
                <a:latin typeface="Cambria" pitchFamily="18" charset="0"/>
                <a:ea typeface="Cambria" pitchFamily="18" charset="0"/>
                <a:cs typeface="Cambria" pitchFamily="18" charset="0"/>
              </a:rPr>
              <a:t>Model</a:t>
            </a:r>
            <a:r>
              <a:rPr lang="en-US" sz="1800" b="1" i="1" dirty="0">
                <a:latin typeface="Cambria" pitchFamily="18" charset="0"/>
                <a:ea typeface="Cambria" pitchFamily="18" charset="0"/>
                <a:cs typeface="Cambria" pitchFamily="18" charset="0"/>
              </a:rPr>
              <a:t>s &amp; Result</a:t>
            </a:r>
            <a:r>
              <a:rPr lang="en-IN" sz="1800" i="1" dirty="0">
                <a:latin typeface="Cambria" pitchFamily="18" charset="0"/>
                <a:ea typeface="Cambria" pitchFamily="18" charset="0"/>
                <a:cs typeface="Cambria" pitchFamily="18" charset="0"/>
              </a:rPr>
              <a:t>:</a:t>
            </a:r>
          </a:p>
          <a:p>
            <a:pPr marL="0" indent="0">
              <a:lnSpc>
                <a:spcPct val="115000"/>
              </a:lnSpc>
              <a:buNone/>
            </a:pPr>
            <a:r>
              <a:rPr lang="en-IN" sz="1800" dirty="0">
                <a:latin typeface="Cambria" pitchFamily="18" charset="0"/>
                <a:ea typeface="Cambria" pitchFamily="18" charset="0"/>
                <a:cs typeface="Cambria" pitchFamily="18" charset="0"/>
              </a:rPr>
              <a:t>		I have tested the data with multiple classification techniques to build the best model with high accuracy and finally chosen “</a:t>
            </a:r>
            <a:r>
              <a:rPr lang="en-IN" sz="1800" b="1" i="1" dirty="0">
                <a:latin typeface="Cambria" pitchFamily="18" charset="0"/>
                <a:ea typeface="Cambria" pitchFamily="18" charset="0"/>
                <a:cs typeface="Cambria" pitchFamily="18" charset="0"/>
              </a:rPr>
              <a:t>K- Nearest Neighbor</a:t>
            </a:r>
            <a:r>
              <a:rPr lang="en-IN" sz="1800" dirty="0">
                <a:latin typeface="Cambria" pitchFamily="18" charset="0"/>
                <a:ea typeface="Cambria" pitchFamily="18" charset="0"/>
                <a:cs typeface="Cambria" pitchFamily="18" charset="0"/>
              </a:rPr>
              <a:t>" (77.48% accuracy) algorithm, which suits the data </a:t>
            </a:r>
            <a:r>
              <a:rPr lang="en-US" sz="1800" dirty="0">
                <a:latin typeface="Cambria" pitchFamily="18" charset="0"/>
                <a:ea typeface="Cambria" pitchFamily="18" charset="0"/>
                <a:cs typeface="Cambria" pitchFamily="18" charset="0"/>
              </a:rPr>
              <a:t>comparatively better than other models.</a:t>
            </a:r>
          </a:p>
          <a:p>
            <a:pPr marL="0" indent="0">
              <a:lnSpc>
                <a:spcPct val="115000"/>
              </a:lnSpc>
              <a:buFont typeface="Arial" panose="020B0604020202020204" pitchFamily="34" charset="0"/>
              <a:buNone/>
            </a:pPr>
            <a:r>
              <a:rPr lang="en-US" sz="1800" dirty="0">
                <a:latin typeface="Cambria" pitchFamily="18" charset="0"/>
                <a:ea typeface="Cambria" pitchFamily="18" charset="0"/>
                <a:cs typeface="Cambria" pitchFamily="18" charset="0"/>
              </a:rPr>
              <a:t>		</a:t>
            </a:r>
          </a:p>
        </p:txBody>
      </p:sp>
      <p:sp>
        <p:nvSpPr>
          <p:cNvPr id="4" name="Title 1"/>
          <p:cNvSpPr>
            <a:spLocks noGrp="1" noEditPoints="1"/>
          </p:cNvSpPr>
          <p:nvPr>
            <p:ph type="title"/>
          </p:nvPr>
        </p:nvSpPr>
        <p:spPr>
          <a:xfrm>
            <a:off x="451303" y="381932"/>
            <a:ext cx="10515600" cy="690735"/>
          </a:xfrm>
          <a:prstGeom prst="rect">
            <a:avLst/>
          </a:prstGeom>
        </p:spPr>
        <p:txBody>
          <a:bodyPr/>
          <a:lstStyle/>
          <a:p>
            <a:r>
              <a:rPr lang="en-IN" sz="4000" u="sng" dirty="0">
                <a:solidFill>
                  <a:srgbClr val="0000FF"/>
                </a:solidFill>
                <a:latin typeface="Cambria" pitchFamily="18" charset="0"/>
                <a:ea typeface="Cambria" pitchFamily="18" charset="0"/>
                <a:cs typeface="Cambria" pitchFamily="18" charset="0"/>
              </a:rPr>
              <a:t>Feature Selection</a:t>
            </a:r>
            <a:r>
              <a:rPr lang="en-US" sz="4000" u="sng" dirty="0">
                <a:solidFill>
                  <a:srgbClr val="0000FF"/>
                </a:solidFill>
                <a:latin typeface="Cambria" pitchFamily="18" charset="0"/>
                <a:ea typeface="Cambria" pitchFamily="18" charset="0"/>
                <a:cs typeface="Cambria" pitchFamily="18" charset="0"/>
              </a:rPr>
              <a:t>, </a:t>
            </a:r>
            <a:r>
              <a:rPr lang="en-IN" sz="4000" u="sng" dirty="0">
                <a:solidFill>
                  <a:srgbClr val="0000FF"/>
                </a:solidFill>
                <a:latin typeface="Cambria" pitchFamily="18" charset="0"/>
                <a:ea typeface="Cambria" pitchFamily="18" charset="0"/>
                <a:cs typeface="Cambria" pitchFamily="18" charset="0"/>
              </a:rPr>
              <a:t>MODEL</a:t>
            </a:r>
            <a:r>
              <a:rPr lang="en-US" sz="4000" u="sng" dirty="0">
                <a:solidFill>
                  <a:srgbClr val="0000FF"/>
                </a:solidFill>
                <a:latin typeface="Cambria" pitchFamily="18" charset="0"/>
                <a:ea typeface="Cambria" pitchFamily="18" charset="0"/>
                <a:cs typeface="Cambria" pitchFamily="18" charset="0"/>
              </a:rPr>
              <a:t>'S and Result</a:t>
            </a:r>
            <a:endParaRPr sz="4000" u="sng" dirty="0">
              <a:solidFill>
                <a:srgbClr val="0000FF"/>
              </a:solidFill>
              <a:latin typeface="Cambria" pitchFamily="18" charset="0"/>
              <a:ea typeface="Cambria" pitchFamily="18" charset="0"/>
              <a:cs typeface="Cambria" pitchFamily="18" charset="0"/>
            </a:endParaRPr>
          </a:p>
        </p:txBody>
      </p:sp>
      <p:graphicFrame>
        <p:nvGraphicFramePr>
          <p:cNvPr id="9" name="Chart 8">
            <a:extLst>
              <a:ext uri="{FF2B5EF4-FFF2-40B4-BE49-F238E27FC236}">
                <a16:creationId xmlns:a16="http://schemas.microsoft.com/office/drawing/2014/main" id="{E3E6981C-BE98-7D3B-457C-F396065AC906}"/>
              </a:ext>
            </a:extLst>
          </p:cNvPr>
          <p:cNvGraphicFramePr>
            <a:graphicFrameLocks/>
          </p:cNvGraphicFramePr>
          <p:nvPr>
            <p:extLst>
              <p:ext uri="{D42A27DB-BD31-4B8C-83A1-F6EECF244321}">
                <p14:modId xmlns:p14="http://schemas.microsoft.com/office/powerpoint/2010/main" val="3189561588"/>
              </p:ext>
            </p:extLst>
          </p:nvPr>
        </p:nvGraphicFramePr>
        <p:xfrm>
          <a:off x="836955" y="3473759"/>
          <a:ext cx="6953374"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307868" y="930390"/>
            <a:ext cx="11156995" cy="2377586"/>
          </a:xfrm>
          <a:prstGeom prst="rect">
            <a:avLst/>
          </a:prstGeom>
        </p:spPr>
        <p:txBody>
          <a:bodyPr>
            <a:normAutofit/>
          </a:bodyPr>
          <a:lstStyle/>
          <a:p>
            <a:pPr marL="0" indent="0">
              <a:lnSpc>
                <a:spcPct val="170000"/>
              </a:lnSpc>
              <a:buNone/>
            </a:pPr>
            <a:r>
              <a:rPr lang="en-IN" sz="1600" b="0" i="0" u="none" strike="noStrike" dirty="0">
                <a:latin typeface="Cambria" pitchFamily="18" charset="0"/>
                <a:ea typeface="Cambria" pitchFamily="18" charset="0"/>
                <a:cs typeface="Cambria" pitchFamily="18" charset="0"/>
              </a:rPr>
              <a:t>		</a:t>
            </a:r>
            <a:r>
              <a:rPr lang="en-US" sz="1600" b="0" i="0" dirty="0">
                <a:solidFill>
                  <a:srgbClr val="212529"/>
                </a:solidFill>
                <a:effectLst/>
                <a:latin typeface="Mulish"/>
              </a:rPr>
              <a:t> </a:t>
            </a:r>
            <a:r>
              <a:rPr lang="en-US" sz="1600" dirty="0">
                <a:latin typeface="Cambria" pitchFamily="18" charset="0"/>
                <a:ea typeface="Cambria" pitchFamily="18" charset="0"/>
              </a:rPr>
              <a:t>K Nearest Neighbor (KNN) is a very simple, easy-to-understand, and versatile machine learning algorithm. KNN is a simple algorithm, based on the local minimum of the target function which is used to learn an unknown function of desired precision and accuracy. The algorithm also finds the neighborhood of an unknown input, its range or distance from it, and other parameters. </a:t>
            </a:r>
          </a:p>
          <a:p>
            <a:pPr marL="0" indent="0">
              <a:lnSpc>
                <a:spcPct val="115000"/>
              </a:lnSpc>
              <a:buNone/>
            </a:pPr>
            <a:endParaRPr lang="en-US" sz="1600" dirty="0">
              <a:latin typeface="Cambria" pitchFamily="18" charset="0"/>
              <a:ea typeface="Cambria" pitchFamily="18" charset="0"/>
            </a:endParaRPr>
          </a:p>
        </p:txBody>
      </p:sp>
      <p:sp>
        <p:nvSpPr>
          <p:cNvPr id="4" name="Title 1"/>
          <p:cNvSpPr>
            <a:spLocks noGrp="1" noEditPoints="1"/>
          </p:cNvSpPr>
          <p:nvPr>
            <p:ph type="title"/>
          </p:nvPr>
        </p:nvSpPr>
        <p:spPr>
          <a:xfrm>
            <a:off x="451303" y="381932"/>
            <a:ext cx="10515600" cy="690735"/>
          </a:xfrm>
          <a:prstGeom prst="rect">
            <a:avLst/>
          </a:prstGeom>
        </p:spPr>
        <p:txBody>
          <a:bodyPr/>
          <a:lstStyle/>
          <a:p>
            <a:r>
              <a:rPr lang="en-IN" sz="4000" u="sng" dirty="0">
                <a:solidFill>
                  <a:srgbClr val="0000FF"/>
                </a:solidFill>
                <a:latin typeface="Cambria" pitchFamily="18" charset="0"/>
                <a:ea typeface="Cambria" pitchFamily="18" charset="0"/>
                <a:cs typeface="Cambria" pitchFamily="18" charset="0"/>
              </a:rPr>
              <a:t>K – Nearest Neighbors &amp; Recommendation:</a:t>
            </a:r>
            <a:endParaRPr sz="4000" u="sng" dirty="0">
              <a:solidFill>
                <a:srgbClr val="0000FF"/>
              </a:solidFill>
              <a:latin typeface="Cambria" pitchFamily="18" charset="0"/>
              <a:ea typeface="Cambria" pitchFamily="18" charset="0"/>
              <a:cs typeface="Cambria" pitchFamily="18" charset="0"/>
            </a:endParaRPr>
          </a:p>
        </p:txBody>
      </p:sp>
      <p:pic>
        <p:nvPicPr>
          <p:cNvPr id="8" name="Picture 7">
            <a:extLst>
              <a:ext uri="{FF2B5EF4-FFF2-40B4-BE49-F238E27FC236}">
                <a16:creationId xmlns:a16="http://schemas.microsoft.com/office/drawing/2014/main" id="{130F4220-875E-B1CE-F1A2-5DA028DB71F3}"/>
              </a:ext>
            </a:extLst>
          </p:cNvPr>
          <p:cNvPicPr>
            <a:picLocks noChangeAspect="1"/>
          </p:cNvPicPr>
          <p:nvPr/>
        </p:nvPicPr>
        <p:blipFill>
          <a:blip r:embed="rId3"/>
          <a:stretch>
            <a:fillRect/>
          </a:stretch>
        </p:blipFill>
        <p:spPr>
          <a:xfrm>
            <a:off x="517502" y="2693797"/>
            <a:ext cx="7917186" cy="2128059"/>
          </a:xfrm>
          <a:prstGeom prst="rect">
            <a:avLst/>
          </a:prstGeom>
        </p:spPr>
      </p:pic>
      <p:sp>
        <p:nvSpPr>
          <p:cNvPr id="11" name="Content Placeholder 2">
            <a:extLst>
              <a:ext uri="{FF2B5EF4-FFF2-40B4-BE49-F238E27FC236}">
                <a16:creationId xmlns:a16="http://schemas.microsoft.com/office/drawing/2014/main" id="{85DB0326-067A-4E81-D6A8-8820DB4CD7FC}"/>
              </a:ext>
            </a:extLst>
          </p:cNvPr>
          <p:cNvSpPr txBox="1">
            <a:spLocks noEditPoints="1"/>
          </p:cNvSpPr>
          <p:nvPr/>
        </p:nvSpPr>
        <p:spPr>
          <a:xfrm>
            <a:off x="451303" y="4998186"/>
            <a:ext cx="11156995" cy="144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sz="1800" b="1" i="1" dirty="0">
                <a:latin typeface="Cambria" pitchFamily="18" charset="0"/>
                <a:ea typeface="Cambria" pitchFamily="18" charset="0"/>
                <a:cs typeface="Cambria" pitchFamily="18" charset="0"/>
              </a:rPr>
              <a:t>Recommendation:</a:t>
            </a:r>
            <a:endParaRPr lang="en-IN" sz="1800" i="1" dirty="0">
              <a:latin typeface="Cambria" pitchFamily="18" charset="0"/>
              <a:ea typeface="Cambria" pitchFamily="18" charset="0"/>
              <a:cs typeface="Cambria" pitchFamily="18" charset="0"/>
            </a:endParaRPr>
          </a:p>
          <a:p>
            <a:pPr marL="0" indent="0">
              <a:lnSpc>
                <a:spcPct val="115000"/>
              </a:lnSpc>
              <a:buFont typeface="Arial" panose="020B0604020202020204" pitchFamily="34" charset="0"/>
              <a:buNone/>
            </a:pPr>
            <a:r>
              <a:rPr lang="en-IN" sz="1800" dirty="0">
                <a:latin typeface="Cambria" pitchFamily="18" charset="0"/>
                <a:ea typeface="Cambria" pitchFamily="18" charset="0"/>
                <a:cs typeface="Cambria" pitchFamily="18" charset="0"/>
              </a:rPr>
              <a:t>	</a:t>
            </a:r>
            <a:r>
              <a:rPr lang="en-US" sz="1800" dirty="0">
                <a:latin typeface="Cambria" pitchFamily="18" charset="0"/>
                <a:ea typeface="Cambria" pitchFamily="18" charset="0"/>
                <a:cs typeface="Cambria" pitchFamily="18" charset="0"/>
              </a:rPr>
              <a:t>1. If we get, few more features (Food, life style, etc..) on the accelerators, there is a chance of improvising the accuracy of the model.</a:t>
            </a:r>
          </a:p>
        </p:txBody>
      </p:sp>
    </p:spTree>
    <p:extLst>
      <p:ext uri="{BB962C8B-B14F-4D97-AF65-F5344CB8AC3E}">
        <p14:creationId xmlns:p14="http://schemas.microsoft.com/office/powerpoint/2010/main" val="199125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noEditPoints="1"/>
          </p:cNvSpPr>
          <p:nvPr>
            <p:ph type="title"/>
          </p:nvPr>
        </p:nvSpPr>
        <p:spPr>
          <a:xfrm>
            <a:off x="3345926" y="2943577"/>
            <a:ext cx="5970555" cy="690735"/>
          </a:xfrm>
          <a:prstGeom prst="rect">
            <a:avLst/>
          </a:prstGeom>
        </p:spPr>
        <p:txBody>
          <a:bodyPr>
            <a:normAutofit fontScale="90000"/>
          </a:bodyPr>
          <a:lstStyle/>
          <a:p>
            <a:r>
              <a:rPr lang="en-US" sz="8000">
                <a:solidFill>
                  <a:srgbClr val="0000FF"/>
                </a:solidFill>
                <a:latin typeface="Cambria" pitchFamily="18" charset="0"/>
                <a:ea typeface="Cambria" pitchFamily="18" charset="0"/>
                <a:cs typeface="Cambria" pitchFamily="18" charset="0"/>
              </a:rPr>
              <a:t>THANK YOU</a:t>
            </a:r>
            <a:endParaRPr sz="8000">
              <a:solidFill>
                <a:srgbClr val="0000FF"/>
              </a:solidFill>
              <a:latin typeface="Cambria" pitchFamily="18" charset="0"/>
              <a:ea typeface="Cambria" pitchFamily="18" charset="0"/>
              <a:cs typeface="Cambria" pitchFamily="18" charset="0"/>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566</Words>
  <Application>Microsoft Office PowerPoint</Application>
  <PresentationFormat>Widescreen</PresentationFormat>
  <Paragraphs>80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Mulish</vt:lpstr>
      <vt:lpstr>Default</vt:lpstr>
      <vt:lpstr>Activity Recognition -Multiclass Classification</vt:lpstr>
      <vt:lpstr>Approach</vt:lpstr>
      <vt:lpstr>Problem Statement &amp; Objective:</vt:lpstr>
      <vt:lpstr>Data Summary</vt:lpstr>
      <vt:lpstr>Exploratory Data Analysis, Data Wrangling &amp; Split:</vt:lpstr>
      <vt:lpstr>Feature Selection, MODEL'S and Result</vt:lpstr>
      <vt:lpstr>K – Nearest Neighbors &amp; Recommendation:</vt:lpstr>
      <vt:lpstr>THANK YOU</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CHIRANJEEVI C</cp:lastModifiedBy>
  <cp:revision>9</cp:revision>
  <dcterms:created xsi:type="dcterms:W3CDTF">2017-06-21T13:57:27Z</dcterms:created>
  <dcterms:modified xsi:type="dcterms:W3CDTF">2022-07-03T19:33:24Z</dcterms:modified>
</cp:coreProperties>
</file>