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C950E36-6078-42A6-BC06-4FB0142AD93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B9305E-7E54-4904-84A2-696DDAEA7F1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347E59-E105-462B-9B1B-F0109C4849E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1BDB65A-C2BE-4AFD-976C-80B5178F8B8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EFFCCF7-0FE8-48D5-890D-AE74D1C6AB2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B2D9941-D26F-4B28-A344-DF4CDA0FEE7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C66DFB-640E-4840-A6EF-28E7DC35A4F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7023">
              <a:srgbClr val="DEE7F5"/>
            </a:gs>
            <a:gs pos="91304">
              <a:srgbClr val="C1D1EC"/>
            </a:gs>
            <a:gs pos="94870">
              <a:schemeClr val="accent1">
                <a:lumMod val="39000"/>
                <a:lumOff val="61000"/>
              </a:schemeClr>
            </a:gs>
            <a:gs pos="100000">
              <a:schemeClr val="accent1">
                <a:lumMod val="73000"/>
                <a:lumOff val="27000"/>
                <a:alpha val="9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492399"/>
            <a:ext cx="9144000" cy="2227251"/>
          </a:xfrm>
        </p:spPr>
        <p:txBody>
          <a:bodyPr>
            <a:normAutofit fontScale="90000"/>
          </a:bodyPr>
          <a:lstStyle/>
          <a:p>
            <a:r>
              <a:rPr lang="en-US" sz="6500" dirty="0">
                <a:latin typeface="Cambria" pitchFamily="18" charset="0"/>
                <a:ea typeface="Cambria" pitchFamily="18" charset="0"/>
                <a:cs typeface="Cambria" pitchFamily="18" charset="0"/>
              </a:rPr>
              <a:t>Light Rail Patronage -  with Percentile range Analysis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744215" y="4428452"/>
            <a:ext cx="4370536" cy="631995"/>
          </a:xfrm>
        </p:spPr>
        <p:txBody>
          <a:bodyPr>
            <a:normAutofit fontScale="92500" lnSpcReduction="10000"/>
          </a:bodyPr>
          <a:lstStyle/>
          <a:p>
            <a:r>
              <a:rPr lang="en-IN" sz="450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Elaiyaraj .P</a:t>
            </a:r>
            <a:endParaRPr lang="en-US" sz="4500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44819" y="325495"/>
            <a:ext cx="10515600" cy="6907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u="sng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Approach</a:t>
            </a:r>
            <a:endParaRPr u="sng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4" name="Callout Down Arrow 3"/>
          <p:cNvSpPr/>
          <p:nvPr/>
        </p:nvSpPr>
        <p:spPr>
          <a:xfrm>
            <a:off x="3181352" y="1188052"/>
            <a:ext cx="3038811" cy="397173"/>
          </a:xfrm>
          <a:prstGeom prst="downArrowCallout">
            <a:avLst>
              <a:gd name="adj1" fmla="val 31366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Problem Statement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5" name="Callout Down Arrow 3"/>
          <p:cNvSpPr/>
          <p:nvPr/>
        </p:nvSpPr>
        <p:spPr>
          <a:xfrm>
            <a:off x="3181352" y="1655159"/>
            <a:ext cx="3038811" cy="397173"/>
          </a:xfrm>
          <a:prstGeom prst="downArrowCallout">
            <a:avLst>
              <a:gd name="adj1" fmla="val 31366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Objective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6" name="Callout Down Arrow 3"/>
          <p:cNvSpPr/>
          <p:nvPr/>
        </p:nvSpPr>
        <p:spPr>
          <a:xfrm>
            <a:off x="3211364" y="2139583"/>
            <a:ext cx="3038811" cy="397173"/>
          </a:xfrm>
          <a:prstGeom prst="downArrowCallout">
            <a:avLst>
              <a:gd name="adj1" fmla="val 25155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Data Summary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7" name="Callout Down Arrow 3"/>
          <p:cNvSpPr/>
          <p:nvPr/>
        </p:nvSpPr>
        <p:spPr>
          <a:xfrm>
            <a:off x="3181351" y="3727277"/>
            <a:ext cx="3103389" cy="397173"/>
          </a:xfrm>
          <a:prstGeom prst="downArrowCallout">
            <a:avLst>
              <a:gd name="adj1" fmla="val 25154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Feature Selection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8" name="Callout Down Arrow 3"/>
          <p:cNvSpPr/>
          <p:nvPr/>
        </p:nvSpPr>
        <p:spPr>
          <a:xfrm>
            <a:off x="3181351" y="4224141"/>
            <a:ext cx="3103389" cy="397173"/>
          </a:xfrm>
          <a:prstGeom prst="downArrowCallout">
            <a:avLst>
              <a:gd name="adj1" fmla="val 25155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Model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9" name="Callout Down Arrow 3"/>
          <p:cNvSpPr/>
          <p:nvPr/>
        </p:nvSpPr>
        <p:spPr>
          <a:xfrm>
            <a:off x="3179074" y="4742191"/>
            <a:ext cx="3103389" cy="397173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Result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1352" y="5753417"/>
            <a:ext cx="3149005" cy="2836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Recommendation</a:t>
            </a:r>
            <a:r>
              <a:rPr lang="en-US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s</a:t>
            </a:r>
          </a:p>
        </p:txBody>
      </p:sp>
      <p:sp>
        <p:nvSpPr>
          <p:cNvPr id="13" name="Callout Down Arrow 3"/>
          <p:cNvSpPr/>
          <p:nvPr/>
        </p:nvSpPr>
        <p:spPr>
          <a:xfrm>
            <a:off x="3211364" y="3230413"/>
            <a:ext cx="3038811" cy="397173"/>
          </a:xfrm>
          <a:prstGeom prst="downArrowCallout">
            <a:avLst>
              <a:gd name="adj1" fmla="val 25155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Data Wrangling</a:t>
            </a:r>
            <a:endParaRPr lang="en-US" sz="1600">
              <a:solidFill>
                <a:srgbClr val="0066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14" name="Callout Down Arrow 3"/>
          <p:cNvSpPr/>
          <p:nvPr/>
        </p:nvSpPr>
        <p:spPr>
          <a:xfrm>
            <a:off x="3211364" y="2657634"/>
            <a:ext cx="3038811" cy="397173"/>
          </a:xfrm>
          <a:prstGeom prst="downArrowCallout">
            <a:avLst>
              <a:gd name="adj1" fmla="val 31366"/>
              <a:gd name="adj2" fmla="val 25000"/>
              <a:gd name="adj3" fmla="val 25000"/>
              <a:gd name="adj4" fmla="val 649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Exploratory Data Analysis</a:t>
            </a:r>
          </a:p>
        </p:txBody>
      </p:sp>
      <p:sp>
        <p:nvSpPr>
          <p:cNvPr id="15" name="Callout Down Arrow 3"/>
          <p:cNvSpPr/>
          <p:nvPr/>
        </p:nvSpPr>
        <p:spPr>
          <a:xfrm>
            <a:off x="3181352" y="5247804"/>
            <a:ext cx="3103389" cy="397173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66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Model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92833" y="1250586"/>
            <a:ext cx="11156995" cy="473370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Problem Statement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		</a:t>
            </a:r>
            <a:r>
              <a:rPr lang="en-IN" sz="1800" dirty="0">
                <a:latin typeface="Cambria" pitchFamily="18" charset="0"/>
                <a:ea typeface="Cambria" pitchFamily="18" charset="0"/>
              </a:rPr>
              <a:t>Predict the daily total patronage figure (number of boardings) on the Light Rail Network in Canberra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800" b="0" i="0" u="none" strike="noStrike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Objective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Predicting number of onboarding passengers with the lower (10 percentile) and Upper (90 percentile) range.</a:t>
            </a:r>
            <a:endParaRPr lang="en-US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Data</a:t>
            </a:r>
            <a:r>
              <a:rPr lang="en-IN" sz="1800" b="1" dirty="0">
                <a:latin typeface="Cambria" pitchFamily="18" charset="0"/>
                <a:ea typeface="Cambria" pitchFamily="18" charset="0"/>
                <a:cs typeface="Cambria" pitchFamily="18" charset="0"/>
              </a:rPr>
              <a:t> </a:t>
            </a: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Summary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To build the model, extracted the data from the provided site. The data begins from 5</a:t>
            </a:r>
            <a:r>
              <a:rPr lang="en-IN" sz="18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 Jan 2019 to till date.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I have used the date from 5</a:t>
            </a:r>
            <a:r>
              <a:rPr lang="en-US" sz="18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 Jan 2019 to 25</a:t>
            </a:r>
            <a:r>
              <a:rPr lang="en-US" sz="18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 June 2022 to develop the model, to predict the number of onboardings. </a:t>
            </a:r>
            <a:endParaRPr lang="en-IN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4" name="Title 1"/>
          <p:cNvSpPr>
            <a:spLocks noGrp="1" noEditPoints="1"/>
          </p:cNvSpPr>
          <p:nvPr>
            <p:ph type="title"/>
          </p:nvPr>
        </p:nvSpPr>
        <p:spPr>
          <a:xfrm>
            <a:off x="492833" y="559851"/>
            <a:ext cx="10515600" cy="690735"/>
          </a:xfrm>
          <a:prstGeom prst="rect">
            <a:avLst/>
          </a:prstGeom>
        </p:spPr>
        <p:txBody>
          <a:bodyPr/>
          <a:lstStyle/>
          <a:p>
            <a:r>
              <a:rPr lang="en-IN" sz="4000" u="sng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Problem Statement, Objective &amp; Data Summary</a:t>
            </a:r>
            <a:endParaRPr sz="4000" u="sng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92833" y="1401346"/>
            <a:ext cx="11156995" cy="49187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Dropped redundant features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		Dropped “My Way &amp; Paper Ticket”(deriving the TOTAL column) variables, which are irrelevant / unnecessary for model building. </a:t>
            </a:r>
            <a:endParaRPr lang="en-US" sz="1800" b="0" i="0" u="none" strike="noStrike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0" indent="0">
              <a:lnSpc>
                <a:spcPct val="10000"/>
              </a:lnSpc>
              <a:buNone/>
            </a:pPr>
            <a:endParaRPr lang="en-US" sz="1800" b="0" i="0" u="none" strike="noStrike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Deriving NEW variables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I have derived 6 new variables from DATE columns. (For </a:t>
            </a:r>
            <a:r>
              <a:rPr lang="en-IN" sz="1800" dirty="0" err="1">
                <a:latin typeface="Cambria" pitchFamily="18" charset="0"/>
                <a:ea typeface="Cambria" pitchFamily="18" charset="0"/>
                <a:cs typeface="Cambria" pitchFamily="18" charset="0"/>
              </a:rPr>
              <a:t>eg.</a:t>
            </a: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, Day, Week, Month, Quarter, Day of week and isWeekend variables). Created 7 days LAG on the TARGET shift to improvising the model accuracy. </a:t>
            </a:r>
          </a:p>
          <a:p>
            <a:pPr marL="0" indent="0">
              <a:lnSpc>
                <a:spcPct val="10000"/>
              </a:lnSpc>
              <a:buNone/>
            </a:pPr>
            <a:endParaRPr lang="en-US" sz="1800" b="0" i="0" u="none" strike="noStrike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Data Split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  <a:endParaRPr lang="en-IN" sz="1800" b="1" i="1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 I have segregated the data into 70 – 30 subset for Training and Testing of the models.</a:t>
            </a:r>
            <a:endParaRPr lang="en-US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0" indent="0">
              <a:lnSpc>
                <a:spcPct val="10000"/>
              </a:lnSpc>
              <a:buNone/>
            </a:pPr>
            <a:endParaRPr lang="en-US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4" name="Title 1"/>
          <p:cNvSpPr>
            <a:spLocks noGrp="1" noEditPoints="1"/>
          </p:cNvSpPr>
          <p:nvPr>
            <p:ph type="title"/>
          </p:nvPr>
        </p:nvSpPr>
        <p:spPr>
          <a:xfrm>
            <a:off x="492833" y="559851"/>
            <a:ext cx="10515600" cy="6907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IN" sz="4000" u="sng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Exploratory Data Analysis &amp; </a:t>
            </a:r>
            <a:r>
              <a:rPr lang="en-IN" u="sng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Data Wrangling</a:t>
            </a:r>
            <a:endParaRPr sz="4000" u="sng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7502" y="805160"/>
            <a:ext cx="11156995" cy="58109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Feature Selection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IN" sz="18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		</a:t>
            </a:r>
            <a:r>
              <a:rPr lang="en-IN" sz="16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Utilized "FEATURE_IMPORTANCE" function from ensemble techniques to find the important features, which will help us to build the best model.</a:t>
            </a:r>
            <a:endParaRPr lang="en-IN" sz="16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</a:pPr>
            <a:r>
              <a:rPr lang="en-IN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Model</a:t>
            </a:r>
            <a:r>
              <a:rPr lang="en-US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s &amp; Result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</a:t>
            </a:r>
            <a:r>
              <a:rPr lang="en-IN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I have tested the data with multiple classification techniques to build the best model with high accuracy and finally chosen "</a:t>
            </a:r>
            <a:r>
              <a:rPr lang="en-IN" sz="16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GRADIENT BOOSTING</a:t>
            </a:r>
            <a:r>
              <a:rPr lang="en-IN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“(with Quantile LOSS function) (48% accuracy) algorithm, which suits the data </a:t>
            </a:r>
            <a:r>
              <a:rPr lang="en-US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comparatively better than other models and providing the 10</a:t>
            </a:r>
            <a:r>
              <a:rPr lang="en-US" sz="16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, 50</a:t>
            </a:r>
            <a:r>
              <a:rPr lang="en-US" sz="16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 and 90</a:t>
            </a:r>
            <a:r>
              <a:rPr lang="en-US" sz="16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600" dirty="0">
                <a:latin typeface="Cambria" pitchFamily="18" charset="0"/>
                <a:ea typeface="Cambria" pitchFamily="18" charset="0"/>
                <a:cs typeface="Cambria" pitchFamily="18" charset="0"/>
              </a:rPr>
              <a:t> Percentile range on the prediction.</a:t>
            </a:r>
          </a:p>
          <a:p>
            <a:pPr marL="0" indent="0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	</a:t>
            </a:r>
          </a:p>
        </p:txBody>
      </p:sp>
      <p:sp>
        <p:nvSpPr>
          <p:cNvPr id="4" name="Title 1"/>
          <p:cNvSpPr>
            <a:spLocks noGrp="1" noEditPoints="1"/>
          </p:cNvSpPr>
          <p:nvPr>
            <p:ph type="title"/>
          </p:nvPr>
        </p:nvSpPr>
        <p:spPr>
          <a:xfrm>
            <a:off x="412151" y="241898"/>
            <a:ext cx="10515600" cy="690735"/>
          </a:xfrm>
          <a:prstGeom prst="rect">
            <a:avLst/>
          </a:prstGeom>
        </p:spPr>
        <p:txBody>
          <a:bodyPr/>
          <a:lstStyle/>
          <a:p>
            <a:r>
              <a:rPr lang="en-IN" sz="4000" u="sng" dirty="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Feature Selection</a:t>
            </a:r>
            <a:r>
              <a:rPr lang="en-US" sz="4000" u="sng" dirty="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, </a:t>
            </a:r>
            <a:r>
              <a:rPr lang="en-IN" sz="4000" u="sng" dirty="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MODEL</a:t>
            </a:r>
            <a:r>
              <a:rPr lang="en-US" sz="4000" u="sng" dirty="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'S and Result</a:t>
            </a:r>
            <a:endParaRPr sz="4000" u="sng" dirty="0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72642-CF0F-C7A7-A94C-97E71FDD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49" y="3594847"/>
            <a:ext cx="7629198" cy="3021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BA7AB-56E4-A86D-8DE5-3A4644E9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798" y="3594846"/>
            <a:ext cx="3821190" cy="2850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92833" y="1339674"/>
            <a:ext cx="11156995" cy="304406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Model Implementation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8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		I</a:t>
            </a:r>
            <a:r>
              <a:rPr lang="en-US" sz="1800" b="0" i="0" u="none" strike="noStrike" dirty="0">
                <a:latin typeface="Cambria" pitchFamily="18" charset="0"/>
                <a:ea typeface="Cambria" pitchFamily="18" charset="0"/>
                <a:cs typeface="Cambria" pitchFamily="18" charset="0"/>
              </a:rPr>
              <a:t>mplemented the trained </a:t>
            </a: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"</a:t>
            </a:r>
            <a:r>
              <a:rPr lang="en-IN" sz="1800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GRADIENT BOOSTING</a:t>
            </a: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“ (with Quantile LOSS function) algorithm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 model in OUT OF TIME validation dataset (for next 30days – from 26</a:t>
            </a:r>
            <a:r>
              <a:rPr lang="en-US" sz="1800" baseline="30000" dirty="0">
                <a:latin typeface="Cambria" pitchFamily="18" charset="0"/>
                <a:ea typeface="Cambria" pitchFamily="18" charset="0"/>
                <a:cs typeface="Cambria" pitchFamily="18" charset="0"/>
              </a:rPr>
              <a:t>th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 June) and mapped the responses (10, 50 &amp; 90 Percentile range).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800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b="1" i="1" dirty="0">
                <a:latin typeface="Cambria" pitchFamily="18" charset="0"/>
                <a:ea typeface="Cambria" pitchFamily="18" charset="0"/>
                <a:cs typeface="Cambria" pitchFamily="18" charset="0"/>
              </a:rPr>
              <a:t>Submission:</a:t>
            </a:r>
            <a:endParaRPr lang="en-IN" sz="1800" i="1" dirty="0"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</a:t>
            </a: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I have mapped the response with OUT of TIME validation dataset and exported into CSV file.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  <a:cs typeface="Cambria" pitchFamily="18" charset="0"/>
              </a:rPr>
              <a:t>	</a:t>
            </a:r>
          </a:p>
        </p:txBody>
      </p:sp>
      <p:sp>
        <p:nvSpPr>
          <p:cNvPr id="4" name="Title 1"/>
          <p:cNvSpPr>
            <a:spLocks noGrp="1" noEditPoints="1"/>
          </p:cNvSpPr>
          <p:nvPr>
            <p:ph type="title"/>
          </p:nvPr>
        </p:nvSpPr>
        <p:spPr>
          <a:xfrm>
            <a:off x="492833" y="488589"/>
            <a:ext cx="10515600" cy="690735"/>
          </a:xfrm>
          <a:prstGeom prst="rect">
            <a:avLst/>
          </a:prstGeom>
        </p:spPr>
        <p:txBody>
          <a:bodyPr/>
          <a:lstStyle/>
          <a:p>
            <a:r>
              <a:rPr lang="en-US" sz="4000" u="sng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Model Implementation and Recommendation</a:t>
            </a:r>
            <a:endParaRPr sz="4000" u="sng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EditPoints="1"/>
          </p:cNvSpPr>
          <p:nvPr>
            <p:ph type="title"/>
          </p:nvPr>
        </p:nvSpPr>
        <p:spPr>
          <a:xfrm>
            <a:off x="3345926" y="2943577"/>
            <a:ext cx="5970555" cy="69073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8000">
                <a:solidFill>
                  <a:srgbClr val="0000FF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THANK YOU</a:t>
            </a:r>
            <a:endParaRPr sz="8000">
              <a:solidFill>
                <a:srgbClr val="0000FF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438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Default</vt:lpstr>
      <vt:lpstr>Light Rail Patronage -  with Percentile range Analysis</vt:lpstr>
      <vt:lpstr>Approach</vt:lpstr>
      <vt:lpstr>Problem Statement, Objective &amp; Data Summary</vt:lpstr>
      <vt:lpstr>Exploratory Data Analysis &amp; Data Wrangling</vt:lpstr>
      <vt:lpstr>Feature Selection, MODEL'S and Result</vt:lpstr>
      <vt:lpstr>Model Implementation and Recommendation</vt:lpstr>
      <vt:lpstr>THANK YOU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CHIRANJEEVI C</cp:lastModifiedBy>
  <cp:revision>5</cp:revision>
  <dcterms:created xsi:type="dcterms:W3CDTF">2017-06-21T13:57:27Z</dcterms:created>
  <dcterms:modified xsi:type="dcterms:W3CDTF">2022-07-03T19:33:17Z</dcterms:modified>
</cp:coreProperties>
</file>