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Roboto Mon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font" Target="fonts/RobotoMono-bold.fntdata"/><Relationship Id="rId10" Type="http://schemas.openxmlformats.org/officeDocument/2006/relationships/slide" Target="slides/slide4.xml"/><Relationship Id="rId21" Type="http://schemas.openxmlformats.org/officeDocument/2006/relationships/font" Target="fonts/RobotoMono-regular.fntdata"/><Relationship Id="rId13" Type="http://schemas.openxmlformats.org/officeDocument/2006/relationships/slide" Target="slides/slide7.xml"/><Relationship Id="rId24" Type="http://schemas.openxmlformats.org/officeDocument/2006/relationships/font" Target="fonts/RobotoMono-boldItalic.fntdata"/><Relationship Id="rId12" Type="http://schemas.openxmlformats.org/officeDocument/2006/relationships/slide" Target="slides/slide6.xml"/><Relationship Id="rId23" Type="http://schemas.openxmlformats.org/officeDocument/2006/relationships/font" Target="fonts/RobotoMono-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localhost:5173/" TargetMode="External"/><Relationship Id="rId3" Type="http://schemas.openxmlformats.org/officeDocument/2006/relationships/hyperlink" Target="http://localhost:5173/advisor/appointments"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852c4b4b4a_2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3852c4b4b4a_2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852c4b4b4a_2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g3852c4b4b4a_2_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http://localhost:5173/</a:t>
            </a:r>
            <a:r>
              <a:rPr lang="en"/>
              <a:t>   Garage Pro</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u="sng">
                <a:solidFill>
                  <a:schemeClr val="hlink"/>
                </a:solidFill>
                <a:hlinkClick r:id="rId3"/>
              </a:rPr>
              <a:t>http://localhost:5173/advisor/appointments</a:t>
            </a:r>
            <a:r>
              <a:rPr lang="en"/>
              <a:t> - Service Advisor Portal</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852c4b4b4a_2_1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g3852c4b4b4a_2_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 hit a few issues. Duplicate emails initially triggered database errors; I fixed that by normalizing emails and doing an ‘update-or-create’ in the service layer, returning a clear 400 to the UI. Past dates caused validation failures; it now block past morning/afternoon slots in the UI and re-check on the server</a:t>
            </a:r>
            <a:endParaRPr/>
          </a:p>
          <a:p>
            <a:pPr indent="0" lvl="0" marL="0" rtl="0" algn="l">
              <a:lnSpc>
                <a:spcPct val="100000"/>
              </a:lnSpc>
              <a:spcBef>
                <a:spcPts val="0"/>
              </a:spcBef>
              <a:spcAft>
                <a:spcPts val="0"/>
              </a:spcAft>
              <a:buSzPts val="1100"/>
              <a:buNone/>
            </a:pPr>
            <a:r>
              <a:t/>
            </a:r>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Coordinating form validation on both the client and server side was a key challenge. I used React’s validation tools along with Jakarta Validator in Spring Boot. Managing multi-step form state was another challenge, solved using React. Finally,  Making sure both frontend and backend agreed on data formats and validation rules, and managing the state between steps in the booking form.</a:t>
            </a:r>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852c4b4b4a_2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g3852c4b4b4a_2_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Next step ideas: Develop the advisor dashboard from read-only to full scheduling approve/deny requests, reschedule, edit details, and mark jobs complete. To improve reliability, I add availability rules and conflict detection: store mechanic working hours and block times, and check overlaps to prevent double-booking. Customers and advisors will get timely email/SMS notifications for confirmations, changes, and reminders. We’ll introduce authentication with role-based access (Advisor/Admin) and log all changes for traceability. On the business side, we’ll support pricing bundles and optional payments  For visibility, add simple reports daily workload, revenue, and CSV export and maybe some logging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852c4b4b4a_2_1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g3852c4b4b4a_2_1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What we learned</a:t>
            </a:r>
            <a:br>
              <a:rPr b="1" lang="en">
                <a:solidFill>
                  <a:schemeClr val="dk1"/>
                </a:solidFill>
              </a:rPr>
            </a:br>
            <a:r>
              <a:rPr lang="en">
                <a:solidFill>
                  <a:schemeClr val="dk1"/>
                </a:solidFill>
              </a:rPr>
              <a:t>I designed a straightforward booking app that simple to use: customers pick services and a mechanic, choose a time, and get a quote. I added checks in the browser and on the server so bad inputs don’t slip through things like past dates, wrong emails, or missing fields. When something is wrong, the system explains it in plain language instead of crazy error messages.. We also made sure the “advisor view” loads complete appointment details reliably, so staff can trust what they see without clicking around. </a:t>
            </a:r>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Real-world use</a:t>
            </a:r>
            <a:br>
              <a:rPr b="1" lang="en">
                <a:solidFill>
                  <a:schemeClr val="dk1"/>
                </a:solidFill>
              </a:rPr>
            </a:br>
            <a:r>
              <a:rPr lang="en">
                <a:solidFill>
                  <a:schemeClr val="dk1"/>
                </a:solidFill>
              </a:rPr>
              <a:t>Shops can accept bookings online instead of calling around like crazy. Customers see available options, pick morning or afternoon, and the shop confirms or reschedules if needed. This reduces no-shows, smooths the daily workload by assigning the right mechanic, and captures notes and prices for future visits. Over time, those records help with quick estimates and reminders, which improves customer experience and keeps bays full.</a:t>
            </a:r>
            <a:endParaRPr>
              <a:solidFill>
                <a:schemeClr val="dk1"/>
              </a:solidFill>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852c4b4b4a_2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g3852c4b4b4a_2_12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852c4b4b4a_2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g3852c4b4b4a_2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852c4b4b4a_2_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g3852c4b4b4a_2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GaragePro is a lightweight way to book vehicle service in minutes. The flow is simple pick services, choose a mechanic, select morning or afternoon, and get an instant quote. On the shop side, a Service Advisor view lists incoming requests so they can confirm times and keep the day organized. The goal was to remove friction, simple booking, and show a clear end-to-end path from the customer’s form to a saved records the advisor can act 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852c4b4b4a_2_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3852c4b4b4a_2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Cambria"/>
                <a:ea typeface="Cambria"/>
                <a:cs typeface="Cambria"/>
                <a:sym typeface="Cambria"/>
              </a:rPr>
              <a:t>The Tech stach frontend, I used React  with Vite for fast development and hot module reloading. Styling is handled with Bootstrap , and routing is managed using React Router. On the backend, I used Spring Boot  with Java . Spring handles the RESTful API endpoints, and Spring Data JPA connects to a MySQL  database. For validation, I used Jakarta Validation (like @Email, @NotBlank), and Lombok helps reduce repetitive code like getters and setters. This stack allows clean separation of concerns and ensures proper validation and communication between the client and server.</a:t>
            </a:r>
            <a:endParaRPr>
              <a:solidFill>
                <a:schemeClr val="dk1"/>
              </a:solidFill>
              <a:latin typeface="Cambria"/>
              <a:ea typeface="Cambria"/>
              <a:cs typeface="Cambria"/>
              <a:sym typeface="Cambria"/>
            </a:endParaRPr>
          </a:p>
          <a:p>
            <a:pPr indent="0" lvl="0" marL="0" rtl="0" algn="l">
              <a:lnSpc>
                <a:spcPct val="100000"/>
              </a:lnSpc>
              <a:spcBef>
                <a:spcPts val="100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852c4b4b4a_2_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g3852c4b4b4a_2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We keep the app in clear layers so each part has one job.</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Domain Layer</a:t>
            </a:r>
            <a:r>
              <a:rPr lang="en">
                <a:solidFill>
                  <a:schemeClr val="dk1"/>
                </a:solidFill>
              </a:rPr>
              <a:t> data shapes—Customer, Mechanic, Service, Booking. these map to tables.</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Data Layer</a:t>
            </a:r>
            <a:r>
              <a:rPr lang="en">
                <a:solidFill>
                  <a:schemeClr val="dk1"/>
                </a:solidFill>
              </a:rPr>
              <a:t> is Spring Data JPA. Repositories read/write those entities to </a:t>
            </a:r>
            <a:r>
              <a:rPr b="1" lang="en">
                <a:solidFill>
                  <a:schemeClr val="dk1"/>
                </a:solidFill>
              </a:rPr>
              <a:t>MySQL</a:t>
            </a:r>
            <a:r>
              <a:rPr lang="en">
                <a:solidFill>
                  <a:schemeClr val="dk1"/>
                </a:solidFill>
              </a:rPr>
              <a:t> with simple CRUD methods.</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Service Layer</a:t>
            </a:r>
            <a:r>
              <a:rPr lang="en">
                <a:solidFill>
                  <a:schemeClr val="dk1"/>
                </a:solidFill>
              </a:rPr>
              <a:t> contains the rules and business logic: prevent past-date bookings, normalize statuses, upsert customers by email, and return fully-initialized results for the advisor view.</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Controller</a:t>
            </a:r>
            <a:r>
              <a:rPr lang="en">
                <a:solidFill>
                  <a:schemeClr val="dk1"/>
                </a:solidFill>
              </a:rPr>
              <a:t> exposes clean REST endpoints under </a:t>
            </a:r>
            <a:r>
              <a:rPr lang="en">
                <a:solidFill>
                  <a:srgbClr val="188038"/>
                </a:solidFill>
                <a:latin typeface="Roboto Mono"/>
                <a:ea typeface="Roboto Mono"/>
                <a:cs typeface="Roboto Mono"/>
                <a:sym typeface="Roboto Mono"/>
              </a:rPr>
              <a:t>/api/**</a:t>
            </a:r>
            <a:r>
              <a:rPr lang="en">
                <a:solidFill>
                  <a:schemeClr val="dk1"/>
                </a:solidFill>
              </a:rPr>
              <a:t> </a:t>
            </a:r>
            <a:br>
              <a:rPr lang="en">
                <a:solidFill>
                  <a:schemeClr val="dk1"/>
                </a:solidFill>
              </a:rPr>
            </a:br>
            <a:endParaRPr>
              <a:solidFill>
                <a:schemeClr val="dk1"/>
              </a:solidFill>
            </a:endParaRPr>
          </a:p>
          <a:p>
            <a:pPr indent="0" lvl="0" marL="0" rtl="0" algn="l">
              <a:lnSpc>
                <a:spcPct val="115000"/>
              </a:lnSpc>
              <a:spcBef>
                <a:spcPts val="1200"/>
              </a:spcBef>
              <a:spcAft>
                <a:spcPts val="0"/>
              </a:spcAft>
              <a:buSzPts val="1100"/>
              <a:buNone/>
            </a:pPr>
            <a:r>
              <a:rPr lang="en">
                <a:solidFill>
                  <a:schemeClr val="dk1"/>
                </a:solidFill>
              </a:rPr>
              <a:t>On the </a:t>
            </a:r>
            <a:r>
              <a:rPr b="1" lang="en">
                <a:solidFill>
                  <a:schemeClr val="dk1"/>
                </a:solidFill>
              </a:rPr>
              <a:t>component</a:t>
            </a:r>
            <a:r>
              <a:rPr lang="en">
                <a:solidFill>
                  <a:schemeClr val="dk1"/>
                </a:solidFill>
              </a:rPr>
              <a:t> side, the </a:t>
            </a:r>
            <a:r>
              <a:rPr b="1" lang="en">
                <a:solidFill>
                  <a:schemeClr val="dk1"/>
                </a:solidFill>
              </a:rPr>
              <a:t>frontend</a:t>
            </a:r>
            <a:r>
              <a:rPr lang="en">
                <a:solidFill>
                  <a:schemeClr val="dk1"/>
                </a:solidFill>
              </a:rPr>
              <a:t> (React/Vite) is a set of pages and reusable UI pieces Home, Booking, Confirm, and the Advisor dashboard calling a tiny </a:t>
            </a:r>
            <a:r>
              <a:rPr lang="en">
                <a:solidFill>
                  <a:srgbClr val="188038"/>
                </a:solidFill>
                <a:latin typeface="Roboto Mono"/>
                <a:ea typeface="Roboto Mono"/>
                <a:cs typeface="Roboto Mono"/>
                <a:sym typeface="Roboto Mono"/>
              </a:rPr>
              <a:t>api.js</a:t>
            </a:r>
            <a:r>
              <a:rPr lang="en">
                <a:solidFill>
                  <a:schemeClr val="dk1"/>
                </a:solidFill>
              </a:rPr>
              <a:t>.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 </a:t>
            </a:r>
            <a:r>
              <a:rPr b="1" lang="en">
                <a:solidFill>
                  <a:schemeClr val="dk1"/>
                </a:solidFill>
              </a:rPr>
              <a:t>backend</a:t>
            </a:r>
            <a:r>
              <a:rPr lang="en">
                <a:solidFill>
                  <a:schemeClr val="dk1"/>
                </a:solidFill>
              </a:rPr>
              <a:t> is organized by feature (Booking, Customer, Mechanic, Services) with a controller and a service per feature.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This layering keeps the UI simple, puts business logic in one place, and makes data access reliable so adding things like ‘change booking status’ stays easy and safe.”</a:t>
            </a:r>
            <a:endParaRPr>
              <a:solidFill>
                <a:schemeClr val="dk1"/>
              </a:solidFill>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852c4b4b4a_2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g3852c4b4b4a_2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solidFill>
                  <a:schemeClr val="dk1"/>
                </a:solidFill>
              </a:rPr>
              <a:t>The </a:t>
            </a:r>
            <a:r>
              <a:rPr lang="en">
                <a:solidFill>
                  <a:schemeClr val="dk1"/>
                </a:solidFill>
              </a:rPr>
              <a:t>core data into Customers, Mechanics, Services, and Bookings. Bookings holds the foreign keys and represents the actual appointment. A unique index on customer email prevents duplicates, and store quoted prices and notes right on the booking for transparency. With added sensible indexes like status and appointment time so the advisor view can filter today’s schedule quickly as data grows.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852c4b4b4a_2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3852c4b4b4a_2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Two mocks to lock the brand colors and a homepage that builds trust and a streamlined booking screen that minimizes decisions. The home page uses a bold hero, three value badges, and one primary “Book an Appointment” call-to-action so users always know the next step. Below that, popular services and a mechanic preview.</a:t>
            </a:r>
            <a:endParaRPr/>
          </a:p>
          <a:p>
            <a:pPr indent="0" lvl="0" marL="0" rtl="0" algn="l">
              <a:lnSpc>
                <a:spcPct val="115000"/>
              </a:lnSpc>
              <a:spcBef>
                <a:spcPts val="1200"/>
              </a:spcBef>
              <a:spcAft>
                <a:spcPts val="0"/>
              </a:spcAft>
              <a:buSzPts val="1100"/>
              <a:buNone/>
            </a:pPr>
            <a:r>
              <a:rPr lang="en"/>
              <a:t>On the booking screen, the flow is intentionally linear: select services, choose a mechanic, pick a date with a simple Morning/Afternoon choice , add contact/vehicle details, then review the quote and confirm. </a:t>
            </a:r>
            <a:endParaRPr/>
          </a:p>
          <a:p>
            <a:pPr indent="0" lvl="0" marL="0" rtl="0" algn="l">
              <a:lnSpc>
                <a:spcPct val="115000"/>
              </a:lnSpc>
              <a:spcBef>
                <a:spcPts val="1200"/>
              </a:spcBef>
              <a:spcAft>
                <a:spcPts val="1200"/>
              </a:spcAft>
              <a:buSzPts val="1100"/>
              <a:buNone/>
            </a:pPr>
            <a:r>
              <a:rPr lang="en"/>
              <a:t>Later added an Service Advisor page - http://localhost:5173/advisor/appointments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852c4b4b4a_2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g3852c4b4b4a_2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The primary user journey focuses on fast, low-friction booking. A customer lands on Home, selects one or more services, chooses a mechanic, and picks a date using a simple Morning/Afternoon choice to reduce time-picker errors. They add contact and vehicle details, review the auto-calculated quote, and submit. On success, we route to a confirmation page with a human-readable “When” label and a clear next step.</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Validation is split between client and server. The UI blocks obvious mistakes (invalid email/phone, past dates or already-elapsed slots), while the API enforces business rules (no past appointments, required foreign keys) and returns friendly error messages that render as a banner. This keeps the flow responsive while ensuring data integrity.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852c4b4b4a_2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g3852c4b4b4a_2_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solidFill>
                  <a:schemeClr val="dk1"/>
                </a:solidFill>
              </a:rPr>
              <a:t>Core features include creating or updating the customer by email, creating a booking with a quoted total, and a confirmation page that summarizes the appointment. The advisor appointments page lists requests with search and status filters, so staff can see what’s coming and prioritize. We added client-side checks and server-side guards to keep data clean and turn vague 500s into understandable, friendly messages</a:t>
            </a:r>
            <a:endParaRPr>
              <a:solidFill>
                <a:schemeClr val="dk1"/>
              </a:solidFill>
            </a:endParaRPr>
          </a:p>
          <a:p>
            <a:pPr indent="0" lvl="0" marL="0" rtl="0" algn="l">
              <a:lnSpc>
                <a:spcPct val="100000"/>
              </a:lnSpc>
              <a:spcBef>
                <a:spcPts val="0"/>
              </a:spcBef>
              <a:spcAft>
                <a:spcPts val="0"/>
              </a:spcAft>
              <a:buSzPts val="1100"/>
              <a:buNone/>
            </a:pPr>
            <a:r>
              <a:t/>
            </a:r>
            <a:endParaRPr b="1">
              <a:solidFill>
                <a:schemeClr val="dk1"/>
              </a:solidFill>
            </a:endParaRPr>
          </a:p>
          <a:p>
            <a:pPr indent="0" lvl="0" marL="0" rtl="0" algn="l">
              <a:lnSpc>
                <a:spcPct val="100000"/>
              </a:lnSpc>
              <a:spcBef>
                <a:spcPts val="0"/>
              </a:spcBef>
              <a:spcAft>
                <a:spcPts val="0"/>
              </a:spcAft>
              <a:buSzPts val="1100"/>
              <a:buNone/>
            </a:pPr>
            <a:r>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rPr>
              <a:t>CRUD Operations:</a:t>
            </a:r>
            <a:r>
              <a:rPr lang="en">
                <a:solidFill>
                  <a:schemeClr val="dk1"/>
                </a:solidFill>
              </a:rPr>
              <a:t> Full CRUD for Customers, Mechanics, and Services. For Bookings, it support create and list now; update/delete + status transitions (Confirm/In-Progress/Complete/Cancel) are next.</a:t>
            </a:r>
            <a:br>
              <a:rPr lang="en">
                <a:solidFill>
                  <a:schemeClr val="dk1"/>
                </a:solidFill>
              </a:rPr>
            </a:b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rPr>
              <a:t>User Dashboard:</a:t>
            </a:r>
            <a:r>
              <a:rPr lang="en">
                <a:solidFill>
                  <a:schemeClr val="dk1"/>
                </a:solidFill>
              </a:rPr>
              <a:t> The advisor view shows all appointments with instant search (name, email, phone, vehicle) and status filtering, plus a quick refresh.</a:t>
            </a:r>
            <a:br>
              <a:rPr lang="en">
                <a:solidFill>
                  <a:schemeClr val="dk1"/>
                </a:solidFill>
              </a:rPr>
            </a:b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rPr>
              <a:t>Data Visualization / Reporting:</a:t>
            </a:r>
            <a:r>
              <a:rPr lang="en">
                <a:solidFill>
                  <a:schemeClr val="dk1"/>
                </a:solidFill>
              </a:rPr>
              <a:t> Not implemented yet. First step will be a daily schedule export and simple “service mix / revenue by service” summary; lightweight charts can follow.</a:t>
            </a:r>
            <a:br>
              <a:rPr lang="en">
                <a:solidFill>
                  <a:schemeClr val="dk1"/>
                </a:solidFill>
              </a:rPr>
            </a:b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rPr>
              <a:t>Notifications / Feedback:</a:t>
            </a:r>
            <a:r>
              <a:rPr lang="en">
                <a:solidFill>
                  <a:schemeClr val="dk1"/>
                </a:solidFill>
              </a:rPr>
              <a:t> The UI validates email/phone/date and surfaces friendly server errors via our global exception handler. Next, we’ll add email/SMS confirmations and reminders.</a:t>
            </a:r>
            <a:br>
              <a:rPr lang="en">
                <a:solidFill>
                  <a:schemeClr val="dk1"/>
                </a:solidFill>
              </a:rPr>
            </a:b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rPr>
              <a:t>Mobile Responsiveness:</a:t>
            </a:r>
            <a:r>
              <a:rPr lang="en">
                <a:solidFill>
                  <a:schemeClr val="dk1"/>
                </a:solidFill>
              </a:rPr>
              <a:t> Built with Bootstrap 5 and small custom CSS—buttons and inputs are touch-friendly, and focus states are accessible across breakpoints.</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8" name="Shape 58"/>
        <p:cNvGrpSpPr/>
        <p:nvPr/>
      </p:nvGrpSpPr>
      <p:grpSpPr>
        <a:xfrm>
          <a:off x="0" y="0"/>
          <a:ext cx="0" cy="0"/>
          <a:chOff x="0" y="0"/>
          <a:chExt cx="0" cy="0"/>
        </a:xfrm>
      </p:grpSpPr>
      <p:sp>
        <p:nvSpPr>
          <p:cNvPr id="59" name="Google Shape;59;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0" name="Google Shape;60;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50000"/>
              </a:lnSpc>
              <a:spcBef>
                <a:spcPts val="0"/>
              </a:spcBef>
              <a:spcAft>
                <a:spcPts val="0"/>
              </a:spcAft>
              <a:buSzPts val="1800"/>
              <a:buChar char="●"/>
              <a:defRPr/>
            </a:lvl1pPr>
            <a:lvl2pPr indent="-342900" lvl="1" marL="914400" algn="l">
              <a:lnSpc>
                <a:spcPct val="150000"/>
              </a:lnSpc>
              <a:spcBef>
                <a:spcPts val="0"/>
              </a:spcBef>
              <a:spcAft>
                <a:spcPts val="0"/>
              </a:spcAft>
              <a:buSzPts val="1800"/>
              <a:buChar char="○"/>
              <a:defRPr/>
            </a:lvl2pPr>
            <a:lvl3pPr indent="-342900" lvl="2" marL="1371600" algn="l">
              <a:lnSpc>
                <a:spcPct val="150000"/>
              </a:lnSpc>
              <a:spcBef>
                <a:spcPts val="0"/>
              </a:spcBef>
              <a:spcAft>
                <a:spcPts val="0"/>
              </a:spcAft>
              <a:buSzPts val="1800"/>
              <a:buChar char="■"/>
              <a:defRPr/>
            </a:lvl3pPr>
            <a:lvl4pPr indent="-342900" lvl="3" marL="1828800" algn="l">
              <a:lnSpc>
                <a:spcPct val="150000"/>
              </a:lnSpc>
              <a:spcBef>
                <a:spcPts val="0"/>
              </a:spcBef>
              <a:spcAft>
                <a:spcPts val="0"/>
              </a:spcAft>
              <a:buSzPts val="1800"/>
              <a:buChar char="●"/>
              <a:defRPr/>
            </a:lvl4pPr>
            <a:lvl5pPr indent="-342900" lvl="4" marL="2286000" algn="l">
              <a:lnSpc>
                <a:spcPct val="150000"/>
              </a:lnSpc>
              <a:spcBef>
                <a:spcPts val="0"/>
              </a:spcBef>
              <a:spcAft>
                <a:spcPts val="0"/>
              </a:spcAft>
              <a:buSzPts val="1800"/>
              <a:buChar char="○"/>
              <a:defRPr/>
            </a:lvl5pPr>
            <a:lvl6pPr indent="-342900" lvl="5" marL="2743200" algn="l">
              <a:lnSpc>
                <a:spcPct val="150000"/>
              </a:lnSpc>
              <a:spcBef>
                <a:spcPts val="0"/>
              </a:spcBef>
              <a:spcAft>
                <a:spcPts val="0"/>
              </a:spcAft>
              <a:buSzPts val="1800"/>
              <a:buChar char="■"/>
              <a:defRPr/>
            </a:lvl6pPr>
            <a:lvl7pPr indent="-342900" lvl="6" marL="3200400" algn="l">
              <a:lnSpc>
                <a:spcPct val="150000"/>
              </a:lnSpc>
              <a:spcBef>
                <a:spcPts val="0"/>
              </a:spcBef>
              <a:spcAft>
                <a:spcPts val="0"/>
              </a:spcAft>
              <a:buSzPts val="1800"/>
              <a:buChar char="●"/>
              <a:defRPr/>
            </a:lvl7pPr>
            <a:lvl8pPr indent="-342900" lvl="7" marL="3657600" algn="l">
              <a:lnSpc>
                <a:spcPct val="150000"/>
              </a:lnSpc>
              <a:spcBef>
                <a:spcPts val="0"/>
              </a:spcBef>
              <a:spcAft>
                <a:spcPts val="0"/>
              </a:spcAft>
              <a:buSzPts val="1800"/>
              <a:buChar char="○"/>
              <a:defRPr/>
            </a:lvl8pPr>
            <a:lvl9pPr indent="-342900" lvl="8" marL="4114800" algn="l">
              <a:lnSpc>
                <a:spcPct val="150000"/>
              </a:lnSpc>
              <a:spcBef>
                <a:spcPts val="0"/>
              </a:spcBef>
              <a:spcAft>
                <a:spcPts val="0"/>
              </a:spcAft>
              <a:buSzPts val="1800"/>
              <a:buChar char="■"/>
              <a:defRPr/>
            </a:lvl9pPr>
          </a:lstStyle>
          <a:p/>
        </p:txBody>
      </p:sp>
      <p:sp>
        <p:nvSpPr>
          <p:cNvPr id="61" name="Google Shape;6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2" name="Shape 62"/>
        <p:cNvGrpSpPr/>
        <p:nvPr/>
      </p:nvGrpSpPr>
      <p:grpSpPr>
        <a:xfrm>
          <a:off x="0" y="0"/>
          <a:ext cx="0" cy="0"/>
          <a:chOff x="0" y="0"/>
          <a:chExt cx="0" cy="0"/>
        </a:xfrm>
      </p:grpSpPr>
      <p:sp>
        <p:nvSpPr>
          <p:cNvPr id="63" name="Google Shape;63;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4" name="Google Shape;6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50000"/>
              </a:lnSpc>
              <a:spcBef>
                <a:spcPts val="0"/>
              </a:spcBef>
              <a:spcAft>
                <a:spcPts val="0"/>
              </a:spcAft>
              <a:buSzPts val="1400"/>
              <a:buChar char="●"/>
              <a:defRPr sz="1400"/>
            </a:lvl1pPr>
            <a:lvl2pPr indent="-304800" lvl="1" marL="914400" algn="l">
              <a:lnSpc>
                <a:spcPct val="150000"/>
              </a:lnSpc>
              <a:spcBef>
                <a:spcPts val="0"/>
              </a:spcBef>
              <a:spcAft>
                <a:spcPts val="0"/>
              </a:spcAft>
              <a:buSzPts val="1200"/>
              <a:buChar char="○"/>
              <a:defRPr sz="1200"/>
            </a:lvl2pPr>
            <a:lvl3pPr indent="-304800" lvl="2" marL="1371600" algn="l">
              <a:lnSpc>
                <a:spcPct val="150000"/>
              </a:lnSpc>
              <a:spcBef>
                <a:spcPts val="0"/>
              </a:spcBef>
              <a:spcAft>
                <a:spcPts val="0"/>
              </a:spcAft>
              <a:buSzPts val="1200"/>
              <a:buChar char="■"/>
              <a:defRPr sz="1200"/>
            </a:lvl3pPr>
            <a:lvl4pPr indent="-304800" lvl="3" marL="1828800" algn="l">
              <a:lnSpc>
                <a:spcPct val="150000"/>
              </a:lnSpc>
              <a:spcBef>
                <a:spcPts val="0"/>
              </a:spcBef>
              <a:spcAft>
                <a:spcPts val="0"/>
              </a:spcAft>
              <a:buSzPts val="1200"/>
              <a:buChar char="●"/>
              <a:defRPr sz="1200"/>
            </a:lvl4pPr>
            <a:lvl5pPr indent="-304800" lvl="4" marL="2286000" algn="l">
              <a:lnSpc>
                <a:spcPct val="150000"/>
              </a:lnSpc>
              <a:spcBef>
                <a:spcPts val="0"/>
              </a:spcBef>
              <a:spcAft>
                <a:spcPts val="0"/>
              </a:spcAft>
              <a:buSzPts val="1200"/>
              <a:buChar char="○"/>
              <a:defRPr sz="1200"/>
            </a:lvl5pPr>
            <a:lvl6pPr indent="-304800" lvl="5" marL="2743200" algn="l">
              <a:lnSpc>
                <a:spcPct val="150000"/>
              </a:lnSpc>
              <a:spcBef>
                <a:spcPts val="0"/>
              </a:spcBef>
              <a:spcAft>
                <a:spcPts val="0"/>
              </a:spcAft>
              <a:buSzPts val="1200"/>
              <a:buChar char="■"/>
              <a:defRPr sz="1200"/>
            </a:lvl6pPr>
            <a:lvl7pPr indent="-304800" lvl="6" marL="3200400" algn="l">
              <a:lnSpc>
                <a:spcPct val="150000"/>
              </a:lnSpc>
              <a:spcBef>
                <a:spcPts val="0"/>
              </a:spcBef>
              <a:spcAft>
                <a:spcPts val="0"/>
              </a:spcAft>
              <a:buSzPts val="1200"/>
              <a:buChar char="●"/>
              <a:defRPr sz="1200"/>
            </a:lvl7pPr>
            <a:lvl8pPr indent="-304800" lvl="7" marL="3657600" algn="l">
              <a:lnSpc>
                <a:spcPct val="150000"/>
              </a:lnSpc>
              <a:spcBef>
                <a:spcPts val="0"/>
              </a:spcBef>
              <a:spcAft>
                <a:spcPts val="0"/>
              </a:spcAft>
              <a:buSzPts val="1200"/>
              <a:buChar char="○"/>
              <a:defRPr sz="1200"/>
            </a:lvl8pPr>
            <a:lvl9pPr indent="-304800" lvl="8" marL="4114800" algn="l">
              <a:lnSpc>
                <a:spcPct val="150000"/>
              </a:lnSpc>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50000"/>
              </a:lnSpc>
              <a:spcBef>
                <a:spcPts val="0"/>
              </a:spcBef>
              <a:spcAft>
                <a:spcPts val="0"/>
              </a:spcAft>
              <a:buSzPts val="1400"/>
              <a:buChar char="●"/>
              <a:defRPr sz="1400"/>
            </a:lvl1pPr>
            <a:lvl2pPr indent="-304800" lvl="1" marL="914400" algn="l">
              <a:lnSpc>
                <a:spcPct val="150000"/>
              </a:lnSpc>
              <a:spcBef>
                <a:spcPts val="0"/>
              </a:spcBef>
              <a:spcAft>
                <a:spcPts val="0"/>
              </a:spcAft>
              <a:buSzPts val="1200"/>
              <a:buChar char="○"/>
              <a:defRPr sz="1200"/>
            </a:lvl2pPr>
            <a:lvl3pPr indent="-304800" lvl="2" marL="1371600" algn="l">
              <a:lnSpc>
                <a:spcPct val="150000"/>
              </a:lnSpc>
              <a:spcBef>
                <a:spcPts val="0"/>
              </a:spcBef>
              <a:spcAft>
                <a:spcPts val="0"/>
              </a:spcAft>
              <a:buSzPts val="1200"/>
              <a:buChar char="■"/>
              <a:defRPr sz="1200"/>
            </a:lvl3pPr>
            <a:lvl4pPr indent="-304800" lvl="3" marL="1828800" algn="l">
              <a:lnSpc>
                <a:spcPct val="150000"/>
              </a:lnSpc>
              <a:spcBef>
                <a:spcPts val="0"/>
              </a:spcBef>
              <a:spcAft>
                <a:spcPts val="0"/>
              </a:spcAft>
              <a:buSzPts val="1200"/>
              <a:buChar char="●"/>
              <a:defRPr sz="1200"/>
            </a:lvl4pPr>
            <a:lvl5pPr indent="-304800" lvl="4" marL="2286000" algn="l">
              <a:lnSpc>
                <a:spcPct val="150000"/>
              </a:lnSpc>
              <a:spcBef>
                <a:spcPts val="0"/>
              </a:spcBef>
              <a:spcAft>
                <a:spcPts val="0"/>
              </a:spcAft>
              <a:buSzPts val="1200"/>
              <a:buChar char="○"/>
              <a:defRPr sz="1200"/>
            </a:lvl5pPr>
            <a:lvl6pPr indent="-304800" lvl="5" marL="2743200" algn="l">
              <a:lnSpc>
                <a:spcPct val="150000"/>
              </a:lnSpc>
              <a:spcBef>
                <a:spcPts val="0"/>
              </a:spcBef>
              <a:spcAft>
                <a:spcPts val="0"/>
              </a:spcAft>
              <a:buSzPts val="1200"/>
              <a:buChar char="■"/>
              <a:defRPr sz="1200"/>
            </a:lvl6pPr>
            <a:lvl7pPr indent="-304800" lvl="6" marL="3200400" algn="l">
              <a:lnSpc>
                <a:spcPct val="150000"/>
              </a:lnSpc>
              <a:spcBef>
                <a:spcPts val="0"/>
              </a:spcBef>
              <a:spcAft>
                <a:spcPts val="0"/>
              </a:spcAft>
              <a:buSzPts val="1200"/>
              <a:buChar char="●"/>
              <a:defRPr sz="1200"/>
            </a:lvl7pPr>
            <a:lvl8pPr indent="-304800" lvl="7" marL="3657600" algn="l">
              <a:lnSpc>
                <a:spcPct val="150000"/>
              </a:lnSpc>
              <a:spcBef>
                <a:spcPts val="0"/>
              </a:spcBef>
              <a:spcAft>
                <a:spcPts val="0"/>
              </a:spcAft>
              <a:buSzPts val="1200"/>
              <a:buChar char="○"/>
              <a:defRPr sz="1200"/>
            </a:lvl8pPr>
            <a:lvl9pPr indent="-304800" lvl="8" marL="4114800" algn="l">
              <a:lnSpc>
                <a:spcPct val="150000"/>
              </a:lnSpc>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50000"/>
              </a:lnSpc>
              <a:spcBef>
                <a:spcPts val="0"/>
              </a:spcBef>
              <a:spcAft>
                <a:spcPts val="0"/>
              </a:spcAft>
              <a:buSzPts val="1200"/>
              <a:buChar char="●"/>
              <a:defRPr sz="1200"/>
            </a:lvl1pPr>
            <a:lvl2pPr indent="-304800" lvl="1" marL="914400" algn="l">
              <a:lnSpc>
                <a:spcPct val="150000"/>
              </a:lnSpc>
              <a:spcBef>
                <a:spcPts val="0"/>
              </a:spcBef>
              <a:spcAft>
                <a:spcPts val="0"/>
              </a:spcAft>
              <a:buSzPts val="1200"/>
              <a:buChar char="○"/>
              <a:defRPr sz="1200"/>
            </a:lvl2pPr>
            <a:lvl3pPr indent="-304800" lvl="2" marL="1371600" algn="l">
              <a:lnSpc>
                <a:spcPct val="150000"/>
              </a:lnSpc>
              <a:spcBef>
                <a:spcPts val="0"/>
              </a:spcBef>
              <a:spcAft>
                <a:spcPts val="0"/>
              </a:spcAft>
              <a:buSzPts val="1200"/>
              <a:buChar char="■"/>
              <a:defRPr sz="1200"/>
            </a:lvl3pPr>
            <a:lvl4pPr indent="-304800" lvl="3" marL="1828800" algn="l">
              <a:lnSpc>
                <a:spcPct val="150000"/>
              </a:lnSpc>
              <a:spcBef>
                <a:spcPts val="0"/>
              </a:spcBef>
              <a:spcAft>
                <a:spcPts val="0"/>
              </a:spcAft>
              <a:buSzPts val="1200"/>
              <a:buChar char="●"/>
              <a:defRPr sz="1200"/>
            </a:lvl4pPr>
            <a:lvl5pPr indent="-304800" lvl="4" marL="2286000" algn="l">
              <a:lnSpc>
                <a:spcPct val="150000"/>
              </a:lnSpc>
              <a:spcBef>
                <a:spcPts val="0"/>
              </a:spcBef>
              <a:spcAft>
                <a:spcPts val="0"/>
              </a:spcAft>
              <a:buSzPts val="1200"/>
              <a:buChar char="○"/>
              <a:defRPr sz="1200"/>
            </a:lvl5pPr>
            <a:lvl6pPr indent="-304800" lvl="5" marL="2743200" algn="l">
              <a:lnSpc>
                <a:spcPct val="150000"/>
              </a:lnSpc>
              <a:spcBef>
                <a:spcPts val="0"/>
              </a:spcBef>
              <a:spcAft>
                <a:spcPts val="0"/>
              </a:spcAft>
              <a:buSzPts val="1200"/>
              <a:buChar char="■"/>
              <a:defRPr sz="1200"/>
            </a:lvl6pPr>
            <a:lvl7pPr indent="-304800" lvl="6" marL="3200400" algn="l">
              <a:lnSpc>
                <a:spcPct val="150000"/>
              </a:lnSpc>
              <a:spcBef>
                <a:spcPts val="0"/>
              </a:spcBef>
              <a:spcAft>
                <a:spcPts val="0"/>
              </a:spcAft>
              <a:buSzPts val="1200"/>
              <a:buChar char="●"/>
              <a:defRPr sz="1200"/>
            </a:lvl7pPr>
            <a:lvl8pPr indent="-304800" lvl="7" marL="3657600" algn="l">
              <a:lnSpc>
                <a:spcPct val="150000"/>
              </a:lnSpc>
              <a:spcBef>
                <a:spcPts val="0"/>
              </a:spcBef>
              <a:spcAft>
                <a:spcPts val="0"/>
              </a:spcAft>
              <a:buSzPts val="1200"/>
              <a:buChar char="○"/>
              <a:defRPr sz="1200"/>
            </a:lvl8pPr>
            <a:lvl9pPr indent="-304800" lvl="8" marL="4114800" algn="l">
              <a:lnSpc>
                <a:spcPct val="150000"/>
              </a:lnSpc>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50000"/>
              </a:lnSpc>
              <a:spcBef>
                <a:spcPts val="0"/>
              </a:spcBef>
              <a:spcAft>
                <a:spcPts val="0"/>
              </a:spcAft>
              <a:buSzPts val="1800"/>
              <a:buChar char="●"/>
              <a:defRPr/>
            </a:lvl1pPr>
            <a:lvl2pPr indent="-342900" lvl="1" marL="914400" algn="l">
              <a:lnSpc>
                <a:spcPct val="150000"/>
              </a:lnSpc>
              <a:spcBef>
                <a:spcPts val="0"/>
              </a:spcBef>
              <a:spcAft>
                <a:spcPts val="0"/>
              </a:spcAft>
              <a:buSzPts val="1800"/>
              <a:buChar char="○"/>
              <a:defRPr/>
            </a:lvl2pPr>
            <a:lvl3pPr indent="-342900" lvl="2" marL="1371600" algn="l">
              <a:lnSpc>
                <a:spcPct val="150000"/>
              </a:lnSpc>
              <a:spcBef>
                <a:spcPts val="0"/>
              </a:spcBef>
              <a:spcAft>
                <a:spcPts val="0"/>
              </a:spcAft>
              <a:buSzPts val="1800"/>
              <a:buChar char="■"/>
              <a:defRPr/>
            </a:lvl3pPr>
            <a:lvl4pPr indent="-342900" lvl="3" marL="1828800" algn="l">
              <a:lnSpc>
                <a:spcPct val="150000"/>
              </a:lnSpc>
              <a:spcBef>
                <a:spcPts val="0"/>
              </a:spcBef>
              <a:spcAft>
                <a:spcPts val="0"/>
              </a:spcAft>
              <a:buSzPts val="1800"/>
              <a:buChar char="●"/>
              <a:defRPr/>
            </a:lvl4pPr>
            <a:lvl5pPr indent="-342900" lvl="4" marL="2286000" algn="l">
              <a:lnSpc>
                <a:spcPct val="150000"/>
              </a:lnSpc>
              <a:spcBef>
                <a:spcPts val="0"/>
              </a:spcBef>
              <a:spcAft>
                <a:spcPts val="0"/>
              </a:spcAft>
              <a:buSzPts val="1800"/>
              <a:buChar char="○"/>
              <a:defRPr/>
            </a:lvl5pPr>
            <a:lvl6pPr indent="-342900" lvl="5" marL="2743200" algn="l">
              <a:lnSpc>
                <a:spcPct val="150000"/>
              </a:lnSpc>
              <a:spcBef>
                <a:spcPts val="0"/>
              </a:spcBef>
              <a:spcAft>
                <a:spcPts val="0"/>
              </a:spcAft>
              <a:buSzPts val="1800"/>
              <a:buChar char="■"/>
              <a:defRPr/>
            </a:lvl6pPr>
            <a:lvl7pPr indent="-342900" lvl="6" marL="3200400" algn="l">
              <a:lnSpc>
                <a:spcPct val="150000"/>
              </a:lnSpc>
              <a:spcBef>
                <a:spcPts val="0"/>
              </a:spcBef>
              <a:spcAft>
                <a:spcPts val="0"/>
              </a:spcAft>
              <a:buSzPts val="1800"/>
              <a:buChar char="●"/>
              <a:defRPr/>
            </a:lvl7pPr>
            <a:lvl8pPr indent="-342900" lvl="7" marL="3657600" algn="l">
              <a:lnSpc>
                <a:spcPct val="150000"/>
              </a:lnSpc>
              <a:spcBef>
                <a:spcPts val="0"/>
              </a:spcBef>
              <a:spcAft>
                <a:spcPts val="0"/>
              </a:spcAft>
              <a:buSzPts val="1800"/>
              <a:buChar char="○"/>
              <a:defRPr/>
            </a:lvl8pPr>
            <a:lvl9pPr indent="-342900" lvl="8" marL="4114800" algn="l">
              <a:lnSpc>
                <a:spcPct val="150000"/>
              </a:lnSpc>
              <a:spcBef>
                <a:spcPts val="0"/>
              </a:spcBef>
              <a:spcAft>
                <a:spcPts val="0"/>
              </a:spcAft>
              <a:buSzPts val="1800"/>
              <a:buChar char="■"/>
              <a:defRPr/>
            </a:lvl9pPr>
          </a:lstStyle>
          <a:p/>
        </p:txBody>
      </p:sp>
      <p:sp>
        <p:nvSpPr>
          <p:cNvPr id="85" name="Google Shape;8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50000"/>
              </a:lnSpc>
              <a:spcBef>
                <a:spcPts val="0"/>
              </a:spcBef>
              <a:spcAft>
                <a:spcPts val="0"/>
              </a:spcAft>
              <a:buSzPts val="1800"/>
              <a:buChar char="●"/>
              <a:defRPr/>
            </a:lvl1pPr>
            <a:lvl2pPr indent="-342900" lvl="1" marL="914400" algn="ctr">
              <a:lnSpc>
                <a:spcPct val="150000"/>
              </a:lnSpc>
              <a:spcBef>
                <a:spcPts val="0"/>
              </a:spcBef>
              <a:spcAft>
                <a:spcPts val="0"/>
              </a:spcAft>
              <a:buSzPts val="1800"/>
              <a:buChar char="○"/>
              <a:defRPr/>
            </a:lvl2pPr>
            <a:lvl3pPr indent="-342900" lvl="2" marL="1371600" algn="ctr">
              <a:lnSpc>
                <a:spcPct val="150000"/>
              </a:lnSpc>
              <a:spcBef>
                <a:spcPts val="0"/>
              </a:spcBef>
              <a:spcAft>
                <a:spcPts val="0"/>
              </a:spcAft>
              <a:buSzPts val="1800"/>
              <a:buChar char="■"/>
              <a:defRPr/>
            </a:lvl3pPr>
            <a:lvl4pPr indent="-342900" lvl="3" marL="1828800" algn="ctr">
              <a:lnSpc>
                <a:spcPct val="150000"/>
              </a:lnSpc>
              <a:spcBef>
                <a:spcPts val="0"/>
              </a:spcBef>
              <a:spcAft>
                <a:spcPts val="0"/>
              </a:spcAft>
              <a:buSzPts val="1800"/>
              <a:buChar char="●"/>
              <a:defRPr/>
            </a:lvl4pPr>
            <a:lvl5pPr indent="-342900" lvl="4" marL="2286000" algn="ctr">
              <a:lnSpc>
                <a:spcPct val="150000"/>
              </a:lnSpc>
              <a:spcBef>
                <a:spcPts val="0"/>
              </a:spcBef>
              <a:spcAft>
                <a:spcPts val="0"/>
              </a:spcAft>
              <a:buSzPts val="1800"/>
              <a:buChar char="○"/>
              <a:defRPr/>
            </a:lvl5pPr>
            <a:lvl6pPr indent="-342900" lvl="5" marL="2743200" algn="ctr">
              <a:lnSpc>
                <a:spcPct val="150000"/>
              </a:lnSpc>
              <a:spcBef>
                <a:spcPts val="0"/>
              </a:spcBef>
              <a:spcAft>
                <a:spcPts val="0"/>
              </a:spcAft>
              <a:buSzPts val="1800"/>
              <a:buChar char="■"/>
              <a:defRPr/>
            </a:lvl6pPr>
            <a:lvl7pPr indent="-342900" lvl="6" marL="3200400" algn="ctr">
              <a:lnSpc>
                <a:spcPct val="150000"/>
              </a:lnSpc>
              <a:spcBef>
                <a:spcPts val="0"/>
              </a:spcBef>
              <a:spcAft>
                <a:spcPts val="0"/>
              </a:spcAft>
              <a:buSzPts val="1800"/>
              <a:buChar char="●"/>
              <a:defRPr/>
            </a:lvl7pPr>
            <a:lvl8pPr indent="-342900" lvl="7" marL="3657600" algn="ctr">
              <a:lnSpc>
                <a:spcPct val="150000"/>
              </a:lnSpc>
              <a:spcBef>
                <a:spcPts val="0"/>
              </a:spcBef>
              <a:spcAft>
                <a:spcPts val="0"/>
              </a:spcAft>
              <a:buSzPts val="1800"/>
              <a:buChar char="○"/>
              <a:defRPr/>
            </a:lvl8pPr>
            <a:lvl9pPr indent="-342900" lvl="8" marL="4114800" algn="ctr">
              <a:lnSpc>
                <a:spcPct val="150000"/>
              </a:lnSpc>
              <a:spcBef>
                <a:spcPts val="0"/>
              </a:spcBef>
              <a:spcAft>
                <a:spcPts val="0"/>
              </a:spcAft>
              <a:buSzPts val="1800"/>
              <a:buChar char="■"/>
              <a:defRPr/>
            </a:lvl9pPr>
          </a:lstStyle>
          <a:p/>
        </p:txBody>
      </p:sp>
      <p:sp>
        <p:nvSpPr>
          <p:cNvPr id="92" name="Google Shape;9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50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42900" lvl="1" marL="914400" marR="0" rtl="0" algn="l">
              <a:lnSpc>
                <a:spcPct val="150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2pPr>
            <a:lvl3pPr indent="-342900" lvl="2" marL="1371600" marR="0" rtl="0" algn="l">
              <a:lnSpc>
                <a:spcPct val="150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3pPr>
            <a:lvl4pPr indent="-342900" lvl="3" marL="1828800" marR="0" rtl="0" algn="l">
              <a:lnSpc>
                <a:spcPct val="150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lnSpc>
                <a:spcPct val="150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5pPr>
            <a:lvl6pPr indent="-342900" lvl="5" marL="2743200" marR="0" rtl="0" algn="l">
              <a:lnSpc>
                <a:spcPct val="150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6pPr>
            <a:lvl7pPr indent="-342900" lvl="6" marL="3200400" marR="0" rtl="0" algn="l">
              <a:lnSpc>
                <a:spcPct val="150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7pPr>
            <a:lvl8pPr indent="-342900" lvl="7" marL="3657600" marR="0" rtl="0" algn="l">
              <a:lnSpc>
                <a:spcPct val="150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8pPr>
            <a:lvl9pPr indent="-342900" lvl="8" marL="4114800" marR="0" rtl="0" algn="l">
              <a:lnSpc>
                <a:spcPct val="150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hyperlink" Target="http://localhost:5173/"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hyperlink" Target="https://github.com/Elake22/GaragePro"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8" name="Shape 98"/>
        <p:cNvGrpSpPr/>
        <p:nvPr/>
      </p:nvGrpSpPr>
      <p:grpSpPr>
        <a:xfrm>
          <a:off x="0" y="0"/>
          <a:ext cx="0" cy="0"/>
          <a:chOff x="0" y="0"/>
          <a:chExt cx="0" cy="0"/>
        </a:xfrm>
      </p:grpSpPr>
      <p:sp>
        <p:nvSpPr>
          <p:cNvPr id="99" name="Google Shape;99;p2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en"/>
              <a:t>GaragePro</a:t>
            </a:r>
            <a:endParaRPr/>
          </a:p>
        </p:txBody>
      </p:sp>
      <p:sp>
        <p:nvSpPr>
          <p:cNvPr id="100" name="Google Shape;100;p25"/>
          <p:cNvSpPr txBox="1"/>
          <p:nvPr>
            <p:ph idx="1" type="subTitle"/>
          </p:nvPr>
        </p:nvSpPr>
        <p:spPr>
          <a:xfrm>
            <a:off x="311700" y="2834125"/>
            <a:ext cx="8520600" cy="1307100"/>
          </a:xfrm>
          <a:prstGeom prst="rect">
            <a:avLst/>
          </a:prstGeom>
          <a:noFill/>
          <a:ln>
            <a:noFill/>
          </a:ln>
        </p:spPr>
        <p:txBody>
          <a:bodyPr anchorCtr="0" anchor="t" bIns="91425" lIns="91425" spcFirstLastPara="1" rIns="91425" wrap="square" tIns="91425">
            <a:noAutofit/>
          </a:bodyPr>
          <a:lstStyle/>
          <a:p>
            <a:pPr indent="0" lvl="0" marL="0" rtl="0" algn="ctr">
              <a:lnSpc>
                <a:spcPct val="95000"/>
              </a:lnSpc>
              <a:spcBef>
                <a:spcPts val="0"/>
              </a:spcBef>
              <a:spcAft>
                <a:spcPts val="0"/>
              </a:spcAft>
              <a:buClr>
                <a:schemeClr val="dk1"/>
              </a:buClr>
              <a:buSzPts val="440"/>
              <a:buFont typeface="Arial"/>
              <a:buNone/>
            </a:pPr>
            <a:r>
              <a:rPr lang="en" sz="2000"/>
              <a:t>Fast auto service booking</a:t>
            </a:r>
            <a:endParaRPr sz="2000"/>
          </a:p>
          <a:p>
            <a:pPr indent="0" lvl="0" marL="0" rtl="0" algn="ctr">
              <a:lnSpc>
                <a:spcPct val="95000"/>
              </a:lnSpc>
              <a:spcBef>
                <a:spcPts val="0"/>
              </a:spcBef>
              <a:spcAft>
                <a:spcPts val="0"/>
              </a:spcAft>
              <a:buClr>
                <a:schemeClr val="dk1"/>
              </a:buClr>
              <a:buSzPts val="440"/>
              <a:buFont typeface="Arial"/>
              <a:buNone/>
            </a:pPr>
            <a:r>
              <a:t/>
            </a:r>
            <a:endParaRPr sz="2000"/>
          </a:p>
          <a:p>
            <a:pPr indent="0" lvl="0" marL="0" rtl="0" algn="ctr">
              <a:lnSpc>
                <a:spcPct val="95000"/>
              </a:lnSpc>
              <a:spcBef>
                <a:spcPts val="0"/>
              </a:spcBef>
              <a:spcAft>
                <a:spcPts val="0"/>
              </a:spcAft>
              <a:buClr>
                <a:schemeClr val="dk1"/>
              </a:buClr>
              <a:buSzPts val="440"/>
              <a:buFont typeface="Arial"/>
              <a:buNone/>
            </a:pPr>
            <a:r>
              <a:rPr lang="en" sz="2000"/>
              <a:t>Elijah Lake</a:t>
            </a:r>
            <a:endParaRPr sz="2000"/>
          </a:p>
          <a:p>
            <a:pPr indent="0" lvl="0" marL="0" rtl="0" algn="ctr">
              <a:lnSpc>
                <a:spcPct val="95000"/>
              </a:lnSpc>
              <a:spcBef>
                <a:spcPts val="0"/>
              </a:spcBef>
              <a:spcAft>
                <a:spcPts val="0"/>
              </a:spcAft>
              <a:buClr>
                <a:schemeClr val="dk1"/>
              </a:buClr>
              <a:buSzPts val="440"/>
              <a:buFont typeface="Arial"/>
              <a:buNone/>
            </a:pPr>
            <a:r>
              <a:rPr lang="en" sz="2000"/>
              <a:t>Aug, 29th 2025</a:t>
            </a:r>
            <a:endParaRPr sz="2000"/>
          </a:p>
          <a:p>
            <a:pPr indent="0" lvl="0" marL="0" rtl="0" algn="ctr">
              <a:lnSpc>
                <a:spcPct val="80000"/>
              </a:lnSpc>
              <a:spcBef>
                <a:spcPts val="0"/>
              </a:spcBef>
              <a:spcAft>
                <a:spcPts val="0"/>
              </a:spcAft>
              <a:buSzPts val="1120"/>
              <a:buNone/>
            </a:pPr>
            <a:r>
              <a:t/>
            </a:r>
            <a:endParaRPr sz="232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Live Demo</a:t>
            </a:r>
            <a:endParaRPr/>
          </a:p>
        </p:txBody>
      </p:sp>
      <p:sp>
        <p:nvSpPr>
          <p:cNvPr id="164" name="Google Shape;164;p3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t/>
            </a:r>
            <a:endParaRPr sz="1900">
              <a:solidFill>
                <a:srgbClr val="000000"/>
              </a:solidFill>
            </a:endParaRPr>
          </a:p>
          <a:p>
            <a:pPr indent="0" lvl="0" marL="0" rtl="0" algn="l">
              <a:lnSpc>
                <a:spcPct val="150000"/>
              </a:lnSpc>
              <a:spcBef>
                <a:spcPts val="0"/>
              </a:spcBef>
              <a:spcAft>
                <a:spcPts val="0"/>
              </a:spcAft>
              <a:buNone/>
            </a:pPr>
            <a:r>
              <a:t/>
            </a:r>
            <a:endParaRPr sz="1900">
              <a:solidFill>
                <a:srgbClr val="000000"/>
              </a:solidFill>
            </a:endParaRPr>
          </a:p>
          <a:p>
            <a:pPr indent="0" lvl="0" marL="3657600" rtl="0" algn="l">
              <a:lnSpc>
                <a:spcPct val="100000"/>
              </a:lnSpc>
              <a:spcBef>
                <a:spcPts val="0"/>
              </a:spcBef>
              <a:spcAft>
                <a:spcPts val="0"/>
              </a:spcAft>
              <a:buClr>
                <a:schemeClr val="dk1"/>
              </a:buClr>
              <a:buSzPts val="1100"/>
              <a:buFont typeface="Arial"/>
              <a:buNone/>
            </a:pPr>
            <a:r>
              <a:rPr lang="en" sz="1900">
                <a:solidFill>
                  <a:schemeClr val="dk1"/>
                </a:solidFill>
              </a:rPr>
              <a:t>Garage Pro</a:t>
            </a:r>
            <a:endParaRPr sz="1900">
              <a:solidFill>
                <a:srgbClr val="000000"/>
              </a:solidFill>
            </a:endParaRPr>
          </a:p>
          <a:p>
            <a:pPr indent="0" lvl="0" marL="3657600" rtl="0" algn="l">
              <a:lnSpc>
                <a:spcPct val="100000"/>
              </a:lnSpc>
              <a:spcBef>
                <a:spcPts val="0"/>
              </a:spcBef>
              <a:spcAft>
                <a:spcPts val="0"/>
              </a:spcAft>
              <a:buNone/>
            </a:pPr>
            <a:r>
              <a:rPr lang="en" sz="1900" u="sng">
                <a:solidFill>
                  <a:schemeClr val="hlink"/>
                </a:solidFill>
                <a:hlinkClick r:id="rId3"/>
              </a:rPr>
              <a:t>Click Here</a:t>
            </a:r>
            <a:r>
              <a:rPr lang="en" sz="1900">
                <a:solidFill>
                  <a:schemeClr val="dk1"/>
                </a:solidFill>
              </a:rPr>
              <a:t> </a:t>
            </a:r>
            <a:endParaRPr sz="19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5"/>
          <p:cNvSpPr txBox="1"/>
          <p:nvPr>
            <p:ph type="title"/>
          </p:nvPr>
        </p:nvSpPr>
        <p:spPr>
          <a:xfrm>
            <a:off x="259325" y="993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Challenges</a:t>
            </a:r>
            <a:endParaRPr/>
          </a:p>
          <a:p>
            <a:pPr indent="0" lvl="0" marL="0" rtl="0" algn="l">
              <a:lnSpc>
                <a:spcPct val="100000"/>
              </a:lnSpc>
              <a:spcBef>
                <a:spcPts val="0"/>
              </a:spcBef>
              <a:spcAft>
                <a:spcPts val="0"/>
              </a:spcAft>
              <a:buSzPct val="172839"/>
              <a:buNone/>
            </a:pPr>
            <a:r>
              <a:t/>
            </a:r>
            <a:endParaRPr sz="1800">
              <a:solidFill>
                <a:schemeClr val="dk2"/>
              </a:solidFill>
            </a:endParaRPr>
          </a:p>
        </p:txBody>
      </p:sp>
      <p:sp>
        <p:nvSpPr>
          <p:cNvPr id="170" name="Google Shape;170;p35"/>
          <p:cNvSpPr txBox="1"/>
          <p:nvPr>
            <p:ph idx="1" type="body"/>
          </p:nvPr>
        </p:nvSpPr>
        <p:spPr>
          <a:xfrm>
            <a:off x="-73225" y="551025"/>
            <a:ext cx="9144000" cy="4592400"/>
          </a:xfrm>
          <a:prstGeom prst="rect">
            <a:avLst/>
          </a:prstGeom>
          <a:noFill/>
          <a:ln>
            <a:noFill/>
          </a:ln>
        </p:spPr>
        <p:txBody>
          <a:bodyPr anchorCtr="0" anchor="t" bIns="91425" lIns="91425" spcFirstLastPara="1" rIns="91425" wrap="square" tIns="91425">
            <a:noAutofit/>
          </a:bodyPr>
          <a:lstStyle/>
          <a:p>
            <a:pPr indent="0" lvl="0" marL="457200" rtl="0" algn="l">
              <a:lnSpc>
                <a:spcPct val="150000"/>
              </a:lnSpc>
              <a:spcBef>
                <a:spcPts val="1200"/>
              </a:spcBef>
              <a:spcAft>
                <a:spcPts val="0"/>
              </a:spcAft>
              <a:buNone/>
            </a:pPr>
            <a:r>
              <a:t/>
            </a:r>
            <a:endParaRPr b="1" sz="1200">
              <a:solidFill>
                <a:schemeClr val="dk1"/>
              </a:solidFill>
            </a:endParaRPr>
          </a:p>
          <a:p>
            <a:pPr indent="0" lvl="0" marL="457200" rtl="0" algn="l">
              <a:lnSpc>
                <a:spcPct val="150000"/>
              </a:lnSpc>
              <a:spcBef>
                <a:spcPts val="1200"/>
              </a:spcBef>
              <a:spcAft>
                <a:spcPts val="0"/>
              </a:spcAft>
              <a:buNone/>
            </a:pPr>
            <a:r>
              <a:t/>
            </a:r>
            <a:endParaRPr b="1" sz="1200">
              <a:solidFill>
                <a:schemeClr val="dk1"/>
              </a:solidFill>
            </a:endParaRPr>
          </a:p>
          <a:p>
            <a:pPr indent="-304800" lvl="0" marL="457200" rtl="0" algn="l">
              <a:lnSpc>
                <a:spcPct val="150000"/>
              </a:lnSpc>
              <a:spcBef>
                <a:spcPts val="1200"/>
              </a:spcBef>
              <a:spcAft>
                <a:spcPts val="0"/>
              </a:spcAft>
              <a:buClr>
                <a:schemeClr val="dk1"/>
              </a:buClr>
              <a:buSzPts val="1200"/>
              <a:buChar char="●"/>
            </a:pPr>
            <a:r>
              <a:rPr b="1" lang="en" sz="1200">
                <a:solidFill>
                  <a:schemeClr val="dk1"/>
                </a:solidFill>
              </a:rPr>
              <a:t>Duplicate email → 500s:</a:t>
            </a:r>
            <a:r>
              <a:rPr lang="en" sz="1200">
                <a:solidFill>
                  <a:schemeClr val="dk1"/>
                </a:solidFill>
              </a:rPr>
              <a:t> Normalized emails (trim/lowercase) and switched to “find-or-create + update” with </a:t>
            </a:r>
            <a:r>
              <a:rPr lang="en" sz="1200">
                <a:solidFill>
                  <a:srgbClr val="188038"/>
                </a:solidFill>
              </a:rPr>
              <a:t>@ControllerAdvice</a:t>
            </a:r>
            <a:r>
              <a:rPr lang="en" sz="1200">
                <a:solidFill>
                  <a:schemeClr val="dk1"/>
                </a:solidFill>
              </a:rPr>
              <a:t> returning a clear 400 instead of a DB uniqueness error.</a:t>
            </a:r>
            <a:endParaRPr sz="1200">
              <a:solidFill>
                <a:schemeClr val="dk1"/>
              </a:solidFill>
            </a:endParaRPr>
          </a:p>
          <a:p>
            <a:pPr indent="-304800" lvl="0" marL="457200" rtl="0" algn="l">
              <a:lnSpc>
                <a:spcPct val="150000"/>
              </a:lnSpc>
              <a:spcBef>
                <a:spcPts val="0"/>
              </a:spcBef>
              <a:spcAft>
                <a:spcPts val="0"/>
              </a:spcAft>
              <a:buClr>
                <a:schemeClr val="dk1"/>
              </a:buClr>
              <a:buSzPts val="1200"/>
              <a:buChar char="●"/>
            </a:pPr>
            <a:r>
              <a:rPr b="1" lang="en" sz="1200">
                <a:solidFill>
                  <a:schemeClr val="dk1"/>
                </a:solidFill>
              </a:rPr>
              <a:t>Past-date bookings rejected:</a:t>
            </a:r>
            <a:r>
              <a:rPr lang="en" sz="1200">
                <a:solidFill>
                  <a:schemeClr val="dk1"/>
                </a:solidFill>
              </a:rPr>
              <a:t> Blocked past dates/times in the UI and re-validated in </a:t>
            </a:r>
            <a:r>
              <a:rPr lang="en" sz="1200">
                <a:solidFill>
                  <a:srgbClr val="188038"/>
                </a:solidFill>
              </a:rPr>
              <a:t>BookingService.addBooking</a:t>
            </a:r>
            <a:r>
              <a:rPr lang="en" sz="1200">
                <a:solidFill>
                  <a:schemeClr val="dk1"/>
                </a:solidFill>
              </a:rPr>
              <a:t>, returning a friendly 400 if violated.</a:t>
            </a:r>
            <a:endParaRPr sz="1200">
              <a:solidFill>
                <a:schemeClr val="dk1"/>
              </a:solidFill>
            </a:endParaRPr>
          </a:p>
          <a:p>
            <a:pPr indent="-304800" lvl="0" marL="457200" rtl="0" algn="l">
              <a:lnSpc>
                <a:spcPct val="150000"/>
              </a:lnSpc>
              <a:spcBef>
                <a:spcPts val="0"/>
              </a:spcBef>
              <a:spcAft>
                <a:spcPts val="0"/>
              </a:spcAft>
              <a:buClr>
                <a:schemeClr val="dk1"/>
              </a:buClr>
              <a:buSzPts val="1200"/>
              <a:buChar char="●"/>
            </a:pPr>
            <a:r>
              <a:rPr b="1" lang="en" sz="1200">
                <a:solidFill>
                  <a:schemeClr val="dk1"/>
                </a:solidFill>
              </a:rPr>
              <a:t>Validation Coordination:</a:t>
            </a:r>
            <a:r>
              <a:rPr lang="en" sz="1200">
                <a:solidFill>
                  <a:schemeClr val="dk1"/>
                </a:solidFill>
              </a:rPr>
              <a:t> </a:t>
            </a:r>
            <a:r>
              <a:rPr lang="en" sz="1200">
                <a:solidFill>
                  <a:srgbClr val="000000"/>
                </a:solidFill>
              </a:rPr>
              <a:t>Coordinating form validation on both the client and server side was a key challenge. I used React’s validation tools along with Jakarta Validator in Spring Boot. </a:t>
            </a:r>
            <a:endParaRPr b="1" sz="1200">
              <a:solidFill>
                <a:schemeClr val="dk1"/>
              </a:solidFill>
            </a:endParaRPr>
          </a:p>
          <a:p>
            <a:pPr indent="0" lvl="0" marL="457200" rtl="0" algn="l">
              <a:lnSpc>
                <a:spcPct val="115000"/>
              </a:lnSpc>
              <a:spcBef>
                <a:spcPts val="0"/>
              </a:spcBef>
              <a:spcAft>
                <a:spcPts val="0"/>
              </a:spcAft>
              <a:buNone/>
            </a:pPr>
            <a:br>
              <a:rPr lang="en" sz="1200">
                <a:solidFill>
                  <a:schemeClr val="dk1"/>
                </a:solidFill>
              </a:rPr>
            </a:b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Future Enhancements</a:t>
            </a:r>
            <a:endParaRPr/>
          </a:p>
        </p:txBody>
      </p:sp>
      <p:sp>
        <p:nvSpPr>
          <p:cNvPr id="176" name="Google Shape;176;p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Char char="●"/>
            </a:pPr>
            <a:r>
              <a:rPr lang="en">
                <a:solidFill>
                  <a:schemeClr val="dk1"/>
                </a:solidFill>
              </a:rPr>
              <a:t>Payments &amp; pricing: deposits/checkout, bundles, promo codes.</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Service Advisor dashboard: approve/deny, reschedule, edit, complete.</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Availability &amp; conflict checks: mechanic hours, prevent double-booking.</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Notifications: email/SMS reminders and status updates.</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Auth &amp; roles: Advisor/Admin + audit log of changes.</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Reporting &amp; export: daily workload, revenue, CSV.</a:t>
            </a:r>
            <a:endParaRPr>
              <a:solidFill>
                <a:schemeClr val="dk1"/>
              </a:solidFill>
            </a:endParaRPr>
          </a:p>
          <a:p>
            <a:pPr indent="0" lvl="0" marL="457200" rtl="0" algn="l">
              <a:lnSpc>
                <a:spcPct val="150000"/>
              </a:lnSpc>
              <a:spcBef>
                <a:spcPts val="1200"/>
              </a:spcBef>
              <a:spcAft>
                <a:spcPts val="1200"/>
              </a:spcAft>
              <a:buSzPts val="1800"/>
              <a:buNone/>
            </a:pPr>
            <a:r>
              <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Conclusion</a:t>
            </a:r>
            <a:endParaRPr/>
          </a:p>
        </p:txBody>
      </p:sp>
      <p:sp>
        <p:nvSpPr>
          <p:cNvPr id="182" name="Google Shape;182;p37"/>
          <p:cNvSpPr txBox="1"/>
          <p:nvPr>
            <p:ph idx="1" type="body"/>
          </p:nvPr>
        </p:nvSpPr>
        <p:spPr>
          <a:xfrm>
            <a:off x="311700" y="954875"/>
            <a:ext cx="8520600" cy="41886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1200"/>
              </a:spcBef>
              <a:spcAft>
                <a:spcPts val="0"/>
              </a:spcAft>
              <a:buSzPts val="852"/>
              <a:buNone/>
            </a:pPr>
            <a:r>
              <a:rPr b="1" lang="en" sz="1052">
                <a:solidFill>
                  <a:schemeClr val="dk1"/>
                </a:solidFill>
              </a:rPr>
              <a:t>What I learned</a:t>
            </a:r>
            <a:endParaRPr b="1" sz="1052">
              <a:solidFill>
                <a:schemeClr val="dk1"/>
              </a:solidFill>
            </a:endParaRPr>
          </a:p>
          <a:p>
            <a:pPr indent="-295433" lvl="0" marL="457200" rtl="0" algn="l">
              <a:lnSpc>
                <a:spcPct val="95000"/>
              </a:lnSpc>
              <a:spcBef>
                <a:spcPts val="1200"/>
              </a:spcBef>
              <a:spcAft>
                <a:spcPts val="0"/>
              </a:spcAft>
              <a:buClr>
                <a:schemeClr val="dk1"/>
              </a:buClr>
              <a:buSzPts val="1053"/>
              <a:buChar char="●"/>
            </a:pPr>
            <a:r>
              <a:rPr lang="en" sz="1052">
                <a:solidFill>
                  <a:schemeClr val="dk1"/>
                </a:solidFill>
              </a:rPr>
              <a:t>Built an end-to-end booking flow: React UI → Spring Boot API → MySQL (CRUD, validation, errors).</a:t>
            </a:r>
            <a:br>
              <a:rPr lang="en" sz="1052">
                <a:solidFill>
                  <a:schemeClr val="dk1"/>
                </a:solidFill>
              </a:rPr>
            </a:br>
            <a:endParaRPr sz="1052">
              <a:solidFill>
                <a:schemeClr val="dk1"/>
              </a:solidFill>
            </a:endParaRPr>
          </a:p>
          <a:p>
            <a:pPr indent="-295433" lvl="0" marL="457200" rtl="0" algn="l">
              <a:lnSpc>
                <a:spcPct val="95000"/>
              </a:lnSpc>
              <a:spcBef>
                <a:spcPts val="0"/>
              </a:spcBef>
              <a:spcAft>
                <a:spcPts val="0"/>
              </a:spcAft>
              <a:buClr>
                <a:schemeClr val="dk1"/>
              </a:buClr>
              <a:buSzPts val="1053"/>
              <a:buChar char="●"/>
            </a:pPr>
            <a:r>
              <a:rPr lang="en" sz="1052">
                <a:solidFill>
                  <a:schemeClr val="dk1"/>
                </a:solidFill>
              </a:rPr>
              <a:t>Normalized data and added guards for past dates, missing fields, and bad inputs (front + back end).</a:t>
            </a:r>
            <a:br>
              <a:rPr lang="en" sz="1052">
                <a:solidFill>
                  <a:schemeClr val="dk1"/>
                </a:solidFill>
              </a:rPr>
            </a:br>
            <a:endParaRPr sz="1052">
              <a:solidFill>
                <a:schemeClr val="dk1"/>
              </a:solidFill>
            </a:endParaRPr>
          </a:p>
          <a:p>
            <a:pPr indent="-295433" lvl="0" marL="457200" rtl="0" algn="l">
              <a:lnSpc>
                <a:spcPct val="95000"/>
              </a:lnSpc>
              <a:spcBef>
                <a:spcPts val="0"/>
              </a:spcBef>
              <a:spcAft>
                <a:spcPts val="0"/>
              </a:spcAft>
              <a:buClr>
                <a:schemeClr val="dk1"/>
              </a:buClr>
              <a:buSzPts val="1053"/>
              <a:buChar char="●"/>
            </a:pPr>
            <a:r>
              <a:rPr lang="en" sz="1052">
                <a:solidFill>
                  <a:schemeClr val="dk1"/>
                </a:solidFill>
              </a:rPr>
              <a:t>Implemented advisor view that returns fully populated booking details (customer, service, mechanic).</a:t>
            </a:r>
            <a:br>
              <a:rPr lang="en" sz="1052">
                <a:solidFill>
                  <a:schemeClr val="dk1"/>
                </a:solidFill>
              </a:rPr>
            </a:br>
            <a:endParaRPr sz="1052">
              <a:solidFill>
                <a:schemeClr val="dk1"/>
              </a:solidFill>
            </a:endParaRPr>
          </a:p>
          <a:p>
            <a:pPr indent="-295433" lvl="0" marL="457200" rtl="0" algn="l">
              <a:lnSpc>
                <a:spcPct val="95000"/>
              </a:lnSpc>
              <a:spcBef>
                <a:spcPts val="0"/>
              </a:spcBef>
              <a:spcAft>
                <a:spcPts val="0"/>
              </a:spcAft>
              <a:buClr>
                <a:schemeClr val="dk1"/>
              </a:buClr>
              <a:buSzPts val="1053"/>
              <a:buChar char="●"/>
            </a:pPr>
            <a:r>
              <a:rPr lang="en" sz="1052">
                <a:solidFill>
                  <a:schemeClr val="dk1"/>
                </a:solidFill>
              </a:rPr>
              <a:t>Ensured reliable round-trip: form input → persisted records → accurate UI display.</a:t>
            </a:r>
            <a:br>
              <a:rPr lang="en" sz="1052">
                <a:solidFill>
                  <a:schemeClr val="dk1"/>
                </a:solidFill>
              </a:rPr>
            </a:br>
            <a:endParaRPr sz="1052">
              <a:solidFill>
                <a:schemeClr val="dk1"/>
              </a:solidFill>
            </a:endParaRPr>
          </a:p>
          <a:p>
            <a:pPr indent="0" lvl="0" marL="0" rtl="0" algn="l">
              <a:lnSpc>
                <a:spcPct val="95000"/>
              </a:lnSpc>
              <a:spcBef>
                <a:spcPts val="1200"/>
              </a:spcBef>
              <a:spcAft>
                <a:spcPts val="0"/>
              </a:spcAft>
              <a:buSzPts val="852"/>
              <a:buNone/>
            </a:pPr>
            <a:r>
              <a:rPr b="1" lang="en" sz="1052">
                <a:solidFill>
                  <a:schemeClr val="dk1"/>
                </a:solidFill>
              </a:rPr>
              <a:t>How a real shop would use it</a:t>
            </a:r>
            <a:endParaRPr b="1" sz="1052">
              <a:solidFill>
                <a:schemeClr val="dk1"/>
              </a:solidFill>
            </a:endParaRPr>
          </a:p>
          <a:p>
            <a:pPr indent="-295433" lvl="0" marL="457200" rtl="0" algn="l">
              <a:lnSpc>
                <a:spcPct val="95000"/>
              </a:lnSpc>
              <a:spcBef>
                <a:spcPts val="1200"/>
              </a:spcBef>
              <a:spcAft>
                <a:spcPts val="0"/>
              </a:spcAft>
              <a:buClr>
                <a:schemeClr val="dk1"/>
              </a:buClr>
              <a:buSzPts val="1053"/>
              <a:buChar char="●"/>
            </a:pPr>
            <a:r>
              <a:rPr lang="en" sz="1052">
                <a:solidFill>
                  <a:schemeClr val="dk1"/>
                </a:solidFill>
              </a:rPr>
              <a:t>Customers book online in minutes</a:t>
            </a:r>
            <a:br>
              <a:rPr lang="en" sz="1052">
                <a:solidFill>
                  <a:schemeClr val="dk1"/>
                </a:solidFill>
              </a:rPr>
            </a:br>
            <a:endParaRPr sz="1052">
              <a:solidFill>
                <a:schemeClr val="dk1"/>
              </a:solidFill>
            </a:endParaRPr>
          </a:p>
          <a:p>
            <a:pPr indent="-295433" lvl="0" marL="457200" rtl="0" algn="l">
              <a:lnSpc>
                <a:spcPct val="95000"/>
              </a:lnSpc>
              <a:spcBef>
                <a:spcPts val="0"/>
              </a:spcBef>
              <a:spcAft>
                <a:spcPts val="0"/>
              </a:spcAft>
              <a:buClr>
                <a:schemeClr val="dk1"/>
              </a:buClr>
              <a:buSzPts val="1053"/>
              <a:buChar char="●"/>
            </a:pPr>
            <a:r>
              <a:rPr lang="en" sz="1052">
                <a:solidFill>
                  <a:schemeClr val="dk1"/>
                </a:solidFill>
              </a:rPr>
              <a:t>Advisors see requests instantly, confirm times, assign mechanics, and update status </a:t>
            </a:r>
            <a:br>
              <a:rPr lang="en" sz="1052">
                <a:solidFill>
                  <a:schemeClr val="dk1"/>
                </a:solidFill>
              </a:rPr>
            </a:br>
            <a:endParaRPr sz="1052">
              <a:solidFill>
                <a:schemeClr val="dk1"/>
              </a:solidFill>
            </a:endParaRPr>
          </a:p>
          <a:p>
            <a:pPr indent="-295433" lvl="0" marL="457200" rtl="0" algn="l">
              <a:lnSpc>
                <a:spcPct val="95000"/>
              </a:lnSpc>
              <a:spcBef>
                <a:spcPts val="0"/>
              </a:spcBef>
              <a:spcAft>
                <a:spcPts val="0"/>
              </a:spcAft>
              <a:buClr>
                <a:schemeClr val="dk1"/>
              </a:buClr>
              <a:buSzPts val="1053"/>
              <a:buChar char="●"/>
            </a:pPr>
            <a:r>
              <a:rPr lang="en" sz="1052">
                <a:solidFill>
                  <a:schemeClr val="dk1"/>
                </a:solidFill>
              </a:rPr>
              <a:t>Quotes and notes follow the job for transparency and fewer callbacks.</a:t>
            </a:r>
            <a:br>
              <a:rPr lang="en" sz="1052">
                <a:solidFill>
                  <a:schemeClr val="dk1"/>
                </a:solidFill>
              </a:rPr>
            </a:br>
            <a:endParaRPr sz="1052">
              <a:solidFill>
                <a:schemeClr val="dk1"/>
              </a:solidFill>
            </a:endParaRPr>
          </a:p>
          <a:p>
            <a:pPr indent="-295433" lvl="0" marL="457200" rtl="0" algn="l">
              <a:lnSpc>
                <a:spcPct val="95000"/>
              </a:lnSpc>
              <a:spcBef>
                <a:spcPts val="0"/>
              </a:spcBef>
              <a:spcAft>
                <a:spcPts val="0"/>
              </a:spcAft>
              <a:buClr>
                <a:schemeClr val="dk1"/>
              </a:buClr>
              <a:buSzPts val="1053"/>
              <a:buChar char="●"/>
            </a:pPr>
            <a:r>
              <a:rPr lang="en" sz="1052">
                <a:solidFill>
                  <a:schemeClr val="dk1"/>
                </a:solidFill>
              </a:rPr>
              <a:t>Builds customer history (vehicle, past services, quotes) for faster check-ins and smarter upsells.</a:t>
            </a:r>
            <a:br>
              <a:rPr lang="en" sz="1052">
                <a:solidFill>
                  <a:schemeClr val="dk1"/>
                </a:solidFill>
              </a:rPr>
            </a:br>
            <a:endParaRPr sz="1052">
              <a:solidFill>
                <a:schemeClr val="dk1"/>
              </a:solidFill>
            </a:endParaRPr>
          </a:p>
          <a:p>
            <a:pPr indent="-295433" lvl="0" marL="457200" rtl="0" algn="l">
              <a:lnSpc>
                <a:spcPct val="95000"/>
              </a:lnSpc>
              <a:spcBef>
                <a:spcPts val="0"/>
              </a:spcBef>
              <a:spcAft>
                <a:spcPts val="0"/>
              </a:spcAft>
              <a:buClr>
                <a:schemeClr val="dk1"/>
              </a:buClr>
              <a:buSzPts val="1053"/>
              <a:buChar char="●"/>
            </a:pPr>
            <a:r>
              <a:rPr lang="en" sz="1052">
                <a:solidFill>
                  <a:schemeClr val="dk1"/>
                </a:solidFill>
              </a:rPr>
              <a:t>Simple reporting supports staffing/pricing; mobile-friendly and easy for small shops to adopt.</a:t>
            </a:r>
            <a:endParaRPr sz="1052">
              <a:solidFill>
                <a:schemeClr val="dk1"/>
              </a:solidFill>
            </a:endParaRPr>
          </a:p>
          <a:p>
            <a:pPr indent="0" lvl="0" marL="457200" rtl="0" algn="l">
              <a:lnSpc>
                <a:spcPct val="95000"/>
              </a:lnSpc>
              <a:spcBef>
                <a:spcPts val="1200"/>
              </a:spcBef>
              <a:spcAft>
                <a:spcPts val="0"/>
              </a:spcAft>
              <a:buNone/>
            </a:pPr>
            <a:r>
              <a:t/>
            </a:r>
            <a:endParaRPr b="1" sz="1207">
              <a:solidFill>
                <a:schemeClr val="dk1"/>
              </a:solidFill>
            </a:endParaRPr>
          </a:p>
          <a:p>
            <a:pPr indent="0" lvl="0" marL="457200" rtl="0" algn="l">
              <a:lnSpc>
                <a:spcPct val="130000"/>
              </a:lnSpc>
              <a:spcBef>
                <a:spcPts val="1200"/>
              </a:spcBef>
              <a:spcAft>
                <a:spcPts val="1200"/>
              </a:spcAft>
              <a:buSzPts val="1395"/>
              <a:buNone/>
            </a:pPr>
            <a:r>
              <a:t/>
            </a:r>
            <a:endParaRPr b="1" sz="1207">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Final remarks and Q &amp; A.</a:t>
            </a:r>
            <a:endParaRPr/>
          </a:p>
        </p:txBody>
      </p:sp>
      <p:sp>
        <p:nvSpPr>
          <p:cNvPr id="188" name="Google Shape;188;p3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114300" rtl="0" algn="l">
              <a:lnSpc>
                <a:spcPct val="150000"/>
              </a:lnSpc>
              <a:spcBef>
                <a:spcPts val="0"/>
              </a:spcBef>
              <a:spcAft>
                <a:spcPts val="0"/>
              </a:spcAft>
              <a:buSzPts val="1800"/>
              <a:buNone/>
            </a:pPr>
            <a:r>
              <a:t/>
            </a:r>
            <a:endParaRPr/>
          </a:p>
        </p:txBody>
      </p:sp>
      <p:pic>
        <p:nvPicPr>
          <p:cNvPr descr="Question mark boxes" id="189" name="Google Shape;189;p38"/>
          <p:cNvPicPr preferRelativeResize="0"/>
          <p:nvPr/>
        </p:nvPicPr>
        <p:blipFill rotWithShape="1">
          <a:blip r:embed="rId3">
            <a:alphaModFix/>
          </a:blip>
          <a:srcRect b="0" l="0" r="0" t="0"/>
          <a:stretch/>
        </p:blipFill>
        <p:spPr>
          <a:xfrm>
            <a:off x="1519083" y="1238706"/>
            <a:ext cx="5766787" cy="324393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4" name="Shape 104"/>
        <p:cNvGrpSpPr/>
        <p:nvPr/>
      </p:nvGrpSpPr>
      <p:grpSpPr>
        <a:xfrm>
          <a:off x="0" y="0"/>
          <a:ext cx="0" cy="0"/>
          <a:chOff x="0" y="0"/>
          <a:chExt cx="0" cy="0"/>
        </a:xfrm>
      </p:grpSpPr>
      <p:sp>
        <p:nvSpPr>
          <p:cNvPr id="105" name="Google Shape;105;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sz="2500"/>
              <a:t>GaragePro — Java Full‑Stack Project</a:t>
            </a:r>
            <a:endParaRPr/>
          </a:p>
        </p:txBody>
      </p:sp>
      <p:sp>
        <p:nvSpPr>
          <p:cNvPr id="106" name="Google Shape;106;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Project: GaragePro (service booking &amp; advisor dashboard)</a:t>
            </a:r>
            <a:endParaRPr/>
          </a:p>
          <a:p>
            <a:pPr indent="-342900" lvl="0" marL="457200" rtl="0" algn="l">
              <a:lnSpc>
                <a:spcPct val="150000"/>
              </a:lnSpc>
              <a:spcBef>
                <a:spcPts val="0"/>
              </a:spcBef>
              <a:spcAft>
                <a:spcPts val="0"/>
              </a:spcAft>
              <a:buSzPts val="1800"/>
              <a:buChar char="●"/>
            </a:pPr>
            <a:r>
              <a:rPr lang="en"/>
              <a:t>Author: Elijah Lake</a:t>
            </a:r>
            <a:endParaRPr/>
          </a:p>
          <a:p>
            <a:pPr indent="-342900" lvl="0" marL="457200" rtl="0" algn="l">
              <a:lnSpc>
                <a:spcPct val="150000"/>
              </a:lnSpc>
              <a:spcBef>
                <a:spcPts val="0"/>
              </a:spcBef>
              <a:spcAft>
                <a:spcPts val="0"/>
              </a:spcAft>
              <a:buSzPts val="1800"/>
              <a:buChar char="●"/>
            </a:pPr>
            <a:r>
              <a:rPr lang="en"/>
              <a:t>Date: Aug 29, 2025</a:t>
            </a:r>
            <a:endParaRPr/>
          </a:p>
          <a:p>
            <a:pPr indent="0" lvl="0" marL="457200" rtl="0" algn="l">
              <a:lnSpc>
                <a:spcPct val="150000"/>
              </a:lnSpc>
              <a:spcBef>
                <a:spcPts val="0"/>
              </a:spcBef>
              <a:spcAft>
                <a:spcPts val="0"/>
              </a:spcAft>
              <a:buSzPts val="1800"/>
              <a:buNone/>
            </a:pPr>
            <a:br>
              <a:rPr lang="en"/>
            </a:br>
            <a:endParaRPr/>
          </a:p>
          <a:p>
            <a:pPr indent="0" lvl="0" marL="0" rtl="0" algn="l">
              <a:lnSpc>
                <a:spcPct val="150000"/>
              </a:lnSpc>
              <a:spcBef>
                <a:spcPts val="1200"/>
              </a:spcBef>
              <a:spcAft>
                <a:spcPts val="1200"/>
              </a:spcAft>
              <a:buSzPts val="1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Project Concept- GaragePro (Auto Service Booking)</a:t>
            </a:r>
            <a:endParaRPr/>
          </a:p>
        </p:txBody>
      </p:sp>
      <p:sp>
        <p:nvSpPr>
          <p:cNvPr id="112" name="Google Shape;112;p27"/>
          <p:cNvSpPr txBox="1"/>
          <p:nvPr>
            <p:ph idx="1" type="body"/>
          </p:nvPr>
        </p:nvSpPr>
        <p:spPr>
          <a:xfrm>
            <a:off x="311700" y="1152475"/>
            <a:ext cx="8520600" cy="3860100"/>
          </a:xfrm>
          <a:prstGeom prst="rect">
            <a:avLst/>
          </a:prstGeom>
          <a:noFill/>
          <a:ln>
            <a:noFill/>
          </a:ln>
        </p:spPr>
        <p:txBody>
          <a:bodyPr anchorCtr="0" anchor="t" bIns="91425" lIns="91425" spcFirstLastPara="1" rIns="91425" wrap="square" tIns="91425">
            <a:normAutofit lnSpcReduction="20000"/>
          </a:bodyPr>
          <a:lstStyle/>
          <a:p>
            <a:pPr indent="-317427" lvl="0" marL="457200" rtl="0" algn="l">
              <a:lnSpc>
                <a:spcPct val="150000"/>
              </a:lnSpc>
              <a:spcBef>
                <a:spcPts val="0"/>
              </a:spcBef>
              <a:spcAft>
                <a:spcPts val="0"/>
              </a:spcAft>
              <a:buClr>
                <a:schemeClr val="dk1"/>
              </a:buClr>
              <a:buSzPts val="1851"/>
              <a:buChar char="●"/>
            </a:pPr>
            <a:r>
              <a:rPr lang="en">
                <a:solidFill>
                  <a:schemeClr val="dk1"/>
                </a:solidFill>
              </a:rPr>
              <a:t>Overview: </a:t>
            </a:r>
            <a:r>
              <a:rPr lang="en" sz="1750">
                <a:solidFill>
                  <a:schemeClr val="dk1"/>
                </a:solidFill>
              </a:rPr>
              <a:t>GaragePro is a lightweight web app that lets customers book vehicle maintenance easily. Pick a service, choose a mechanic, select Morning/Afternoon, and get a quoted price.</a:t>
            </a:r>
            <a:endParaRPr sz="1750">
              <a:solidFill>
                <a:schemeClr val="dk1"/>
              </a:solidFill>
            </a:endParaRPr>
          </a:p>
          <a:p>
            <a:pPr indent="-317182" lvl="1" marL="914400" rtl="0" algn="l">
              <a:lnSpc>
                <a:spcPct val="150000"/>
              </a:lnSpc>
              <a:spcBef>
                <a:spcPts val="1200"/>
              </a:spcBef>
              <a:spcAft>
                <a:spcPts val="0"/>
              </a:spcAft>
              <a:buClr>
                <a:schemeClr val="dk1"/>
              </a:buClr>
              <a:buSzPts val="1800"/>
              <a:buChar char="○"/>
            </a:pPr>
            <a:r>
              <a:rPr lang="en">
                <a:solidFill>
                  <a:schemeClr val="dk1"/>
                </a:solidFill>
              </a:rPr>
              <a:t>GitHub README</a:t>
            </a:r>
            <a:endParaRPr>
              <a:solidFill>
                <a:schemeClr val="dk1"/>
              </a:solidFill>
            </a:endParaRPr>
          </a:p>
          <a:p>
            <a:pPr indent="-317182" lvl="1" marL="914400" rtl="0" algn="l">
              <a:lnSpc>
                <a:spcPct val="150000"/>
              </a:lnSpc>
              <a:spcBef>
                <a:spcPts val="0"/>
              </a:spcBef>
              <a:spcAft>
                <a:spcPts val="0"/>
              </a:spcAft>
              <a:buClr>
                <a:schemeClr val="dk1"/>
              </a:buClr>
              <a:buSzPts val="1800"/>
              <a:buChar char="○"/>
            </a:pPr>
            <a:r>
              <a:rPr lang="en" u="sng">
                <a:solidFill>
                  <a:schemeClr val="hlink"/>
                </a:solidFill>
                <a:hlinkClick r:id="rId3"/>
              </a:rPr>
              <a:t>https://github.com/Elake22/GaragePro</a:t>
            </a:r>
            <a:r>
              <a:rPr lang="en">
                <a:solidFill>
                  <a:schemeClr val="dk1"/>
                </a:solidFill>
              </a:rPr>
              <a:t> </a:t>
            </a:r>
            <a:endParaRPr>
              <a:solidFill>
                <a:schemeClr val="dk1"/>
              </a:solidFill>
            </a:endParaRPr>
          </a:p>
          <a:p>
            <a:pPr indent="-317182" lvl="0" marL="457200" rtl="0" algn="l">
              <a:lnSpc>
                <a:spcPct val="150000"/>
              </a:lnSpc>
              <a:spcBef>
                <a:spcPts val="0"/>
              </a:spcBef>
              <a:spcAft>
                <a:spcPts val="0"/>
              </a:spcAft>
              <a:buClr>
                <a:schemeClr val="dk1"/>
              </a:buClr>
              <a:buSzPts val="1800"/>
              <a:buChar char="●"/>
            </a:pPr>
            <a:r>
              <a:rPr lang="en">
                <a:solidFill>
                  <a:schemeClr val="dk1"/>
                </a:solidFill>
              </a:rPr>
              <a:t>Problem Statement: Makes booking vehicle service quick and easy</a:t>
            </a:r>
            <a:endParaRPr/>
          </a:p>
          <a:p>
            <a:pPr indent="-317182" lvl="0" marL="457200" rtl="0" algn="l">
              <a:lnSpc>
                <a:spcPct val="150000"/>
              </a:lnSpc>
              <a:spcBef>
                <a:spcPts val="0"/>
              </a:spcBef>
              <a:spcAft>
                <a:spcPts val="0"/>
              </a:spcAft>
              <a:buClr>
                <a:schemeClr val="dk1"/>
              </a:buClr>
              <a:buSzPts val="1800"/>
              <a:buChar char="●"/>
            </a:pPr>
            <a:r>
              <a:rPr lang="en">
                <a:solidFill>
                  <a:schemeClr val="dk1"/>
                </a:solidFill>
              </a:rPr>
              <a:t>Target Users: </a:t>
            </a:r>
            <a:r>
              <a:rPr lang="en" sz="1814">
                <a:solidFill>
                  <a:schemeClr val="dk1"/>
                </a:solidFill>
              </a:rPr>
              <a:t>Vehicle owners scheduling routine maintenance or repairs and Service advisors/managers who review, confirm, and manage appointments.</a:t>
            </a:r>
            <a:endParaRPr sz="2514">
              <a:solidFill>
                <a:schemeClr val="dk1"/>
              </a:solidFill>
            </a:endParaRPr>
          </a:p>
          <a:p>
            <a:pPr indent="-317182" lvl="0" marL="457200" rtl="0" algn="l">
              <a:lnSpc>
                <a:spcPct val="150000"/>
              </a:lnSpc>
              <a:spcBef>
                <a:spcPts val="0"/>
              </a:spcBef>
              <a:spcAft>
                <a:spcPts val="0"/>
              </a:spcAft>
              <a:buClr>
                <a:schemeClr val="dk1"/>
              </a:buClr>
              <a:buSzPts val="1800"/>
              <a:buChar char="●"/>
            </a:pPr>
            <a:r>
              <a:rPr lang="en">
                <a:solidFill>
                  <a:schemeClr val="dk1"/>
                </a:solidFill>
              </a:rPr>
              <a:t>Goals: Making it easy, like booking a haircut. Learn and practice creating a app from start to finish</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Tech Stack</a:t>
            </a:r>
            <a:endParaRPr/>
          </a:p>
        </p:txBody>
      </p:sp>
      <p:sp>
        <p:nvSpPr>
          <p:cNvPr id="118" name="Google Shape;118;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Char char="●"/>
            </a:pPr>
            <a:r>
              <a:rPr lang="en">
                <a:solidFill>
                  <a:schemeClr val="dk1"/>
                </a:solidFill>
              </a:rPr>
              <a:t>Frontend: React, HTML CSS, JavaScript</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Backend: Java (Spring Boot), JPA, Jakarta, Lombok</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Database: MySQL</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APIs and Tools: Bootstrap, Postman</a:t>
            </a:r>
            <a:endParaRPr>
              <a:solidFill>
                <a:schemeClr val="dk1"/>
              </a:solidFill>
            </a:endParaRPr>
          </a:p>
          <a:p>
            <a:pPr indent="0" lvl="0" marL="457200" rtl="0" algn="l">
              <a:lnSpc>
                <a:spcPct val="150000"/>
              </a:lnSpc>
              <a:spcBef>
                <a:spcPts val="0"/>
              </a:spcBef>
              <a:spcAft>
                <a:spcPts val="0"/>
              </a:spcAft>
              <a:buNone/>
            </a:pPr>
            <a:r>
              <a:t/>
            </a:r>
            <a:endParaRPr>
              <a:solidFill>
                <a:schemeClr val="dk1"/>
              </a:solidFill>
            </a:endParaRPr>
          </a:p>
          <a:p>
            <a:pPr indent="0" lvl="0" marL="457200" rtl="0" algn="l">
              <a:lnSpc>
                <a:spcPct val="150000"/>
              </a:lnSpc>
              <a:spcBef>
                <a:spcPts val="1200"/>
              </a:spcBef>
              <a:spcAft>
                <a:spcPts val="1200"/>
              </a:spcAft>
              <a:buSzPts val="1800"/>
              <a:buNone/>
            </a:pPr>
            <a:r>
              <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System Design &amp; Architecture</a:t>
            </a:r>
            <a:endParaRPr/>
          </a:p>
        </p:txBody>
      </p:sp>
      <p:sp>
        <p:nvSpPr>
          <p:cNvPr id="124" name="Google Shape;124;p29"/>
          <p:cNvSpPr txBox="1"/>
          <p:nvPr>
            <p:ph idx="1" type="body"/>
          </p:nvPr>
        </p:nvSpPr>
        <p:spPr>
          <a:xfrm>
            <a:off x="0" y="1017725"/>
            <a:ext cx="4572000" cy="3942600"/>
          </a:xfrm>
          <a:prstGeom prst="rect">
            <a:avLst/>
          </a:prstGeom>
          <a:noFill/>
          <a:ln>
            <a:noFill/>
          </a:ln>
        </p:spPr>
        <p:txBody>
          <a:bodyPr anchorCtr="0" anchor="t" bIns="91425" lIns="91425" spcFirstLastPara="1" rIns="91425" wrap="square" tIns="91425">
            <a:noAutofit/>
          </a:bodyPr>
          <a:lstStyle/>
          <a:p>
            <a:pPr indent="-228600" lvl="0" marL="457200" rtl="0" algn="l">
              <a:spcBef>
                <a:spcPts val="0"/>
              </a:spcBef>
              <a:spcAft>
                <a:spcPts val="0"/>
              </a:spcAft>
              <a:buNone/>
            </a:pPr>
            <a:r>
              <a:rPr b="1" lang="en" sz="1200">
                <a:solidFill>
                  <a:schemeClr val="dk1"/>
                </a:solidFill>
              </a:rPr>
              <a:t>Overall Architecture Diagram</a:t>
            </a:r>
            <a:endParaRPr b="1" sz="1200">
              <a:solidFill>
                <a:schemeClr val="dk1"/>
              </a:solidFill>
            </a:endParaRPr>
          </a:p>
          <a:p>
            <a:pPr indent="-304800" lvl="0" marL="457200" rtl="0" algn="l">
              <a:lnSpc>
                <a:spcPct val="115000"/>
              </a:lnSpc>
              <a:spcBef>
                <a:spcPts val="1200"/>
              </a:spcBef>
              <a:spcAft>
                <a:spcPts val="0"/>
              </a:spcAft>
              <a:buClr>
                <a:schemeClr val="dk1"/>
              </a:buClr>
              <a:buSzPts val="1200"/>
              <a:buChar char="●"/>
            </a:pPr>
            <a:r>
              <a:rPr b="1" lang="en" sz="1200">
                <a:solidFill>
                  <a:schemeClr val="dk1"/>
                </a:solidFill>
              </a:rPr>
              <a:t>Domain Layer</a:t>
            </a:r>
            <a:r>
              <a:rPr lang="en" sz="1200">
                <a:solidFill>
                  <a:schemeClr val="dk1"/>
                </a:solidFill>
              </a:rPr>
              <a:t> – Entities/Models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 sz="1200">
                <a:solidFill>
                  <a:schemeClr val="dk1"/>
                </a:solidFill>
              </a:rPr>
              <a:t>Data Layer</a:t>
            </a:r>
            <a:r>
              <a:rPr lang="en" sz="1200">
                <a:solidFill>
                  <a:schemeClr val="dk1"/>
                </a:solidFill>
              </a:rPr>
              <a:t> –  Repos  &amp; Database</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 sz="1200">
                <a:solidFill>
                  <a:schemeClr val="dk1"/>
                </a:solidFill>
              </a:rPr>
              <a:t>Service Layer</a:t>
            </a:r>
            <a:r>
              <a:rPr lang="en" sz="1200">
                <a:solidFill>
                  <a:schemeClr val="dk1"/>
                </a:solidFill>
              </a:rPr>
              <a:t> – Business / Validation</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 sz="1200">
                <a:solidFill>
                  <a:schemeClr val="dk1"/>
                </a:solidFill>
              </a:rPr>
              <a:t>Controller</a:t>
            </a:r>
            <a:r>
              <a:rPr lang="en" sz="1200">
                <a:solidFill>
                  <a:schemeClr val="dk1"/>
                </a:solidFill>
              </a:rPr>
              <a:t> – REST APIs (GET/POST/PUT/DELETE)</a:t>
            </a:r>
            <a:br>
              <a:rPr lang="en" sz="1200">
                <a:solidFill>
                  <a:schemeClr val="dk1"/>
                </a:solidFill>
              </a:rPr>
            </a:br>
            <a:endParaRPr sz="1200">
              <a:solidFill>
                <a:schemeClr val="dk1"/>
              </a:solidFill>
            </a:endParaRPr>
          </a:p>
          <a:p>
            <a:pPr indent="0" lvl="0" marL="0" rtl="0" algn="l">
              <a:lnSpc>
                <a:spcPct val="115000"/>
              </a:lnSpc>
              <a:spcBef>
                <a:spcPts val="1200"/>
              </a:spcBef>
              <a:spcAft>
                <a:spcPts val="0"/>
              </a:spcAft>
              <a:buNone/>
            </a:pPr>
            <a:r>
              <a:rPr b="1" lang="en" sz="1200">
                <a:solidFill>
                  <a:schemeClr val="dk1"/>
                </a:solidFill>
              </a:rPr>
              <a:t>Component Breakdown</a:t>
            </a:r>
            <a:br>
              <a:rPr b="1" lang="en" sz="1200">
                <a:solidFill>
                  <a:schemeClr val="dk1"/>
                </a:solidFill>
              </a:rPr>
            </a:br>
            <a:endParaRPr b="1" sz="1200">
              <a:solidFill>
                <a:schemeClr val="dk1"/>
              </a:solidFill>
            </a:endParaRPr>
          </a:p>
          <a:p>
            <a:pPr indent="-304800" lvl="0" marL="457200" rtl="0" algn="l">
              <a:lnSpc>
                <a:spcPct val="115000"/>
              </a:lnSpc>
              <a:spcBef>
                <a:spcPts val="1200"/>
              </a:spcBef>
              <a:spcAft>
                <a:spcPts val="0"/>
              </a:spcAft>
              <a:buClr>
                <a:schemeClr val="dk1"/>
              </a:buClr>
              <a:buSzPts val="1200"/>
              <a:buChar char="●"/>
            </a:pPr>
            <a:r>
              <a:rPr b="1" lang="en" sz="1200">
                <a:solidFill>
                  <a:schemeClr val="dk1"/>
                </a:solidFill>
              </a:rPr>
              <a:t>Frontend Components</a:t>
            </a:r>
            <a:r>
              <a:rPr lang="en" sz="1200">
                <a:solidFill>
                  <a:schemeClr val="dk1"/>
                </a:solidFill>
              </a:rPr>
              <a:t> – Pages, Routes, UI Pieces</a:t>
            </a:r>
            <a:br>
              <a:rPr lang="en" sz="1200">
                <a:solidFill>
                  <a:schemeClr val="dk1"/>
                </a:solidFill>
              </a:rPr>
            </a:b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 sz="1200">
                <a:solidFill>
                  <a:schemeClr val="dk1"/>
                </a:solidFill>
              </a:rPr>
              <a:t>Backend Controllers/Services</a:t>
            </a:r>
            <a:r>
              <a:rPr lang="en" sz="1200">
                <a:solidFill>
                  <a:schemeClr val="dk1"/>
                </a:solidFill>
              </a:rPr>
              <a:t> – Booking, Customer, Mechanic, Services</a:t>
            </a:r>
            <a:endParaRPr b="1" sz="1400">
              <a:solidFill>
                <a:schemeClr val="dk1"/>
              </a:solidFill>
            </a:endParaRPr>
          </a:p>
          <a:p>
            <a:pPr indent="0" lvl="0" marL="457200" rtl="0" algn="l">
              <a:lnSpc>
                <a:spcPct val="105000"/>
              </a:lnSpc>
              <a:spcBef>
                <a:spcPts val="1200"/>
              </a:spcBef>
              <a:spcAft>
                <a:spcPts val="0"/>
              </a:spcAft>
              <a:buNone/>
            </a:pPr>
            <a:r>
              <a:t/>
            </a:r>
            <a:endParaRPr sz="900">
              <a:solidFill>
                <a:schemeClr val="dk1"/>
              </a:solidFill>
            </a:endParaRPr>
          </a:p>
        </p:txBody>
      </p:sp>
      <p:pic>
        <p:nvPicPr>
          <p:cNvPr id="125" name="Google Shape;125;p29"/>
          <p:cNvPicPr preferRelativeResize="0"/>
          <p:nvPr/>
        </p:nvPicPr>
        <p:blipFill rotWithShape="1">
          <a:blip r:embed="rId3">
            <a:alphaModFix/>
          </a:blip>
          <a:srcRect b="0" l="0" r="0" t="0"/>
          <a:stretch/>
        </p:blipFill>
        <p:spPr>
          <a:xfrm>
            <a:off x="5145850" y="829700"/>
            <a:ext cx="3265176" cy="42396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30"/>
          <p:cNvSpPr txBox="1"/>
          <p:nvPr>
            <p:ph type="title"/>
          </p:nvPr>
        </p:nvSpPr>
        <p:spPr>
          <a:xfrm>
            <a:off x="311700" y="864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Database Design</a:t>
            </a:r>
            <a:endParaRPr/>
          </a:p>
          <a:p>
            <a:pPr indent="0" lvl="0" marL="0" rtl="0" algn="l">
              <a:lnSpc>
                <a:spcPct val="100000"/>
              </a:lnSpc>
              <a:spcBef>
                <a:spcPts val="0"/>
              </a:spcBef>
              <a:spcAft>
                <a:spcPts val="0"/>
              </a:spcAft>
              <a:buSzPct val="111111"/>
              <a:buNone/>
            </a:pPr>
            <a:r>
              <a:t/>
            </a:r>
            <a:endParaRPr/>
          </a:p>
        </p:txBody>
      </p:sp>
      <p:sp>
        <p:nvSpPr>
          <p:cNvPr id="131" name="Google Shape;131;p30"/>
          <p:cNvSpPr txBox="1"/>
          <p:nvPr>
            <p:ph idx="1" type="body"/>
          </p:nvPr>
        </p:nvSpPr>
        <p:spPr>
          <a:xfrm>
            <a:off x="2856225" y="613575"/>
            <a:ext cx="3224100" cy="398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605"/>
              <a:buNone/>
            </a:pPr>
            <a:r>
              <a:rPr b="1" lang="en" sz="900">
                <a:solidFill>
                  <a:schemeClr val="dk1"/>
                </a:solidFill>
              </a:rPr>
              <a:t>Tables:</a:t>
            </a:r>
            <a:r>
              <a:rPr lang="en" sz="900">
                <a:solidFill>
                  <a:schemeClr val="dk1"/>
                </a:solidFill>
              </a:rPr>
              <a:t> </a:t>
            </a:r>
            <a:r>
              <a:rPr lang="en" sz="900">
                <a:solidFill>
                  <a:srgbClr val="188038"/>
                </a:solidFill>
                <a:latin typeface="Roboto Mono"/>
                <a:ea typeface="Roboto Mono"/>
                <a:cs typeface="Roboto Mono"/>
                <a:sym typeface="Roboto Mono"/>
              </a:rPr>
              <a:t>customers</a:t>
            </a:r>
            <a:r>
              <a:rPr lang="en" sz="900">
                <a:solidFill>
                  <a:schemeClr val="dk1"/>
                </a:solidFill>
              </a:rPr>
              <a:t>, </a:t>
            </a:r>
            <a:r>
              <a:rPr lang="en" sz="900">
                <a:solidFill>
                  <a:srgbClr val="188038"/>
                </a:solidFill>
                <a:latin typeface="Roboto Mono"/>
                <a:ea typeface="Roboto Mono"/>
                <a:cs typeface="Roboto Mono"/>
                <a:sym typeface="Roboto Mono"/>
              </a:rPr>
              <a:t>mechanics</a:t>
            </a:r>
            <a:r>
              <a:rPr lang="en" sz="900">
                <a:solidFill>
                  <a:schemeClr val="dk1"/>
                </a:solidFill>
              </a:rPr>
              <a:t>, </a:t>
            </a:r>
            <a:r>
              <a:rPr lang="en" sz="900">
                <a:solidFill>
                  <a:srgbClr val="188038"/>
                </a:solidFill>
                <a:latin typeface="Roboto Mono"/>
                <a:ea typeface="Roboto Mono"/>
                <a:cs typeface="Roboto Mono"/>
                <a:sym typeface="Roboto Mono"/>
              </a:rPr>
              <a:t>services</a:t>
            </a:r>
            <a:r>
              <a:rPr lang="en" sz="900">
                <a:solidFill>
                  <a:schemeClr val="dk1"/>
                </a:solidFill>
              </a:rPr>
              <a:t>, </a:t>
            </a:r>
            <a:r>
              <a:rPr b="1" lang="en" sz="900">
                <a:solidFill>
                  <a:srgbClr val="188038"/>
                </a:solidFill>
                <a:latin typeface="Roboto Mono"/>
                <a:ea typeface="Roboto Mono"/>
                <a:cs typeface="Roboto Mono"/>
                <a:sym typeface="Roboto Mono"/>
              </a:rPr>
              <a:t>bookings</a:t>
            </a:r>
            <a:r>
              <a:rPr lang="en" sz="900">
                <a:solidFill>
                  <a:schemeClr val="dk1"/>
                </a:solidFill>
              </a:rPr>
              <a:t>.</a:t>
            </a:r>
            <a:endParaRPr sz="900">
              <a:solidFill>
                <a:schemeClr val="dk1"/>
              </a:solidFill>
            </a:endParaRPr>
          </a:p>
        </p:txBody>
      </p:sp>
      <p:pic>
        <p:nvPicPr>
          <p:cNvPr id="132" name="Google Shape;132;p30"/>
          <p:cNvPicPr preferRelativeResize="0"/>
          <p:nvPr/>
        </p:nvPicPr>
        <p:blipFill rotWithShape="1">
          <a:blip r:embed="rId3">
            <a:alphaModFix/>
          </a:blip>
          <a:srcRect b="-11693" l="0" r="0" t="0"/>
          <a:stretch/>
        </p:blipFill>
        <p:spPr>
          <a:xfrm>
            <a:off x="585450" y="935575"/>
            <a:ext cx="7624200" cy="4207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6" name="Shape 136"/>
        <p:cNvGrpSpPr/>
        <p:nvPr/>
      </p:nvGrpSpPr>
      <p:grpSpPr>
        <a:xfrm>
          <a:off x="0" y="0"/>
          <a:ext cx="0" cy="0"/>
          <a:chOff x="0" y="0"/>
          <a:chExt cx="0" cy="0"/>
        </a:xfrm>
      </p:grpSpPr>
      <p:sp>
        <p:nvSpPr>
          <p:cNvPr id="137" name="Google Shape;137;p31"/>
          <p:cNvSpPr txBox="1"/>
          <p:nvPr>
            <p:ph type="title"/>
          </p:nvPr>
        </p:nvSpPr>
        <p:spPr>
          <a:xfrm>
            <a:off x="194600" y="396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UI/UX Mockups</a:t>
            </a:r>
            <a:endParaRPr/>
          </a:p>
        </p:txBody>
      </p:sp>
      <p:sp>
        <p:nvSpPr>
          <p:cNvPr id="138" name="Google Shape;138;p3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457200" rtl="0" algn="l">
              <a:lnSpc>
                <a:spcPct val="150000"/>
              </a:lnSpc>
              <a:spcBef>
                <a:spcPts val="0"/>
              </a:spcBef>
              <a:spcAft>
                <a:spcPts val="1200"/>
              </a:spcAft>
              <a:buSzPts val="1800"/>
              <a:buNone/>
            </a:pPr>
            <a:r>
              <a:t/>
            </a:r>
            <a:endParaRPr/>
          </a:p>
        </p:txBody>
      </p:sp>
      <p:pic>
        <p:nvPicPr>
          <p:cNvPr id="139" name="Google Shape;139;p31"/>
          <p:cNvPicPr preferRelativeResize="0"/>
          <p:nvPr/>
        </p:nvPicPr>
        <p:blipFill rotWithShape="1">
          <a:blip r:embed="rId3">
            <a:alphaModFix/>
          </a:blip>
          <a:srcRect b="0" l="0" r="0" t="0"/>
          <a:stretch/>
        </p:blipFill>
        <p:spPr>
          <a:xfrm>
            <a:off x="194600" y="649250"/>
            <a:ext cx="2849426" cy="3804350"/>
          </a:xfrm>
          <a:prstGeom prst="rect">
            <a:avLst/>
          </a:prstGeom>
          <a:noFill/>
          <a:ln>
            <a:noFill/>
          </a:ln>
        </p:spPr>
      </p:pic>
      <p:pic>
        <p:nvPicPr>
          <p:cNvPr id="140" name="Google Shape;140;p31"/>
          <p:cNvPicPr preferRelativeResize="0"/>
          <p:nvPr/>
        </p:nvPicPr>
        <p:blipFill rotWithShape="1">
          <a:blip r:embed="rId4">
            <a:alphaModFix/>
          </a:blip>
          <a:srcRect b="0" l="0" r="0" t="0"/>
          <a:stretch/>
        </p:blipFill>
        <p:spPr>
          <a:xfrm>
            <a:off x="3260550" y="649250"/>
            <a:ext cx="2849426" cy="3804337"/>
          </a:xfrm>
          <a:prstGeom prst="rect">
            <a:avLst/>
          </a:prstGeom>
          <a:noFill/>
          <a:ln>
            <a:noFill/>
          </a:ln>
        </p:spPr>
      </p:pic>
      <p:sp>
        <p:nvSpPr>
          <p:cNvPr id="141" name="Google Shape;141;p31"/>
          <p:cNvSpPr txBox="1"/>
          <p:nvPr/>
        </p:nvSpPr>
        <p:spPr>
          <a:xfrm>
            <a:off x="311700" y="4568875"/>
            <a:ext cx="1648500" cy="38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Home</a:t>
            </a:r>
            <a:endParaRPr b="0" i="0" sz="1800" u="none" cap="none" strike="noStrike">
              <a:solidFill>
                <a:schemeClr val="dk2"/>
              </a:solidFill>
              <a:latin typeface="Arial"/>
              <a:ea typeface="Arial"/>
              <a:cs typeface="Arial"/>
              <a:sym typeface="Arial"/>
            </a:endParaRPr>
          </a:p>
        </p:txBody>
      </p:sp>
      <p:sp>
        <p:nvSpPr>
          <p:cNvPr id="142" name="Google Shape;142;p31"/>
          <p:cNvSpPr txBox="1"/>
          <p:nvPr/>
        </p:nvSpPr>
        <p:spPr>
          <a:xfrm>
            <a:off x="3260550" y="4568875"/>
            <a:ext cx="1648500" cy="38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Booking</a:t>
            </a:r>
            <a:endParaRPr b="0" i="0" sz="1800" u="none" cap="none" strike="noStrike">
              <a:solidFill>
                <a:schemeClr val="dk2"/>
              </a:solidFill>
              <a:latin typeface="Arial"/>
              <a:ea typeface="Arial"/>
              <a:cs typeface="Arial"/>
              <a:sym typeface="Arial"/>
            </a:endParaRPr>
          </a:p>
        </p:txBody>
      </p:sp>
      <p:sp>
        <p:nvSpPr>
          <p:cNvPr id="143" name="Google Shape;143;p31"/>
          <p:cNvSpPr txBox="1"/>
          <p:nvPr/>
        </p:nvSpPr>
        <p:spPr>
          <a:xfrm>
            <a:off x="6314250" y="1152475"/>
            <a:ext cx="2306400" cy="330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Purpose: Fast, trustworthy path to booking</a:t>
            </a:r>
            <a:br>
              <a:rPr b="0" i="0" lang="en" sz="1100" u="none" cap="none" strike="noStrike">
                <a:solidFill>
                  <a:schemeClr val="dk1"/>
                </a:solidFill>
                <a:latin typeface="Arial"/>
                <a:ea typeface="Arial"/>
                <a:cs typeface="Arial"/>
                <a:sym typeface="Arial"/>
              </a:rPr>
            </a:b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Mocks: Home + Booking screens</a:t>
            </a:r>
            <a:br>
              <a:rPr b="0" i="0" lang="en" sz="1100" u="none" cap="none" strike="noStrike">
                <a:solidFill>
                  <a:schemeClr val="dk1"/>
                </a:solidFill>
                <a:latin typeface="Arial"/>
                <a:ea typeface="Arial"/>
                <a:cs typeface="Arial"/>
                <a:sym typeface="Arial"/>
              </a:rPr>
            </a:b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Home: Bold hero, value badges, clear Book CTA</a:t>
            </a:r>
            <a:br>
              <a:rPr b="0" i="0" lang="en" sz="1100" u="none" cap="none" strike="noStrike">
                <a:solidFill>
                  <a:schemeClr val="dk1"/>
                </a:solidFill>
                <a:latin typeface="Arial"/>
                <a:ea typeface="Arial"/>
                <a:cs typeface="Arial"/>
                <a:sym typeface="Arial"/>
              </a:rPr>
            </a:b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Booking flow: Services → Mechanic → Date (AM/PM) → Details → Confirm</a:t>
            </a:r>
            <a:br>
              <a:rPr b="0" i="0" lang="en" sz="1100" u="none" cap="none" strike="noStrike">
                <a:solidFill>
                  <a:schemeClr val="dk1"/>
                </a:solidFill>
                <a:latin typeface="Arial"/>
                <a:ea typeface="Arial"/>
                <a:cs typeface="Arial"/>
                <a:sym typeface="Arial"/>
              </a:rPr>
            </a:b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Visuals: Ferrari Red + Racing Yellow, rounded cards, clear buttons</a:t>
            </a:r>
            <a:br>
              <a:rPr b="0" i="0" lang="en" sz="1100" u="none" cap="none" strike="noStrike">
                <a:solidFill>
                  <a:schemeClr val="dk1"/>
                </a:solidFill>
                <a:latin typeface="Arial"/>
                <a:ea typeface="Arial"/>
                <a:cs typeface="Arial"/>
                <a:sym typeface="Arial"/>
              </a:rPr>
            </a:b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Access &amp; mobile: High contrast, focus states, responsive layout</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2"/>
          <p:cNvSpPr txBox="1"/>
          <p:nvPr>
            <p:ph type="title"/>
          </p:nvPr>
        </p:nvSpPr>
        <p:spPr>
          <a:xfrm>
            <a:off x="311700" y="1098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Idea to Creation</a:t>
            </a:r>
            <a:endParaRPr/>
          </a:p>
          <a:p>
            <a:pPr indent="0" lvl="0" marL="0" rtl="0" algn="l">
              <a:lnSpc>
                <a:spcPct val="100000"/>
              </a:lnSpc>
              <a:spcBef>
                <a:spcPts val="0"/>
              </a:spcBef>
              <a:spcAft>
                <a:spcPts val="0"/>
              </a:spcAft>
              <a:buSzPct val="111111"/>
              <a:buNone/>
            </a:pPr>
            <a:r>
              <a:t/>
            </a:r>
            <a:endParaRPr/>
          </a:p>
        </p:txBody>
      </p:sp>
      <p:sp>
        <p:nvSpPr>
          <p:cNvPr id="149" name="Google Shape;149;p32"/>
          <p:cNvSpPr txBox="1"/>
          <p:nvPr>
            <p:ph idx="1" type="body"/>
          </p:nvPr>
        </p:nvSpPr>
        <p:spPr>
          <a:xfrm>
            <a:off x="214225" y="4279875"/>
            <a:ext cx="3775800" cy="817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358"/>
              <a:buNone/>
            </a:pPr>
            <a:r>
              <a:rPr lang="en" sz="957">
                <a:solidFill>
                  <a:schemeClr val="dk1"/>
                </a:solidFill>
              </a:rPr>
              <a:t>Mock design- Home → Choose services → Pick mechanic → Select date (</a:t>
            </a:r>
            <a:r>
              <a:rPr b="1" lang="en" sz="957">
                <a:solidFill>
                  <a:schemeClr val="dk1"/>
                </a:solidFill>
              </a:rPr>
              <a:t>AM/PM</a:t>
            </a:r>
            <a:r>
              <a:rPr lang="en" sz="957">
                <a:solidFill>
                  <a:schemeClr val="dk1"/>
                </a:solidFill>
              </a:rPr>
              <a:t>) → Contact &amp; vehicle → Review quote → </a:t>
            </a:r>
            <a:r>
              <a:rPr b="1" lang="en" sz="957">
                <a:solidFill>
                  <a:schemeClr val="dk1"/>
                </a:solidFill>
              </a:rPr>
              <a:t>Submit</a:t>
            </a:r>
            <a:r>
              <a:rPr lang="en" sz="957">
                <a:solidFill>
                  <a:schemeClr val="dk1"/>
                </a:solidFill>
              </a:rPr>
              <a:t> → Confirmation</a:t>
            </a:r>
            <a:endParaRPr sz="957">
              <a:solidFill>
                <a:schemeClr val="dk1"/>
              </a:solidFill>
            </a:endParaRPr>
          </a:p>
          <a:p>
            <a:pPr indent="0" lvl="0" marL="0" rtl="0" algn="l">
              <a:lnSpc>
                <a:spcPct val="150000"/>
              </a:lnSpc>
              <a:spcBef>
                <a:spcPts val="1200"/>
              </a:spcBef>
              <a:spcAft>
                <a:spcPts val="1200"/>
              </a:spcAft>
              <a:buSzPts val="358"/>
              <a:buNone/>
            </a:pPr>
            <a:r>
              <a:t/>
            </a:r>
            <a:endParaRPr sz="1185"/>
          </a:p>
        </p:txBody>
      </p:sp>
      <p:pic>
        <p:nvPicPr>
          <p:cNvPr id="150" name="Google Shape;150;p32"/>
          <p:cNvPicPr preferRelativeResize="0"/>
          <p:nvPr/>
        </p:nvPicPr>
        <p:blipFill rotWithShape="1">
          <a:blip r:embed="rId3">
            <a:alphaModFix/>
          </a:blip>
          <a:srcRect b="33346" l="0" r="15289" t="0"/>
          <a:stretch/>
        </p:blipFill>
        <p:spPr>
          <a:xfrm>
            <a:off x="565525" y="659175"/>
            <a:ext cx="3424500" cy="3597376"/>
          </a:xfrm>
          <a:prstGeom prst="rect">
            <a:avLst/>
          </a:prstGeom>
          <a:noFill/>
          <a:ln>
            <a:noFill/>
          </a:ln>
        </p:spPr>
      </p:pic>
      <p:sp>
        <p:nvSpPr>
          <p:cNvPr id="151" name="Google Shape;151;p32"/>
          <p:cNvSpPr txBox="1"/>
          <p:nvPr>
            <p:ph idx="1" type="body"/>
          </p:nvPr>
        </p:nvSpPr>
        <p:spPr>
          <a:xfrm>
            <a:off x="4827900" y="4233225"/>
            <a:ext cx="3775800" cy="817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800"/>
              <a:buNone/>
            </a:pPr>
            <a:r>
              <a:rPr lang="en" sz="1100">
                <a:solidFill>
                  <a:schemeClr val="dk1"/>
                </a:solidFill>
              </a:rPr>
              <a:t>Current design - Home → Contact &amp; vehicle →  Choose services → Pick mechanic → Select date (</a:t>
            </a:r>
            <a:r>
              <a:rPr b="1" lang="en" sz="1100">
                <a:solidFill>
                  <a:schemeClr val="dk1"/>
                </a:solidFill>
              </a:rPr>
              <a:t>AM/PM</a:t>
            </a:r>
            <a:r>
              <a:rPr lang="en" sz="1100">
                <a:solidFill>
                  <a:schemeClr val="dk1"/>
                </a:solidFill>
              </a:rPr>
              <a:t>) → Review quote → </a:t>
            </a:r>
            <a:r>
              <a:rPr b="1" lang="en" sz="1100">
                <a:solidFill>
                  <a:schemeClr val="dk1"/>
                </a:solidFill>
              </a:rPr>
              <a:t>Submit</a:t>
            </a:r>
            <a:r>
              <a:rPr lang="en" sz="1100">
                <a:solidFill>
                  <a:schemeClr val="dk1"/>
                </a:solidFill>
              </a:rPr>
              <a:t> → Confirmation</a:t>
            </a:r>
            <a:endParaRPr sz="957">
              <a:solidFill>
                <a:schemeClr val="dk1"/>
              </a:solidFill>
            </a:endParaRPr>
          </a:p>
          <a:p>
            <a:pPr indent="0" lvl="0" marL="0" rtl="0" algn="l">
              <a:lnSpc>
                <a:spcPct val="150000"/>
              </a:lnSpc>
              <a:spcBef>
                <a:spcPts val="1200"/>
              </a:spcBef>
              <a:spcAft>
                <a:spcPts val="1200"/>
              </a:spcAft>
              <a:buSzPts val="358"/>
              <a:buNone/>
            </a:pPr>
            <a:r>
              <a:t/>
            </a:r>
            <a:endParaRPr sz="1185"/>
          </a:p>
        </p:txBody>
      </p:sp>
      <p:pic>
        <p:nvPicPr>
          <p:cNvPr id="152" name="Google Shape;152;p32"/>
          <p:cNvPicPr preferRelativeResize="0"/>
          <p:nvPr/>
        </p:nvPicPr>
        <p:blipFill rotWithShape="1">
          <a:blip r:embed="rId4">
            <a:alphaModFix/>
          </a:blip>
          <a:srcRect b="0" l="0" r="0" t="0"/>
          <a:stretch/>
        </p:blipFill>
        <p:spPr>
          <a:xfrm>
            <a:off x="4833200" y="475275"/>
            <a:ext cx="3537376" cy="37812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Core Features</a:t>
            </a:r>
            <a:endParaRPr/>
          </a:p>
        </p:txBody>
      </p:sp>
      <p:sp>
        <p:nvSpPr>
          <p:cNvPr id="158" name="Google Shape;158;p3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t/>
            </a:r>
            <a:endParaRPr sz="1400">
              <a:solidFill>
                <a:schemeClr val="dk1"/>
              </a:solidFill>
            </a:endParaRPr>
          </a:p>
          <a:p>
            <a:pPr indent="-317500" lvl="0" marL="457200" rtl="0" algn="l">
              <a:lnSpc>
                <a:spcPct val="150000"/>
              </a:lnSpc>
              <a:spcBef>
                <a:spcPts val="0"/>
              </a:spcBef>
              <a:spcAft>
                <a:spcPts val="0"/>
              </a:spcAft>
              <a:buSzPts val="1400"/>
              <a:buChar char="●"/>
            </a:pPr>
            <a:r>
              <a:rPr b="1" lang="en" sz="1400">
                <a:solidFill>
                  <a:schemeClr val="dk1"/>
                </a:solidFill>
              </a:rPr>
              <a:t>CRUD Operations:</a:t>
            </a:r>
            <a:r>
              <a:rPr lang="en" sz="1400">
                <a:solidFill>
                  <a:schemeClr val="dk1"/>
                </a:solidFill>
              </a:rPr>
              <a:t> Customers, Mechanics, Services done; Bookings create/list now</a:t>
            </a:r>
            <a:endParaRPr sz="1400">
              <a:solidFill>
                <a:schemeClr val="dk1"/>
              </a:solidFill>
            </a:endParaRPr>
          </a:p>
          <a:p>
            <a:pPr indent="-317500" lvl="0" marL="457200" rtl="0" algn="l">
              <a:lnSpc>
                <a:spcPct val="150000"/>
              </a:lnSpc>
              <a:spcBef>
                <a:spcPts val="0"/>
              </a:spcBef>
              <a:spcAft>
                <a:spcPts val="0"/>
              </a:spcAft>
              <a:buSzPts val="1400"/>
              <a:buChar char="●"/>
            </a:pPr>
            <a:r>
              <a:rPr b="1" lang="en" sz="1400">
                <a:solidFill>
                  <a:schemeClr val="dk1"/>
                </a:solidFill>
              </a:rPr>
              <a:t>User Dashboard:</a:t>
            </a:r>
            <a:r>
              <a:rPr lang="en" sz="1400">
                <a:solidFill>
                  <a:schemeClr val="dk1"/>
                </a:solidFill>
              </a:rPr>
              <a:t> Appointments list with search + status filter</a:t>
            </a:r>
            <a:endParaRPr sz="1400">
              <a:solidFill>
                <a:schemeClr val="dk1"/>
              </a:solidFill>
            </a:endParaRPr>
          </a:p>
          <a:p>
            <a:pPr indent="-317500" lvl="0" marL="457200" rtl="0" algn="l">
              <a:lnSpc>
                <a:spcPct val="150000"/>
              </a:lnSpc>
              <a:spcBef>
                <a:spcPts val="0"/>
              </a:spcBef>
              <a:spcAft>
                <a:spcPts val="0"/>
              </a:spcAft>
              <a:buSzPts val="1400"/>
              <a:buChar char="●"/>
            </a:pPr>
            <a:r>
              <a:rPr b="1" lang="en" sz="1400">
                <a:solidFill>
                  <a:schemeClr val="dk1"/>
                </a:solidFill>
              </a:rPr>
              <a:t>Data Visualization / Reporting:</a:t>
            </a:r>
            <a:r>
              <a:rPr lang="en" sz="1400">
                <a:solidFill>
                  <a:schemeClr val="dk1"/>
                </a:solidFill>
              </a:rPr>
              <a:t> Price &amp; service and confirm page</a:t>
            </a:r>
            <a:endParaRPr sz="1400">
              <a:solidFill>
                <a:schemeClr val="dk1"/>
              </a:solidFill>
            </a:endParaRPr>
          </a:p>
          <a:p>
            <a:pPr indent="-317500" lvl="0" marL="457200" rtl="0" algn="l">
              <a:lnSpc>
                <a:spcPct val="150000"/>
              </a:lnSpc>
              <a:spcBef>
                <a:spcPts val="0"/>
              </a:spcBef>
              <a:spcAft>
                <a:spcPts val="0"/>
              </a:spcAft>
              <a:buSzPts val="1400"/>
              <a:buChar char="●"/>
            </a:pPr>
            <a:r>
              <a:rPr b="1" lang="en" sz="1400">
                <a:solidFill>
                  <a:schemeClr val="dk1"/>
                </a:solidFill>
              </a:rPr>
              <a:t>Notifications / Feedback:</a:t>
            </a:r>
            <a:r>
              <a:rPr lang="en" sz="1400">
                <a:solidFill>
                  <a:schemeClr val="dk1"/>
                </a:solidFill>
              </a:rPr>
              <a:t> Client validation + and readable input / API errors.</a:t>
            </a:r>
            <a:endParaRPr sz="1400">
              <a:solidFill>
                <a:schemeClr val="dk1"/>
              </a:solidFill>
            </a:endParaRPr>
          </a:p>
          <a:p>
            <a:pPr indent="-317500" lvl="0" marL="457200" rtl="0" algn="l">
              <a:lnSpc>
                <a:spcPct val="150000"/>
              </a:lnSpc>
              <a:spcBef>
                <a:spcPts val="0"/>
              </a:spcBef>
              <a:spcAft>
                <a:spcPts val="0"/>
              </a:spcAft>
              <a:buSzPts val="1400"/>
              <a:buChar char="●"/>
            </a:pPr>
            <a:r>
              <a:rPr b="1" lang="en" sz="1400">
                <a:solidFill>
                  <a:schemeClr val="dk1"/>
                </a:solidFill>
              </a:rPr>
              <a:t>Mobile Responsiveness:</a:t>
            </a:r>
            <a:r>
              <a:rPr lang="en" sz="1400">
                <a:solidFill>
                  <a:schemeClr val="dk1"/>
                </a:solidFill>
              </a:rPr>
              <a:t> Bootstrap + custom CSS</a:t>
            </a:r>
            <a:endParaRPr sz="1400">
              <a:solidFill>
                <a:schemeClr val="dk1"/>
              </a:solidFill>
            </a:endParaRPr>
          </a:p>
          <a:p>
            <a:pPr indent="0" lvl="0" marL="457200" rtl="0" algn="l">
              <a:lnSpc>
                <a:spcPct val="150000"/>
              </a:lnSpc>
              <a:spcBef>
                <a:spcPts val="1200"/>
              </a:spcBef>
              <a:spcAft>
                <a:spcPts val="1200"/>
              </a:spcAft>
              <a:buSzPts val="1800"/>
              <a:buNone/>
            </a:pPr>
            <a:r>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