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78" r:id="rId15"/>
    <p:sldId id="269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C10D-A7F5-44E0-AF25-1FE95054B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FC8DB-C6D4-474E-B82C-73B546FD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DD03-E48F-4CE4-92E2-E2CE2DE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FB13-94EF-44E9-BF54-FBE20518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21BA-2BC4-4ACA-B979-E1B39682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8D1C-1ECF-48F5-8C88-06D1D01D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B791D-7C01-43F1-B8DB-4CB03D0B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CF6C9-1893-42EA-BD3C-D572AC87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4E80-45E4-480C-9874-77DEFC1C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DB73-DA35-491C-AA17-A95B1247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6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D34F4-16AE-4124-BE88-97253100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F302E-7A8D-4C0D-AF97-D37602880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FEFC-BD1D-4223-BB7B-0EE2CA9A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6875-4649-4D12-BC5F-B3F8983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99CC-9ADF-4710-9EE8-4B5E9761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9C2A-6C00-42C5-B2C3-B1D23429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3C3-97C5-4AD9-9EB1-9288300C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0E91-8D7A-4131-B138-7529F0A1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58C2-1F59-4A7D-B824-E2A5D210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D013-E5BB-4374-A97E-61B857AF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A65E-38CD-4A92-9448-1FB177E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339EC-7F44-4F56-8C0E-323BAB71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87F9-86DC-4AB5-8099-FD60F266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D906-117C-43FD-AC43-F2980D18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738A-5229-4A79-A2C5-B528D823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FF58-8FB5-4E89-B547-E2413C9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2C24-1317-4B31-A12E-BAE307152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32221-CF75-4724-9235-8C793043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A2DC-5875-45FC-94B6-C659C85F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A34A-1B01-407F-90B6-D51F7193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94E2-2DBC-43A2-9EA8-D4E1AC80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7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5CBF-3898-45A9-B89C-CCB7D786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3BD3-1452-401B-B880-3BCC3096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FD34-E255-4F15-894E-7FD75B7E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1C11B-1E29-41A6-AB1B-2B0760082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C73C3-3EB4-47C7-A029-009F82B46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E5351-ECF6-461E-95F4-428B1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CBB50-3E44-4841-A4E5-361917DC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C0E44-7FD3-4643-BC5A-121E6C2B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4A19-67CD-49E1-84D4-9EEAAA08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DBD78-F521-4ECA-A70B-A326510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5E5FB-7428-4B6E-B558-FF9A4D3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C747-E736-41DB-88F7-8E504191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93B5-5960-4C14-B778-F49F51B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C01BE-D1D2-4E9B-9C9B-4801E834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613C-3817-4C85-ACC8-A81804C6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AD2F-9B10-4834-A3F5-880ED238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1CB2-64D3-4F8E-83FC-D5DA47F3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7C6C5-67A3-4565-AE87-64F8A2F0D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B162-3843-4C58-9F36-5564C83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B5E2-DE9B-46CF-A9AD-6D95FDA6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4D84-1629-4481-9330-C575F9A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61D7-1DD6-4BED-BF0F-373C05F4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5C4D4-3C73-4C61-BB0A-C3424A383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C8B7E-CF83-41B0-AD18-D3511D21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7744-E269-4E05-9881-58DD1A2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EFBEE-7107-4D33-81EB-CDE64D71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0AE9A-C15A-42E8-8A23-3FD7CCEE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D097A-00EA-4F28-B065-620DD19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6084-C4D6-4BBB-A756-E9A23CBF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6CD2-AB5B-49F1-BDA9-DBC53A10B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E899-7014-4F9C-A56E-24337F048EC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EBD6-6AA9-4248-989A-24F7839D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B72A-13CA-4275-94C7-BB37C87C9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4EF-3AAF-4976-8A4F-0C5CA5F31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A458-C2E5-42DA-838C-1A5EE13E2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449"/>
            <a:ext cx="9144000" cy="3087755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 WITH DENSENET ARCHITECTURE USING TRANSFER LEARNING</a:t>
            </a:r>
            <a:endParaRPr lang="en-IN" sz="48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DA7B-8027-4D1A-9409-5ECC9005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75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AASHIKA M – 810018205002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ELAKIYA R – 810018205021 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N. KATHIRVEL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Department of CSE,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UCE BIT Campus,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Anna University- Trichy.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0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0F4E-EB7C-4049-AE00-56AC0E4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7DB2E-717B-42A4-A81B-4EEF8BBC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6" y="1991139"/>
            <a:ext cx="9263268" cy="3538329"/>
          </a:xfrm>
        </p:spPr>
      </p:pic>
    </p:spTree>
    <p:extLst>
      <p:ext uri="{BB962C8B-B14F-4D97-AF65-F5344CB8AC3E}">
        <p14:creationId xmlns:p14="http://schemas.microsoft.com/office/powerpoint/2010/main" val="116620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49D4-997A-484B-BAAE-F783FF0E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682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F172-64A9-4ADE-A31C-06CA741F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965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Efficiency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deep Supervision</a:t>
            </a:r>
          </a:p>
        </p:txBody>
      </p:sp>
    </p:spTree>
    <p:extLst>
      <p:ext uri="{BB962C8B-B14F-4D97-AF65-F5344CB8AC3E}">
        <p14:creationId xmlns:p14="http://schemas.microsoft.com/office/powerpoint/2010/main" val="341788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E0D-0CAD-4F8E-B456-839BF88A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D036-D574-4337-9502-197917A4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popular approach in deep learning where pre-trained models are used as the starting point.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Transfer Learning model: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Obtain Pre-trained model.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Create a Base model.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Freeze layers.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Add new trainable layers.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Train the new layers.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 Fine-tune your model. </a:t>
            </a:r>
          </a:p>
          <a:p>
            <a:pPr marL="0" indent="0">
              <a:buNone/>
            </a:pPr>
            <a:r>
              <a:rPr lang="en-US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47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06E8-BE16-4B3A-88E8-7839A9A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USED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33040-EB30-4893-8216-6C228F64E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690689"/>
            <a:ext cx="8401879" cy="5167312"/>
          </a:xfrm>
        </p:spPr>
      </p:pic>
    </p:spTree>
    <p:extLst>
      <p:ext uri="{BB962C8B-B14F-4D97-AF65-F5344CB8AC3E}">
        <p14:creationId xmlns:p14="http://schemas.microsoft.com/office/powerpoint/2010/main" val="123743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4FC-0CC5-4069-96DB-1128F25F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03331-86BA-42EE-953E-974230B3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8" y="1789043"/>
            <a:ext cx="5579165" cy="4041914"/>
          </a:xfrm>
        </p:spPr>
      </p:pic>
    </p:spTree>
    <p:extLst>
      <p:ext uri="{BB962C8B-B14F-4D97-AF65-F5344CB8AC3E}">
        <p14:creationId xmlns:p14="http://schemas.microsoft.com/office/powerpoint/2010/main" val="53293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F534-E0C3-4702-8053-A39BB8A0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BE4E0-1C86-41C8-B6B9-70CB41C12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3" y="2319131"/>
            <a:ext cx="7460974" cy="3021495"/>
          </a:xfrm>
        </p:spPr>
      </p:pic>
    </p:spTree>
    <p:extLst>
      <p:ext uri="{BB962C8B-B14F-4D97-AF65-F5344CB8AC3E}">
        <p14:creationId xmlns:p14="http://schemas.microsoft.com/office/powerpoint/2010/main" val="284605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F55-BB44-4E8B-BDA4-A9BFEBBF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8A7CD2-B85E-4845-9684-E7C5FDF68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88816"/>
              </p:ext>
            </p:extLst>
          </p:nvPr>
        </p:nvGraphicFramePr>
        <p:xfrm>
          <a:off x="838200" y="1690688"/>
          <a:ext cx="7010400" cy="3841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104048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1644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851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5589524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NO OF LAYERS 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3847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0.9710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0.9796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47628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0.9606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0.9796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46656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Complete Freezing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0.9723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0.9796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8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11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1BC-989A-4ED2-8B1E-113752F7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AE9C2-9649-4BF1-868B-91261880C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5" y="1577009"/>
            <a:ext cx="5923722" cy="5088834"/>
          </a:xfrm>
        </p:spPr>
      </p:pic>
    </p:spTree>
    <p:extLst>
      <p:ext uri="{BB962C8B-B14F-4D97-AF65-F5344CB8AC3E}">
        <p14:creationId xmlns:p14="http://schemas.microsoft.com/office/powerpoint/2010/main" val="409871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3C2-3F33-4267-80C2-CFFC7062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18D61-327B-4BEE-8BFA-31DF4CF8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73" y="1697305"/>
            <a:ext cx="1550089" cy="1258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13737-5ED1-4046-9296-32C9B7B9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28" y="1650343"/>
            <a:ext cx="1550089" cy="1258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7D288-7AD5-4D02-BB78-24208E12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74" y="3503127"/>
            <a:ext cx="1550089" cy="1258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B59F-B1DF-4887-9DFB-B044D3DA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30" y="3504732"/>
            <a:ext cx="1550089" cy="1258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ACB8C-3A0B-4370-8056-84154863C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91" y="3396785"/>
            <a:ext cx="1550089" cy="1258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721D9E-91E4-4AC2-8AC2-E9B6F2612A53}"/>
              </a:ext>
            </a:extLst>
          </p:cNvPr>
          <p:cNvSpPr txBox="1"/>
          <p:nvPr/>
        </p:nvSpPr>
        <p:spPr>
          <a:xfrm>
            <a:off x="3591339" y="5579165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image taken from histopathological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A5971-3EF0-4FA5-A8E9-C5C87FAE968B}"/>
              </a:ext>
            </a:extLst>
          </p:cNvPr>
          <p:cNvSpPr txBox="1"/>
          <p:nvPr/>
        </p:nvSpPr>
        <p:spPr>
          <a:xfrm>
            <a:off x="2812269" y="2954616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69BB3-299C-4EF0-85EB-9F00B7CF6C6F}"/>
              </a:ext>
            </a:extLst>
          </p:cNvPr>
          <p:cNvSpPr txBox="1"/>
          <p:nvPr/>
        </p:nvSpPr>
        <p:spPr>
          <a:xfrm>
            <a:off x="5839678" y="2909300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3E9B0-D73F-42CE-BF5F-598E4A4B855D}"/>
              </a:ext>
            </a:extLst>
          </p:cNvPr>
          <p:cNvSpPr txBox="1"/>
          <p:nvPr/>
        </p:nvSpPr>
        <p:spPr>
          <a:xfrm>
            <a:off x="2752837" y="5025167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B367A-4314-4E9D-AF5F-E7A636D9048A}"/>
              </a:ext>
            </a:extLst>
          </p:cNvPr>
          <p:cNvSpPr txBox="1"/>
          <p:nvPr/>
        </p:nvSpPr>
        <p:spPr>
          <a:xfrm>
            <a:off x="5839678" y="5025167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5B427-94C6-4B91-92AA-2370C92CA95E}"/>
              </a:ext>
            </a:extLst>
          </p:cNvPr>
          <p:cNvSpPr txBox="1"/>
          <p:nvPr/>
        </p:nvSpPr>
        <p:spPr>
          <a:xfrm>
            <a:off x="8717339" y="5025167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76C47-5CC6-4A3F-A732-86DACF2A9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91" y="1583737"/>
            <a:ext cx="1550088" cy="12589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144298-A3F1-4DB7-90B0-9C0812A38F90}"/>
              </a:ext>
            </a:extLst>
          </p:cNvPr>
          <p:cNvSpPr txBox="1"/>
          <p:nvPr/>
        </p:nvSpPr>
        <p:spPr>
          <a:xfrm>
            <a:off x="7115536" y="2842694"/>
            <a:ext cx="376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0351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49738-AA44-4B13-AE56-D87CD4AB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6" y="953707"/>
            <a:ext cx="1483829" cy="1483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4AD65-57DA-412B-BEE8-B122B21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0" y="953707"/>
            <a:ext cx="1483829" cy="1483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C8110-3F44-4AA2-BA90-180802AFF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04" y="953707"/>
            <a:ext cx="1483829" cy="1483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5A213-15D4-4FB1-9704-461A22178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6" y="3906078"/>
            <a:ext cx="1483829" cy="1483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E25FE-FB59-4C98-A0A8-0C1E76372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29" y="3906077"/>
            <a:ext cx="1483830" cy="1483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FA3D01-1B60-4D22-B0FD-AC5F6DE48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04" y="3906078"/>
            <a:ext cx="1483829" cy="14838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D2F68B-2BEC-4963-9C7C-5E54884B0D84}"/>
              </a:ext>
            </a:extLst>
          </p:cNvPr>
          <p:cNvSpPr txBox="1"/>
          <p:nvPr/>
        </p:nvSpPr>
        <p:spPr>
          <a:xfrm>
            <a:off x="901148" y="2695161"/>
            <a:ext cx="212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Normal </a:t>
            </a:r>
          </a:p>
          <a:p>
            <a:r>
              <a:rPr lang="en-US" dirty="0"/>
              <a:t>Predicted as Normal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C169F-4B57-4FEC-BEE8-0DE8864321CB}"/>
              </a:ext>
            </a:extLst>
          </p:cNvPr>
          <p:cNvSpPr txBox="1"/>
          <p:nvPr/>
        </p:nvSpPr>
        <p:spPr>
          <a:xfrm>
            <a:off x="4134470" y="2695160"/>
            <a:ext cx="212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Normal </a:t>
            </a:r>
          </a:p>
          <a:p>
            <a:r>
              <a:rPr lang="en-US" dirty="0"/>
              <a:t>Predicted as Normal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65EAC-B78B-4883-A54E-B266F1EFB105}"/>
              </a:ext>
            </a:extLst>
          </p:cNvPr>
          <p:cNvSpPr txBox="1"/>
          <p:nvPr/>
        </p:nvSpPr>
        <p:spPr>
          <a:xfrm>
            <a:off x="7407548" y="2695159"/>
            <a:ext cx="241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Normal </a:t>
            </a:r>
          </a:p>
          <a:p>
            <a:r>
              <a:rPr lang="en-US" dirty="0"/>
              <a:t>Predicted as Abnormal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8C718-D111-4EB1-ACE7-CCD3D44D9119}"/>
              </a:ext>
            </a:extLst>
          </p:cNvPr>
          <p:cNvSpPr txBox="1"/>
          <p:nvPr/>
        </p:nvSpPr>
        <p:spPr>
          <a:xfrm>
            <a:off x="901148" y="5631327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Abnormal </a:t>
            </a:r>
          </a:p>
          <a:p>
            <a:r>
              <a:rPr lang="en-US" dirty="0"/>
              <a:t>Predicted as Abnormal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7E14D-B666-44B5-9E01-1481B2191998}"/>
              </a:ext>
            </a:extLst>
          </p:cNvPr>
          <p:cNvSpPr txBox="1"/>
          <p:nvPr/>
        </p:nvSpPr>
        <p:spPr>
          <a:xfrm>
            <a:off x="4008573" y="5631327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Abnormal </a:t>
            </a:r>
          </a:p>
          <a:p>
            <a:r>
              <a:rPr lang="en-US" dirty="0"/>
              <a:t>Predicted as Abnormal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6B6A1-5206-4A46-8825-718D9B4E15E2}"/>
              </a:ext>
            </a:extLst>
          </p:cNvPr>
          <p:cNvSpPr txBox="1"/>
          <p:nvPr/>
        </p:nvSpPr>
        <p:spPr>
          <a:xfrm>
            <a:off x="7281448" y="5631327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Abnormal </a:t>
            </a:r>
          </a:p>
          <a:p>
            <a:r>
              <a:rPr lang="en-US" dirty="0"/>
              <a:t>Predicted as 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6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BA94-30A0-46BB-8C01-39ECCF7E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EF27-9B7C-4691-8748-F5B88C0F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classify the Breast cancer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using Transfer Learning.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use contains images (Histopathological images) from real life which are for both diseased and normal cases.</a:t>
            </a:r>
          </a:p>
        </p:txBody>
      </p:sp>
    </p:spTree>
    <p:extLst>
      <p:ext uri="{BB962C8B-B14F-4D97-AF65-F5344CB8AC3E}">
        <p14:creationId xmlns:p14="http://schemas.microsoft.com/office/powerpoint/2010/main" val="283755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991-CD93-4553-813D-205018A0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1857-DF96-4993-96F5-B17F6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Hand-held Ultra Sonography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Automated breast ultrasound</a:t>
            </a:r>
          </a:p>
        </p:txBody>
      </p:sp>
    </p:spTree>
    <p:extLst>
      <p:ext uri="{BB962C8B-B14F-4D97-AF65-F5344CB8AC3E}">
        <p14:creationId xmlns:p14="http://schemas.microsoft.com/office/powerpoint/2010/main" val="335207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FA3D-79D8-4C37-AE9A-CBC1B9FE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E554-F2B8-4CC8-8006-DD10D257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956"/>
            <a:ext cx="10515600" cy="4351338"/>
          </a:xfrm>
        </p:spPr>
        <p:txBody>
          <a:bodyPr/>
          <a:lstStyle/>
          <a:p>
            <a:r>
              <a:rPr lang="en-US" dirty="0"/>
              <a:t> With the help of CNN, it is more efficient to detect most areas of cancer except for some areas that are too difficult to distinguish.</a:t>
            </a:r>
          </a:p>
          <a:p>
            <a:endParaRPr lang="en-US" dirty="0"/>
          </a:p>
          <a:p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model has the best Accuracy value relative to the other models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30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EC23-9B70-4531-B708-3717BCB6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33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C8B8-FBE6-40F2-BD2F-254F8409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862"/>
            <a:ext cx="10515600" cy="5420138"/>
          </a:xfrm>
        </p:spPr>
        <p:txBody>
          <a:bodyPr>
            <a:normAutofit/>
          </a:bodyPr>
          <a:lstStyle/>
          <a:p>
            <a:pPr marL="0" marR="55880" lvl="0" indent="0" fontAlgn="base">
              <a:lnSpc>
                <a:spcPct val="100000"/>
              </a:lnSpc>
              <a:spcAft>
                <a:spcPts val="85"/>
              </a:spcAft>
              <a:buClr>
                <a:srgbClr val="000000"/>
              </a:buClr>
              <a:buSzPts val="1600"/>
              <a:buNone/>
            </a:pP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[1]Poonam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Kathale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Snehal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Thorat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(2020). “Breast Cancer 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and Detection”. In the 2020 IEEE 1 2020 International Conference on Emerging Trends in Information Technology and Engineering (</a:t>
            </a:r>
            <a:r>
              <a:rPr lang="en-IN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ETITE). </a:t>
            </a:r>
          </a:p>
          <a:p>
            <a:pPr marL="0" marR="55880" lvl="0" indent="0" fontAlgn="base">
              <a:lnSpc>
                <a:spcPct val="100000"/>
              </a:lnSpc>
              <a:spcAft>
                <a:spcPts val="85"/>
              </a:spcAft>
              <a:buClr>
                <a:srgbClr val="000000"/>
              </a:buClr>
              <a:buSzPts val="1600"/>
              <a:buNone/>
            </a:pP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[2]Nur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Syahmi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Ismail,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Cheab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Sovuthy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(2020). “Breast Cancer 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Based on Deep Learning Technique”. In the 2019 International UNIMAS STEM 12th Engineering Conference (</a:t>
            </a:r>
            <a:r>
              <a:rPr lang="en-IN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EnCon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5880" lvl="0" indent="0" fontAlgn="base">
              <a:lnSpc>
                <a:spcPct val="100000"/>
              </a:lnSpc>
              <a:spcAft>
                <a:spcPts val="855"/>
              </a:spcAft>
              <a:buClr>
                <a:srgbClr val="000000"/>
              </a:buClr>
              <a:buSzPts val="1600"/>
              <a:buNone/>
            </a:pP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[3]Siddhartha Gupta, Neha Sinha, Sudha R, 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Challa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Babu (2020). “Breast Cancer Detection Using Image Processing Techniques”. In the 2019 Innovations in Power and Advanced Computing Technologies (</a:t>
            </a:r>
            <a:r>
              <a:rPr lang="en-IN" sz="26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-PACT). </a:t>
            </a: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4555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A501-2174-461E-BF27-0880F009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[4]Naresh 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Khuriwal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Dr Nidhi Mishra. “Breast Cancer Diagnosis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Deep Learning Algorithm”. In the International Conference on Advances in Computing, Communication Control and Networking (ICACCCN2018). </a:t>
            </a:r>
            <a:endParaRPr lang="en-IN" sz="2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Ziliang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Zhong, 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Muhang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Zheng, 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Huafeng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Mai, 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Jianan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Zhao, Xinyi Liu. “Cancer Image Classification Based on </a:t>
            </a:r>
            <a:r>
              <a:rPr lang="en-IN" sz="2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Model”. In the Journal of Physics: Conference Series 1651 (2020) 012143.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Sangeetha 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Srikantha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Murthy k(2017),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Novel Approach for Detection of Breast Cancer at an early stage using Digital Image Processing techniques”. In the 2017 </a:t>
            </a:r>
            <a:r>
              <a:rPr lang="en-US" dirty="0"/>
              <a:t>International Conference on Inventive Systems and Control.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Erwin Halim, Pauline Phoebe Halim,” Artificial Intelligent Models for Breast Cancer Early Detection 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5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8F0E-85C4-4D42-9E59-A06705E9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421" y="2766218"/>
            <a:ext cx="4383157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25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C0C8-2D39-445F-BE6C-C8167DD7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01AA-FAD3-4404-8BF8-F1BA4BE1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- 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breast grow out of control.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Symptoms: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include a lump in the breast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bloody discharge from the nipple and changes in the shape or texture of the nipple or breast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types of Breast Cancer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Ductal Carcinoma in situ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Invasive Ductal Carcinoma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Breast Cancer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Metastatic Breast Cancer</a:t>
            </a:r>
          </a:p>
        </p:txBody>
      </p:sp>
    </p:spTree>
    <p:extLst>
      <p:ext uri="{BB962C8B-B14F-4D97-AF65-F5344CB8AC3E}">
        <p14:creationId xmlns:p14="http://schemas.microsoft.com/office/powerpoint/2010/main" val="3893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2B77-172D-4772-B505-FED92755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4783034"/>
          </a:xfrm>
        </p:spPr>
        <p:txBody>
          <a:bodyPr/>
          <a:lstStyle/>
          <a:p>
            <a:pPr marL="0" indent="0">
              <a:buNone/>
            </a:pPr>
            <a:r>
              <a:rPr lang="en-US" sz="44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CNN(Convolutional Neural Network)</a:t>
            </a:r>
          </a:p>
          <a:p>
            <a:pPr marL="0" indent="0">
              <a:buNone/>
            </a:pPr>
            <a:endParaRPr lang="en-US" sz="44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  <a:p>
            <a:pPr lvl="1"/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of 6 types of layers</a:t>
            </a:r>
          </a:p>
          <a:p>
            <a:pPr lvl="2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lvl="2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lvl="2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lvl="2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 lvl="2"/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SoftMax/Logistic layer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IN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65C2-5704-4BCF-BEC4-33918DF5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1146-DE6B-403A-B409-DAD19413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tool for Physicians in clinical use.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application for Pathology doctors.</a:t>
            </a:r>
          </a:p>
        </p:txBody>
      </p:sp>
    </p:spTree>
    <p:extLst>
      <p:ext uri="{BB962C8B-B14F-4D97-AF65-F5344CB8AC3E}">
        <p14:creationId xmlns:p14="http://schemas.microsoft.com/office/powerpoint/2010/main" val="18373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56FF-D9B9-4162-B544-779985D3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116DC1-2EAB-4BA5-A65F-7A8FE6F91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98361"/>
              </p:ext>
            </p:extLst>
          </p:nvPr>
        </p:nvGraphicFramePr>
        <p:xfrm>
          <a:off x="838200" y="1525062"/>
          <a:ext cx="10515600" cy="5332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289327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04290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370547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4226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2886787"/>
                    </a:ext>
                  </a:extLst>
                </a:gridCol>
              </a:tblGrid>
              <a:tr h="12034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97820"/>
                  </a:ext>
                </a:extLst>
              </a:tr>
              <a:tr h="12034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Poonam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Kathale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Snehal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Thorat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Detection and classification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Lots of noise in final stage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3516"/>
                  </a:ext>
                </a:extLst>
              </a:tr>
              <a:tr h="12034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Syahmi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Ismail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Cheab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Sovuthy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Detection Based on Deep Learning Technique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number of Dataset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67574"/>
                  </a:ext>
                </a:extLst>
              </a:tr>
              <a:tr h="120342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Siddhartha Gupta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Neha Sinha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 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Challa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Babu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Detection Using Image Processing Techniques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 Clustering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 Detection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was not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4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3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B3D6D3-975E-4E18-B909-AAAE4DD19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1397"/>
              </p:ext>
            </p:extLst>
          </p:nvPr>
        </p:nvGraphicFramePr>
        <p:xfrm>
          <a:off x="887894" y="167935"/>
          <a:ext cx="10774020" cy="6522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4804">
                  <a:extLst>
                    <a:ext uri="{9D8B030D-6E8A-4147-A177-3AD203B41FA5}">
                      <a16:colId xmlns:a16="http://schemas.microsoft.com/office/drawing/2014/main" val="314572635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1223851201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748216903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89570736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3540786553"/>
                    </a:ext>
                  </a:extLst>
                </a:gridCol>
              </a:tblGrid>
              <a:tr h="6699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46512"/>
                  </a:ext>
                </a:extLst>
              </a:tr>
              <a:tr h="1162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Naresh Khuriwal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Nidhi Mishra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Diagnosis Using Deep Learning Algorithm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number of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43907"/>
                  </a:ext>
                </a:extLst>
              </a:tr>
              <a:tr h="1430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Ziliang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Muhang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Zheng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Huafeng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Jianan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Xinyi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Image Classification Based on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was not high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61188"/>
                  </a:ext>
                </a:extLst>
              </a:tr>
              <a:tr h="1698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Sangeetha 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Srikanta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Murthy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Aproach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Detection of Breast Cancer at an Early Stage Using Digital Image Processing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Classifier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Edge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 parts of the breast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01508"/>
                  </a:ext>
                </a:extLst>
              </a:tr>
              <a:tr h="11620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Erwin Halim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Pauline Phoebe Halim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Marylise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Hebrard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Model for Breast Cancer Early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Method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number of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9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5620-39AE-44FC-A9E9-1B15EC23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67981-E9FC-487E-A5CA-AD337098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8" y="2943846"/>
            <a:ext cx="970308" cy="970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161FC-33E0-423E-BD96-2EEEFD57493F}"/>
              </a:ext>
            </a:extLst>
          </p:cNvPr>
          <p:cNvSpPr txBox="1"/>
          <p:nvPr/>
        </p:nvSpPr>
        <p:spPr>
          <a:xfrm>
            <a:off x="989358" y="4050051"/>
            <a:ext cx="135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265740-B9A3-452D-A477-757E2C239E9B}"/>
              </a:ext>
            </a:extLst>
          </p:cNvPr>
          <p:cNvSpPr/>
          <p:nvPr/>
        </p:nvSpPr>
        <p:spPr>
          <a:xfrm>
            <a:off x="2340665" y="3233530"/>
            <a:ext cx="970308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0D698-5348-479D-AC51-FE2FCA0D43D2}"/>
              </a:ext>
            </a:extLst>
          </p:cNvPr>
          <p:cNvSpPr txBox="1"/>
          <p:nvPr/>
        </p:nvSpPr>
        <p:spPr>
          <a:xfrm>
            <a:off x="3501472" y="3167390"/>
            <a:ext cx="227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1AC02C-218D-49A6-9606-E17D792CE540}"/>
              </a:ext>
            </a:extLst>
          </p:cNvPr>
          <p:cNvSpPr/>
          <p:nvPr/>
        </p:nvSpPr>
        <p:spPr>
          <a:xfrm>
            <a:off x="5968447" y="3244334"/>
            <a:ext cx="970308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C03F9-B7AF-44EB-BA35-9591DA8DC248}"/>
              </a:ext>
            </a:extLst>
          </p:cNvPr>
          <p:cNvSpPr txBox="1"/>
          <p:nvPr/>
        </p:nvSpPr>
        <p:spPr>
          <a:xfrm>
            <a:off x="7129254" y="2736502"/>
            <a:ext cx="2276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DenseNet201 with Transfer Learning</a:t>
            </a:r>
            <a:endParaRPr lang="en-IN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7BFE9-DBAB-4BBC-B1BE-6CFA62FD018F}"/>
              </a:ext>
            </a:extLst>
          </p:cNvPr>
          <p:cNvCxnSpPr/>
          <p:nvPr/>
        </p:nvCxnSpPr>
        <p:spPr>
          <a:xfrm flipV="1">
            <a:off x="9405730" y="2229812"/>
            <a:ext cx="795130" cy="1110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E71C2C-89A7-4E36-BAF3-1ADF09AFA8D7}"/>
              </a:ext>
            </a:extLst>
          </p:cNvPr>
          <p:cNvCxnSpPr/>
          <p:nvPr/>
        </p:nvCxnSpPr>
        <p:spPr>
          <a:xfrm>
            <a:off x="9400761" y="3340546"/>
            <a:ext cx="901148" cy="864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502AD-624B-4FC3-A8E1-44081C584E95}"/>
              </a:ext>
            </a:extLst>
          </p:cNvPr>
          <p:cNvSpPr/>
          <p:nvPr/>
        </p:nvSpPr>
        <p:spPr>
          <a:xfrm>
            <a:off x="10416209" y="1868557"/>
            <a:ext cx="1537252" cy="569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8C0844-67D1-4EB7-B160-B19B6D32C47D}"/>
              </a:ext>
            </a:extLst>
          </p:cNvPr>
          <p:cNvSpPr/>
          <p:nvPr/>
        </p:nvSpPr>
        <p:spPr>
          <a:xfrm>
            <a:off x="10416209" y="3849540"/>
            <a:ext cx="1537252" cy="569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Abnormal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B32F2-65F9-44E5-8CA2-7BDA50575AED}"/>
              </a:ext>
            </a:extLst>
          </p:cNvPr>
          <p:cNvSpPr txBox="1"/>
          <p:nvPr/>
        </p:nvSpPr>
        <p:spPr>
          <a:xfrm>
            <a:off x="10787270" y="4419383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F531C-144D-45F4-B8F3-67E5F4291F88}"/>
              </a:ext>
            </a:extLst>
          </p:cNvPr>
          <p:cNvSpPr txBox="1"/>
          <p:nvPr/>
        </p:nvSpPr>
        <p:spPr>
          <a:xfrm>
            <a:off x="1490870" y="5234436"/>
            <a:ext cx="921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Fig 1: Proposed Block Diagram of Breast Cancer Classification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30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854-DB84-4B27-828D-4142EF9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DENSENET201</a:t>
            </a:r>
            <a:endParaRPr lang="en-IN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EE2-2F65-4389-9FB2-94FA13B4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of Dense Blocks.</a:t>
            </a:r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higher computational efficiency and memory efficiency.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 diversified features and tends to have richer patterns.</a:t>
            </a:r>
            <a:endParaRPr lang="en-US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873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BREAST CANCER DETECTION WITH DENSENET ARCHITECTURE USING TRANSFER LEARNING</vt:lpstr>
      <vt:lpstr>ABSTRACT</vt:lpstr>
      <vt:lpstr>INTRODUCTION</vt:lpstr>
      <vt:lpstr>PowerPoint Presentation</vt:lpstr>
      <vt:lpstr>APPLICATION</vt:lpstr>
      <vt:lpstr>LITERATURE SURVEY</vt:lpstr>
      <vt:lpstr>PowerPoint Presentation</vt:lpstr>
      <vt:lpstr>PROPOSED SYSTEM </vt:lpstr>
      <vt:lpstr>DENSENET201</vt:lpstr>
      <vt:lpstr>DIAGRAM</vt:lpstr>
      <vt:lpstr>DENSENET ADVANTAGES</vt:lpstr>
      <vt:lpstr>TRANSFER LEARNING</vt:lpstr>
      <vt:lpstr>PARAMETERS USED</vt:lpstr>
      <vt:lpstr>METRICS</vt:lpstr>
      <vt:lpstr>EXPERIMENTAL RESULTS</vt:lpstr>
      <vt:lpstr>TRAINING</vt:lpstr>
      <vt:lpstr>TESTING</vt:lpstr>
      <vt:lpstr>OUTCOMES</vt:lpstr>
      <vt:lpstr>PowerPoint Presentation</vt:lpstr>
      <vt:lpstr>FUTURE WORK</vt:lpstr>
      <vt:lpstr>CONCLUSION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 WITH DENSENET ARCHITECTURE USING TRANSFER LEARNING</dc:title>
  <dc:creator>ELAKIYA RAVI</dc:creator>
  <cp:lastModifiedBy>ELAKIYA RAVI</cp:lastModifiedBy>
  <cp:revision>28</cp:revision>
  <dcterms:created xsi:type="dcterms:W3CDTF">2022-05-28T12:51:17Z</dcterms:created>
  <dcterms:modified xsi:type="dcterms:W3CDTF">2022-06-23T04:07:03Z</dcterms:modified>
</cp:coreProperties>
</file>