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4/4/2024</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008212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4/4/2024</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934203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4/4/2024</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846321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4/4/2024</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089397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4/4/2024</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7204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4/4/2024</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479104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4/4/2024</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258416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4/4/2024</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050718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4/4/2024</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35000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4/4/2024</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0792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4/4/2024</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3958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4/4/2024</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674096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37">
          <p15:clr>
            <a:srgbClr val="F26B43"/>
          </p15:clr>
        </p15:guide>
        <p15:guide id="2" orient="horz" pos="2160">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2" pos="3840">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Elakiya23/NM-TNSDC.git"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D589A-5DD3-98B0-74C3-E7D6A1B27A69}"/>
              </a:ext>
            </a:extLst>
          </p:cNvPr>
          <p:cNvSpPr>
            <a:spLocks noGrp="1"/>
          </p:cNvSpPr>
          <p:nvPr>
            <p:ph type="ctrTitle"/>
          </p:nvPr>
        </p:nvSpPr>
        <p:spPr>
          <a:xfrm>
            <a:off x="3788516" y="1343304"/>
            <a:ext cx="7977600" cy="2085696"/>
          </a:xfrm>
        </p:spPr>
        <p:txBody>
          <a:bodyPr>
            <a:normAutofit/>
          </a:bodyPr>
          <a:lstStyle/>
          <a:p>
            <a:r>
              <a:rPr lang="en-US" dirty="0">
                <a:latin typeface="Times New Roman" panose="02020603050405020304" pitchFamily="18" charset="0"/>
                <a:cs typeface="Times New Roman" panose="02020603050405020304" pitchFamily="18" charset="0"/>
              </a:rPr>
              <a:t>ELAKIYA  I</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Deep Learning Project</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BF0DBE0-28C1-E0BB-348F-77A13AB36A16}"/>
              </a:ext>
            </a:extLst>
          </p:cNvPr>
          <p:cNvSpPr>
            <a:spLocks noGrp="1"/>
          </p:cNvSpPr>
          <p:nvPr>
            <p:ph type="subTitle" idx="1"/>
          </p:nvPr>
        </p:nvSpPr>
        <p:spPr>
          <a:xfrm>
            <a:off x="6432000" y="3681966"/>
            <a:ext cx="5760000" cy="1832730"/>
          </a:xfrm>
        </p:spPr>
        <p:txBody>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7271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A05A3-C46E-AC1A-9EA8-F65FB4AA7445}"/>
              </a:ext>
            </a:extLst>
          </p:cNvPr>
          <p:cNvSpPr>
            <a:spLocks noGrp="1"/>
          </p:cNvSpPr>
          <p:nvPr>
            <p:ph type="title"/>
          </p:nvPr>
        </p:nvSpPr>
        <p:spPr>
          <a:xfrm>
            <a:off x="812420" y="3954567"/>
            <a:ext cx="10213200" cy="1112836"/>
          </a:xfrm>
        </p:spPr>
        <p:txBody>
          <a:bodyPr>
            <a:noAutofit/>
          </a:bodyPr>
          <a:lstStyle/>
          <a:p>
            <a:br>
              <a:rPr lang="en-US" sz="1600" b="0" i="0" dirty="0">
                <a:solidFill>
                  <a:srgbClr val="0D0D0D"/>
                </a:solidFill>
                <a:effectLst/>
                <a:latin typeface="Times New Roman" panose="02020603050405020304" pitchFamily="18" charset="0"/>
                <a:cs typeface="Times New Roman" panose="02020603050405020304" pitchFamily="18" charset="0"/>
              </a:rPr>
            </a:br>
            <a:r>
              <a:rPr lang="en-US" sz="1800" b="1" i="0" dirty="0">
                <a:solidFill>
                  <a:srgbClr val="0D0D0D"/>
                </a:solidFill>
                <a:effectLst/>
                <a:latin typeface="Times New Roman" panose="02020603050405020304" pitchFamily="18" charset="0"/>
                <a:cs typeface="Times New Roman" panose="02020603050405020304" pitchFamily="18" charset="0"/>
              </a:rPr>
              <a:t>Evaluation:</a:t>
            </a:r>
            <a:br>
              <a:rPr lang="en-US" sz="1800" b="0" i="0" dirty="0">
                <a:solidFill>
                  <a:srgbClr val="0D0D0D"/>
                </a:solidFill>
                <a:effectLst/>
                <a:latin typeface="Times New Roman" panose="02020603050405020304" pitchFamily="18" charset="0"/>
                <a:cs typeface="Times New Roman" panose="02020603050405020304" pitchFamily="18" charset="0"/>
              </a:rPr>
            </a:br>
            <a:r>
              <a:rPr lang="en-US" sz="1800" b="0" i="0" dirty="0">
                <a:solidFill>
                  <a:srgbClr val="0D0D0D"/>
                </a:solidFill>
                <a:effectLst/>
                <a:latin typeface="Times New Roman" panose="02020603050405020304" pitchFamily="18" charset="0"/>
                <a:cs typeface="Times New Roman" panose="02020603050405020304" pitchFamily="18" charset="0"/>
              </a:rPr>
              <a:t>Evaluate the trained model on the test set to assess its performance on unseen data.</a:t>
            </a:r>
            <a:br>
              <a:rPr lang="en-US" sz="1800" b="0" i="0" dirty="0">
                <a:solidFill>
                  <a:srgbClr val="0D0D0D"/>
                </a:solidFill>
                <a:effectLst/>
                <a:latin typeface="Times New Roman" panose="02020603050405020304" pitchFamily="18" charset="0"/>
                <a:cs typeface="Times New Roman" panose="02020603050405020304" pitchFamily="18" charset="0"/>
              </a:rPr>
            </a:br>
            <a:r>
              <a:rPr lang="en-US" sz="1800" b="0" i="0" dirty="0">
                <a:solidFill>
                  <a:srgbClr val="0D0D0D"/>
                </a:solidFill>
                <a:effectLst/>
                <a:latin typeface="Times New Roman" panose="02020603050405020304" pitchFamily="18" charset="0"/>
                <a:cs typeface="Times New Roman" panose="02020603050405020304" pitchFamily="18" charset="0"/>
              </a:rPr>
              <a:t>Calculate metrics such as accuracy, precision, recall, and F1-score to quantify the model's performance.</a:t>
            </a:r>
            <a:br>
              <a:rPr lang="en-US" sz="1800" b="0" i="0" dirty="0">
                <a:solidFill>
                  <a:srgbClr val="0D0D0D"/>
                </a:solidFill>
                <a:effectLst/>
                <a:latin typeface="Times New Roman" panose="02020603050405020304" pitchFamily="18" charset="0"/>
                <a:cs typeface="Times New Roman" panose="02020603050405020304" pitchFamily="18" charset="0"/>
              </a:rPr>
            </a:br>
            <a:r>
              <a:rPr lang="en-US" sz="1800" b="0" i="0" dirty="0">
                <a:solidFill>
                  <a:srgbClr val="0D0D0D"/>
                </a:solidFill>
                <a:effectLst/>
                <a:latin typeface="Times New Roman" panose="02020603050405020304" pitchFamily="18" charset="0"/>
                <a:cs typeface="Times New Roman" panose="02020603050405020304" pitchFamily="18" charset="0"/>
              </a:rPr>
              <a:t>Visualize the model's predictions and explore misclassifications to identify areas for improvement.</a:t>
            </a:r>
            <a:br>
              <a:rPr lang="en-US" sz="1800" b="0" i="0" dirty="0">
                <a:solidFill>
                  <a:srgbClr val="0D0D0D"/>
                </a:solidFill>
                <a:effectLst/>
                <a:latin typeface="Times New Roman" panose="02020603050405020304" pitchFamily="18" charset="0"/>
                <a:cs typeface="Times New Roman" panose="02020603050405020304" pitchFamily="18" charset="0"/>
              </a:rPr>
            </a:br>
            <a:br>
              <a:rPr lang="en-US" sz="1800" b="0" i="0" dirty="0">
                <a:solidFill>
                  <a:srgbClr val="0D0D0D"/>
                </a:solidFill>
                <a:effectLst/>
                <a:latin typeface="Times New Roman" panose="02020603050405020304" pitchFamily="18" charset="0"/>
                <a:cs typeface="Times New Roman" panose="02020603050405020304" pitchFamily="18" charset="0"/>
              </a:rPr>
            </a:br>
            <a:r>
              <a:rPr lang="en-US" sz="1800" b="1" i="0" dirty="0">
                <a:solidFill>
                  <a:srgbClr val="0D0D0D"/>
                </a:solidFill>
                <a:effectLst/>
                <a:latin typeface="Times New Roman" panose="02020603050405020304" pitchFamily="18" charset="0"/>
                <a:cs typeface="Times New Roman" panose="02020603050405020304" pitchFamily="18" charset="0"/>
              </a:rPr>
              <a:t>Fine-Tuning and Optimization:</a:t>
            </a:r>
            <a:br>
              <a:rPr lang="en-US" sz="1800" b="0" i="0" dirty="0">
                <a:solidFill>
                  <a:srgbClr val="0D0D0D"/>
                </a:solidFill>
                <a:effectLst/>
                <a:latin typeface="Times New Roman" panose="02020603050405020304" pitchFamily="18" charset="0"/>
                <a:cs typeface="Times New Roman" panose="02020603050405020304" pitchFamily="18" charset="0"/>
              </a:rPr>
            </a:br>
            <a:r>
              <a:rPr lang="en-US" sz="1800" b="0" i="0" dirty="0">
                <a:solidFill>
                  <a:srgbClr val="0D0D0D"/>
                </a:solidFill>
                <a:effectLst/>
                <a:latin typeface="Times New Roman" panose="02020603050405020304" pitchFamily="18" charset="0"/>
                <a:cs typeface="Times New Roman" panose="02020603050405020304" pitchFamily="18" charset="0"/>
              </a:rPr>
              <a:t>Fine-tune the model based on evaluation results, adjusting hyperparameters, modifying the architecture, or incorporating regularization techniques like dropout.</a:t>
            </a:r>
            <a:br>
              <a:rPr lang="en-US" sz="1800" b="0" i="0" dirty="0">
                <a:solidFill>
                  <a:srgbClr val="0D0D0D"/>
                </a:solidFill>
                <a:effectLst/>
                <a:latin typeface="Times New Roman" panose="02020603050405020304" pitchFamily="18" charset="0"/>
                <a:cs typeface="Times New Roman" panose="02020603050405020304" pitchFamily="18" charset="0"/>
              </a:rPr>
            </a:br>
            <a:r>
              <a:rPr lang="en-US" sz="1800" b="0" i="0" dirty="0">
                <a:solidFill>
                  <a:srgbClr val="0D0D0D"/>
                </a:solidFill>
                <a:effectLst/>
                <a:latin typeface="Times New Roman" panose="02020603050405020304" pitchFamily="18" charset="0"/>
                <a:cs typeface="Times New Roman" panose="02020603050405020304" pitchFamily="18" charset="0"/>
              </a:rPr>
              <a:t>Experiment with techniques like transfer learning, where pre-trained models trained on large-scale datasets are adapted to the traffic sign recognition task, potentially improving performance and convergence speed.</a:t>
            </a:r>
            <a:br>
              <a:rPr lang="en-US" sz="1800" b="0" i="0" dirty="0">
                <a:solidFill>
                  <a:srgbClr val="0D0D0D"/>
                </a:solidFill>
                <a:effectLst/>
                <a:latin typeface="Times New Roman" panose="02020603050405020304" pitchFamily="18" charset="0"/>
                <a:cs typeface="Times New Roman" panose="02020603050405020304" pitchFamily="18" charset="0"/>
              </a:rPr>
            </a:br>
            <a:br>
              <a:rPr lang="en-US" sz="1800" b="0" i="0" dirty="0">
                <a:solidFill>
                  <a:srgbClr val="0D0D0D"/>
                </a:solidFill>
                <a:effectLst/>
                <a:latin typeface="Times New Roman" panose="02020603050405020304" pitchFamily="18" charset="0"/>
                <a:cs typeface="Times New Roman" panose="02020603050405020304" pitchFamily="18" charset="0"/>
              </a:rPr>
            </a:br>
            <a:r>
              <a:rPr lang="en-US" sz="1800" b="1" i="0" dirty="0">
                <a:solidFill>
                  <a:srgbClr val="0D0D0D"/>
                </a:solidFill>
                <a:effectLst/>
                <a:latin typeface="Times New Roman" panose="02020603050405020304" pitchFamily="18" charset="0"/>
                <a:cs typeface="Times New Roman" panose="02020603050405020304" pitchFamily="18" charset="0"/>
              </a:rPr>
              <a:t>Deployment:</a:t>
            </a:r>
            <a:br>
              <a:rPr lang="en-US" sz="1800" b="0" i="0" dirty="0">
                <a:solidFill>
                  <a:srgbClr val="0D0D0D"/>
                </a:solidFill>
                <a:effectLst/>
                <a:latin typeface="Times New Roman" panose="02020603050405020304" pitchFamily="18" charset="0"/>
                <a:cs typeface="Times New Roman" panose="02020603050405020304" pitchFamily="18" charset="0"/>
              </a:rPr>
            </a:br>
            <a:r>
              <a:rPr lang="en-US" sz="1800" b="0" i="0" dirty="0">
                <a:solidFill>
                  <a:srgbClr val="0D0D0D"/>
                </a:solidFill>
                <a:effectLst/>
                <a:latin typeface="Times New Roman" panose="02020603050405020304" pitchFamily="18" charset="0"/>
                <a:cs typeface="Times New Roman" panose="02020603050405020304" pitchFamily="18" charset="0"/>
              </a:rPr>
              <a:t>Deploy the trained model in real-world applications, such as onboard systems in vehicles or traffic surveillance cameras, where it can recognize and interpret traffic signs in real-time.</a:t>
            </a:r>
            <a:br>
              <a:rPr lang="en-US" sz="1800" b="0" i="0" dirty="0">
                <a:solidFill>
                  <a:srgbClr val="0D0D0D"/>
                </a:solidFill>
                <a:effectLst/>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3568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0A15E-6611-B542-6957-43C7B1B2E9B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RESULTS:</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D328CF3C-D654-8DC2-FDC0-CAE80000B9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65245" y="1685925"/>
            <a:ext cx="5461511" cy="4040188"/>
          </a:xfrm>
        </p:spPr>
      </p:pic>
      <p:sp>
        <p:nvSpPr>
          <p:cNvPr id="6" name="TextBox 5">
            <a:extLst>
              <a:ext uri="{FF2B5EF4-FFF2-40B4-BE49-F238E27FC236}">
                <a16:creationId xmlns:a16="http://schemas.microsoft.com/office/drawing/2014/main" id="{059ADF1D-9D37-5309-6C33-B1C36916D045}"/>
              </a:ext>
            </a:extLst>
          </p:cNvPr>
          <p:cNvSpPr txBox="1"/>
          <p:nvPr/>
        </p:nvSpPr>
        <p:spPr>
          <a:xfrm>
            <a:off x="1229032" y="6312310"/>
            <a:ext cx="1377300" cy="369332"/>
          </a:xfrm>
          <a:prstGeom prst="rect">
            <a:avLst/>
          </a:prstGeom>
          <a:noFill/>
        </p:spPr>
        <p:txBody>
          <a:bodyPr wrap="none" rtlCol="0">
            <a:spAutoFit/>
          </a:bodyPr>
          <a:lstStyle/>
          <a:p>
            <a:r>
              <a:rPr lang="en-US" dirty="0">
                <a:hlinkClick r:id="rId3"/>
              </a:rPr>
              <a:t>Demo Link</a:t>
            </a:r>
            <a:r>
              <a:rPr lang="en-US" dirty="0"/>
              <a:t> </a:t>
            </a:r>
            <a:endParaRPr lang="en-IN" dirty="0"/>
          </a:p>
        </p:txBody>
      </p:sp>
    </p:spTree>
    <p:extLst>
      <p:ext uri="{BB962C8B-B14F-4D97-AF65-F5344CB8AC3E}">
        <p14:creationId xmlns:p14="http://schemas.microsoft.com/office/powerpoint/2010/main" val="2490529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90AAE-092F-2FF0-8851-66CE43375DD6}"/>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PROJECT TITLE</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66E69F2-4049-E914-3A6B-E07F9E90F979}"/>
              </a:ext>
            </a:extLst>
          </p:cNvPr>
          <p:cNvSpPr>
            <a:spLocks noGrp="1"/>
          </p:cNvSpPr>
          <p:nvPr>
            <p:ph idx="1"/>
          </p:nvPr>
        </p:nvSpPr>
        <p:spPr/>
        <p:txBody>
          <a:bodyPr/>
          <a:lstStyle/>
          <a:p>
            <a:r>
              <a:rPr lang="en-US" sz="2400" b="1" dirty="0">
                <a:latin typeface="Times New Roman" panose="02020603050405020304" pitchFamily="18" charset="0"/>
                <a:cs typeface="Times New Roman" panose="02020603050405020304" pitchFamily="18" charset="0"/>
              </a:rPr>
              <a:t>TRAFFIC SIGN RECOGNIZER USING CONVOLUTIONAL NEURAL NETWORKS</a:t>
            </a:r>
          </a:p>
          <a:p>
            <a:r>
              <a:rPr lang="en-US" b="0" i="0" dirty="0">
                <a:solidFill>
                  <a:srgbClr val="0D0D0D"/>
                </a:solidFill>
                <a:effectLst/>
                <a:latin typeface="Times New Roman" panose="02020603050405020304" pitchFamily="18" charset="0"/>
                <a:cs typeface="Times New Roman" panose="02020603050405020304" pitchFamily="18" charset="0"/>
              </a:rPr>
              <a:t>This project aims to develop a robust traffic sign recognition system using Convolutional Neural Networks (CNNs). By leveraging the power of deep learning, the system can automatically detect and classify various traffic signs captured by cameras or sensors in real-time. Through the utilization of CNN architecture, which is well-suited for image classification tasks, the system achieves high accuracy and efficiency in recognizing traffic signs, contributing to enhanced road safety and intelligent transportation systems</a:t>
            </a:r>
            <a:r>
              <a:rPr lang="en-US" b="0" i="0" dirty="0">
                <a:solidFill>
                  <a:srgbClr val="0D0D0D"/>
                </a:solidFill>
                <a:effectLst/>
                <a:latin typeface="Söhne"/>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139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6179A-E8B6-9E65-B883-9DD93AFFC69D}"/>
              </a:ext>
            </a:extLst>
          </p:cNvPr>
          <p:cNvSpPr>
            <a:spLocks noGrp="1"/>
          </p:cNvSpPr>
          <p:nvPr>
            <p:ph type="title"/>
          </p:nvPr>
        </p:nvSpPr>
        <p:spPr>
          <a:xfrm>
            <a:off x="989400" y="1111045"/>
            <a:ext cx="10213200" cy="3305433"/>
          </a:xfrm>
        </p:spPr>
        <p:txBody>
          <a:bodyPr>
            <a:normAutofit fontScale="90000"/>
          </a:bodyPr>
          <a:lstStyle/>
          <a:p>
            <a:r>
              <a:rPr lang="en-IN" dirty="0">
                <a:latin typeface="Times New Roman" panose="02020603050405020304" pitchFamily="18" charset="0"/>
                <a:cs typeface="Times New Roman" panose="02020603050405020304" pitchFamily="18" charset="0"/>
              </a:rPr>
              <a:t>AGENDA</a:t>
            </a:r>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Problem Statement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Project Overview</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End users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Solution and its Value Proposition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The Wow in a Solution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Modelling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Results</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93D32D9-1092-4971-5FFE-A31CF2C5A37A}"/>
              </a:ext>
            </a:extLst>
          </p:cNvPr>
          <p:cNvSpPr txBox="1"/>
          <p:nvPr/>
        </p:nvSpPr>
        <p:spPr>
          <a:xfrm>
            <a:off x="1809135" y="3118976"/>
            <a:ext cx="1248697" cy="369332"/>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2093138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0F39F-2A86-8FA5-27A6-A53418F71B2D}"/>
              </a:ext>
            </a:extLst>
          </p:cNvPr>
          <p:cNvSpPr>
            <a:spLocks noGrp="1"/>
          </p:cNvSpPr>
          <p:nvPr>
            <p:ph type="title"/>
          </p:nvPr>
        </p:nvSpPr>
        <p:spPr>
          <a:xfrm>
            <a:off x="989400" y="395288"/>
            <a:ext cx="10213200" cy="4176711"/>
          </a:xfrm>
        </p:spPr>
        <p:txBody>
          <a:bodyPr>
            <a:normAutofit fontScale="90000"/>
          </a:bodyPr>
          <a:lstStyle/>
          <a:p>
            <a:r>
              <a:rPr lang="en-IN" sz="3600" dirty="0">
                <a:latin typeface="Times New Roman" panose="02020603050405020304" pitchFamily="18" charset="0"/>
                <a:cs typeface="Times New Roman" panose="02020603050405020304" pitchFamily="18" charset="0"/>
              </a:rPr>
              <a:t>PROBLEM STATEMENT</a:t>
            </a:r>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There are several different types of traffic signs like speed limits, no entry, traffic signals, turn left or right, children crossing, no passing of heavy vehicles, etc. Traffic signs classification is the process of identifying which class a traffic sign belongs to.</a:t>
            </a:r>
            <a:br>
              <a:rPr lang="en-US" sz="2400" b="0" i="0" dirty="0">
                <a:effectLst/>
                <a:latin typeface="Times New Roman" panose="02020603050405020304" pitchFamily="18" charset="0"/>
                <a:cs typeface="Times New Roman" panose="02020603050405020304" pitchFamily="18" charset="0"/>
              </a:rPr>
            </a:br>
            <a:br>
              <a:rPr lang="en-US" sz="2400" b="0" i="0" dirty="0">
                <a:effectLst/>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we will build a deep neural network model that can classify traffic signs present in the image into different categories. With this model, we are able to read and understand traffic signs which are a very important task for all autonomous vehicles.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259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A90A9-232B-062A-4375-8449F624102A}"/>
              </a:ext>
            </a:extLst>
          </p:cNvPr>
          <p:cNvSpPr>
            <a:spLocks noGrp="1"/>
          </p:cNvSpPr>
          <p:nvPr>
            <p:ph type="title"/>
          </p:nvPr>
        </p:nvSpPr>
        <p:spPr>
          <a:xfrm>
            <a:off x="989400" y="4593227"/>
            <a:ext cx="10213200" cy="1112836"/>
          </a:xfrm>
        </p:spPr>
        <p:txBody>
          <a:bodyPr>
            <a:normAutofit fontScale="90000"/>
          </a:bodyPr>
          <a:lstStyle/>
          <a:p>
            <a:r>
              <a:rPr lang="en-US" sz="3600" dirty="0">
                <a:latin typeface="Times New Roman" panose="02020603050405020304" pitchFamily="18" charset="0"/>
                <a:cs typeface="Times New Roman" panose="02020603050405020304" pitchFamily="18" charset="0"/>
              </a:rPr>
              <a:t>PROJECT OVERVIEW</a:t>
            </a: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r>
              <a:rPr lang="en-US" sz="2200" b="0" i="0" dirty="0">
                <a:solidFill>
                  <a:srgbClr val="0D0D0D"/>
                </a:solidFill>
                <a:effectLst/>
                <a:latin typeface="Times New Roman" panose="02020603050405020304" pitchFamily="18" charset="0"/>
                <a:cs typeface="Times New Roman" panose="02020603050405020304" pitchFamily="18" charset="0"/>
              </a:rPr>
              <a:t>Developing a traffic sign recognition system using Convolutional Neural Networks (CNNs) to enhance road safety and aid in driver assistance. </a:t>
            </a:r>
            <a:br>
              <a:rPr lang="en-US" sz="2200" b="0" i="0" dirty="0">
                <a:solidFill>
                  <a:srgbClr val="0D0D0D"/>
                </a:solidFill>
                <a:effectLst/>
                <a:latin typeface="Times New Roman" panose="02020603050405020304" pitchFamily="18" charset="0"/>
                <a:cs typeface="Times New Roman" panose="02020603050405020304" pitchFamily="18" charset="0"/>
              </a:rPr>
            </a:br>
            <a:br>
              <a:rPr lang="en-US" sz="2200" b="0" i="0" dirty="0">
                <a:solidFill>
                  <a:srgbClr val="0D0D0D"/>
                </a:solidFill>
                <a:effectLst/>
                <a:latin typeface="Times New Roman" panose="02020603050405020304" pitchFamily="18" charset="0"/>
                <a:cs typeface="Times New Roman" panose="02020603050405020304" pitchFamily="18" charset="0"/>
              </a:rPr>
            </a:br>
            <a:r>
              <a:rPr lang="en-US" sz="2200" b="0" i="0" dirty="0">
                <a:solidFill>
                  <a:srgbClr val="0D0D0D"/>
                </a:solidFill>
                <a:effectLst/>
                <a:latin typeface="Times New Roman" panose="02020603050405020304" pitchFamily="18" charset="0"/>
                <a:cs typeface="Times New Roman" panose="02020603050405020304" pitchFamily="18" charset="0"/>
              </a:rPr>
              <a:t>The project involves gathering a dataset of traffic sign images, designing and training a CNN model, and evaluating its performance. </a:t>
            </a:r>
            <a:br>
              <a:rPr lang="en-US" sz="2200" b="0" i="0" dirty="0">
                <a:solidFill>
                  <a:srgbClr val="0D0D0D"/>
                </a:solidFill>
                <a:effectLst/>
                <a:latin typeface="Times New Roman" panose="02020603050405020304" pitchFamily="18" charset="0"/>
                <a:cs typeface="Times New Roman" panose="02020603050405020304" pitchFamily="18" charset="0"/>
              </a:rPr>
            </a:br>
            <a:br>
              <a:rPr lang="en-US" sz="2200" b="0" i="0" dirty="0">
                <a:solidFill>
                  <a:srgbClr val="0D0D0D"/>
                </a:solidFill>
                <a:effectLst/>
                <a:latin typeface="Times New Roman" panose="02020603050405020304" pitchFamily="18" charset="0"/>
                <a:cs typeface="Times New Roman" panose="02020603050405020304" pitchFamily="18" charset="0"/>
              </a:rPr>
            </a:br>
            <a:r>
              <a:rPr lang="en-US" sz="2200" b="0" i="0" dirty="0">
                <a:solidFill>
                  <a:srgbClr val="0D0D0D"/>
                </a:solidFill>
                <a:effectLst/>
                <a:latin typeface="Times New Roman" panose="02020603050405020304" pitchFamily="18" charset="0"/>
                <a:cs typeface="Times New Roman" panose="02020603050405020304" pitchFamily="18" charset="0"/>
              </a:rPr>
              <a:t>The system aims to accurately detect and classify various traffic signs in real-time, overcoming challenges such as varying lighting conditions and sign variations. </a:t>
            </a:r>
            <a:br>
              <a:rPr lang="en-US" sz="2200" b="0" i="0" dirty="0">
                <a:solidFill>
                  <a:srgbClr val="0D0D0D"/>
                </a:solidFill>
                <a:effectLst/>
                <a:latin typeface="Times New Roman" panose="02020603050405020304" pitchFamily="18" charset="0"/>
                <a:cs typeface="Times New Roman" panose="02020603050405020304" pitchFamily="18" charset="0"/>
              </a:rPr>
            </a:br>
            <a:br>
              <a:rPr lang="en-US" sz="2200" b="0" i="0" dirty="0">
                <a:solidFill>
                  <a:srgbClr val="0D0D0D"/>
                </a:solidFill>
                <a:effectLst/>
                <a:latin typeface="Times New Roman" panose="02020603050405020304" pitchFamily="18" charset="0"/>
                <a:cs typeface="Times New Roman" panose="02020603050405020304" pitchFamily="18" charset="0"/>
              </a:rPr>
            </a:br>
            <a:r>
              <a:rPr lang="en-US" sz="2200" b="0" i="0" dirty="0">
                <a:solidFill>
                  <a:srgbClr val="0D0D0D"/>
                </a:solidFill>
                <a:effectLst/>
                <a:latin typeface="Times New Roman" panose="02020603050405020304" pitchFamily="18" charset="0"/>
                <a:cs typeface="Times New Roman" panose="02020603050405020304" pitchFamily="18" charset="0"/>
              </a:rPr>
              <a:t>By leveraging deep learning techniques, the goal is to create an efficient and reliable solution for intelligent transportation systems.</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0045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C4085-5177-EE7A-AF4A-EFD52EBB9574}"/>
              </a:ext>
            </a:extLst>
          </p:cNvPr>
          <p:cNvSpPr>
            <a:spLocks noGrp="1"/>
          </p:cNvSpPr>
          <p:nvPr>
            <p:ph type="title"/>
          </p:nvPr>
        </p:nvSpPr>
        <p:spPr>
          <a:xfrm>
            <a:off x="989400" y="6381135"/>
            <a:ext cx="10213200" cy="1032388"/>
          </a:xfrm>
        </p:spPr>
        <p:txBody>
          <a:bodyPr>
            <a:normAutofit fontScale="90000"/>
          </a:bodyPr>
          <a:lstStyle/>
          <a:p>
            <a:pPr algn="l">
              <a:buFont typeface="+mj-lt"/>
              <a:buAutoNum type="arabicPeriod"/>
            </a:pPr>
            <a:r>
              <a:rPr lang="en-US" sz="3600" dirty="0">
                <a:latin typeface="Times New Roman" panose="02020603050405020304" pitchFamily="18" charset="0"/>
                <a:cs typeface="Times New Roman" panose="02020603050405020304" pitchFamily="18" charset="0"/>
              </a:rPr>
              <a:t>WHO ARE THE END USERS?</a:t>
            </a: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r>
              <a:rPr lang="en-US" sz="2200" b="1" i="0" dirty="0">
                <a:solidFill>
                  <a:srgbClr val="0D0D0D"/>
                </a:solidFill>
                <a:effectLst/>
                <a:latin typeface="Times New Roman" panose="02020603050405020304" pitchFamily="18" charset="0"/>
                <a:cs typeface="Times New Roman" panose="02020603050405020304" pitchFamily="18" charset="0"/>
              </a:rPr>
              <a:t>Drivers:</a:t>
            </a:r>
            <a:r>
              <a:rPr lang="en-US" sz="2200" b="0" i="0" dirty="0">
                <a:solidFill>
                  <a:srgbClr val="0D0D0D"/>
                </a:solidFill>
                <a:effectLst/>
                <a:latin typeface="Times New Roman" panose="02020603050405020304" pitchFamily="18" charset="0"/>
                <a:cs typeface="Times New Roman" panose="02020603050405020304" pitchFamily="18" charset="0"/>
              </a:rPr>
              <a:t> Regular drivers who benefit from real-time assistance in recognizing and interpreting traffic signs, aiding in safe driving practices.</a:t>
            </a:r>
            <a:br>
              <a:rPr lang="en-US" sz="2200" b="0" i="0" dirty="0">
                <a:solidFill>
                  <a:srgbClr val="0D0D0D"/>
                </a:solidFill>
                <a:effectLst/>
                <a:latin typeface="Times New Roman" panose="02020603050405020304" pitchFamily="18" charset="0"/>
                <a:cs typeface="Times New Roman" panose="02020603050405020304" pitchFamily="18" charset="0"/>
              </a:rPr>
            </a:br>
            <a:br>
              <a:rPr lang="en-US" sz="2200" b="0" i="0" dirty="0">
                <a:solidFill>
                  <a:srgbClr val="0D0D0D"/>
                </a:solidFill>
                <a:effectLst/>
                <a:latin typeface="Times New Roman" panose="02020603050405020304" pitchFamily="18" charset="0"/>
                <a:cs typeface="Times New Roman" panose="02020603050405020304" pitchFamily="18" charset="0"/>
              </a:rPr>
            </a:br>
            <a:r>
              <a:rPr lang="en-US" sz="2200" b="1" i="0" dirty="0">
                <a:solidFill>
                  <a:srgbClr val="0D0D0D"/>
                </a:solidFill>
                <a:effectLst/>
                <a:latin typeface="Times New Roman" panose="02020603050405020304" pitchFamily="18" charset="0"/>
                <a:cs typeface="Times New Roman" panose="02020603050405020304" pitchFamily="18" charset="0"/>
              </a:rPr>
              <a:t>Fleet Operators:</a:t>
            </a:r>
            <a:r>
              <a:rPr lang="en-US" sz="2200" b="0" i="0" dirty="0">
                <a:solidFill>
                  <a:srgbClr val="0D0D0D"/>
                </a:solidFill>
                <a:effectLst/>
                <a:latin typeface="Times New Roman" panose="02020603050405020304" pitchFamily="18" charset="0"/>
                <a:cs typeface="Times New Roman" panose="02020603050405020304" pitchFamily="18" charset="0"/>
              </a:rPr>
              <a:t> Companies operating vehicle fleets, such as delivery services or transportation companies, could use the system to improve driver safety and efficiency.</a:t>
            </a:r>
            <a:br>
              <a:rPr lang="en-US" sz="2200" b="0" i="0" dirty="0">
                <a:solidFill>
                  <a:srgbClr val="0D0D0D"/>
                </a:solidFill>
                <a:effectLst/>
                <a:latin typeface="Times New Roman" panose="02020603050405020304" pitchFamily="18" charset="0"/>
                <a:cs typeface="Times New Roman" panose="02020603050405020304" pitchFamily="18" charset="0"/>
              </a:rPr>
            </a:br>
            <a:br>
              <a:rPr lang="en-US" sz="2200" b="0" i="0" dirty="0">
                <a:solidFill>
                  <a:srgbClr val="0D0D0D"/>
                </a:solidFill>
                <a:effectLst/>
                <a:latin typeface="Times New Roman" panose="02020603050405020304" pitchFamily="18" charset="0"/>
                <a:cs typeface="Times New Roman" panose="02020603050405020304" pitchFamily="18" charset="0"/>
              </a:rPr>
            </a:br>
            <a:r>
              <a:rPr lang="en-US" sz="2200" b="1" i="0" dirty="0">
                <a:solidFill>
                  <a:srgbClr val="0D0D0D"/>
                </a:solidFill>
                <a:effectLst/>
                <a:latin typeface="Times New Roman" panose="02020603050405020304" pitchFamily="18" charset="0"/>
                <a:cs typeface="Times New Roman" panose="02020603050405020304" pitchFamily="18" charset="0"/>
              </a:rPr>
              <a:t>Autonomous Vehicle Systems:</a:t>
            </a:r>
            <a:r>
              <a:rPr lang="en-US" sz="2200" b="0" i="0" dirty="0">
                <a:solidFill>
                  <a:srgbClr val="0D0D0D"/>
                </a:solidFill>
                <a:effectLst/>
                <a:latin typeface="Times New Roman" panose="02020603050405020304" pitchFamily="18" charset="0"/>
                <a:cs typeface="Times New Roman" panose="02020603050405020304" pitchFamily="18" charset="0"/>
              </a:rPr>
              <a:t> Manufacturers and developers of autonomous vehicles can integrate traffic sign recognition systems to enhance their vehicles' perception capabilities and adherence to traffic regulations.</a:t>
            </a:r>
            <a:br>
              <a:rPr lang="en-US" sz="2200" b="0" i="0" dirty="0">
                <a:solidFill>
                  <a:srgbClr val="0D0D0D"/>
                </a:solidFill>
                <a:effectLst/>
                <a:latin typeface="Times New Roman" panose="02020603050405020304" pitchFamily="18" charset="0"/>
                <a:cs typeface="Times New Roman" panose="02020603050405020304" pitchFamily="18" charset="0"/>
              </a:rPr>
            </a:br>
            <a:br>
              <a:rPr lang="en-US" sz="2200" b="0" i="0" dirty="0">
                <a:solidFill>
                  <a:srgbClr val="0D0D0D"/>
                </a:solidFill>
                <a:effectLst/>
                <a:latin typeface="Times New Roman" panose="02020603050405020304" pitchFamily="18" charset="0"/>
                <a:cs typeface="Times New Roman" panose="02020603050405020304" pitchFamily="18" charset="0"/>
              </a:rPr>
            </a:br>
            <a:r>
              <a:rPr lang="en-US" sz="2200" b="1" i="0" dirty="0">
                <a:solidFill>
                  <a:srgbClr val="0D0D0D"/>
                </a:solidFill>
                <a:effectLst/>
                <a:latin typeface="Times New Roman" panose="02020603050405020304" pitchFamily="18" charset="0"/>
                <a:cs typeface="Times New Roman" panose="02020603050405020304" pitchFamily="18" charset="0"/>
              </a:rPr>
              <a:t>Urban Planners and Traffic Engineers:</a:t>
            </a:r>
            <a:r>
              <a:rPr lang="en-US" sz="2200" b="0" i="0" dirty="0">
                <a:solidFill>
                  <a:srgbClr val="0D0D0D"/>
                </a:solidFill>
                <a:effectLst/>
                <a:latin typeface="Times New Roman" panose="02020603050405020304" pitchFamily="18" charset="0"/>
                <a:cs typeface="Times New Roman" panose="02020603050405020304" pitchFamily="18" charset="0"/>
              </a:rPr>
              <a:t> Professionals involved in urban planning and traffic management may utilize data collected from these systems to optimize traffic flow and improve road infrastructure.</a:t>
            </a:r>
            <a:br>
              <a:rPr lang="en-US" sz="2200" b="0" i="0" dirty="0">
                <a:solidFill>
                  <a:srgbClr val="0D0D0D"/>
                </a:solidFill>
                <a:effectLst/>
                <a:latin typeface="Times New Roman" panose="02020603050405020304" pitchFamily="18" charset="0"/>
                <a:cs typeface="Times New Roman" panose="02020603050405020304" pitchFamily="18" charset="0"/>
              </a:rPr>
            </a:br>
            <a:br>
              <a:rPr lang="en-US" sz="2200" b="0" i="0" dirty="0">
                <a:solidFill>
                  <a:srgbClr val="0D0D0D"/>
                </a:solidFill>
                <a:effectLst/>
                <a:latin typeface="Times New Roman" panose="02020603050405020304" pitchFamily="18" charset="0"/>
                <a:cs typeface="Times New Roman" panose="02020603050405020304" pitchFamily="18" charset="0"/>
              </a:rPr>
            </a:br>
            <a:r>
              <a:rPr lang="en-US" sz="2200" b="1" i="0" dirty="0">
                <a:solidFill>
                  <a:srgbClr val="0D0D0D"/>
                </a:solidFill>
                <a:effectLst/>
                <a:latin typeface="Times New Roman" panose="02020603050405020304" pitchFamily="18" charset="0"/>
                <a:cs typeface="Times New Roman" panose="02020603050405020304" pitchFamily="18" charset="0"/>
              </a:rPr>
              <a:t>Government Agencies:</a:t>
            </a:r>
            <a:r>
              <a:rPr lang="en-US" sz="2200" b="0" i="0" dirty="0">
                <a:solidFill>
                  <a:srgbClr val="0D0D0D"/>
                </a:solidFill>
                <a:effectLst/>
                <a:latin typeface="Times New Roman" panose="02020603050405020304" pitchFamily="18" charset="0"/>
                <a:cs typeface="Times New Roman" panose="02020603050405020304" pitchFamily="18" charset="0"/>
              </a:rPr>
              <a:t> Departments of transportation and other governmental bodies responsible for road safety and traffic regulations can benefit from insights provided by these systems to make informed policy decisions and improve road safety initiatives.</a:t>
            </a:r>
            <a:br>
              <a:rPr lang="en-US" sz="2200" b="0" i="0" dirty="0">
                <a:solidFill>
                  <a:srgbClr val="0D0D0D"/>
                </a:solidFill>
                <a:effectLst/>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9509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5145E-DB5A-EE92-36FB-7C6EE900445E}"/>
              </a:ext>
            </a:extLst>
          </p:cNvPr>
          <p:cNvSpPr>
            <a:spLocks noGrp="1"/>
          </p:cNvSpPr>
          <p:nvPr>
            <p:ph type="title"/>
          </p:nvPr>
        </p:nvSpPr>
        <p:spPr>
          <a:xfrm>
            <a:off x="832085" y="5173766"/>
            <a:ext cx="10213200" cy="1112836"/>
          </a:xfrm>
        </p:spPr>
        <p:txBody>
          <a:bodyPr>
            <a:normAutofit fontScale="90000"/>
          </a:bodyPr>
          <a:lstStyle/>
          <a:p>
            <a:pPr algn="l"/>
            <a:r>
              <a:rPr lang="en-US" sz="3600" dirty="0">
                <a:latin typeface="Times New Roman" panose="02020603050405020304" pitchFamily="18" charset="0"/>
                <a:cs typeface="Times New Roman" panose="02020603050405020304" pitchFamily="18" charset="0"/>
              </a:rPr>
              <a:t>SOLUTION AND ITS VALUE PROPOSITION</a:t>
            </a: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SOLUTION</a:t>
            </a:r>
            <a:r>
              <a:rPr lang="en-US" sz="3600" dirty="0">
                <a:latin typeface="Times New Roman" panose="02020603050405020304" pitchFamily="18" charset="0"/>
                <a:cs typeface="Times New Roman" panose="02020603050405020304" pitchFamily="18" charset="0"/>
              </a:rPr>
              <a:t>: </a:t>
            </a:r>
            <a:r>
              <a:rPr lang="en-US" sz="2000" b="0" i="0" dirty="0">
                <a:solidFill>
                  <a:srgbClr val="0D0D0D"/>
                </a:solidFill>
                <a:effectLst/>
                <a:latin typeface="Times New Roman" panose="02020603050405020304" pitchFamily="18" charset="0"/>
                <a:cs typeface="Times New Roman" panose="02020603050405020304" pitchFamily="18" charset="0"/>
              </a:rPr>
              <a:t>The traffic sign recognition system utilizes Convolutional Neural Networks (CNNs) to accurately detect and classify various traffic signs in real-time. It involves data collection, preprocessing, model training, and deployment to provide a robust and efficient solution for traffic sign recognition tasks.</a:t>
            </a:r>
            <a:br>
              <a:rPr lang="en-US" sz="2000" b="0" i="0" dirty="0">
                <a:solidFill>
                  <a:srgbClr val="0D0D0D"/>
                </a:solidFill>
                <a:effectLst/>
                <a:latin typeface="Times New Roman" panose="02020603050405020304" pitchFamily="18" charset="0"/>
                <a:cs typeface="Times New Roman" panose="02020603050405020304" pitchFamily="18" charset="0"/>
              </a:rPr>
            </a:b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1" i="0" dirty="0">
                <a:solidFill>
                  <a:srgbClr val="0D0D0D"/>
                </a:solidFill>
                <a:effectLst/>
                <a:latin typeface="Times New Roman" panose="02020603050405020304" pitchFamily="18" charset="0"/>
                <a:cs typeface="Times New Roman" panose="02020603050405020304" pitchFamily="18" charset="0"/>
              </a:rPr>
              <a:t>VALUE PROPOSITION:</a:t>
            </a:r>
            <a:br>
              <a:rPr lang="en-US" sz="2000" b="0" i="0" dirty="0">
                <a:solidFill>
                  <a:srgbClr val="0D0D0D"/>
                </a:solidFill>
                <a:effectLst/>
                <a:latin typeface="Times New Roman" panose="02020603050405020304" pitchFamily="18" charset="0"/>
                <a:cs typeface="Times New Roman" panose="02020603050405020304" pitchFamily="18" charset="0"/>
              </a:rPr>
            </a:b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1" i="0" dirty="0">
                <a:solidFill>
                  <a:srgbClr val="0D0D0D"/>
                </a:solidFill>
                <a:effectLst/>
                <a:latin typeface="Times New Roman" panose="02020603050405020304" pitchFamily="18" charset="0"/>
                <a:cs typeface="Times New Roman" panose="02020603050405020304" pitchFamily="18" charset="0"/>
              </a:rPr>
              <a:t>Enhanced Road Safety</a:t>
            </a:r>
            <a:r>
              <a:rPr lang="en-US" sz="2000" b="0" i="0" dirty="0">
                <a:solidFill>
                  <a:srgbClr val="0D0D0D"/>
                </a:solidFill>
                <a:effectLst/>
                <a:latin typeface="Times New Roman" panose="02020603050405020304" pitchFamily="18" charset="0"/>
                <a:cs typeface="Times New Roman" panose="02020603050405020304" pitchFamily="18" charset="0"/>
              </a:rPr>
              <a:t>: Prompt recognition of traffic signs reduces accident risks and promotes safe driving practices.</a:t>
            </a: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1" i="0" dirty="0">
                <a:solidFill>
                  <a:srgbClr val="0D0D0D"/>
                </a:solidFill>
                <a:effectLst/>
                <a:latin typeface="Times New Roman" panose="02020603050405020304" pitchFamily="18" charset="0"/>
                <a:cs typeface="Times New Roman" panose="02020603050405020304" pitchFamily="18" charset="0"/>
              </a:rPr>
              <a:t>Efficiency and Convenience</a:t>
            </a:r>
            <a:r>
              <a:rPr lang="en-US" sz="2000" b="0" i="0" dirty="0">
                <a:solidFill>
                  <a:srgbClr val="0D0D0D"/>
                </a:solidFill>
                <a:effectLst/>
                <a:latin typeface="Times New Roman" panose="02020603050405020304" pitchFamily="18" charset="0"/>
                <a:cs typeface="Times New Roman" panose="02020603050405020304" pitchFamily="18" charset="0"/>
              </a:rPr>
              <a:t>: Automated recognition streamlines transportation systems and aids drivers, especially in challenging conditions.</a:t>
            </a: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1" i="0" dirty="0">
                <a:solidFill>
                  <a:srgbClr val="0D0D0D"/>
                </a:solidFill>
                <a:effectLst/>
                <a:latin typeface="Times New Roman" panose="02020603050405020304" pitchFamily="18" charset="0"/>
                <a:cs typeface="Times New Roman" panose="02020603050405020304" pitchFamily="18" charset="0"/>
              </a:rPr>
              <a:t>Cost Savings</a:t>
            </a:r>
            <a:r>
              <a:rPr lang="en-US" sz="2000" b="0" i="0" dirty="0">
                <a:solidFill>
                  <a:srgbClr val="0D0D0D"/>
                </a:solidFill>
                <a:effectLst/>
                <a:latin typeface="Times New Roman" panose="02020603050405020304" pitchFamily="18" charset="0"/>
                <a:cs typeface="Times New Roman" panose="02020603050405020304" pitchFamily="18" charset="0"/>
              </a:rPr>
              <a:t>: Reduced operational expenses for fleet operators and autonomous vehicle manufacturers.</a:t>
            </a: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1" i="0" dirty="0">
                <a:solidFill>
                  <a:srgbClr val="0D0D0D"/>
                </a:solidFill>
                <a:effectLst/>
                <a:latin typeface="Times New Roman" panose="02020603050405020304" pitchFamily="18" charset="0"/>
                <a:cs typeface="Times New Roman" panose="02020603050405020304" pitchFamily="18" charset="0"/>
              </a:rPr>
              <a:t>Data-Driven Insights</a:t>
            </a:r>
            <a:r>
              <a:rPr lang="en-US" sz="2000" b="0" i="0" dirty="0">
                <a:solidFill>
                  <a:srgbClr val="0D0D0D"/>
                </a:solidFill>
                <a:effectLst/>
                <a:latin typeface="Times New Roman" panose="02020603050405020304" pitchFamily="18" charset="0"/>
                <a:cs typeface="Times New Roman" panose="02020603050405020304" pitchFamily="18" charset="0"/>
              </a:rPr>
              <a:t>: Valuable data for urban planners, traffic engineers, and government agencies to optimize traffic flow and infrastructure.</a:t>
            </a: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1" i="0" dirty="0">
                <a:solidFill>
                  <a:srgbClr val="0D0D0D"/>
                </a:solidFill>
                <a:effectLst/>
                <a:latin typeface="Times New Roman" panose="02020603050405020304" pitchFamily="18" charset="0"/>
                <a:cs typeface="Times New Roman" panose="02020603050405020304" pitchFamily="18" charset="0"/>
              </a:rPr>
              <a:t>Scalability and Adaptability</a:t>
            </a:r>
            <a:r>
              <a:rPr lang="en-US" sz="2000" b="0" i="0" dirty="0">
                <a:solidFill>
                  <a:srgbClr val="0D0D0D"/>
                </a:solidFill>
                <a:effectLst/>
                <a:latin typeface="Times New Roman" panose="02020603050405020304" pitchFamily="18" charset="0"/>
                <a:cs typeface="Times New Roman" panose="02020603050405020304" pitchFamily="18" charset="0"/>
              </a:rPr>
              <a:t>: Deployable across diverse transportation settings, providing long-term value and versatility.</a:t>
            </a: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0" i="0" dirty="0">
                <a:solidFill>
                  <a:srgbClr val="0D0D0D"/>
                </a:solidFill>
                <a:effectLst/>
                <a:latin typeface="Times New Roman" panose="02020603050405020304" pitchFamily="18" charset="0"/>
                <a:cs typeface="Times New Roman" panose="02020603050405020304" pitchFamily="18" charset="0"/>
              </a:rPr>
              <a:t> </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9204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B258F-25DC-BF8F-B389-2A0FFB8664A1}"/>
              </a:ext>
            </a:extLst>
          </p:cNvPr>
          <p:cNvSpPr>
            <a:spLocks noGrp="1"/>
          </p:cNvSpPr>
          <p:nvPr>
            <p:ph type="title"/>
          </p:nvPr>
        </p:nvSpPr>
        <p:spPr>
          <a:xfrm>
            <a:off x="861581" y="5616217"/>
            <a:ext cx="10213200" cy="1112836"/>
          </a:xfrm>
        </p:spPr>
        <p:txBody>
          <a:bodyPr>
            <a:normAutofit fontScale="90000"/>
          </a:bodyPr>
          <a:lstStyle/>
          <a:p>
            <a:pPr algn="l"/>
            <a:r>
              <a:rPr lang="en-US" dirty="0">
                <a:latin typeface="Times New Roman" panose="02020603050405020304" pitchFamily="18" charset="0"/>
                <a:cs typeface="Times New Roman" panose="02020603050405020304" pitchFamily="18" charset="0"/>
              </a:rPr>
              <a:t>THE WOW FACTOR IN THE SOLUTION</a:t>
            </a:r>
            <a:br>
              <a:rPr lang="en-US" dirty="0"/>
            </a:br>
            <a:br>
              <a:rPr lang="en-US" dirty="0"/>
            </a:br>
            <a:br>
              <a:rPr lang="en-US" dirty="0"/>
            </a:br>
            <a:r>
              <a:rPr lang="en-US" sz="2000" b="1" i="0" dirty="0">
                <a:solidFill>
                  <a:srgbClr val="0D0D0D"/>
                </a:solidFill>
                <a:effectLst/>
                <a:latin typeface="Times New Roman" panose="02020603050405020304" pitchFamily="18" charset="0"/>
                <a:cs typeface="Times New Roman" panose="02020603050405020304" pitchFamily="18" charset="0"/>
              </a:rPr>
              <a:t>Real-Time Safety Enhancement:</a:t>
            </a:r>
            <a:r>
              <a:rPr lang="en-US" sz="2000" b="0" i="0" dirty="0">
                <a:solidFill>
                  <a:srgbClr val="0D0D0D"/>
                </a:solidFill>
                <a:effectLst/>
                <a:latin typeface="Times New Roman" panose="02020603050405020304" pitchFamily="18" charset="0"/>
                <a:cs typeface="Times New Roman" panose="02020603050405020304" pitchFamily="18" charset="0"/>
              </a:rPr>
              <a:t> The system provides instantaneous recognition of traffic signs, actively contributing to safer roads and potentially preventing accidents.</a:t>
            </a:r>
            <a:br>
              <a:rPr lang="en-US" sz="2000" b="0" i="0" dirty="0">
                <a:solidFill>
                  <a:srgbClr val="0D0D0D"/>
                </a:solidFill>
                <a:effectLst/>
                <a:latin typeface="Times New Roman" panose="02020603050405020304" pitchFamily="18" charset="0"/>
                <a:cs typeface="Times New Roman" panose="02020603050405020304" pitchFamily="18" charset="0"/>
              </a:rPr>
            </a:b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1" i="0" dirty="0">
                <a:solidFill>
                  <a:srgbClr val="0D0D0D"/>
                </a:solidFill>
                <a:effectLst/>
                <a:latin typeface="Times New Roman" panose="02020603050405020304" pitchFamily="18" charset="0"/>
                <a:cs typeface="Times New Roman" panose="02020603050405020304" pitchFamily="18" charset="0"/>
              </a:rPr>
              <a:t>Efficiency Augmentation:</a:t>
            </a:r>
            <a:r>
              <a:rPr lang="en-US" sz="2000" b="0" i="0" dirty="0">
                <a:solidFill>
                  <a:srgbClr val="0D0D0D"/>
                </a:solidFill>
                <a:effectLst/>
                <a:latin typeface="Times New Roman" panose="02020603050405020304" pitchFamily="18" charset="0"/>
                <a:cs typeface="Times New Roman" panose="02020603050405020304" pitchFamily="18" charset="0"/>
              </a:rPr>
              <a:t> By automating the recognition process, the system optimizes transportation efficiency, saving time for drivers and operators while ensuring smoother traffic flow.</a:t>
            </a:r>
            <a:br>
              <a:rPr lang="en-US" sz="2000" b="0" i="0" dirty="0">
                <a:solidFill>
                  <a:srgbClr val="0D0D0D"/>
                </a:solidFill>
                <a:effectLst/>
                <a:latin typeface="Times New Roman" panose="02020603050405020304" pitchFamily="18" charset="0"/>
                <a:cs typeface="Times New Roman" panose="02020603050405020304" pitchFamily="18" charset="0"/>
              </a:rPr>
            </a:b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1" i="0" dirty="0">
                <a:solidFill>
                  <a:srgbClr val="0D0D0D"/>
                </a:solidFill>
                <a:effectLst/>
                <a:latin typeface="Times New Roman" panose="02020603050405020304" pitchFamily="18" charset="0"/>
                <a:cs typeface="Times New Roman" panose="02020603050405020304" pitchFamily="18" charset="0"/>
              </a:rPr>
              <a:t>Cost-Efficiency:</a:t>
            </a:r>
            <a:r>
              <a:rPr lang="en-US" sz="2000" b="0" i="0" dirty="0">
                <a:solidFill>
                  <a:srgbClr val="0D0D0D"/>
                </a:solidFill>
                <a:effectLst/>
                <a:latin typeface="Times New Roman" panose="02020603050405020304" pitchFamily="18" charset="0"/>
                <a:cs typeface="Times New Roman" panose="02020603050405020304" pitchFamily="18" charset="0"/>
              </a:rPr>
              <a:t> The implementation of the system leads to significant cost savings for fleet operators and autonomous vehicle manufacturers, making it an attractive investment with tangible returns.</a:t>
            </a:r>
            <a:br>
              <a:rPr lang="en-US" sz="2000" b="0" i="0" dirty="0">
                <a:solidFill>
                  <a:srgbClr val="0D0D0D"/>
                </a:solidFill>
                <a:effectLst/>
                <a:latin typeface="Times New Roman" panose="02020603050405020304" pitchFamily="18" charset="0"/>
                <a:cs typeface="Times New Roman" panose="02020603050405020304" pitchFamily="18" charset="0"/>
              </a:rPr>
            </a:b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1" i="0" dirty="0">
                <a:solidFill>
                  <a:srgbClr val="0D0D0D"/>
                </a:solidFill>
                <a:effectLst/>
                <a:latin typeface="Times New Roman" panose="02020603050405020304" pitchFamily="18" charset="0"/>
                <a:cs typeface="Times New Roman" panose="02020603050405020304" pitchFamily="18" charset="0"/>
              </a:rPr>
              <a:t>Data-Driven Decision Making:</a:t>
            </a:r>
            <a:r>
              <a:rPr lang="en-US" sz="2000" b="0" i="0" dirty="0">
                <a:solidFill>
                  <a:srgbClr val="0D0D0D"/>
                </a:solidFill>
                <a:effectLst/>
                <a:latin typeface="Times New Roman" panose="02020603050405020304" pitchFamily="18" charset="0"/>
                <a:cs typeface="Times New Roman" panose="02020603050405020304" pitchFamily="18" charset="0"/>
              </a:rPr>
              <a:t> The system generates valuable insights that go beyond immediate safety concerns, empowering urban planners and government agencies to make informed decisions about traffic management and infrastructure development.</a:t>
            </a:r>
            <a:br>
              <a:rPr lang="en-US" sz="2000" b="0" i="0" dirty="0">
                <a:solidFill>
                  <a:srgbClr val="0D0D0D"/>
                </a:solidFill>
                <a:effectLst/>
                <a:latin typeface="Times New Roman" panose="02020603050405020304" pitchFamily="18" charset="0"/>
                <a:cs typeface="Times New Roman" panose="02020603050405020304" pitchFamily="18" charset="0"/>
              </a:rPr>
            </a:b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1" i="0" dirty="0">
                <a:solidFill>
                  <a:srgbClr val="0D0D0D"/>
                </a:solidFill>
                <a:effectLst/>
                <a:latin typeface="Times New Roman" panose="02020603050405020304" pitchFamily="18" charset="0"/>
                <a:cs typeface="Times New Roman" panose="02020603050405020304" pitchFamily="18" charset="0"/>
              </a:rPr>
              <a:t>Adaptability and Future-Proofing:</a:t>
            </a:r>
            <a:r>
              <a:rPr lang="en-US" sz="2000" b="0" i="0" dirty="0">
                <a:solidFill>
                  <a:srgbClr val="0D0D0D"/>
                </a:solidFill>
                <a:effectLst/>
                <a:latin typeface="Times New Roman" panose="02020603050405020304" pitchFamily="18" charset="0"/>
                <a:cs typeface="Times New Roman" panose="02020603050405020304" pitchFamily="18" charset="0"/>
              </a:rPr>
              <a:t> Its scalability and adaptability ensure that the solution remains relevant and effective in evolving transportation landscapes, promising long-term value for users.</a:t>
            </a:r>
            <a:br>
              <a:rPr lang="en-US" b="0" i="0" dirty="0">
                <a:solidFill>
                  <a:srgbClr val="0D0D0D"/>
                </a:solidFill>
                <a:effectLst/>
                <a:latin typeface="Söhne"/>
              </a:rPr>
            </a:br>
            <a:endParaRPr lang="en-IN" dirty="0"/>
          </a:p>
        </p:txBody>
      </p:sp>
    </p:spTree>
    <p:extLst>
      <p:ext uri="{BB962C8B-B14F-4D97-AF65-F5344CB8AC3E}">
        <p14:creationId xmlns:p14="http://schemas.microsoft.com/office/powerpoint/2010/main" val="3844203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62594-15C2-A6FD-D691-EB5B0DA1B7C7}"/>
              </a:ext>
            </a:extLst>
          </p:cNvPr>
          <p:cNvSpPr>
            <a:spLocks noGrp="1"/>
          </p:cNvSpPr>
          <p:nvPr>
            <p:ph type="title"/>
          </p:nvPr>
        </p:nvSpPr>
        <p:spPr>
          <a:xfrm>
            <a:off x="989400" y="5449069"/>
            <a:ext cx="10213200" cy="1112836"/>
          </a:xfrm>
        </p:spPr>
        <p:txBody>
          <a:bodyPr>
            <a:normAutofit fontScale="90000"/>
          </a:bodyPr>
          <a:lstStyle/>
          <a:p>
            <a:pPr algn="l"/>
            <a:r>
              <a:rPr lang="en-US" dirty="0">
                <a:latin typeface="Times New Roman" panose="02020603050405020304" pitchFamily="18" charset="0"/>
                <a:cs typeface="Times New Roman" panose="02020603050405020304" pitchFamily="18" charset="0"/>
              </a:rPr>
              <a:t>MODELLING</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2000" b="1" i="0" dirty="0">
                <a:solidFill>
                  <a:srgbClr val="0D0D0D"/>
                </a:solidFill>
                <a:effectLst/>
                <a:latin typeface="Times New Roman" panose="02020603050405020304" pitchFamily="18" charset="0"/>
                <a:cs typeface="Times New Roman" panose="02020603050405020304" pitchFamily="18" charset="0"/>
              </a:rPr>
              <a:t>Data Preparation:</a:t>
            </a: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0" i="0" dirty="0">
                <a:solidFill>
                  <a:srgbClr val="0D0D0D"/>
                </a:solidFill>
                <a:effectLst/>
                <a:latin typeface="Times New Roman" panose="02020603050405020304" pitchFamily="18" charset="0"/>
                <a:cs typeface="Times New Roman" panose="02020603050405020304" pitchFamily="18" charset="0"/>
              </a:rPr>
              <a:t>Gather a dataset of labeled traffic sign images. Consider using publicly available datasets like GTSRB.</a:t>
            </a: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0" i="0" dirty="0">
                <a:solidFill>
                  <a:srgbClr val="0D0D0D"/>
                </a:solidFill>
                <a:effectLst/>
                <a:latin typeface="Times New Roman" panose="02020603050405020304" pitchFamily="18" charset="0"/>
                <a:cs typeface="Times New Roman" panose="02020603050405020304" pitchFamily="18" charset="0"/>
              </a:rPr>
              <a:t>Preprocess the images by resizing them to a uniform size, normalizing pixel values, and potentially augmenting the dataset with techniques like rotation, translation, and flipping to increase model robustness.</a:t>
            </a:r>
            <a:br>
              <a:rPr lang="en-US" sz="2000" b="0" i="0" dirty="0">
                <a:solidFill>
                  <a:srgbClr val="0D0D0D"/>
                </a:solidFill>
                <a:effectLst/>
                <a:latin typeface="Times New Roman" panose="02020603050405020304" pitchFamily="18" charset="0"/>
                <a:cs typeface="Times New Roman" panose="02020603050405020304" pitchFamily="18" charset="0"/>
              </a:rPr>
            </a:b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1" i="0" dirty="0">
                <a:solidFill>
                  <a:srgbClr val="0D0D0D"/>
                </a:solidFill>
                <a:effectLst/>
                <a:latin typeface="Times New Roman" panose="02020603050405020304" pitchFamily="18" charset="0"/>
                <a:cs typeface="Times New Roman" panose="02020603050405020304" pitchFamily="18" charset="0"/>
              </a:rPr>
              <a:t>Model Architecture Design:</a:t>
            </a: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0" i="0" dirty="0">
                <a:solidFill>
                  <a:srgbClr val="0D0D0D"/>
                </a:solidFill>
                <a:effectLst/>
                <a:latin typeface="Times New Roman" panose="02020603050405020304" pitchFamily="18" charset="0"/>
                <a:cs typeface="Times New Roman" panose="02020603050405020304" pitchFamily="18" charset="0"/>
              </a:rPr>
              <a:t>Design a CNN architecture suitable for image classification tasks.</a:t>
            </a: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0" i="0" dirty="0">
                <a:solidFill>
                  <a:srgbClr val="0D0D0D"/>
                </a:solidFill>
                <a:effectLst/>
                <a:latin typeface="Times New Roman" panose="02020603050405020304" pitchFamily="18" charset="0"/>
                <a:cs typeface="Times New Roman" panose="02020603050405020304" pitchFamily="18" charset="0"/>
              </a:rPr>
              <a:t>Start with a simple architecture like </a:t>
            </a:r>
            <a:r>
              <a:rPr lang="en-US" sz="2000" b="0" i="0" dirty="0" err="1">
                <a:solidFill>
                  <a:srgbClr val="0D0D0D"/>
                </a:solidFill>
                <a:effectLst/>
                <a:latin typeface="Times New Roman" panose="02020603050405020304" pitchFamily="18" charset="0"/>
                <a:cs typeface="Times New Roman" panose="02020603050405020304" pitchFamily="18" charset="0"/>
              </a:rPr>
              <a:t>LeNet</a:t>
            </a:r>
            <a:r>
              <a:rPr lang="en-US" sz="2000" b="0" i="0" dirty="0">
                <a:solidFill>
                  <a:srgbClr val="0D0D0D"/>
                </a:solidFill>
                <a:effectLst/>
                <a:latin typeface="Times New Roman" panose="02020603050405020304" pitchFamily="18" charset="0"/>
                <a:cs typeface="Times New Roman" panose="02020603050405020304" pitchFamily="18" charset="0"/>
              </a:rPr>
              <a:t> or </a:t>
            </a:r>
            <a:r>
              <a:rPr lang="en-US" sz="2000" b="0" i="0" dirty="0" err="1">
                <a:solidFill>
                  <a:srgbClr val="0D0D0D"/>
                </a:solidFill>
                <a:effectLst/>
                <a:latin typeface="Times New Roman" panose="02020603050405020304" pitchFamily="18" charset="0"/>
                <a:cs typeface="Times New Roman" panose="02020603050405020304" pitchFamily="18" charset="0"/>
              </a:rPr>
              <a:t>VGGNet</a:t>
            </a:r>
            <a:r>
              <a:rPr lang="en-US" sz="2000" b="0" i="0" dirty="0">
                <a:solidFill>
                  <a:srgbClr val="0D0D0D"/>
                </a:solidFill>
                <a:effectLst/>
                <a:latin typeface="Times New Roman" panose="02020603050405020304" pitchFamily="18" charset="0"/>
                <a:cs typeface="Times New Roman" panose="02020603050405020304" pitchFamily="18" charset="0"/>
              </a:rPr>
              <a:t> and customize it based on your dataset and requirements.</a:t>
            </a: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0" i="0" dirty="0">
                <a:solidFill>
                  <a:srgbClr val="0D0D0D"/>
                </a:solidFill>
                <a:effectLst/>
                <a:latin typeface="Times New Roman" panose="02020603050405020304" pitchFamily="18" charset="0"/>
                <a:cs typeface="Times New Roman" panose="02020603050405020304" pitchFamily="18" charset="0"/>
              </a:rPr>
              <a:t>Include convolutional layers, pooling layers, and fully connected layers. Use activation functions like </a:t>
            </a:r>
            <a:r>
              <a:rPr lang="en-US" sz="2000" b="0" i="0" dirty="0" err="1">
                <a:solidFill>
                  <a:srgbClr val="0D0D0D"/>
                </a:solidFill>
                <a:effectLst/>
                <a:latin typeface="Times New Roman" panose="02020603050405020304" pitchFamily="18" charset="0"/>
                <a:cs typeface="Times New Roman" panose="02020603050405020304" pitchFamily="18" charset="0"/>
              </a:rPr>
              <a:t>ReLU</a:t>
            </a:r>
            <a:r>
              <a:rPr lang="en-US" sz="2000" b="0" i="0" dirty="0">
                <a:solidFill>
                  <a:srgbClr val="0D0D0D"/>
                </a:solidFill>
                <a:effectLst/>
                <a:latin typeface="Times New Roman" panose="02020603050405020304" pitchFamily="18" charset="0"/>
                <a:cs typeface="Times New Roman" panose="02020603050405020304" pitchFamily="18" charset="0"/>
              </a:rPr>
              <a:t> to introduce non-linearity.</a:t>
            </a:r>
            <a:br>
              <a:rPr lang="en-US" sz="2000" b="0" i="0" dirty="0">
                <a:solidFill>
                  <a:srgbClr val="0D0D0D"/>
                </a:solidFill>
                <a:effectLst/>
                <a:latin typeface="Times New Roman" panose="02020603050405020304" pitchFamily="18" charset="0"/>
                <a:cs typeface="Times New Roman" panose="02020603050405020304" pitchFamily="18" charset="0"/>
              </a:rPr>
            </a:b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1" i="0" dirty="0">
                <a:solidFill>
                  <a:srgbClr val="0D0D0D"/>
                </a:solidFill>
                <a:effectLst/>
                <a:latin typeface="Times New Roman" panose="02020603050405020304" pitchFamily="18" charset="0"/>
                <a:cs typeface="Times New Roman" panose="02020603050405020304" pitchFamily="18" charset="0"/>
              </a:rPr>
              <a:t>Training:</a:t>
            </a: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0" i="0" dirty="0">
                <a:solidFill>
                  <a:srgbClr val="0D0D0D"/>
                </a:solidFill>
                <a:effectLst/>
                <a:latin typeface="Times New Roman" panose="02020603050405020304" pitchFamily="18" charset="0"/>
                <a:cs typeface="Times New Roman" panose="02020603050405020304" pitchFamily="18" charset="0"/>
              </a:rPr>
              <a:t>Split the dataset into training, validation, and test sets.</a:t>
            </a: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0" i="0" dirty="0">
                <a:solidFill>
                  <a:srgbClr val="0D0D0D"/>
                </a:solidFill>
                <a:effectLst/>
                <a:latin typeface="Times New Roman" panose="02020603050405020304" pitchFamily="18" charset="0"/>
                <a:cs typeface="Times New Roman" panose="02020603050405020304" pitchFamily="18" charset="0"/>
              </a:rPr>
              <a:t>Compile the model with an appropriate loss function (e.g., categorical cross-entropy) and optimizer (e.g., Adam).</a:t>
            </a: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0" i="0" dirty="0">
                <a:solidFill>
                  <a:srgbClr val="0D0D0D"/>
                </a:solidFill>
                <a:effectLst/>
                <a:latin typeface="Times New Roman" panose="02020603050405020304" pitchFamily="18" charset="0"/>
                <a:cs typeface="Times New Roman" panose="02020603050405020304" pitchFamily="18" charset="0"/>
              </a:rPr>
              <a:t>Train the model on the training set, adjusting weights using backpropagation to minimize the loss function.</a:t>
            </a: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0" i="0" dirty="0">
                <a:solidFill>
                  <a:srgbClr val="0D0D0D"/>
                </a:solidFill>
                <a:effectLst/>
                <a:latin typeface="Times New Roman" panose="02020603050405020304" pitchFamily="18" charset="0"/>
                <a:cs typeface="Times New Roman" panose="02020603050405020304" pitchFamily="18" charset="0"/>
              </a:rPr>
              <a:t>Validate the model's performance on the validation set, adjusting hyperparameters if needed to prevent overfitting.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6850580"/>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docProps/app.xml><?xml version="1.0" encoding="utf-8"?>
<Properties xmlns="http://schemas.openxmlformats.org/officeDocument/2006/extended-properties" xmlns:vt="http://schemas.openxmlformats.org/officeDocument/2006/docPropsVTypes">
  <Template>Frosty</Template>
  <TotalTime>78</TotalTime>
  <Words>1164</Words>
  <Application>Microsoft Office PowerPoint</Application>
  <PresentationFormat>Widescreen</PresentationFormat>
  <Paragraphs>20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Avenir Next LT Pro</vt:lpstr>
      <vt:lpstr>Goudy Old Style</vt:lpstr>
      <vt:lpstr>Söhne</vt:lpstr>
      <vt:lpstr>Times New Roman</vt:lpstr>
      <vt:lpstr>Wingdings</vt:lpstr>
      <vt:lpstr>FrostyVTI</vt:lpstr>
      <vt:lpstr>ELAKIYA  I           Deep Learning Project</vt:lpstr>
      <vt:lpstr>PROJECT TITLE</vt:lpstr>
      <vt:lpstr>AGENDA  * Problem Statement * Project Overview * End users * Solution and its Value Proposition * The Wow in a Solution * Modelling * Results</vt:lpstr>
      <vt:lpstr>PROBLEM STATEMENT   There are several different types of traffic signs like speed limits, no entry, traffic signals, turn left or right, children crossing, no passing of heavy vehicles, etc. Traffic signs classification is the process of identifying which class a traffic sign belongs to.  we will build a deep neural network model that can classify traffic signs present in the image into different categories. With this model, we are able to read and understand traffic signs which are a very important task for all autonomous vehicles.</vt:lpstr>
      <vt:lpstr>PROJECT OVERVIEW   Developing a traffic sign recognition system using Convolutional Neural Networks (CNNs) to enhance road safety and aid in driver assistance.   The project involves gathering a dataset of traffic sign images, designing and training a CNN model, and evaluating its performance.   The system aims to accurately detect and classify various traffic signs in real-time, overcoming challenges such as varying lighting conditions and sign variations.   By leveraging deep learning techniques, the goal is to create an efficient and reliable solution for intelligent transportation systems.</vt:lpstr>
      <vt:lpstr>WHO ARE THE END USERS?  Drivers: Regular drivers who benefit from real-time assistance in recognizing and interpreting traffic signs, aiding in safe driving practices.  Fleet Operators: Companies operating vehicle fleets, such as delivery services or transportation companies, could use the system to improve driver safety and efficiency.  Autonomous Vehicle Systems: Manufacturers and developers of autonomous vehicles can integrate traffic sign recognition systems to enhance their vehicles' perception capabilities and adherence to traffic regulations.  Urban Planners and Traffic Engineers: Professionals involved in urban planning and traffic management may utilize data collected from these systems to optimize traffic flow and improve road infrastructure.  Government Agencies: Departments of transportation and other governmental bodies responsible for road safety and traffic regulations can benefit from insights provided by these systems to make informed policy decisions and improve road safety initiatives.  </vt:lpstr>
      <vt:lpstr>SOLUTION AND ITS VALUE PROPOSITION  SOLUTION: The traffic sign recognition system utilizes Convolutional Neural Networks (CNNs) to accurately detect and classify various traffic signs in real-time. It involves data collection, preprocessing, model training, and deployment to provide a robust and efficient solution for traffic sign recognition tasks.  VALUE PROPOSITION:  Enhanced Road Safety: Prompt recognition of traffic signs reduces accident risks and promotes safe driving practices. Efficiency and Convenience: Automated recognition streamlines transportation systems and aids drivers, especially in challenging conditions. Cost Savings: Reduced operational expenses for fleet operators and autonomous vehicle manufacturers. Data-Driven Insights: Valuable data for urban planners, traffic engineers, and government agencies to optimize traffic flow and infrastructure. Scalability and Adaptability: Deployable across diverse transportation settings, providing long-term value and versatility.  </vt:lpstr>
      <vt:lpstr>THE WOW FACTOR IN THE SOLUTION   Real-Time Safety Enhancement: The system provides instantaneous recognition of traffic signs, actively contributing to safer roads and potentially preventing accidents.  Efficiency Augmentation: By automating the recognition process, the system optimizes transportation efficiency, saving time for drivers and operators while ensuring smoother traffic flow.  Cost-Efficiency: The implementation of the system leads to significant cost savings for fleet operators and autonomous vehicle manufacturers, making it an attractive investment with tangible returns.  Data-Driven Decision Making: The system generates valuable insights that go beyond immediate safety concerns, empowering urban planners and government agencies to make informed decisions about traffic management and infrastructure development.  Adaptability and Future-Proofing: Its scalability and adaptability ensure that the solution remains relevant and effective in evolving transportation landscapes, promising long-term value for users. </vt:lpstr>
      <vt:lpstr>MODELLING  Data Preparation: Gather a dataset of labeled traffic sign images. Consider using publicly available datasets like GTSRB. Preprocess the images by resizing them to a uniform size, normalizing pixel values, and potentially augmenting the dataset with techniques like rotation, translation, and flipping to increase model robustness.  Model Architecture Design: Design a CNN architecture suitable for image classification tasks. Start with a simple architecture like LeNet or VGGNet and customize it based on your dataset and requirements. Include convolutional layers, pooling layers, and fully connected layers. Use activation functions like ReLU to introduce non-linearity.  Training: Split the dataset into training, validation, and test sets. Compile the model with an appropriate loss function (e.g., categorical cross-entropy) and optimizer (e.g., Adam). Train the model on the training set, adjusting weights using backpropagation to minimize the loss function. Validate the model's performance on the validation set, adjusting hyperparameters if needed to prevent overfitting.</vt:lpstr>
      <vt:lpstr> Evaluation: Evaluate the trained model on the test set to assess its performance on unseen data. Calculate metrics such as accuracy, precision, recall, and F1-score to quantify the model's performance. Visualize the model's predictions and explore misclassifications to identify areas for improvement.  Fine-Tuning and Optimization: Fine-tune the model based on evaluation results, adjusting hyperparameters, modifying the architecture, or incorporating regularization techniques like dropout. Experiment with techniques like transfer learning, where pre-trained models trained on large-scale datasets are adapted to the traffic sign recognition task, potentially improving performance and convergence speed.  Deployment: Deploy the trained model in real-world applications, such as onboard systems in vehicles or traffic surveillance cameras, where it can recognize and interpret traffic signs in real-time. </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ELAKIYA  I</dc:title>
  <dc:creator>Elakiya I</dc:creator>
  <cp:lastModifiedBy>Elakiya I</cp:lastModifiedBy>
  <cp:revision>3</cp:revision>
  <dcterms:created xsi:type="dcterms:W3CDTF">2024-04-03T17:00:10Z</dcterms:created>
  <dcterms:modified xsi:type="dcterms:W3CDTF">2024-04-04T15:14:44Z</dcterms:modified>
</cp:coreProperties>
</file>