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-73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233EE-D443-498A-A73A-F46F3DCDBB5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C9FDC-E246-431D-BD97-D28557AEA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42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lets see what this visually looks</a:t>
            </a:r>
            <a:r>
              <a:rPr lang="en-US" baseline="0" dirty="0" smtClean="0"/>
              <a:t> like.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 my first commit I have A.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default branch that gets created with git is a branch names Master.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just a default name. As I mentioned before, most everything in git is done by convention. Master does not mean anything special to git. 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825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now we merge,</a:t>
            </a:r>
            <a:r>
              <a:rPr lang="en-US" baseline="0" dirty="0" smtClean="0"/>
              <a:t> connecting the new (H) to both (E) and (G). Note that this merge, especially if there are conflicts, can be unpleasant to perform.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785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 delete the branch pointer.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</a:t>
            </a:r>
            <a:r>
              <a:rPr lang="en-US" baseline="0" dirty="0" smtClean="0"/>
              <a:t> notice the structure we have now. This is very non-linear. That will make it challenging to see the changes independently. And it can get very messy over time.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716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Rebase flow - Let’s go</a:t>
            </a:r>
            <a:r>
              <a:rPr lang="en-US" baseline="0" dirty="0" smtClean="0"/>
              <a:t> back in time and look at another approach that git enables. So here we are ready to merge.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00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Instead of merging, we “rebase”.</a:t>
            </a:r>
          </a:p>
          <a:p>
            <a:endParaRPr lang="en-US" dirty="0" smtClean="0"/>
          </a:p>
          <a:p>
            <a:r>
              <a:rPr lang="en-US" dirty="0" smtClean="0"/>
              <a:t>What</a:t>
            </a:r>
            <a:r>
              <a:rPr lang="en-US" baseline="0" dirty="0" smtClean="0"/>
              <a:t> this means is something like this:</a:t>
            </a:r>
          </a:p>
          <a:p>
            <a:r>
              <a:rPr lang="en-US" baseline="0" dirty="0" smtClean="0"/>
              <a:t>1. Take the changes we had made against (C) and undo them, but remember what they were</a:t>
            </a:r>
          </a:p>
          <a:p>
            <a:r>
              <a:rPr lang="en-US" baseline="0" dirty="0" smtClean="0"/>
              <a:t>2. Re-apply them on (E) instead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36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when we merge them,</a:t>
            </a:r>
            <a:r>
              <a:rPr lang="en-US" baseline="0" dirty="0" smtClean="0"/>
              <a:t> we get a nice linear flow.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Also, the actual changeset ordering in the repository mirrors what actually happened. (F’) and (G’) come after E rather than in parallel to it. Also, there is one fewer snapshots in the repository.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05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make a set of commits, moving master and our current pointer (*) along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70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Suppose we want to work on a bug.</a:t>
            </a:r>
            <a:r>
              <a:rPr lang="en-US" baseline="0" dirty="0" smtClean="0"/>
              <a:t> We start by creating a local “story branch” for this work.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Notice that the new branch is really just a pointer to the same commit (C) but our current pointer (*) is 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103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 make commits and they move along, with the branch and current pointer following along.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17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“checkout” to go back to the master branch.</a:t>
            </a:r>
          </a:p>
          <a:p>
            <a:endParaRPr lang="en-US" dirty="0" smtClean="0"/>
          </a:p>
          <a:p>
            <a:r>
              <a:rPr lang="en-US" dirty="0" smtClean="0"/>
              <a:t>This is where I was</a:t>
            </a:r>
            <a:r>
              <a:rPr lang="en-US" baseline="0" dirty="0" smtClean="0"/>
              <a:t> freaked out the first time I did this. My IDE removed the changes I just made. It can be pretty startling, but don’t worry you didn’t lose anything.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969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then merge</a:t>
            </a:r>
            <a:r>
              <a:rPr lang="en-US" baseline="0" dirty="0" smtClean="0"/>
              <a:t> from the story branch, bringing those change histories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53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since we’re done with the</a:t>
            </a:r>
            <a:r>
              <a:rPr lang="en-US" baseline="0" dirty="0" smtClean="0"/>
              <a:t> story branch, we can delete it. This all happened locally, without affecting anyone upstream.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40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consider another scenario.</a:t>
            </a:r>
            <a:r>
              <a:rPr lang="en-US" baseline="0" dirty="0" smtClean="0"/>
              <a:t> Here we created our bug story branch back off of (C). But some changes have happened in master (bug 123 which we just merged) since then.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we made a couple of commits in bug 456.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510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Again, to merge, we checkout back</a:t>
            </a:r>
            <a:r>
              <a:rPr lang="en-US" baseline="0" dirty="0" smtClean="0"/>
              <a:t> to master which moves our (*) pointer.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23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4C32-894C-419B-8C42-0A23FF5A70AC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F3F72C-21D4-4515-BCBE-A2CD45349B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4C32-894C-419B-8C42-0A23FF5A70AC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F72C-21D4-4515-BCBE-A2CD45349B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4C32-894C-419B-8C42-0A23FF5A70AC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F72C-21D4-4515-BCBE-A2CD45349B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F9A4C32-894C-419B-8C42-0A23FF5A70AC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3F3F72C-21D4-4515-BCBE-A2CD45349B7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4C32-894C-419B-8C42-0A23FF5A70AC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F3F72C-21D4-4515-BCBE-A2CD45349B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4C32-894C-419B-8C42-0A23FF5A70AC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F3F72C-21D4-4515-BCBE-A2CD45349B7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4C32-894C-419B-8C42-0A23FF5A70AC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F3F72C-21D4-4515-BCBE-A2CD45349B7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FF9A4C32-894C-419B-8C42-0A23FF5A70AC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F3F72C-21D4-4515-BCBE-A2CD45349B7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4C32-894C-419B-8C42-0A23FF5A70AC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F72C-21D4-4515-BCBE-A2CD45349B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4C32-894C-419B-8C42-0A23FF5A70AC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F3F72C-21D4-4515-BCBE-A2CD45349B7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4C32-894C-419B-8C42-0A23FF5A70AC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F3F72C-21D4-4515-BCBE-A2CD45349B7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4C32-894C-419B-8C42-0A23FF5A70AC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F72C-21D4-4515-BCBE-A2CD45349B7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-scm.com/downlo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4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3124201" y="2836334"/>
            <a:ext cx="12954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6053668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commit (x2)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30348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28" name="Straight Arrow Connector 27"/>
          <p:cNvCxnSpPr>
            <a:stCxn id="29" idx="1"/>
            <a:endCxn id="27" idx="3"/>
          </p:cNvCxnSpPr>
          <p:nvPr/>
        </p:nvCxnSpPr>
        <p:spPr>
          <a:xfrm flipH="1">
            <a:off x="1232096" y="372533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568548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070296" y="372533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406748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2657622" y="4021667"/>
            <a:ext cx="559192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216814" y="4296833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737318" y="4593167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073770" y="4296833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40" name="Line Callout 1 39"/>
          <p:cNvSpPr/>
          <p:nvPr/>
        </p:nvSpPr>
        <p:spPr>
          <a:xfrm>
            <a:off x="4811152" y="5048251"/>
            <a:ext cx="1295400" cy="423333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bug123</a:t>
            </a:r>
          </a:p>
        </p:txBody>
      </p:sp>
      <p:sp>
        <p:nvSpPr>
          <p:cNvPr id="17" name="5-Point Star 16"/>
          <p:cNvSpPr/>
          <p:nvPr/>
        </p:nvSpPr>
        <p:spPr>
          <a:xfrm>
            <a:off x="5915395" y="4805274"/>
            <a:ext cx="382314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2229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3124201" y="2836334"/>
            <a:ext cx="12954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6053668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checkout master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30348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36" name="Straight Arrow Connector 35"/>
          <p:cNvCxnSpPr>
            <a:stCxn id="37" idx="1"/>
            <a:endCxn id="35" idx="3"/>
          </p:cNvCxnSpPr>
          <p:nvPr/>
        </p:nvCxnSpPr>
        <p:spPr>
          <a:xfrm flipH="1">
            <a:off x="1232096" y="372533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568548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070296" y="372533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406748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2657622" y="4021667"/>
            <a:ext cx="559192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216814" y="4296833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737318" y="4593167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073770" y="4296833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44" name="Line Callout 1 43"/>
          <p:cNvSpPr/>
          <p:nvPr/>
        </p:nvSpPr>
        <p:spPr>
          <a:xfrm>
            <a:off x="4811152" y="5048251"/>
            <a:ext cx="1295400" cy="423333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bug123</a:t>
            </a:r>
          </a:p>
        </p:txBody>
      </p:sp>
      <p:sp>
        <p:nvSpPr>
          <p:cNvPr id="17" name="5-Point Star 16"/>
          <p:cNvSpPr/>
          <p:nvPr/>
        </p:nvSpPr>
        <p:spPr>
          <a:xfrm>
            <a:off x="4228444" y="2583211"/>
            <a:ext cx="382314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4353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5" name="Line Callout 1 14"/>
          <p:cNvSpPr/>
          <p:nvPr/>
        </p:nvSpPr>
        <p:spPr>
          <a:xfrm>
            <a:off x="4724401" y="4191000"/>
            <a:ext cx="1295400" cy="423333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bug123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4724401" y="2844800"/>
            <a:ext cx="12954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6053668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merge bug123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30348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27" name="Straight Arrow Connector 26"/>
          <p:cNvCxnSpPr>
            <a:stCxn id="28" idx="1"/>
            <a:endCxn id="24" idx="3"/>
          </p:cNvCxnSpPr>
          <p:nvPr/>
        </p:nvCxnSpPr>
        <p:spPr>
          <a:xfrm flipH="1">
            <a:off x="1232096" y="372533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568548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070296" y="372533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406748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876844" y="372533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213296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3733800" y="372533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070252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7" name="5-Point Star 16"/>
          <p:cNvSpPr/>
          <p:nvPr/>
        </p:nvSpPr>
        <p:spPr>
          <a:xfrm>
            <a:off x="5828644" y="2591678"/>
            <a:ext cx="382314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3072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4724401" y="2844800"/>
            <a:ext cx="12954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6053668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branch -d bug123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30348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27" name="Straight Arrow Connector 26"/>
          <p:cNvCxnSpPr>
            <a:stCxn id="28" idx="1"/>
            <a:endCxn id="24" idx="3"/>
          </p:cNvCxnSpPr>
          <p:nvPr/>
        </p:nvCxnSpPr>
        <p:spPr>
          <a:xfrm flipH="1">
            <a:off x="1232096" y="372533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568548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070296" y="372533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406748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876844" y="372533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213296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3733800" y="372533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070252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5" name="5-Point Star 14"/>
          <p:cNvSpPr/>
          <p:nvPr/>
        </p:nvSpPr>
        <p:spPr>
          <a:xfrm>
            <a:off x="5828644" y="2591678"/>
            <a:ext cx="382314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214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4724401" y="2844800"/>
            <a:ext cx="12954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0348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18" name="Straight Arrow Connector 17"/>
          <p:cNvCxnSpPr>
            <a:stCxn id="19" idx="1"/>
            <a:endCxn id="17" idx="3"/>
          </p:cNvCxnSpPr>
          <p:nvPr/>
        </p:nvCxnSpPr>
        <p:spPr>
          <a:xfrm flipH="1">
            <a:off x="1232096" y="372533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568548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070296" y="372533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06748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876844" y="372533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213296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733800" y="372533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070252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cxnSp>
        <p:nvCxnSpPr>
          <p:cNvPr id="15" name="Straight Arrow Connector 14"/>
          <p:cNvCxnSpPr>
            <a:endCxn id="21" idx="2"/>
          </p:cNvCxnSpPr>
          <p:nvPr/>
        </p:nvCxnSpPr>
        <p:spPr>
          <a:xfrm flipH="1" flipV="1">
            <a:off x="2657622" y="4021667"/>
            <a:ext cx="559192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216814" y="4296833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737318" y="4593167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073770" y="4296833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sp>
        <p:nvSpPr>
          <p:cNvPr id="29" name="Line Callout 1 28"/>
          <p:cNvSpPr/>
          <p:nvPr/>
        </p:nvSpPr>
        <p:spPr>
          <a:xfrm>
            <a:off x="4811152" y="5048251"/>
            <a:ext cx="1295400" cy="423333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bug456</a:t>
            </a:r>
          </a:p>
        </p:txBody>
      </p:sp>
      <p:sp>
        <p:nvSpPr>
          <p:cNvPr id="26" name="5-Point Star 25"/>
          <p:cNvSpPr/>
          <p:nvPr/>
        </p:nvSpPr>
        <p:spPr>
          <a:xfrm>
            <a:off x="5915395" y="4815856"/>
            <a:ext cx="382314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45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4724401" y="2844800"/>
            <a:ext cx="12954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0348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18" name="Straight Arrow Connector 17"/>
          <p:cNvCxnSpPr>
            <a:stCxn id="19" idx="1"/>
            <a:endCxn id="17" idx="3"/>
          </p:cNvCxnSpPr>
          <p:nvPr/>
        </p:nvCxnSpPr>
        <p:spPr>
          <a:xfrm flipH="1">
            <a:off x="1232096" y="372533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568548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070296" y="372533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06748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876844" y="372533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213296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733800" y="372533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070252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cxnSp>
        <p:nvCxnSpPr>
          <p:cNvPr id="15" name="Straight Arrow Connector 14"/>
          <p:cNvCxnSpPr>
            <a:endCxn id="21" idx="2"/>
          </p:cNvCxnSpPr>
          <p:nvPr/>
        </p:nvCxnSpPr>
        <p:spPr>
          <a:xfrm flipH="1" flipV="1">
            <a:off x="2657622" y="4021667"/>
            <a:ext cx="559192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216814" y="4296833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737318" y="4593167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073770" y="4296833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sp>
        <p:nvSpPr>
          <p:cNvPr id="29" name="Line Callout 1 28"/>
          <p:cNvSpPr/>
          <p:nvPr/>
        </p:nvSpPr>
        <p:spPr>
          <a:xfrm>
            <a:off x="4811152" y="5048251"/>
            <a:ext cx="1295400" cy="423333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bug456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6053668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checkout master</a:t>
            </a:r>
          </a:p>
        </p:txBody>
      </p:sp>
      <p:sp>
        <p:nvSpPr>
          <p:cNvPr id="30" name="5-Point Star 29"/>
          <p:cNvSpPr/>
          <p:nvPr/>
        </p:nvSpPr>
        <p:spPr>
          <a:xfrm>
            <a:off x="5828644" y="2598684"/>
            <a:ext cx="382314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7870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5562601" y="2846035"/>
            <a:ext cx="12954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0348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18" name="Straight Arrow Connector 17"/>
          <p:cNvCxnSpPr>
            <a:stCxn id="19" idx="1"/>
            <a:endCxn id="17" idx="3"/>
          </p:cNvCxnSpPr>
          <p:nvPr/>
        </p:nvCxnSpPr>
        <p:spPr>
          <a:xfrm flipH="1">
            <a:off x="1232096" y="372533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568548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070296" y="372533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06748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876844" y="372533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213296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733800" y="372533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070252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cxnSp>
        <p:nvCxnSpPr>
          <p:cNvPr id="15" name="Straight Arrow Connector 14"/>
          <p:cNvCxnSpPr>
            <a:endCxn id="21" idx="2"/>
          </p:cNvCxnSpPr>
          <p:nvPr/>
        </p:nvCxnSpPr>
        <p:spPr>
          <a:xfrm flipH="1" flipV="1">
            <a:off x="2657622" y="4021667"/>
            <a:ext cx="559192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216814" y="4296833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737318" y="4593167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073770" y="4296833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6053668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merge bug456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4572000" y="3734451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908452" y="3438119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</a:t>
            </a:r>
          </a:p>
        </p:txBody>
      </p:sp>
      <p:cxnSp>
        <p:nvCxnSpPr>
          <p:cNvPr id="32" name="Straight Arrow Connector 31"/>
          <p:cNvCxnSpPr>
            <a:stCxn id="31" idx="1"/>
          </p:cNvCxnSpPr>
          <p:nvPr/>
        </p:nvCxnSpPr>
        <p:spPr>
          <a:xfrm flipH="1">
            <a:off x="4564382" y="3734452"/>
            <a:ext cx="344070" cy="8487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Line Callout 1 32"/>
          <p:cNvSpPr/>
          <p:nvPr/>
        </p:nvSpPr>
        <p:spPr>
          <a:xfrm>
            <a:off x="4811152" y="5048251"/>
            <a:ext cx="1295400" cy="423333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bug456</a:t>
            </a:r>
          </a:p>
        </p:txBody>
      </p:sp>
      <p:sp>
        <p:nvSpPr>
          <p:cNvPr id="29" name="5-Point Star 28"/>
          <p:cNvSpPr/>
          <p:nvPr/>
        </p:nvSpPr>
        <p:spPr>
          <a:xfrm>
            <a:off x="6666844" y="2592912"/>
            <a:ext cx="382314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5957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5562601" y="2846035"/>
            <a:ext cx="12954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0348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18" name="Straight Arrow Connector 17"/>
          <p:cNvCxnSpPr>
            <a:stCxn id="19" idx="1"/>
            <a:endCxn id="17" idx="3"/>
          </p:cNvCxnSpPr>
          <p:nvPr/>
        </p:nvCxnSpPr>
        <p:spPr>
          <a:xfrm flipH="1">
            <a:off x="1232096" y="372533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568548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070296" y="372533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06748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876844" y="372533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213296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733800" y="372533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070252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cxnSp>
        <p:nvCxnSpPr>
          <p:cNvPr id="15" name="Straight Arrow Connector 14"/>
          <p:cNvCxnSpPr>
            <a:endCxn id="21" idx="2"/>
          </p:cNvCxnSpPr>
          <p:nvPr/>
        </p:nvCxnSpPr>
        <p:spPr>
          <a:xfrm flipH="1" flipV="1">
            <a:off x="2657622" y="4021667"/>
            <a:ext cx="559192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216814" y="4296833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737318" y="4593167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073770" y="4296833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6053668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branch -d bug456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4572000" y="3734451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908452" y="3438119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</a:t>
            </a:r>
          </a:p>
        </p:txBody>
      </p:sp>
      <p:cxnSp>
        <p:nvCxnSpPr>
          <p:cNvPr id="32" name="Straight Arrow Connector 31"/>
          <p:cNvCxnSpPr>
            <a:stCxn id="31" idx="1"/>
          </p:cNvCxnSpPr>
          <p:nvPr/>
        </p:nvCxnSpPr>
        <p:spPr>
          <a:xfrm flipH="1">
            <a:off x="4564382" y="3734452"/>
            <a:ext cx="344070" cy="8487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5-Point Star 28"/>
          <p:cNvSpPr/>
          <p:nvPr/>
        </p:nvSpPr>
        <p:spPr>
          <a:xfrm>
            <a:off x="6666844" y="2592912"/>
            <a:ext cx="382314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3525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4724401" y="2844800"/>
            <a:ext cx="12954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0348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18" name="Straight Arrow Connector 17"/>
          <p:cNvCxnSpPr>
            <a:stCxn id="19" idx="1"/>
            <a:endCxn id="17" idx="3"/>
          </p:cNvCxnSpPr>
          <p:nvPr/>
        </p:nvCxnSpPr>
        <p:spPr>
          <a:xfrm flipH="1">
            <a:off x="1232096" y="372533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568548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070296" y="372533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06748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876844" y="372533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213296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733800" y="372533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070252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cxnSp>
        <p:nvCxnSpPr>
          <p:cNvPr id="15" name="Straight Arrow Connector 14"/>
          <p:cNvCxnSpPr>
            <a:endCxn id="21" idx="2"/>
          </p:cNvCxnSpPr>
          <p:nvPr/>
        </p:nvCxnSpPr>
        <p:spPr>
          <a:xfrm flipH="1" flipV="1">
            <a:off x="2657622" y="4021667"/>
            <a:ext cx="559192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216814" y="4296833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737318" y="4593167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073770" y="4296833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sp>
        <p:nvSpPr>
          <p:cNvPr id="29" name="Line Callout 1 28"/>
          <p:cNvSpPr/>
          <p:nvPr/>
        </p:nvSpPr>
        <p:spPr>
          <a:xfrm>
            <a:off x="4811152" y="5048251"/>
            <a:ext cx="1295400" cy="423333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bug456</a:t>
            </a:r>
          </a:p>
        </p:txBody>
      </p:sp>
      <p:sp>
        <p:nvSpPr>
          <p:cNvPr id="26" name="5-Point Star 25"/>
          <p:cNvSpPr/>
          <p:nvPr/>
        </p:nvSpPr>
        <p:spPr>
          <a:xfrm>
            <a:off x="5915395" y="4795128"/>
            <a:ext cx="382314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575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4724401" y="2844800"/>
            <a:ext cx="12954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0348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18" name="Straight Arrow Connector 17"/>
          <p:cNvCxnSpPr>
            <a:stCxn id="19" idx="1"/>
            <a:endCxn id="17" idx="3"/>
          </p:cNvCxnSpPr>
          <p:nvPr/>
        </p:nvCxnSpPr>
        <p:spPr>
          <a:xfrm flipH="1">
            <a:off x="1232096" y="372533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568548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070296" y="372533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06748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876844" y="372533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213296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733800" y="372533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070252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6053668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rebase master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4311160" y="4021667"/>
            <a:ext cx="559192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870352" y="4296833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F’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5390856" y="4593167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727308" y="4296833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G’</a:t>
            </a:r>
          </a:p>
        </p:txBody>
      </p:sp>
      <p:sp>
        <p:nvSpPr>
          <p:cNvPr id="39" name="Line Callout 1 38"/>
          <p:cNvSpPr/>
          <p:nvPr/>
        </p:nvSpPr>
        <p:spPr>
          <a:xfrm>
            <a:off x="6464690" y="5048251"/>
            <a:ext cx="1295400" cy="423333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bug456</a:t>
            </a:r>
          </a:p>
        </p:txBody>
      </p:sp>
      <p:sp>
        <p:nvSpPr>
          <p:cNvPr id="24" name="5-Point Star 23"/>
          <p:cNvSpPr/>
          <p:nvPr/>
        </p:nvSpPr>
        <p:spPr>
          <a:xfrm>
            <a:off x="7568933" y="4795128"/>
            <a:ext cx="382314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4698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keeps track of every modification to </a:t>
            </a:r>
            <a:r>
              <a:rPr lang="en-US" dirty="0" smtClean="0"/>
              <a:t>the source code over time.</a:t>
            </a:r>
          </a:p>
          <a:p>
            <a:r>
              <a:rPr lang="en-US" dirty="0" smtClean="0"/>
              <a:t>Reduce human error</a:t>
            </a:r>
          </a:p>
          <a:p>
            <a:r>
              <a:rPr lang="en-US" dirty="0"/>
              <a:t>A complete long-term change history of every file</a:t>
            </a:r>
            <a:endParaRPr lang="en-US" dirty="0" smtClean="0"/>
          </a:p>
          <a:p>
            <a:r>
              <a:rPr lang="en-US" dirty="0" smtClean="0"/>
              <a:t>Concurrent working of Team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6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6366218" y="2836334"/>
            <a:ext cx="12954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0348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18" name="Straight Arrow Connector 17"/>
          <p:cNvCxnSpPr>
            <a:stCxn id="19" idx="1"/>
            <a:endCxn id="17" idx="3"/>
          </p:cNvCxnSpPr>
          <p:nvPr/>
        </p:nvCxnSpPr>
        <p:spPr>
          <a:xfrm flipH="1">
            <a:off x="1232096" y="372533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568548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070296" y="372533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06748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876844" y="372533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213296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733800" y="372533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070252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5625003"/>
            <a:ext cx="8229600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checkout master</a:t>
            </a:r>
            <a:endParaRPr lang="en-US" sz="2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merge bug456                     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4572000" y="372533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908452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F’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5410200" y="3707749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746652" y="3411417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 smtClean="0"/>
              <a:t>G’</a:t>
            </a:r>
            <a:endParaRPr lang="en-US" sz="2700" dirty="0"/>
          </a:p>
        </p:txBody>
      </p:sp>
      <p:sp>
        <p:nvSpPr>
          <p:cNvPr id="24" name="Line Callout 1 23"/>
          <p:cNvSpPr/>
          <p:nvPr/>
        </p:nvSpPr>
        <p:spPr>
          <a:xfrm>
            <a:off x="6400800" y="4191000"/>
            <a:ext cx="1295400" cy="423333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bug456</a:t>
            </a:r>
          </a:p>
        </p:txBody>
      </p:sp>
      <p:sp>
        <p:nvSpPr>
          <p:cNvPr id="27" name="5-Point Star 26"/>
          <p:cNvSpPr/>
          <p:nvPr/>
        </p:nvSpPr>
        <p:spPr>
          <a:xfrm>
            <a:off x="7470461" y="2583211"/>
            <a:ext cx="382314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8080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/>
              <a:t>widely used modern version control </a:t>
            </a:r>
            <a:r>
              <a:rPr lang="en-US" dirty="0" smtClean="0"/>
              <a:t>system.</a:t>
            </a:r>
          </a:p>
          <a:p>
            <a:r>
              <a:rPr lang="en-US" dirty="0" smtClean="0">
                <a:hlinkClick r:id="rId2"/>
              </a:rPr>
              <a:t>www.git-scm.com/download</a:t>
            </a:r>
            <a:endParaRPr lang="en-US" dirty="0" smtClean="0"/>
          </a:p>
          <a:p>
            <a:r>
              <a:rPr lang="en-US" dirty="0" smtClean="0"/>
              <a:t>Cd </a:t>
            </a:r>
            <a:r>
              <a:rPr lang="en-US" dirty="0" err="1" smtClean="0"/>
              <a:t>coolkit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–m “My initial commit”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1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988" y="2323405"/>
            <a:ext cx="4224337" cy="232866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0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committed, modified, and staged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/>
              <a:t>Staged means that you have marked a modified file in its current version to go into your next commit snapshot, Modified means that you have changed the file but have not committed it to your database yet. </a:t>
            </a:r>
            <a:r>
              <a:rPr lang="en-US" dirty="0" smtClean="0"/>
              <a:t>Committed </a:t>
            </a:r>
            <a:r>
              <a:rPr lang="en-US" dirty="0"/>
              <a:t>means that the data is safely stored in your local database.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8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Branches are sticky Notes</a:t>
            </a:r>
          </a:p>
          <a:p>
            <a:r>
              <a:rPr lang="en-US" dirty="0"/>
              <a:t>Local branches are short lived</a:t>
            </a:r>
          </a:p>
          <a:p>
            <a:r>
              <a:rPr lang="en-US" dirty="0"/>
              <a:t>Staying off master keeps merges simple</a:t>
            </a:r>
          </a:p>
          <a:p>
            <a:r>
              <a:rPr lang="en-US" dirty="0"/>
              <a:t>Enables working on several changes at </a:t>
            </a:r>
            <a:r>
              <a:rPr lang="en-US" dirty="0" smtClean="0"/>
              <a:t>once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Create 	Commit 	Merge	Delete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3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5" name="Line Callout 1 14"/>
          <p:cNvSpPr/>
          <p:nvPr/>
        </p:nvSpPr>
        <p:spPr>
          <a:xfrm>
            <a:off x="1447801" y="2836334"/>
            <a:ext cx="12954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348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" y="6068182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commit –m ‘my first commit’</a:t>
            </a:r>
          </a:p>
        </p:txBody>
      </p:sp>
      <p:sp>
        <p:nvSpPr>
          <p:cNvPr id="22" name="5-Point Star 21"/>
          <p:cNvSpPr/>
          <p:nvPr/>
        </p:nvSpPr>
        <p:spPr>
          <a:xfrm>
            <a:off x="2552044" y="2603939"/>
            <a:ext cx="382314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6388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3124201" y="2836334"/>
            <a:ext cx="12954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6053668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commit (x2)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30348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20" name="Straight Arrow Connector 19"/>
          <p:cNvCxnSpPr>
            <a:stCxn id="21" idx="1"/>
            <a:endCxn id="19" idx="3"/>
          </p:cNvCxnSpPr>
          <p:nvPr/>
        </p:nvCxnSpPr>
        <p:spPr>
          <a:xfrm flipH="1">
            <a:off x="1232096" y="372533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568548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070296" y="372533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406748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4228444" y="2603939"/>
            <a:ext cx="382314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981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2" name="Line Callout 1 11"/>
          <p:cNvSpPr/>
          <p:nvPr/>
        </p:nvSpPr>
        <p:spPr>
          <a:xfrm>
            <a:off x="3137095" y="4191000"/>
            <a:ext cx="1295400" cy="423333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bug123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3124201" y="2836334"/>
            <a:ext cx="12954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00" y="6053668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checkout –b bug123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30348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22" name="Straight Arrow Connector 21"/>
          <p:cNvCxnSpPr>
            <a:stCxn id="23" idx="1"/>
            <a:endCxn id="21" idx="3"/>
          </p:cNvCxnSpPr>
          <p:nvPr/>
        </p:nvCxnSpPr>
        <p:spPr>
          <a:xfrm flipH="1">
            <a:off x="1232096" y="372533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568548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070296" y="372533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406748" y="3429001"/>
            <a:ext cx="501748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14" name="5-Point Star 13"/>
          <p:cNvSpPr/>
          <p:nvPr/>
        </p:nvSpPr>
        <p:spPr>
          <a:xfrm>
            <a:off x="4241338" y="3959483"/>
            <a:ext cx="382314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5258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TM01859861[[fn=Tradeshow]]</Template>
  <TotalTime>123</TotalTime>
  <Words>826</Words>
  <Application>Microsoft Office PowerPoint</Application>
  <PresentationFormat>On-screen Show (4:3)</PresentationFormat>
  <Paragraphs>200</Paragraphs>
  <Slides>20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Tradeshow</vt:lpstr>
      <vt:lpstr>GiT</vt:lpstr>
      <vt:lpstr>Version control system</vt:lpstr>
      <vt:lpstr>Git</vt:lpstr>
      <vt:lpstr>PowerPoint Presentation</vt:lpstr>
      <vt:lpstr>States</vt:lpstr>
      <vt:lpstr>Branching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</vt:vector>
  </TitlesOfParts>
  <Company>Johnson &amp; Johnson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S, Elakiya [JJCUS Non-J&amp;J]</dc:creator>
  <cp:lastModifiedBy>S, Elakiya [JJCUS Non-J&amp;J]</cp:lastModifiedBy>
  <cp:revision>13</cp:revision>
  <dcterms:created xsi:type="dcterms:W3CDTF">2016-11-08T05:25:24Z</dcterms:created>
  <dcterms:modified xsi:type="dcterms:W3CDTF">2016-11-08T07:28:31Z</dcterms:modified>
</cp:coreProperties>
</file>