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C233EE-D443-498A-A73A-F46F3DCDBB55}" type="datetimeFigureOut">
              <a:rPr lang="en-US" smtClean="0"/>
              <a:t>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FC9FDC-E246-431D-BD97-D28557AEA584}" type="slidenum">
              <a:rPr lang="en-US" smtClean="0"/>
              <a:t>‹#›</a:t>
            </a:fld>
            <a:endParaRPr lang="en-US"/>
          </a:p>
        </p:txBody>
      </p:sp>
    </p:spTree>
    <p:extLst>
      <p:ext uri="{BB962C8B-B14F-4D97-AF65-F5344CB8AC3E}">
        <p14:creationId xmlns:p14="http://schemas.microsoft.com/office/powerpoint/2010/main" val="3302642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Now lets see what this visually looks</a:t>
            </a:r>
            <a:r>
              <a:rPr lang="en-US" baseline="0" dirty="0" smtClean="0"/>
              <a:t> like. </a:t>
            </a:r>
          </a:p>
          <a:p>
            <a:endParaRPr lang="en-US" baseline="0" dirty="0" smtClean="0"/>
          </a:p>
          <a:p>
            <a:r>
              <a:rPr lang="en-US" baseline="0" dirty="0" smtClean="0"/>
              <a:t>On my first commit I have A.  </a:t>
            </a:r>
          </a:p>
          <a:p>
            <a:endParaRPr lang="en-US" baseline="0" dirty="0" smtClean="0"/>
          </a:p>
          <a:p>
            <a:r>
              <a:rPr lang="en-US" baseline="0" dirty="0" smtClean="0"/>
              <a:t>The default branch that gets created with git is a branch names Master. </a:t>
            </a:r>
          </a:p>
          <a:p>
            <a:endParaRPr lang="en-US" baseline="0" dirty="0" smtClean="0"/>
          </a:p>
          <a:p>
            <a:r>
              <a:rPr lang="en-US" baseline="0" dirty="0" smtClean="0"/>
              <a:t>This is just a default name. As I mentioned before, most everything in git is done by convention. Master does not mean anything special to git.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FC9CDE3-DFEB-4EE7-A970-0153FC206FB6}" type="slidenum">
              <a:rPr lang="en-US" smtClean="0"/>
              <a:t>7</a:t>
            </a:fld>
            <a:endParaRPr lang="en-US" dirty="0"/>
          </a:p>
        </p:txBody>
      </p:sp>
    </p:spTree>
    <p:extLst>
      <p:ext uri="{BB962C8B-B14F-4D97-AF65-F5344CB8AC3E}">
        <p14:creationId xmlns:p14="http://schemas.microsoft.com/office/powerpoint/2010/main" val="1148825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And now we merge,</a:t>
            </a:r>
            <a:r>
              <a:rPr lang="en-US" baseline="0" dirty="0" smtClean="0"/>
              <a:t> connecting the new (H) to both (E) and (G). Note that this merge, especially if there are conflicts, can be unpleasant to perform.</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FC9CDE3-DFEB-4EE7-A970-0153FC206FB6}" type="slidenum">
              <a:rPr lang="en-US" smtClean="0"/>
              <a:t>16</a:t>
            </a:fld>
            <a:endParaRPr lang="en-US" dirty="0"/>
          </a:p>
        </p:txBody>
      </p:sp>
    </p:spTree>
    <p:extLst>
      <p:ext uri="{BB962C8B-B14F-4D97-AF65-F5344CB8AC3E}">
        <p14:creationId xmlns:p14="http://schemas.microsoft.com/office/powerpoint/2010/main" val="2225785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Now we delete the branch pointer.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a:t>
            </a:r>
            <a:r>
              <a:rPr lang="en-US" baseline="0" dirty="0" smtClean="0"/>
              <a:t> notice the structure we have now. This is very non-linear. That will make it challenging to see the changes independently. And it can get very messy over time.</a:t>
            </a:r>
            <a:endParaRPr lang="en-US"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17</a:t>
            </a:fld>
            <a:endParaRPr lang="en-US" dirty="0"/>
          </a:p>
        </p:txBody>
      </p:sp>
    </p:spTree>
    <p:extLst>
      <p:ext uri="{BB962C8B-B14F-4D97-AF65-F5344CB8AC3E}">
        <p14:creationId xmlns:p14="http://schemas.microsoft.com/office/powerpoint/2010/main" val="3296716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Rebase flow - Let’s go</a:t>
            </a:r>
            <a:r>
              <a:rPr lang="en-US" baseline="0" dirty="0" smtClean="0"/>
              <a:t> back in time and look at another approach that git enables. So here we are ready to merge.</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18</a:t>
            </a:fld>
            <a:endParaRPr lang="en-US" dirty="0"/>
          </a:p>
        </p:txBody>
      </p:sp>
    </p:spTree>
    <p:extLst>
      <p:ext uri="{BB962C8B-B14F-4D97-AF65-F5344CB8AC3E}">
        <p14:creationId xmlns:p14="http://schemas.microsoft.com/office/powerpoint/2010/main" val="2382300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Instead of merging, we “rebase”.</a:t>
            </a:r>
          </a:p>
          <a:p>
            <a:endParaRPr lang="en-US" dirty="0" smtClean="0"/>
          </a:p>
          <a:p>
            <a:r>
              <a:rPr lang="en-US" dirty="0" smtClean="0"/>
              <a:t>What</a:t>
            </a:r>
            <a:r>
              <a:rPr lang="en-US" baseline="0" dirty="0" smtClean="0"/>
              <a:t> this means is something like this:</a:t>
            </a:r>
          </a:p>
          <a:p>
            <a:r>
              <a:rPr lang="en-US" baseline="0" dirty="0" smtClean="0"/>
              <a:t>1. Take the changes we had made against (C) and undo them, but remember what they were</a:t>
            </a:r>
          </a:p>
          <a:p>
            <a:r>
              <a:rPr lang="en-US" baseline="0" dirty="0" smtClean="0"/>
              <a:t>2. Re-apply them on (E) instead</a:t>
            </a:r>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19</a:t>
            </a:fld>
            <a:endParaRPr lang="en-US" dirty="0"/>
          </a:p>
        </p:txBody>
      </p:sp>
    </p:spTree>
    <p:extLst>
      <p:ext uri="{BB962C8B-B14F-4D97-AF65-F5344CB8AC3E}">
        <p14:creationId xmlns:p14="http://schemas.microsoft.com/office/powerpoint/2010/main" val="856536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Now when we merge them,</a:t>
            </a:r>
            <a:r>
              <a:rPr lang="en-US" baseline="0" dirty="0" smtClean="0"/>
              <a:t> we get a nice linear flow.</a:t>
            </a:r>
          </a:p>
          <a:p>
            <a:endParaRPr lang="en-US" baseline="0" dirty="0" smtClean="0"/>
          </a:p>
          <a:p>
            <a:r>
              <a:rPr lang="en-US" baseline="0" dirty="0" smtClean="0"/>
              <a:t>Also, the actual changeset ordering in the repository mirrors what actually happened. (F’) and (G’) come after E rather than in parallel to it. Also, there is one fewer snapshots in the repository.</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20</a:t>
            </a:fld>
            <a:endParaRPr lang="en-US" dirty="0"/>
          </a:p>
        </p:txBody>
      </p:sp>
    </p:spTree>
    <p:extLst>
      <p:ext uri="{BB962C8B-B14F-4D97-AF65-F5344CB8AC3E}">
        <p14:creationId xmlns:p14="http://schemas.microsoft.com/office/powerpoint/2010/main" val="121005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We make a set of commits, moving master and our current pointer (*) along</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8</a:t>
            </a:fld>
            <a:endParaRPr lang="en-US" dirty="0"/>
          </a:p>
        </p:txBody>
      </p:sp>
    </p:spTree>
    <p:extLst>
      <p:ext uri="{BB962C8B-B14F-4D97-AF65-F5344CB8AC3E}">
        <p14:creationId xmlns:p14="http://schemas.microsoft.com/office/powerpoint/2010/main" val="1653170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Suppose we want to work on a bug.</a:t>
            </a:r>
            <a:r>
              <a:rPr lang="en-US" baseline="0" dirty="0" smtClean="0"/>
              <a:t> We start by creating a local “story branch” for this work.</a:t>
            </a:r>
          </a:p>
          <a:p>
            <a:endParaRPr lang="en-US" baseline="0" dirty="0" smtClean="0"/>
          </a:p>
          <a:p>
            <a:r>
              <a:rPr lang="en-US" baseline="0" dirty="0" smtClean="0"/>
              <a:t>Notice that the new branch is really just a pointer to the same commit (C) but our current pointer (*) is moved.</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9</a:t>
            </a:fld>
            <a:endParaRPr lang="en-US" dirty="0"/>
          </a:p>
        </p:txBody>
      </p:sp>
    </p:spTree>
    <p:extLst>
      <p:ext uri="{BB962C8B-B14F-4D97-AF65-F5344CB8AC3E}">
        <p14:creationId xmlns:p14="http://schemas.microsoft.com/office/powerpoint/2010/main" val="4059103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Now we make commits and they move along, with the branch and current pointer following along.</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10</a:t>
            </a:fld>
            <a:endParaRPr lang="en-US" dirty="0"/>
          </a:p>
        </p:txBody>
      </p:sp>
    </p:spTree>
    <p:extLst>
      <p:ext uri="{BB962C8B-B14F-4D97-AF65-F5344CB8AC3E}">
        <p14:creationId xmlns:p14="http://schemas.microsoft.com/office/powerpoint/2010/main" val="926517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We can “checkout” to go back to the master branch.</a:t>
            </a:r>
          </a:p>
          <a:p>
            <a:endParaRPr lang="en-US" dirty="0" smtClean="0"/>
          </a:p>
          <a:p>
            <a:r>
              <a:rPr lang="en-US" dirty="0" smtClean="0"/>
              <a:t>This is where I was</a:t>
            </a:r>
            <a:r>
              <a:rPr lang="en-US" baseline="0" dirty="0" smtClean="0"/>
              <a:t> freaked out the first time I did this. My IDE removed the changes I just made. It can be pretty startling, but don’t worry you didn’t lose anything. </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11</a:t>
            </a:fld>
            <a:endParaRPr lang="en-US" dirty="0"/>
          </a:p>
        </p:txBody>
      </p:sp>
    </p:spTree>
    <p:extLst>
      <p:ext uri="{BB962C8B-B14F-4D97-AF65-F5344CB8AC3E}">
        <p14:creationId xmlns:p14="http://schemas.microsoft.com/office/powerpoint/2010/main" val="3226969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And then merge</a:t>
            </a:r>
            <a:r>
              <a:rPr lang="en-US" baseline="0" dirty="0" smtClean="0"/>
              <a:t> from the story branch, bringing those change histories together.</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12</a:t>
            </a:fld>
            <a:endParaRPr lang="en-US" dirty="0"/>
          </a:p>
        </p:txBody>
      </p:sp>
    </p:spTree>
    <p:extLst>
      <p:ext uri="{BB962C8B-B14F-4D97-AF65-F5344CB8AC3E}">
        <p14:creationId xmlns:p14="http://schemas.microsoft.com/office/powerpoint/2010/main" val="3526853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And since we’re done with the</a:t>
            </a:r>
            <a:r>
              <a:rPr lang="en-US" baseline="0" dirty="0" smtClean="0"/>
              <a:t> story branch, we can delete it. This all happened locally, without affecting anyone upstream.</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13</a:t>
            </a:fld>
            <a:endParaRPr lang="en-US" dirty="0"/>
          </a:p>
        </p:txBody>
      </p:sp>
    </p:spTree>
    <p:extLst>
      <p:ext uri="{BB962C8B-B14F-4D97-AF65-F5344CB8AC3E}">
        <p14:creationId xmlns:p14="http://schemas.microsoft.com/office/powerpoint/2010/main" val="1126240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Let’s consider another scenario.</a:t>
            </a:r>
            <a:r>
              <a:rPr lang="en-US" baseline="0" dirty="0" smtClean="0"/>
              <a:t> Here we created our bug story branch back off of (C). But some changes have happened in master (bug 123 which we just merged) since then.</a:t>
            </a:r>
          </a:p>
          <a:p>
            <a:endParaRPr lang="en-US" baseline="0" dirty="0" smtClean="0"/>
          </a:p>
          <a:p>
            <a:r>
              <a:rPr lang="en-US" baseline="0" dirty="0" smtClean="0"/>
              <a:t>And we made a couple of commits in bug 456.</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14</a:t>
            </a:fld>
            <a:endParaRPr lang="en-US" dirty="0"/>
          </a:p>
        </p:txBody>
      </p:sp>
    </p:spTree>
    <p:extLst>
      <p:ext uri="{BB962C8B-B14F-4D97-AF65-F5344CB8AC3E}">
        <p14:creationId xmlns:p14="http://schemas.microsoft.com/office/powerpoint/2010/main" val="3120510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Again, to merge, we checkout back</a:t>
            </a:r>
            <a:r>
              <a:rPr lang="en-US" baseline="0" dirty="0" smtClean="0"/>
              <a:t> to master which moves our (*) pointer.</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15</a:t>
            </a:fld>
            <a:endParaRPr lang="en-US" dirty="0"/>
          </a:p>
        </p:txBody>
      </p:sp>
    </p:spTree>
    <p:extLst>
      <p:ext uri="{BB962C8B-B14F-4D97-AF65-F5344CB8AC3E}">
        <p14:creationId xmlns:p14="http://schemas.microsoft.com/office/powerpoint/2010/main" val="139623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F9A4C32-894C-419B-8C42-0A23FF5A70AC}" type="datetimeFigureOut">
              <a:rPr lang="en-US" smtClean="0"/>
              <a:t>11/8/2016</a:t>
            </a:fld>
            <a:endParaRPr lang="en-US"/>
          </a:p>
        </p:txBody>
      </p:sp>
      <p:sp>
        <p:nvSpPr>
          <p:cNvPr id="8" name="Slide Number Placeholder 7"/>
          <p:cNvSpPr>
            <a:spLocks noGrp="1"/>
          </p:cNvSpPr>
          <p:nvPr>
            <p:ph type="sldNum" sz="quarter" idx="11"/>
          </p:nvPr>
        </p:nvSpPr>
        <p:spPr/>
        <p:txBody>
          <a:bodyPr/>
          <a:lstStyle/>
          <a:p>
            <a:fld id="{B3F3F72C-21D4-4515-BCBE-A2CD45349B7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9A4C32-894C-419B-8C42-0A23FF5A70AC}"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3F72C-21D4-4515-BCBE-A2CD45349B7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9A4C32-894C-419B-8C42-0A23FF5A70AC}"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3F72C-21D4-4515-BCBE-A2CD45349B7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fld id="{FF9A4C32-894C-419B-8C42-0A23FF5A70AC}" type="datetimeFigureOut">
              <a:rPr lang="en-US" smtClean="0"/>
              <a:t>11/8/2016</a:t>
            </a:fld>
            <a:endParaRPr lang="en-US"/>
          </a:p>
        </p:txBody>
      </p:sp>
      <p:sp>
        <p:nvSpPr>
          <p:cNvPr id="10" name="Slide Number Placeholder 9"/>
          <p:cNvSpPr>
            <a:spLocks noGrp="1"/>
          </p:cNvSpPr>
          <p:nvPr>
            <p:ph type="sldNum" sz="quarter" idx="15"/>
          </p:nvPr>
        </p:nvSpPr>
        <p:spPr/>
        <p:txBody>
          <a:bodyPr/>
          <a:lstStyle/>
          <a:p>
            <a:fld id="{B3F3F72C-21D4-4515-BCBE-A2CD45349B70}" type="slidenum">
              <a:rPr lang="en-US" smtClean="0"/>
              <a:t>‹#›</a:t>
            </a:fld>
            <a:endParaRPr lang="en-US"/>
          </a:p>
        </p:txBody>
      </p:sp>
      <p:sp>
        <p:nvSpPr>
          <p:cNvPr id="11" name="Footer Placeholder 10"/>
          <p:cNvSpPr>
            <a:spLocks noGrp="1"/>
          </p:cNvSpPr>
          <p:nvPr>
            <p:ph type="ftr" sz="quarter" idx="16"/>
          </p:nvPr>
        </p:nvSpPr>
        <p:spPr/>
        <p:txBody>
          <a:bodyPr/>
          <a:lstStyle/>
          <a:p>
            <a:endParaRPr lang="en-US"/>
          </a:p>
        </p:txBody>
      </p:sp>
      <p:sp>
        <p:nvSpPr>
          <p:cNvPr id="12" name="Title 1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F9A4C32-894C-419B-8C42-0A23FF5A70AC}" type="datetimeFigureOut">
              <a:rPr lang="en-US" smtClean="0"/>
              <a:t>11/8/2016</a:t>
            </a:fld>
            <a:endParaRPr lang="en-US"/>
          </a:p>
        </p:txBody>
      </p:sp>
      <p:sp>
        <p:nvSpPr>
          <p:cNvPr id="8" name="Slide Number Placeholder 7"/>
          <p:cNvSpPr>
            <a:spLocks noGrp="1"/>
          </p:cNvSpPr>
          <p:nvPr>
            <p:ph type="sldNum" sz="quarter" idx="11"/>
          </p:nvPr>
        </p:nvSpPr>
        <p:spPr/>
        <p:txBody>
          <a:bodyPr/>
          <a:lstStyle/>
          <a:p>
            <a:fld id="{B3F3F72C-21D4-4515-BCBE-A2CD45349B7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0"/>
          </p:nvPr>
        </p:nvSpPr>
        <p:spPr/>
        <p:txBody>
          <a:bodyPr/>
          <a:lstStyle/>
          <a:p>
            <a:fld id="{FF9A4C32-894C-419B-8C42-0A23FF5A70AC}" type="datetimeFigureOut">
              <a:rPr lang="en-US" smtClean="0"/>
              <a:t>11/8/2016</a:t>
            </a:fld>
            <a:endParaRPr lang="en-US"/>
          </a:p>
        </p:txBody>
      </p:sp>
      <p:sp>
        <p:nvSpPr>
          <p:cNvPr id="10" name="Slide Number Placeholder 9"/>
          <p:cNvSpPr>
            <a:spLocks noGrp="1"/>
          </p:cNvSpPr>
          <p:nvPr>
            <p:ph type="sldNum" sz="quarter" idx="11"/>
          </p:nvPr>
        </p:nvSpPr>
        <p:spPr/>
        <p:txBody>
          <a:bodyPr/>
          <a:lstStyle/>
          <a:p>
            <a:fld id="{B3F3F72C-21D4-4515-BCBE-A2CD45349B70}" type="slidenum">
              <a:rPr lang="en-US" smtClean="0"/>
              <a:t>‹#›</a:t>
            </a:fld>
            <a:endParaRPr lang="en-US"/>
          </a:p>
        </p:txBody>
      </p:sp>
      <p:sp>
        <p:nvSpPr>
          <p:cNvPr id="11" name="Footer Placeholder 10"/>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FF9A4C32-894C-419B-8C42-0A23FF5A70AC}" type="datetimeFigureOut">
              <a:rPr lang="en-US" smtClean="0"/>
              <a:t>11/8/2016</a:t>
            </a:fld>
            <a:endParaRPr lang="en-US"/>
          </a:p>
        </p:txBody>
      </p:sp>
      <p:sp>
        <p:nvSpPr>
          <p:cNvPr id="11" name="Slide Number Placeholder 10"/>
          <p:cNvSpPr>
            <a:spLocks noGrp="1"/>
          </p:cNvSpPr>
          <p:nvPr>
            <p:ph type="sldNum" sz="quarter" idx="11"/>
          </p:nvPr>
        </p:nvSpPr>
        <p:spPr/>
        <p:txBody>
          <a:bodyPr/>
          <a:lstStyle/>
          <a:p>
            <a:fld id="{B3F3F72C-21D4-4515-BCBE-A2CD45349B70}" type="slidenum">
              <a:rPr lang="en-US" smtClean="0"/>
              <a:t>‹#›</a:t>
            </a:fld>
            <a:endParaRPr lang="en-US"/>
          </a:p>
        </p:txBody>
      </p:sp>
      <p:sp>
        <p:nvSpPr>
          <p:cNvPr id="12" name="Footer Placeholder 11"/>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FF9A4C32-894C-419B-8C42-0A23FF5A70AC}" type="datetimeFigureOut">
              <a:rPr lang="en-US" smtClean="0"/>
              <a:t>11/8/2016</a:t>
            </a:fld>
            <a:endParaRPr lang="en-US"/>
          </a:p>
        </p:txBody>
      </p:sp>
      <p:sp>
        <p:nvSpPr>
          <p:cNvPr id="5" name="Title 4"/>
          <p:cNvSpPr>
            <a:spLocks noGrp="1"/>
          </p:cNvSpPr>
          <p:nvPr>
            <p:ph type="title"/>
          </p:nvPr>
        </p:nvSpPr>
        <p:spPr/>
        <p:txBody>
          <a:bodyPr/>
          <a:lstStyle/>
          <a:p>
            <a:r>
              <a:rPr lang="en-US" smtClean="0"/>
              <a:t>Click to edit Master title style</a:t>
            </a:r>
            <a:endParaRPr lang="en-US" dirty="0"/>
          </a:p>
        </p:txBody>
      </p:sp>
      <p:sp>
        <p:nvSpPr>
          <p:cNvPr id="4" name="Slide Number Placeholder 3"/>
          <p:cNvSpPr>
            <a:spLocks noGrp="1"/>
          </p:cNvSpPr>
          <p:nvPr>
            <p:ph type="sldNum" sz="quarter" idx="11"/>
          </p:nvPr>
        </p:nvSpPr>
        <p:spPr/>
        <p:txBody>
          <a:bodyPr/>
          <a:lstStyle/>
          <a:p>
            <a:fld id="{B3F3F72C-21D4-4515-BCBE-A2CD45349B70}" type="slidenum">
              <a:rPr lang="en-US" smtClean="0"/>
              <a:t>‹#›</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A4C32-894C-419B-8C42-0A23FF5A70AC}" type="datetimeFigureOut">
              <a:rPr lang="en-US" smtClean="0"/>
              <a:t>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3F72C-21D4-4515-BCBE-A2CD45349B7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F9A4C32-894C-419B-8C42-0A23FF5A70AC}" type="datetimeFigureOut">
              <a:rPr lang="en-US" smtClean="0"/>
              <a:t>11/8/2016</a:t>
            </a:fld>
            <a:endParaRPr lang="en-US"/>
          </a:p>
        </p:txBody>
      </p:sp>
      <p:sp>
        <p:nvSpPr>
          <p:cNvPr id="9" name="Slide Number Placeholder 8"/>
          <p:cNvSpPr>
            <a:spLocks noGrp="1"/>
          </p:cNvSpPr>
          <p:nvPr>
            <p:ph type="sldNum" sz="quarter" idx="11"/>
          </p:nvPr>
        </p:nvSpPr>
        <p:spPr/>
        <p:txBody>
          <a:bodyPr/>
          <a:lstStyle/>
          <a:p>
            <a:fld id="{B3F3F72C-21D4-4515-BCBE-A2CD45349B70}" type="slidenum">
              <a:rPr lang="en-US" smtClean="0"/>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n-US" smtClean="0"/>
              <a:t>Click to edit Master title style</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F9A4C32-894C-419B-8C42-0A23FF5A70AC}" type="datetimeFigureOut">
              <a:rPr lang="en-US" smtClean="0"/>
              <a:t>11/8/2016</a:t>
            </a:fld>
            <a:endParaRPr lang="en-US"/>
          </a:p>
        </p:txBody>
      </p:sp>
      <p:sp>
        <p:nvSpPr>
          <p:cNvPr id="9" name="Slide Number Placeholder 8"/>
          <p:cNvSpPr>
            <a:spLocks noGrp="1"/>
          </p:cNvSpPr>
          <p:nvPr>
            <p:ph type="sldNum" sz="quarter" idx="11"/>
          </p:nvPr>
        </p:nvSpPr>
        <p:spPr/>
        <p:txBody>
          <a:bodyPr/>
          <a:lstStyle/>
          <a:p>
            <a:fld id="{B3F3F72C-21D4-4515-BCBE-A2CD45349B70}" type="slidenum">
              <a:rPr lang="en-US" smtClean="0"/>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FF9A4C32-894C-419B-8C42-0A23FF5A70AC}" type="datetimeFigureOut">
              <a:rPr lang="en-US" smtClean="0"/>
              <a:t>11/8/2016</a:t>
            </a:fld>
            <a:endParaRPr lang="en-U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n-U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B3F3F72C-21D4-4515-BCBE-A2CD45349B7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git-scm.com/downlo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5245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3124201" y="2836334"/>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6" name="TextBox 25"/>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commit (x2)</a:t>
            </a:r>
          </a:p>
        </p:txBody>
      </p:sp>
      <p:sp>
        <p:nvSpPr>
          <p:cNvPr id="27" name="Rectangle 26"/>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8" name="Straight Arrow Connector 27"/>
          <p:cNvCxnSpPr>
            <a:stCxn id="29" idx="1"/>
            <a:endCxn id="27"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Rectangle 28"/>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30" name="Straight Arrow Connector 29"/>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36" name="Straight Arrow Connector 35"/>
          <p:cNvCxnSpPr/>
          <p:nvPr/>
        </p:nvCxnSpPr>
        <p:spPr>
          <a:xfrm flipH="1" flipV="1">
            <a:off x="2657622" y="4021667"/>
            <a:ext cx="559192"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Rectangle 36"/>
          <p:cNvSpPr/>
          <p:nvPr/>
        </p:nvSpPr>
        <p:spPr>
          <a:xfrm>
            <a:off x="3216814"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38" name="Straight Arrow Connector 37"/>
          <p:cNvCxnSpPr/>
          <p:nvPr/>
        </p:nvCxnSpPr>
        <p:spPr>
          <a:xfrm flipH="1">
            <a:off x="3737318" y="4593167"/>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4073770"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40" name="Line Callout 1 39"/>
          <p:cNvSpPr/>
          <p:nvPr/>
        </p:nvSpPr>
        <p:spPr>
          <a:xfrm>
            <a:off x="4811152" y="5048251"/>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17" name="5-Point Star 16"/>
          <p:cNvSpPr/>
          <p:nvPr/>
        </p:nvSpPr>
        <p:spPr>
          <a:xfrm>
            <a:off x="5915395" y="4805274"/>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02229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3124201" y="2836334"/>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6" name="TextBox 25"/>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master</a:t>
            </a:r>
          </a:p>
        </p:txBody>
      </p:sp>
      <p:sp>
        <p:nvSpPr>
          <p:cNvPr id="35" name="Rectangle 34"/>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36" name="Straight Arrow Connector 35"/>
          <p:cNvCxnSpPr>
            <a:stCxn id="37" idx="1"/>
            <a:endCxn id="35"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Rectangle 36"/>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38" name="Straight Arrow Connector 37"/>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40" name="Straight Arrow Connector 39"/>
          <p:cNvCxnSpPr/>
          <p:nvPr/>
        </p:nvCxnSpPr>
        <p:spPr>
          <a:xfrm flipH="1" flipV="1">
            <a:off x="2657622" y="4021667"/>
            <a:ext cx="559192"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1" name="Rectangle 40"/>
          <p:cNvSpPr/>
          <p:nvPr/>
        </p:nvSpPr>
        <p:spPr>
          <a:xfrm>
            <a:off x="3216814"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42" name="Straight Arrow Connector 41"/>
          <p:cNvCxnSpPr/>
          <p:nvPr/>
        </p:nvCxnSpPr>
        <p:spPr>
          <a:xfrm flipH="1">
            <a:off x="3737318" y="4593167"/>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4073770"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44" name="Line Callout 1 43"/>
          <p:cNvSpPr/>
          <p:nvPr/>
        </p:nvSpPr>
        <p:spPr>
          <a:xfrm>
            <a:off x="4811152" y="5048251"/>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17" name="5-Point Star 16"/>
          <p:cNvSpPr/>
          <p:nvPr/>
        </p:nvSpPr>
        <p:spPr>
          <a:xfrm>
            <a:off x="4228444" y="2583211"/>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74353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5" name="Line Callout 1 14"/>
          <p:cNvSpPr/>
          <p:nvPr/>
        </p:nvSpPr>
        <p:spPr>
          <a:xfrm>
            <a:off x="4724401" y="4191000"/>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16" name="Line Callout 1 15"/>
          <p:cNvSpPr/>
          <p:nvPr/>
        </p:nvSpPr>
        <p:spPr>
          <a:xfrm>
            <a:off x="4724401" y="2844800"/>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6" name="TextBox 25"/>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merge bug123</a:t>
            </a:r>
          </a:p>
        </p:txBody>
      </p:sp>
      <p:sp>
        <p:nvSpPr>
          <p:cNvPr id="24" name="Rectangle 23"/>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7" name="Straight Arrow Connector 26"/>
          <p:cNvCxnSpPr>
            <a:stCxn id="28" idx="1"/>
            <a:endCxn id="24"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9" name="Straight Arrow Connector 28"/>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31" name="Straight Arrow Connector 30"/>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33" name="Straight Arrow Connector 32"/>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7" name="5-Point Star 16"/>
          <p:cNvSpPr/>
          <p:nvPr/>
        </p:nvSpPr>
        <p:spPr>
          <a:xfrm>
            <a:off x="5828644" y="2591678"/>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23072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4724401" y="2844800"/>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6" name="TextBox 25"/>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branch -d bug123</a:t>
            </a:r>
          </a:p>
        </p:txBody>
      </p:sp>
      <p:sp>
        <p:nvSpPr>
          <p:cNvPr id="24" name="Rectangle 23"/>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7" name="Straight Arrow Connector 26"/>
          <p:cNvCxnSpPr>
            <a:stCxn id="28" idx="1"/>
            <a:endCxn id="24"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9" name="Straight Arrow Connector 28"/>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31" name="Straight Arrow Connector 30"/>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33" name="Straight Arrow Connector 32"/>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5" name="5-Point Star 14"/>
          <p:cNvSpPr/>
          <p:nvPr/>
        </p:nvSpPr>
        <p:spPr>
          <a:xfrm>
            <a:off x="5828644" y="2591678"/>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7214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4724401" y="2844800"/>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cxnSp>
        <p:nvCxnSpPr>
          <p:cNvPr id="15" name="Straight Arrow Connector 14"/>
          <p:cNvCxnSpPr>
            <a:endCxn id="21" idx="2"/>
          </p:cNvCxnSpPr>
          <p:nvPr/>
        </p:nvCxnSpPr>
        <p:spPr>
          <a:xfrm flipH="1" flipV="1">
            <a:off x="2657622" y="4021667"/>
            <a:ext cx="559192"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3216814"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27" name="Straight Arrow Connector 26"/>
          <p:cNvCxnSpPr/>
          <p:nvPr/>
        </p:nvCxnSpPr>
        <p:spPr>
          <a:xfrm flipH="1">
            <a:off x="3737318" y="4593167"/>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073770"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sp>
        <p:nvSpPr>
          <p:cNvPr id="29" name="Line Callout 1 28"/>
          <p:cNvSpPr/>
          <p:nvPr/>
        </p:nvSpPr>
        <p:spPr>
          <a:xfrm>
            <a:off x="4811152" y="5048251"/>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6" name="5-Point Star 25"/>
          <p:cNvSpPr/>
          <p:nvPr/>
        </p:nvSpPr>
        <p:spPr>
          <a:xfrm>
            <a:off x="5915395" y="4815856"/>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2145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4724401" y="2844800"/>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cxnSp>
        <p:nvCxnSpPr>
          <p:cNvPr id="15" name="Straight Arrow Connector 14"/>
          <p:cNvCxnSpPr>
            <a:endCxn id="21" idx="2"/>
          </p:cNvCxnSpPr>
          <p:nvPr/>
        </p:nvCxnSpPr>
        <p:spPr>
          <a:xfrm flipH="1" flipV="1">
            <a:off x="2657622" y="4021667"/>
            <a:ext cx="559192"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3216814"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27" name="Straight Arrow Connector 26"/>
          <p:cNvCxnSpPr/>
          <p:nvPr/>
        </p:nvCxnSpPr>
        <p:spPr>
          <a:xfrm flipH="1">
            <a:off x="3737318" y="4593167"/>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073770"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sp>
        <p:nvSpPr>
          <p:cNvPr id="29" name="Line Callout 1 28"/>
          <p:cNvSpPr/>
          <p:nvPr/>
        </p:nvSpPr>
        <p:spPr>
          <a:xfrm>
            <a:off x="4811152" y="5048251"/>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6" name="TextBox 25"/>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master</a:t>
            </a:r>
          </a:p>
        </p:txBody>
      </p:sp>
      <p:sp>
        <p:nvSpPr>
          <p:cNvPr id="30" name="5-Point Star 29"/>
          <p:cNvSpPr/>
          <p:nvPr/>
        </p:nvSpPr>
        <p:spPr>
          <a:xfrm>
            <a:off x="5828644" y="2598684"/>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77870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5562601" y="2846035"/>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cxnSp>
        <p:nvCxnSpPr>
          <p:cNvPr id="15" name="Straight Arrow Connector 14"/>
          <p:cNvCxnSpPr>
            <a:endCxn id="21" idx="2"/>
          </p:cNvCxnSpPr>
          <p:nvPr/>
        </p:nvCxnSpPr>
        <p:spPr>
          <a:xfrm flipH="1" flipV="1">
            <a:off x="2657622" y="4021667"/>
            <a:ext cx="559192"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3216814"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27" name="Straight Arrow Connector 26"/>
          <p:cNvCxnSpPr/>
          <p:nvPr/>
        </p:nvCxnSpPr>
        <p:spPr>
          <a:xfrm flipH="1">
            <a:off x="3737318" y="4593167"/>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073770"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sp>
        <p:nvSpPr>
          <p:cNvPr id="26" name="TextBox 25"/>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merge bug456</a:t>
            </a:r>
          </a:p>
        </p:txBody>
      </p:sp>
      <p:cxnSp>
        <p:nvCxnSpPr>
          <p:cNvPr id="30" name="Straight Arrow Connector 29"/>
          <p:cNvCxnSpPr/>
          <p:nvPr/>
        </p:nvCxnSpPr>
        <p:spPr>
          <a:xfrm flipH="1">
            <a:off x="4572000" y="3734451"/>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4908452" y="3438119"/>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a:t>
            </a:r>
          </a:p>
        </p:txBody>
      </p:sp>
      <p:cxnSp>
        <p:nvCxnSpPr>
          <p:cNvPr id="32" name="Straight Arrow Connector 31"/>
          <p:cNvCxnSpPr>
            <a:stCxn id="31" idx="1"/>
          </p:cNvCxnSpPr>
          <p:nvPr/>
        </p:nvCxnSpPr>
        <p:spPr>
          <a:xfrm flipH="1">
            <a:off x="4564382" y="3734452"/>
            <a:ext cx="344070" cy="84878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3" name="Line Callout 1 32"/>
          <p:cNvSpPr/>
          <p:nvPr/>
        </p:nvSpPr>
        <p:spPr>
          <a:xfrm>
            <a:off x="4811152" y="5048251"/>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9" name="5-Point Star 28"/>
          <p:cNvSpPr/>
          <p:nvPr/>
        </p:nvSpPr>
        <p:spPr>
          <a:xfrm>
            <a:off x="6666844" y="2592912"/>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95957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5562601" y="2846035"/>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cxnSp>
        <p:nvCxnSpPr>
          <p:cNvPr id="15" name="Straight Arrow Connector 14"/>
          <p:cNvCxnSpPr>
            <a:endCxn id="21" idx="2"/>
          </p:cNvCxnSpPr>
          <p:nvPr/>
        </p:nvCxnSpPr>
        <p:spPr>
          <a:xfrm flipH="1" flipV="1">
            <a:off x="2657622" y="4021667"/>
            <a:ext cx="559192"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3216814"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27" name="Straight Arrow Connector 26"/>
          <p:cNvCxnSpPr/>
          <p:nvPr/>
        </p:nvCxnSpPr>
        <p:spPr>
          <a:xfrm flipH="1">
            <a:off x="3737318" y="4593167"/>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073770"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sp>
        <p:nvSpPr>
          <p:cNvPr id="26" name="TextBox 25"/>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branch -d bug456</a:t>
            </a:r>
          </a:p>
        </p:txBody>
      </p:sp>
      <p:cxnSp>
        <p:nvCxnSpPr>
          <p:cNvPr id="30" name="Straight Arrow Connector 29"/>
          <p:cNvCxnSpPr/>
          <p:nvPr/>
        </p:nvCxnSpPr>
        <p:spPr>
          <a:xfrm flipH="1">
            <a:off x="4572000" y="3734451"/>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4908452" y="3438119"/>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a:t>
            </a:r>
          </a:p>
        </p:txBody>
      </p:sp>
      <p:cxnSp>
        <p:nvCxnSpPr>
          <p:cNvPr id="32" name="Straight Arrow Connector 31"/>
          <p:cNvCxnSpPr>
            <a:stCxn id="31" idx="1"/>
          </p:cNvCxnSpPr>
          <p:nvPr/>
        </p:nvCxnSpPr>
        <p:spPr>
          <a:xfrm flipH="1">
            <a:off x="4564382" y="3734452"/>
            <a:ext cx="344070" cy="84878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5-Point Star 28"/>
          <p:cNvSpPr/>
          <p:nvPr/>
        </p:nvSpPr>
        <p:spPr>
          <a:xfrm>
            <a:off x="6666844" y="2592912"/>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23525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4724401" y="2844800"/>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cxnSp>
        <p:nvCxnSpPr>
          <p:cNvPr id="15" name="Straight Arrow Connector 14"/>
          <p:cNvCxnSpPr>
            <a:endCxn id="21" idx="2"/>
          </p:cNvCxnSpPr>
          <p:nvPr/>
        </p:nvCxnSpPr>
        <p:spPr>
          <a:xfrm flipH="1" flipV="1">
            <a:off x="2657622" y="4021667"/>
            <a:ext cx="559192"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3216814"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27" name="Straight Arrow Connector 26"/>
          <p:cNvCxnSpPr/>
          <p:nvPr/>
        </p:nvCxnSpPr>
        <p:spPr>
          <a:xfrm flipH="1">
            <a:off x="3737318" y="4593167"/>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073770"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sp>
        <p:nvSpPr>
          <p:cNvPr id="29" name="Line Callout 1 28"/>
          <p:cNvSpPr/>
          <p:nvPr/>
        </p:nvSpPr>
        <p:spPr>
          <a:xfrm>
            <a:off x="4811152" y="5048251"/>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6" name="5-Point Star 25"/>
          <p:cNvSpPr/>
          <p:nvPr/>
        </p:nvSpPr>
        <p:spPr>
          <a:xfrm>
            <a:off x="5915395" y="4795128"/>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52575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4724401" y="2844800"/>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26" name="TextBox 25"/>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rebase master</a:t>
            </a:r>
          </a:p>
        </p:txBody>
      </p:sp>
      <p:cxnSp>
        <p:nvCxnSpPr>
          <p:cNvPr id="35" name="Straight Arrow Connector 34"/>
          <p:cNvCxnSpPr/>
          <p:nvPr/>
        </p:nvCxnSpPr>
        <p:spPr>
          <a:xfrm flipH="1" flipV="1">
            <a:off x="4311160" y="4021667"/>
            <a:ext cx="559192"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4870352"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37" name="Straight Arrow Connector 36"/>
          <p:cNvCxnSpPr/>
          <p:nvPr/>
        </p:nvCxnSpPr>
        <p:spPr>
          <a:xfrm flipH="1">
            <a:off x="5390856" y="4593167"/>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5727308"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t>G’</a:t>
            </a:r>
          </a:p>
        </p:txBody>
      </p:sp>
      <p:sp>
        <p:nvSpPr>
          <p:cNvPr id="39" name="Line Callout 1 38"/>
          <p:cNvSpPr/>
          <p:nvPr/>
        </p:nvSpPr>
        <p:spPr>
          <a:xfrm>
            <a:off x="6464690" y="5048251"/>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4" name="5-Point Star 23"/>
          <p:cNvSpPr/>
          <p:nvPr/>
        </p:nvSpPr>
        <p:spPr>
          <a:xfrm>
            <a:off x="7568933" y="4795128"/>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64698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indent="0">
              <a:buNone/>
            </a:pPr>
            <a:r>
              <a:rPr lang="en-US" dirty="0"/>
              <a:t> </a:t>
            </a:r>
            <a:r>
              <a:rPr lang="en-US" dirty="0" smtClean="0"/>
              <a:t>Keeps </a:t>
            </a:r>
            <a:r>
              <a:rPr lang="en-US" dirty="0"/>
              <a:t>track of every modification to </a:t>
            </a:r>
            <a:r>
              <a:rPr lang="en-US" dirty="0" smtClean="0"/>
              <a:t>the source code over time.</a:t>
            </a:r>
          </a:p>
          <a:p>
            <a:r>
              <a:rPr lang="en-US" dirty="0" smtClean="0"/>
              <a:t>Reduce human error</a:t>
            </a:r>
          </a:p>
          <a:p>
            <a:r>
              <a:rPr lang="en-US" dirty="0"/>
              <a:t>A complete long-term change history of every file</a:t>
            </a:r>
            <a:endParaRPr lang="en-US" dirty="0" smtClean="0"/>
          </a:p>
          <a:p>
            <a:r>
              <a:rPr lang="en-US" dirty="0" smtClean="0"/>
              <a:t>Concurrent working of Team</a:t>
            </a:r>
            <a:endParaRPr lang="en-US" dirty="0"/>
          </a:p>
        </p:txBody>
      </p:sp>
      <p:sp>
        <p:nvSpPr>
          <p:cNvPr id="2" name="Title 1"/>
          <p:cNvSpPr>
            <a:spLocks noGrp="1"/>
          </p:cNvSpPr>
          <p:nvPr>
            <p:ph type="title"/>
          </p:nvPr>
        </p:nvSpPr>
        <p:spPr/>
        <p:txBody>
          <a:bodyPr/>
          <a:lstStyle/>
          <a:p>
            <a:r>
              <a:rPr lang="en-US" dirty="0" smtClean="0"/>
              <a:t>Version control system</a:t>
            </a:r>
            <a:endParaRPr lang="en-US" dirty="0"/>
          </a:p>
        </p:txBody>
      </p:sp>
    </p:spTree>
    <p:extLst>
      <p:ext uri="{BB962C8B-B14F-4D97-AF65-F5344CB8AC3E}">
        <p14:creationId xmlns:p14="http://schemas.microsoft.com/office/powerpoint/2010/main" val="621269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6366218" y="2836334"/>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26" name="TextBox 25"/>
          <p:cNvSpPr txBox="1"/>
          <p:nvPr/>
        </p:nvSpPr>
        <p:spPr>
          <a:xfrm>
            <a:off x="457200" y="5625003"/>
            <a:ext cx="8229600" cy="8309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master</a:t>
            </a:r>
            <a:endParaRPr lang="en-US" sz="2400" dirty="0">
              <a:solidFill>
                <a:schemeClr val="bg1"/>
              </a:solidFill>
              <a:latin typeface="Consolas" pitchFamily="49" charset="0"/>
              <a:cs typeface="Consolas" pitchFamily="49" charset="0"/>
            </a:endParaRPr>
          </a:p>
          <a:p>
            <a:r>
              <a:rPr lang="en-US" sz="2400" dirty="0">
                <a:latin typeface="Consolas" pitchFamily="49" charset="0"/>
                <a:cs typeface="Consolas" pitchFamily="49" charset="0"/>
              </a:rPr>
              <a:t>&gt; git merge bug456                     </a:t>
            </a:r>
          </a:p>
        </p:txBody>
      </p:sp>
      <p:cxnSp>
        <p:nvCxnSpPr>
          <p:cNvPr id="31" name="Straight Arrow Connector 30"/>
          <p:cNvCxnSpPr/>
          <p:nvPr/>
        </p:nvCxnSpPr>
        <p:spPr>
          <a:xfrm flipH="1">
            <a:off x="45720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49084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33" name="Straight Arrow Connector 32"/>
          <p:cNvCxnSpPr/>
          <p:nvPr/>
        </p:nvCxnSpPr>
        <p:spPr>
          <a:xfrm flipH="1">
            <a:off x="5410200" y="3707749"/>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5746652" y="3411417"/>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smtClean="0"/>
              <a:t>G’</a:t>
            </a:r>
            <a:endParaRPr lang="en-US" sz="2700" dirty="0"/>
          </a:p>
        </p:txBody>
      </p:sp>
      <p:sp>
        <p:nvSpPr>
          <p:cNvPr id="24" name="Line Callout 1 23"/>
          <p:cNvSpPr/>
          <p:nvPr/>
        </p:nvSpPr>
        <p:spPr>
          <a:xfrm>
            <a:off x="6400800" y="4191000"/>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7" name="5-Point Star 26"/>
          <p:cNvSpPr/>
          <p:nvPr/>
        </p:nvSpPr>
        <p:spPr>
          <a:xfrm>
            <a:off x="7470461" y="2583211"/>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68080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Vs</a:t>
            </a:r>
            <a:br>
              <a:rPr lang="en-US" dirty="0" smtClean="0"/>
            </a:br>
            <a:r>
              <a:rPr lang="en-US" dirty="0" smtClean="0"/>
              <a:t>Rebase</a:t>
            </a:r>
            <a:endParaRPr lang="en-US" dirty="0"/>
          </a:p>
        </p:txBody>
      </p:sp>
      <p:sp>
        <p:nvSpPr>
          <p:cNvPr id="3" name="Content Placeholder 2"/>
          <p:cNvSpPr>
            <a:spLocks noGrp="1"/>
          </p:cNvSpPr>
          <p:nvPr>
            <p:ph sz="quarter" idx="13"/>
          </p:nvPr>
        </p:nvSpPr>
        <p:spPr/>
        <p:txBody>
          <a:bodyPr>
            <a:normAutofit fontScale="92500" lnSpcReduction="20000"/>
          </a:bodyPr>
          <a:lstStyle/>
          <a:p>
            <a:pPr marL="0" indent="0">
              <a:buNone/>
            </a:pPr>
            <a:r>
              <a:rPr lang="en-US" i="0" dirty="0"/>
              <a:t>To incorporate the new commits into your </a:t>
            </a:r>
            <a:r>
              <a:rPr lang="en-US" dirty="0"/>
              <a:t>feature</a:t>
            </a:r>
            <a:r>
              <a:rPr lang="en-US" i="0" dirty="0"/>
              <a:t> branch, you have two options: merging or rebasing</a:t>
            </a:r>
            <a:r>
              <a:rPr lang="en-US" i="0" dirty="0" smtClean="0"/>
              <a:t>.</a:t>
            </a:r>
          </a:p>
          <a:p>
            <a:pPr marL="0" indent="0">
              <a:buNone/>
            </a:pPr>
            <a:endParaRPr lang="en-US" i="0" dirty="0"/>
          </a:p>
          <a:p>
            <a:pPr marL="0" indent="0">
              <a:buNone/>
            </a:pPr>
            <a:r>
              <a:rPr lang="en-US" i="0" dirty="0" smtClean="0"/>
              <a:t>Merging:  </a:t>
            </a:r>
          </a:p>
          <a:p>
            <a:pPr marL="0" indent="0">
              <a:buNone/>
            </a:pPr>
            <a:r>
              <a:rPr lang="en-US" i="0" dirty="0" err="1" smtClean="0"/>
              <a:t>git</a:t>
            </a:r>
            <a:r>
              <a:rPr lang="en-US" i="0" dirty="0" smtClean="0"/>
              <a:t> </a:t>
            </a:r>
            <a:r>
              <a:rPr lang="en-US" i="0" dirty="0"/>
              <a:t>checkout feature </a:t>
            </a:r>
            <a:endParaRPr lang="en-US" i="0" dirty="0" smtClean="0"/>
          </a:p>
          <a:p>
            <a:pPr marL="0" indent="0">
              <a:buNone/>
            </a:pPr>
            <a:r>
              <a:rPr lang="en-US" i="0" dirty="0" err="1" smtClean="0"/>
              <a:t>git</a:t>
            </a:r>
            <a:r>
              <a:rPr lang="en-US" i="0" dirty="0" smtClean="0"/>
              <a:t> </a:t>
            </a:r>
            <a:r>
              <a:rPr lang="en-US" i="0" dirty="0"/>
              <a:t>merge </a:t>
            </a:r>
            <a:r>
              <a:rPr lang="en-US" i="0" dirty="0" smtClean="0"/>
              <a:t>master</a:t>
            </a:r>
          </a:p>
          <a:p>
            <a:pPr marL="0" indent="0">
              <a:buNone/>
            </a:pPr>
            <a:endParaRPr lang="en-US" i="0" dirty="0"/>
          </a:p>
          <a:p>
            <a:pPr marL="0" indent="0">
              <a:buNone/>
            </a:pPr>
            <a:r>
              <a:rPr lang="en-US" i="0" dirty="0" smtClean="0"/>
              <a:t>Rebase: </a:t>
            </a:r>
          </a:p>
          <a:p>
            <a:pPr marL="0" indent="0">
              <a:buNone/>
            </a:pPr>
            <a:r>
              <a:rPr lang="en-US" i="0" dirty="0" err="1"/>
              <a:t>git</a:t>
            </a:r>
            <a:r>
              <a:rPr lang="en-US" i="0" dirty="0"/>
              <a:t> checkout feature </a:t>
            </a:r>
            <a:endParaRPr lang="en-US" i="0" dirty="0" smtClean="0"/>
          </a:p>
          <a:p>
            <a:pPr marL="0" indent="0">
              <a:buNone/>
            </a:pPr>
            <a:r>
              <a:rPr lang="en-US" i="0" dirty="0" err="1" smtClean="0"/>
              <a:t>git</a:t>
            </a:r>
            <a:r>
              <a:rPr lang="en-US" i="0" dirty="0" smtClean="0"/>
              <a:t> </a:t>
            </a:r>
            <a:r>
              <a:rPr lang="en-US" i="0" dirty="0"/>
              <a:t>rebase </a:t>
            </a:r>
            <a:r>
              <a:rPr lang="en-US" i="0" dirty="0" smtClean="0"/>
              <a:t>master</a:t>
            </a:r>
          </a:p>
          <a:p>
            <a:pPr marL="0" indent="0">
              <a:buNone/>
            </a:pPr>
            <a:r>
              <a:rPr lang="en-US" i="0"/>
              <a:t>I</a:t>
            </a:r>
            <a:r>
              <a:rPr lang="en-US" i="0" smtClean="0"/>
              <a:t>nstead </a:t>
            </a:r>
            <a:r>
              <a:rPr lang="en-US" i="0" dirty="0"/>
              <a:t>of using a merge commit, rebasing </a:t>
            </a:r>
            <a:r>
              <a:rPr lang="en-US" dirty="0"/>
              <a:t>re-writes</a:t>
            </a:r>
            <a:r>
              <a:rPr lang="en-US" i="0" dirty="0"/>
              <a:t> the project history by creating brand new commits for each commit in the original branch.</a:t>
            </a:r>
            <a:endParaRPr lang="en-US" dirty="0"/>
          </a:p>
        </p:txBody>
      </p:sp>
    </p:spTree>
    <p:extLst>
      <p:ext uri="{BB962C8B-B14F-4D97-AF65-F5344CB8AC3E}">
        <p14:creationId xmlns:p14="http://schemas.microsoft.com/office/powerpoint/2010/main" val="145764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Most </a:t>
            </a:r>
            <a:r>
              <a:rPr lang="en-US" dirty="0"/>
              <a:t>widely used modern version control </a:t>
            </a:r>
            <a:r>
              <a:rPr lang="en-US" dirty="0" smtClean="0"/>
              <a:t>system.</a:t>
            </a:r>
          </a:p>
          <a:p>
            <a:r>
              <a:rPr lang="en-US" dirty="0" smtClean="0">
                <a:hlinkClick r:id="rId2"/>
              </a:rPr>
              <a:t>www.git-scm.com/download</a:t>
            </a:r>
            <a:endParaRPr lang="en-US" dirty="0" smtClean="0"/>
          </a:p>
          <a:p>
            <a:r>
              <a:rPr lang="en-US" dirty="0" smtClean="0"/>
              <a:t>Cd </a:t>
            </a:r>
            <a:r>
              <a:rPr lang="en-US" dirty="0" err="1" smtClean="0"/>
              <a:t>coolkit</a:t>
            </a:r>
            <a:endParaRPr lang="en-US" dirty="0" smtClean="0"/>
          </a:p>
          <a:p>
            <a:r>
              <a:rPr lang="en-US" dirty="0" err="1" smtClean="0"/>
              <a:t>Git</a:t>
            </a:r>
            <a:r>
              <a:rPr lang="en-US" dirty="0" smtClean="0"/>
              <a:t> </a:t>
            </a:r>
            <a:r>
              <a:rPr lang="en-US" dirty="0" err="1" smtClean="0"/>
              <a:t>init</a:t>
            </a:r>
            <a:endParaRPr lang="en-US" dirty="0" smtClean="0"/>
          </a:p>
          <a:p>
            <a:r>
              <a:rPr lang="en-US" dirty="0" err="1" smtClean="0"/>
              <a:t>Git</a:t>
            </a:r>
            <a:r>
              <a:rPr lang="en-US" dirty="0" smtClean="0"/>
              <a:t> add .</a:t>
            </a:r>
          </a:p>
          <a:p>
            <a:r>
              <a:rPr lang="en-US" dirty="0" err="1" smtClean="0"/>
              <a:t>Git</a:t>
            </a:r>
            <a:r>
              <a:rPr lang="en-US" dirty="0" smtClean="0"/>
              <a:t> commit –m “My initial commit”</a:t>
            </a:r>
            <a:endParaRPr lang="en-US" dirty="0"/>
          </a:p>
        </p:txBody>
      </p:sp>
      <p:sp>
        <p:nvSpPr>
          <p:cNvPr id="2" name="Title 1"/>
          <p:cNvSpPr>
            <a:spLocks noGrp="1"/>
          </p:cNvSpPr>
          <p:nvPr>
            <p:ph type="title"/>
          </p:nvPr>
        </p:nvSpPr>
        <p:spPr/>
        <p:txBody>
          <a:bodyPr/>
          <a:lstStyle/>
          <a:p>
            <a:r>
              <a:rPr lang="en-US" dirty="0" err="1" smtClean="0"/>
              <a:t>Git</a:t>
            </a:r>
            <a:endParaRPr lang="en-US" dirty="0"/>
          </a:p>
        </p:txBody>
      </p:sp>
    </p:spTree>
    <p:extLst>
      <p:ext uri="{BB962C8B-B14F-4D97-AF65-F5344CB8AC3E}">
        <p14:creationId xmlns:p14="http://schemas.microsoft.com/office/powerpoint/2010/main" val="3987612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455988" y="2323405"/>
            <a:ext cx="4224337" cy="2328665"/>
          </a:xfrm>
        </p:spPr>
      </p:pic>
      <p:sp>
        <p:nvSpPr>
          <p:cNvPr id="2" name="Title 1"/>
          <p:cNvSpPr>
            <a:spLocks noGrp="1"/>
          </p:cNvSpPr>
          <p:nvPr>
            <p:ph type="title"/>
          </p:nvPr>
        </p:nvSpPr>
        <p:spPr/>
        <p:txBody>
          <a:bodyPr/>
          <a:lstStyle/>
          <a:p>
            <a:r>
              <a:rPr lang="en-US" dirty="0" smtClean="0"/>
              <a:t>States</a:t>
            </a:r>
            <a:endParaRPr lang="en-US" dirty="0"/>
          </a:p>
        </p:txBody>
      </p:sp>
    </p:spTree>
    <p:extLst>
      <p:ext uri="{BB962C8B-B14F-4D97-AF65-F5344CB8AC3E}">
        <p14:creationId xmlns:p14="http://schemas.microsoft.com/office/powerpoint/2010/main" val="1135705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indent="0">
              <a:buNone/>
            </a:pPr>
            <a:r>
              <a:rPr lang="en-US" dirty="0"/>
              <a:t>committed, modified, and staged</a:t>
            </a:r>
            <a:r>
              <a:rPr lang="en-US" dirty="0" smtClean="0"/>
              <a:t>.</a:t>
            </a:r>
          </a:p>
          <a:p>
            <a:pPr marL="0" indent="0">
              <a:buNone/>
            </a:pPr>
            <a:r>
              <a:rPr lang="en-US" dirty="0" smtClean="0"/>
              <a:t> Staged means that you have marked a modified file in its current version to go into your next commit snapshot, Modified means that you have changed the file but have not committed it to your database yet. Committed </a:t>
            </a:r>
            <a:r>
              <a:rPr lang="en-US" dirty="0"/>
              <a:t>means that the data is safely stored in your local database. </a:t>
            </a:r>
          </a:p>
        </p:txBody>
      </p:sp>
      <p:sp>
        <p:nvSpPr>
          <p:cNvPr id="2" name="Title 1"/>
          <p:cNvSpPr>
            <a:spLocks noGrp="1"/>
          </p:cNvSpPr>
          <p:nvPr>
            <p:ph type="title"/>
          </p:nvPr>
        </p:nvSpPr>
        <p:spPr/>
        <p:txBody>
          <a:bodyPr/>
          <a:lstStyle/>
          <a:p>
            <a:r>
              <a:rPr lang="en-US" dirty="0" smtClean="0"/>
              <a:t>States</a:t>
            </a:r>
            <a:endParaRPr lang="en-US" dirty="0"/>
          </a:p>
        </p:txBody>
      </p:sp>
    </p:spTree>
    <p:extLst>
      <p:ext uri="{BB962C8B-B14F-4D97-AF65-F5344CB8AC3E}">
        <p14:creationId xmlns:p14="http://schemas.microsoft.com/office/powerpoint/2010/main" val="2714786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Branches are sticky Notes</a:t>
            </a:r>
          </a:p>
          <a:p>
            <a:r>
              <a:rPr lang="en-US" dirty="0"/>
              <a:t>Local branches are short lived</a:t>
            </a:r>
          </a:p>
          <a:p>
            <a:r>
              <a:rPr lang="en-US" dirty="0"/>
              <a:t>Staying off master keeps merges simple</a:t>
            </a:r>
          </a:p>
          <a:p>
            <a:r>
              <a:rPr lang="en-US" dirty="0"/>
              <a:t>Enables working on several changes at </a:t>
            </a:r>
            <a:r>
              <a:rPr lang="en-US" dirty="0" smtClean="0"/>
              <a:t>once</a:t>
            </a:r>
          </a:p>
          <a:p>
            <a:endParaRPr lang="en-US" dirty="0"/>
          </a:p>
          <a:p>
            <a:pPr marL="0" indent="0">
              <a:buNone/>
            </a:pPr>
            <a:r>
              <a:rPr lang="en-US" dirty="0" smtClean="0"/>
              <a:t>Create </a:t>
            </a:r>
            <a:r>
              <a:rPr lang="en-US" dirty="0" smtClean="0"/>
              <a:t>	Commit 	Merge	Delete</a:t>
            </a:r>
            <a:endParaRPr lang="en-US" dirty="0"/>
          </a:p>
        </p:txBody>
      </p:sp>
      <p:sp>
        <p:nvSpPr>
          <p:cNvPr id="2" name="Title 1"/>
          <p:cNvSpPr>
            <a:spLocks noGrp="1"/>
          </p:cNvSpPr>
          <p:nvPr>
            <p:ph type="title"/>
          </p:nvPr>
        </p:nvSpPr>
        <p:spPr/>
        <p:txBody>
          <a:bodyPr/>
          <a:lstStyle/>
          <a:p>
            <a:r>
              <a:rPr lang="en-US" dirty="0" smtClean="0"/>
              <a:t>Branching</a:t>
            </a:r>
            <a:endParaRPr lang="en-US" dirty="0"/>
          </a:p>
        </p:txBody>
      </p:sp>
    </p:spTree>
    <p:extLst>
      <p:ext uri="{BB962C8B-B14F-4D97-AF65-F5344CB8AC3E}">
        <p14:creationId xmlns:p14="http://schemas.microsoft.com/office/powerpoint/2010/main" val="1668236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5" name="Line Callout 1 14"/>
          <p:cNvSpPr/>
          <p:nvPr/>
        </p:nvSpPr>
        <p:spPr>
          <a:xfrm>
            <a:off x="1447801" y="2836334"/>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6" name="Rectangle 15"/>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21" name="TextBox 20"/>
          <p:cNvSpPr txBox="1"/>
          <p:nvPr/>
        </p:nvSpPr>
        <p:spPr>
          <a:xfrm>
            <a:off x="457200" y="6068182"/>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commit –m ‘my first commit’</a:t>
            </a:r>
          </a:p>
        </p:txBody>
      </p:sp>
      <p:sp>
        <p:nvSpPr>
          <p:cNvPr id="22" name="5-Point Star 21"/>
          <p:cNvSpPr/>
          <p:nvPr/>
        </p:nvSpPr>
        <p:spPr>
          <a:xfrm>
            <a:off x="2552044" y="2603939"/>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4163882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1" name="Line Callout 1 10"/>
          <p:cNvSpPr/>
          <p:nvPr/>
        </p:nvSpPr>
        <p:spPr>
          <a:xfrm>
            <a:off x="3124201" y="2836334"/>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TextBox 16"/>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commit (x2)</a:t>
            </a:r>
          </a:p>
        </p:txBody>
      </p:sp>
      <p:sp>
        <p:nvSpPr>
          <p:cNvPr id="19" name="Rectangle 18"/>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0" name="Straight Arrow Connector 19"/>
          <p:cNvCxnSpPr>
            <a:stCxn id="21" idx="1"/>
            <a:endCxn id="19"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2" name="Straight Arrow Connector 21"/>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12" name="5-Point Star 11"/>
          <p:cNvSpPr/>
          <p:nvPr/>
        </p:nvSpPr>
        <p:spPr>
          <a:xfrm>
            <a:off x="4228444" y="2603939"/>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981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2" name="Line Callout 1 11"/>
          <p:cNvSpPr/>
          <p:nvPr/>
        </p:nvSpPr>
        <p:spPr>
          <a:xfrm>
            <a:off x="3137095" y="4191000"/>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13" name="Line Callout 1 12"/>
          <p:cNvSpPr/>
          <p:nvPr/>
        </p:nvSpPr>
        <p:spPr>
          <a:xfrm>
            <a:off x="3124201" y="2836334"/>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9" name="TextBox 18"/>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–b bug123</a:t>
            </a:r>
          </a:p>
        </p:txBody>
      </p:sp>
      <p:sp>
        <p:nvSpPr>
          <p:cNvPr id="21" name="Rectangle 20"/>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2" name="Straight Arrow Connector 21"/>
          <p:cNvCxnSpPr>
            <a:stCxn id="23" idx="1"/>
            <a:endCxn id="21"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4" name="Straight Arrow Connector 23"/>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14" name="5-Point Star 13"/>
          <p:cNvSpPr/>
          <p:nvPr/>
        </p:nvSpPr>
        <p:spPr>
          <a:xfrm>
            <a:off x="4241338" y="3959483"/>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75258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radeshow">
  <a:themeElements>
    <a:clrScheme name="Tradeshow">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Tradeshow">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TM01859861[[fn=Tradeshow]]</Template>
  <TotalTime>134</TotalTime>
  <Words>837</Words>
  <Application>Microsoft Office PowerPoint</Application>
  <PresentationFormat>On-screen Show (4:3)</PresentationFormat>
  <Paragraphs>212</Paragraphs>
  <Slides>21</Slides>
  <Notes>14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Tradeshow</vt:lpstr>
      <vt:lpstr>GiT</vt:lpstr>
      <vt:lpstr>Version control system</vt:lpstr>
      <vt:lpstr>Git</vt:lpstr>
      <vt:lpstr>States</vt:lpstr>
      <vt:lpstr>States</vt:lpstr>
      <vt:lpstr>Branching</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Merge Vs Rebase</vt:lpstr>
    </vt:vector>
  </TitlesOfParts>
  <Company>Johnson &amp; Johnson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S, Elakiya [JJCUS Non-J&amp;J]</dc:creator>
  <cp:lastModifiedBy>S, Elakiya [JJCUS Non-J&amp;J]</cp:lastModifiedBy>
  <cp:revision>24</cp:revision>
  <dcterms:created xsi:type="dcterms:W3CDTF">2016-11-08T05:25:24Z</dcterms:created>
  <dcterms:modified xsi:type="dcterms:W3CDTF">2016-11-08T08:55:29Z</dcterms:modified>
</cp:coreProperties>
</file>