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8" r:id="rId2"/>
    <p:sldId id="293" r:id="rId3"/>
    <p:sldId id="257" r:id="rId4"/>
    <p:sldId id="279" r:id="rId5"/>
    <p:sldId id="256" r:id="rId6"/>
    <p:sldId id="292" r:id="rId7"/>
    <p:sldId id="259" r:id="rId8"/>
    <p:sldId id="265" r:id="rId9"/>
    <p:sldId id="268" r:id="rId10"/>
    <p:sldId id="275" r:id="rId11"/>
    <p:sldId id="295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ABF35-51EF-4DE1-8A95-4556BC5126DC}" type="doc">
      <dgm:prSet loTypeId="urn:microsoft.com/office/officeart/2005/8/layout/hChevron3" loCatId="process" qsTypeId="urn:microsoft.com/office/officeart/2005/8/quickstyle/simple1#1" qsCatId="simple" csTypeId="urn:microsoft.com/office/officeart/2005/8/colors/accent1_2#1" csCatId="accent1" phldr="1"/>
      <dgm:spPr/>
    </dgm:pt>
    <dgm:pt modelId="{5E6EAE8A-F810-4205-9C1C-C0DD797D5DB5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IN" sz="2000" dirty="0"/>
            <a:t>EXISTING APPROACH</a:t>
          </a:r>
        </a:p>
      </dgm:t>
    </dgm:pt>
    <dgm:pt modelId="{9BB5E091-8ACC-49F8-95AE-B48E7E52E5C3}" type="parTrans" cxnId="{1DC79703-2B8C-4C55-A16F-D6CF63DC7E77}">
      <dgm:prSet/>
      <dgm:spPr/>
      <dgm:t>
        <a:bodyPr/>
        <a:lstStyle/>
        <a:p>
          <a:endParaRPr lang="en-IN"/>
        </a:p>
      </dgm:t>
    </dgm:pt>
    <dgm:pt modelId="{3F86DB7E-B561-401B-96C7-FA58C5DA799E}" type="sibTrans" cxnId="{1DC79703-2B8C-4C55-A16F-D6CF63DC7E77}">
      <dgm:prSet/>
      <dgm:spPr/>
      <dgm:t>
        <a:bodyPr/>
        <a:lstStyle/>
        <a:p>
          <a:endParaRPr lang="en-IN"/>
        </a:p>
      </dgm:t>
    </dgm:pt>
    <dgm:pt modelId="{443D99B2-2803-4680-955C-847EA1A5C1A5}">
      <dgm:prSet phldrT="[Text]" custT="1"/>
      <dgm:spPr/>
      <dgm:t>
        <a:bodyPr/>
        <a:lstStyle/>
        <a:p>
          <a:pPr algn="l"/>
          <a:r>
            <a:rPr lang="en-US" sz="2000" dirty="0"/>
            <a:t>     PROPOSED SOLUTION</a:t>
          </a:r>
          <a:endParaRPr lang="en-IN" sz="2000" dirty="0"/>
        </a:p>
      </dgm:t>
    </dgm:pt>
    <dgm:pt modelId="{D046E391-B7F3-418E-889E-47AC3A08F436}" type="parTrans" cxnId="{19C3A71F-40DF-4627-A17E-4CEDA822A92B}">
      <dgm:prSet/>
      <dgm:spPr/>
      <dgm:t>
        <a:bodyPr/>
        <a:lstStyle/>
        <a:p>
          <a:endParaRPr lang="en-IN"/>
        </a:p>
      </dgm:t>
    </dgm:pt>
    <dgm:pt modelId="{038B6491-A4FC-4922-86A4-4548A287B9BE}" type="sibTrans" cxnId="{19C3A71F-40DF-4627-A17E-4CEDA822A92B}">
      <dgm:prSet/>
      <dgm:spPr/>
      <dgm:t>
        <a:bodyPr/>
        <a:lstStyle/>
        <a:p>
          <a:endParaRPr lang="en-IN"/>
        </a:p>
      </dgm:t>
    </dgm:pt>
    <dgm:pt modelId="{D83D224A-9278-4FAF-9E9A-1A379C662E31}">
      <dgm:prSet phldrT="[Text]" custT="1"/>
      <dgm:spPr/>
      <dgm:t>
        <a:bodyPr/>
        <a:lstStyle/>
        <a:p>
          <a:r>
            <a:rPr lang="en-IN" sz="2400" dirty="0"/>
            <a:t>BACK END</a:t>
          </a:r>
        </a:p>
      </dgm:t>
    </dgm:pt>
    <dgm:pt modelId="{06840EF3-0334-4595-9C40-18850E47D905}" type="parTrans" cxnId="{2ABA4716-ECED-4766-AAC3-530CAF32B0AA}">
      <dgm:prSet/>
      <dgm:spPr/>
      <dgm:t>
        <a:bodyPr/>
        <a:lstStyle/>
        <a:p>
          <a:endParaRPr lang="en-IN"/>
        </a:p>
      </dgm:t>
    </dgm:pt>
    <dgm:pt modelId="{47FE08BC-9D9C-404C-AB1E-517F96053232}" type="sibTrans" cxnId="{2ABA4716-ECED-4766-AAC3-530CAF32B0AA}">
      <dgm:prSet/>
      <dgm:spPr/>
      <dgm:t>
        <a:bodyPr/>
        <a:lstStyle/>
        <a:p>
          <a:endParaRPr lang="en-IN"/>
        </a:p>
      </dgm:t>
    </dgm:pt>
    <dgm:pt modelId="{3C74061D-A962-443B-AEAF-9B6D240387EF}">
      <dgm:prSet phldrT="[Text]" custT="1"/>
      <dgm:spPr/>
      <dgm:t>
        <a:bodyPr/>
        <a:lstStyle/>
        <a:p>
          <a:pPr algn="l"/>
          <a:r>
            <a:rPr lang="en-US" sz="2000" dirty="0"/>
            <a:t>     FRONT END</a:t>
          </a:r>
          <a:endParaRPr lang="en-IN" sz="2000" dirty="0"/>
        </a:p>
      </dgm:t>
    </dgm:pt>
    <dgm:pt modelId="{BFAB4632-DFAA-4094-8058-18B14BA98874}" type="sibTrans" cxnId="{C926CCB2-24E2-42AF-A1E6-6766AE257B45}">
      <dgm:prSet/>
      <dgm:spPr/>
      <dgm:t>
        <a:bodyPr/>
        <a:lstStyle/>
        <a:p>
          <a:endParaRPr lang="en-IN"/>
        </a:p>
      </dgm:t>
    </dgm:pt>
    <dgm:pt modelId="{BFC89E35-D492-41CE-88CF-B664BE7D13DA}" type="parTrans" cxnId="{C926CCB2-24E2-42AF-A1E6-6766AE257B45}">
      <dgm:prSet/>
      <dgm:spPr/>
      <dgm:t>
        <a:bodyPr/>
        <a:lstStyle/>
        <a:p>
          <a:endParaRPr lang="en-IN"/>
        </a:p>
      </dgm:t>
    </dgm:pt>
    <dgm:pt modelId="{ACF7D76E-AE7E-4224-9483-796C2D40341A}" type="pres">
      <dgm:prSet presAssocID="{1F5ABF35-51EF-4DE1-8A95-4556BC5126DC}" presName="Name0" presStyleCnt="0">
        <dgm:presLayoutVars>
          <dgm:dir/>
          <dgm:resizeHandles val="exact"/>
        </dgm:presLayoutVars>
      </dgm:prSet>
      <dgm:spPr/>
    </dgm:pt>
    <dgm:pt modelId="{6F1D1052-A13E-490B-A2DE-F177F7BBD06B}" type="pres">
      <dgm:prSet presAssocID="{5E6EAE8A-F810-4205-9C1C-C0DD797D5DB5}" presName="parTxOnly" presStyleLbl="node1" presStyleIdx="0" presStyleCnt="4" custScaleX="71615" custLinFactNeighborX="-152" custLinFactNeighborY="-8915">
        <dgm:presLayoutVars>
          <dgm:bulletEnabled val="1"/>
        </dgm:presLayoutVars>
      </dgm:prSet>
      <dgm:spPr/>
    </dgm:pt>
    <dgm:pt modelId="{B7C61A78-9E04-4F00-A47E-35535D7242C9}" type="pres">
      <dgm:prSet presAssocID="{3F86DB7E-B561-401B-96C7-FA58C5DA799E}" presName="parSpace" presStyleCnt="0"/>
      <dgm:spPr/>
    </dgm:pt>
    <dgm:pt modelId="{E80800C6-0D8F-4384-8DAB-D16DF1227036}" type="pres">
      <dgm:prSet presAssocID="{443D99B2-2803-4680-955C-847EA1A5C1A5}" presName="parTxOnly" presStyleLbl="node1" presStyleIdx="1" presStyleCnt="4" custScaleX="56087">
        <dgm:presLayoutVars>
          <dgm:bulletEnabled val="1"/>
        </dgm:presLayoutVars>
      </dgm:prSet>
      <dgm:spPr/>
    </dgm:pt>
    <dgm:pt modelId="{3478DA33-37B6-469C-8A90-AA2C8EB07A72}" type="pres">
      <dgm:prSet presAssocID="{038B6491-A4FC-4922-86A4-4548A287B9BE}" presName="parSpace" presStyleCnt="0"/>
      <dgm:spPr/>
    </dgm:pt>
    <dgm:pt modelId="{E757CF56-BE51-4AF8-A5D5-771600664FF5}" type="pres">
      <dgm:prSet presAssocID="{3C74061D-A962-443B-AEAF-9B6D240387EF}" presName="parTxOnly" presStyleLbl="node1" presStyleIdx="2" presStyleCnt="4" custScaleX="45233">
        <dgm:presLayoutVars>
          <dgm:bulletEnabled val="1"/>
        </dgm:presLayoutVars>
      </dgm:prSet>
      <dgm:spPr/>
    </dgm:pt>
    <dgm:pt modelId="{D1582077-C54B-4246-ADB6-DAA3B9A9EB31}" type="pres">
      <dgm:prSet presAssocID="{BFAB4632-DFAA-4094-8058-18B14BA98874}" presName="parSpace" presStyleCnt="0"/>
      <dgm:spPr/>
    </dgm:pt>
    <dgm:pt modelId="{C42C2E4E-8FA0-4BBC-B5B6-DA933406E2A7}" type="pres">
      <dgm:prSet presAssocID="{D83D224A-9278-4FAF-9E9A-1A379C662E31}" presName="parTxOnly" presStyleLbl="node1" presStyleIdx="3" presStyleCnt="4" custScaleX="35410" custLinFactNeighborX="152" custLinFactNeighborY="-8915">
        <dgm:presLayoutVars>
          <dgm:bulletEnabled val="1"/>
        </dgm:presLayoutVars>
      </dgm:prSet>
      <dgm:spPr/>
    </dgm:pt>
  </dgm:ptLst>
  <dgm:cxnLst>
    <dgm:cxn modelId="{1DC79703-2B8C-4C55-A16F-D6CF63DC7E77}" srcId="{1F5ABF35-51EF-4DE1-8A95-4556BC5126DC}" destId="{5E6EAE8A-F810-4205-9C1C-C0DD797D5DB5}" srcOrd="0" destOrd="0" parTransId="{9BB5E091-8ACC-49F8-95AE-B48E7E52E5C3}" sibTransId="{3F86DB7E-B561-401B-96C7-FA58C5DA799E}"/>
    <dgm:cxn modelId="{2ABA4716-ECED-4766-AAC3-530CAF32B0AA}" srcId="{1F5ABF35-51EF-4DE1-8A95-4556BC5126DC}" destId="{D83D224A-9278-4FAF-9E9A-1A379C662E31}" srcOrd="3" destOrd="0" parTransId="{06840EF3-0334-4595-9C40-18850E47D905}" sibTransId="{47FE08BC-9D9C-404C-AB1E-517F96053232}"/>
    <dgm:cxn modelId="{19C3A71F-40DF-4627-A17E-4CEDA822A92B}" srcId="{1F5ABF35-51EF-4DE1-8A95-4556BC5126DC}" destId="{443D99B2-2803-4680-955C-847EA1A5C1A5}" srcOrd="1" destOrd="0" parTransId="{D046E391-B7F3-418E-889E-47AC3A08F436}" sibTransId="{038B6491-A4FC-4922-86A4-4548A287B9BE}"/>
    <dgm:cxn modelId="{B85F8220-6544-4DCC-9F72-F744F5624411}" type="presOf" srcId="{3C74061D-A962-443B-AEAF-9B6D240387EF}" destId="{E757CF56-BE51-4AF8-A5D5-771600664FF5}" srcOrd="0" destOrd="0" presId="urn:microsoft.com/office/officeart/2005/8/layout/hChevron3"/>
    <dgm:cxn modelId="{7FF19836-BE9F-4820-ACFC-741F623E48F9}" type="presOf" srcId="{5E6EAE8A-F810-4205-9C1C-C0DD797D5DB5}" destId="{6F1D1052-A13E-490B-A2DE-F177F7BBD06B}" srcOrd="0" destOrd="0" presId="urn:microsoft.com/office/officeart/2005/8/layout/hChevron3"/>
    <dgm:cxn modelId="{C5C1FF58-6003-4C1D-A3EC-85CCCDCCD055}" type="presOf" srcId="{D83D224A-9278-4FAF-9E9A-1A379C662E31}" destId="{C42C2E4E-8FA0-4BBC-B5B6-DA933406E2A7}" srcOrd="0" destOrd="0" presId="urn:microsoft.com/office/officeart/2005/8/layout/hChevron3"/>
    <dgm:cxn modelId="{FE3CDF9B-B17B-45BD-9461-5E5557705054}" type="presOf" srcId="{443D99B2-2803-4680-955C-847EA1A5C1A5}" destId="{E80800C6-0D8F-4384-8DAB-D16DF1227036}" srcOrd="0" destOrd="0" presId="urn:microsoft.com/office/officeart/2005/8/layout/hChevron3"/>
    <dgm:cxn modelId="{C926CCB2-24E2-42AF-A1E6-6766AE257B45}" srcId="{1F5ABF35-51EF-4DE1-8A95-4556BC5126DC}" destId="{3C74061D-A962-443B-AEAF-9B6D240387EF}" srcOrd="2" destOrd="0" parTransId="{BFC89E35-D492-41CE-88CF-B664BE7D13DA}" sibTransId="{BFAB4632-DFAA-4094-8058-18B14BA98874}"/>
    <dgm:cxn modelId="{F0E00AE9-EED4-445C-945F-C54E3AD925A5}" type="presOf" srcId="{1F5ABF35-51EF-4DE1-8A95-4556BC5126DC}" destId="{ACF7D76E-AE7E-4224-9483-796C2D40341A}" srcOrd="0" destOrd="0" presId="urn:microsoft.com/office/officeart/2005/8/layout/hChevron3"/>
    <dgm:cxn modelId="{B7B0548A-C14D-46BB-96F3-25CECA0A080E}" type="presParOf" srcId="{ACF7D76E-AE7E-4224-9483-796C2D40341A}" destId="{6F1D1052-A13E-490B-A2DE-F177F7BBD06B}" srcOrd="0" destOrd="0" presId="urn:microsoft.com/office/officeart/2005/8/layout/hChevron3"/>
    <dgm:cxn modelId="{00958C3D-7F00-403B-AEA0-EB7D5D7F91CC}" type="presParOf" srcId="{ACF7D76E-AE7E-4224-9483-796C2D40341A}" destId="{B7C61A78-9E04-4F00-A47E-35535D7242C9}" srcOrd="1" destOrd="0" presId="urn:microsoft.com/office/officeart/2005/8/layout/hChevron3"/>
    <dgm:cxn modelId="{FA5490B1-8AAC-4CBE-AA6F-B9F2032FD407}" type="presParOf" srcId="{ACF7D76E-AE7E-4224-9483-796C2D40341A}" destId="{E80800C6-0D8F-4384-8DAB-D16DF1227036}" srcOrd="2" destOrd="0" presId="urn:microsoft.com/office/officeart/2005/8/layout/hChevron3"/>
    <dgm:cxn modelId="{161FC52A-7464-4B77-9C2F-CAC35C331318}" type="presParOf" srcId="{ACF7D76E-AE7E-4224-9483-796C2D40341A}" destId="{3478DA33-37B6-469C-8A90-AA2C8EB07A72}" srcOrd="3" destOrd="0" presId="urn:microsoft.com/office/officeart/2005/8/layout/hChevron3"/>
    <dgm:cxn modelId="{20DABE29-3D92-43B7-84C7-75E5D2BF6569}" type="presParOf" srcId="{ACF7D76E-AE7E-4224-9483-796C2D40341A}" destId="{E757CF56-BE51-4AF8-A5D5-771600664FF5}" srcOrd="4" destOrd="0" presId="urn:microsoft.com/office/officeart/2005/8/layout/hChevron3"/>
    <dgm:cxn modelId="{4AA1EA02-8917-4733-A695-9E96F5CFCE66}" type="presParOf" srcId="{ACF7D76E-AE7E-4224-9483-796C2D40341A}" destId="{D1582077-C54B-4246-ADB6-DAA3B9A9EB31}" srcOrd="5" destOrd="0" presId="urn:microsoft.com/office/officeart/2005/8/layout/hChevron3"/>
    <dgm:cxn modelId="{76F65342-6C62-4928-9827-36377C6C7445}" type="presParOf" srcId="{ACF7D76E-AE7E-4224-9483-796C2D40341A}" destId="{C42C2E4E-8FA0-4BBC-B5B6-DA933406E2A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398E5-3CA9-4B13-BABF-4FC7E61D2AF0}" type="doc">
      <dgm:prSet loTypeId="urn:microsoft.com/office/officeart/2005/8/layout/process3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IN"/>
        </a:p>
      </dgm:t>
    </dgm:pt>
    <dgm:pt modelId="{FCF8B703-4DD4-439E-A549-271282709DE7}" type="pres">
      <dgm:prSet presAssocID="{92B398E5-3CA9-4B13-BABF-4FC7E61D2AF0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AD4C178-8724-4E4B-82AC-2A12B53C8ECE}" type="presOf" srcId="{92B398E5-3CA9-4B13-BABF-4FC7E61D2AF0}" destId="{FCF8B703-4DD4-439E-A549-271282709DE7}" srcOrd="0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ABF35-51EF-4DE1-8A95-4556BC5126DC}" type="doc">
      <dgm:prSet loTypeId="urn:microsoft.com/office/officeart/2005/8/layout/hChevron3" loCatId="process" qsTypeId="urn:microsoft.com/office/officeart/2005/8/quickstyle/simple1#3" qsCatId="simple" csTypeId="urn:microsoft.com/office/officeart/2005/8/colors/accent1_2#3" csCatId="accent1" phldr="1"/>
      <dgm:spPr/>
    </dgm:pt>
    <dgm:pt modelId="{5E6EAE8A-F810-4205-9C1C-C0DD797D5DB5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IN" sz="2000" dirty="0"/>
            <a:t>SOFTWARE ARCHITECTURE</a:t>
          </a:r>
        </a:p>
      </dgm:t>
    </dgm:pt>
    <dgm:pt modelId="{9BB5E091-8ACC-49F8-95AE-B48E7E52E5C3}" type="parTrans" cxnId="{1DC79703-2B8C-4C55-A16F-D6CF63DC7E77}">
      <dgm:prSet/>
      <dgm:spPr/>
      <dgm:t>
        <a:bodyPr/>
        <a:lstStyle/>
        <a:p>
          <a:endParaRPr lang="en-IN"/>
        </a:p>
      </dgm:t>
    </dgm:pt>
    <dgm:pt modelId="{3F86DB7E-B561-401B-96C7-FA58C5DA799E}" type="sibTrans" cxnId="{1DC79703-2B8C-4C55-A16F-D6CF63DC7E77}">
      <dgm:prSet/>
      <dgm:spPr/>
      <dgm:t>
        <a:bodyPr/>
        <a:lstStyle/>
        <a:p>
          <a:endParaRPr lang="en-IN"/>
        </a:p>
      </dgm:t>
    </dgm:pt>
    <dgm:pt modelId="{443D99B2-2803-4680-955C-847EA1A5C1A5}">
      <dgm:prSet phldrT="[Text]" custT="1"/>
      <dgm:spPr/>
      <dgm:t>
        <a:bodyPr/>
        <a:lstStyle/>
        <a:p>
          <a:pPr algn="l"/>
          <a:r>
            <a:rPr lang="en-US" sz="2000" dirty="0"/>
            <a:t>     DIFFERENT ASPECTS OF PROJECT</a:t>
          </a:r>
          <a:endParaRPr lang="en-IN" sz="2000" dirty="0"/>
        </a:p>
      </dgm:t>
    </dgm:pt>
    <dgm:pt modelId="{038B6491-A4FC-4922-86A4-4548A287B9BE}" type="sibTrans" cxnId="{19C3A71F-40DF-4627-A17E-4CEDA822A92B}">
      <dgm:prSet/>
      <dgm:spPr/>
      <dgm:t>
        <a:bodyPr/>
        <a:lstStyle/>
        <a:p>
          <a:endParaRPr lang="en-IN"/>
        </a:p>
      </dgm:t>
    </dgm:pt>
    <dgm:pt modelId="{D046E391-B7F3-418E-889E-47AC3A08F436}" type="parTrans" cxnId="{19C3A71F-40DF-4627-A17E-4CEDA822A92B}">
      <dgm:prSet/>
      <dgm:spPr/>
      <dgm:t>
        <a:bodyPr/>
        <a:lstStyle/>
        <a:p>
          <a:endParaRPr lang="en-IN"/>
        </a:p>
      </dgm:t>
    </dgm:pt>
    <dgm:pt modelId="{ACF7D76E-AE7E-4224-9483-796C2D40341A}" type="pres">
      <dgm:prSet presAssocID="{1F5ABF35-51EF-4DE1-8A95-4556BC5126DC}" presName="Name0" presStyleCnt="0">
        <dgm:presLayoutVars>
          <dgm:dir/>
          <dgm:resizeHandles val="exact"/>
        </dgm:presLayoutVars>
      </dgm:prSet>
      <dgm:spPr/>
    </dgm:pt>
    <dgm:pt modelId="{6F1D1052-A13E-490B-A2DE-F177F7BBD06B}" type="pres">
      <dgm:prSet presAssocID="{5E6EAE8A-F810-4205-9C1C-C0DD797D5DB5}" presName="parTxOnly" presStyleLbl="node1" presStyleIdx="0" presStyleCnt="2" custScaleX="1065353" custScaleY="296251" custLinFactNeighborY="-8915">
        <dgm:presLayoutVars>
          <dgm:bulletEnabled val="1"/>
        </dgm:presLayoutVars>
      </dgm:prSet>
      <dgm:spPr/>
    </dgm:pt>
    <dgm:pt modelId="{B7C61A78-9E04-4F00-A47E-35535D7242C9}" type="pres">
      <dgm:prSet presAssocID="{3F86DB7E-B561-401B-96C7-FA58C5DA799E}" presName="parSpace" presStyleCnt="0"/>
      <dgm:spPr/>
    </dgm:pt>
    <dgm:pt modelId="{E80800C6-0D8F-4384-8DAB-D16DF1227036}" type="pres">
      <dgm:prSet presAssocID="{443D99B2-2803-4680-955C-847EA1A5C1A5}" presName="parTxOnly" presStyleLbl="node1" presStyleIdx="1" presStyleCnt="2" custScaleX="1002440" custScaleY="296251" custLinFactX="-25688" custLinFactY="300000" custLinFactNeighborX="-100000" custLinFactNeighborY="328823">
        <dgm:presLayoutVars>
          <dgm:bulletEnabled val="1"/>
        </dgm:presLayoutVars>
      </dgm:prSet>
      <dgm:spPr/>
    </dgm:pt>
  </dgm:ptLst>
  <dgm:cxnLst>
    <dgm:cxn modelId="{1DC79703-2B8C-4C55-A16F-D6CF63DC7E77}" srcId="{1F5ABF35-51EF-4DE1-8A95-4556BC5126DC}" destId="{5E6EAE8A-F810-4205-9C1C-C0DD797D5DB5}" srcOrd="0" destOrd="0" parTransId="{9BB5E091-8ACC-49F8-95AE-B48E7E52E5C3}" sibTransId="{3F86DB7E-B561-401B-96C7-FA58C5DA799E}"/>
    <dgm:cxn modelId="{19C3A71F-40DF-4627-A17E-4CEDA822A92B}" srcId="{1F5ABF35-51EF-4DE1-8A95-4556BC5126DC}" destId="{443D99B2-2803-4680-955C-847EA1A5C1A5}" srcOrd="1" destOrd="0" parTransId="{D046E391-B7F3-418E-889E-47AC3A08F436}" sibTransId="{038B6491-A4FC-4922-86A4-4548A287B9BE}"/>
    <dgm:cxn modelId="{7FF19836-BE9F-4820-ACFC-741F623E48F9}" type="presOf" srcId="{5E6EAE8A-F810-4205-9C1C-C0DD797D5DB5}" destId="{6F1D1052-A13E-490B-A2DE-F177F7BBD06B}" srcOrd="0" destOrd="0" presId="urn:microsoft.com/office/officeart/2005/8/layout/hChevron3"/>
    <dgm:cxn modelId="{FE3CDF9B-B17B-45BD-9461-5E5557705054}" type="presOf" srcId="{443D99B2-2803-4680-955C-847EA1A5C1A5}" destId="{E80800C6-0D8F-4384-8DAB-D16DF1227036}" srcOrd="0" destOrd="0" presId="urn:microsoft.com/office/officeart/2005/8/layout/hChevron3"/>
    <dgm:cxn modelId="{F0E00AE9-EED4-445C-945F-C54E3AD925A5}" type="presOf" srcId="{1F5ABF35-51EF-4DE1-8A95-4556BC5126DC}" destId="{ACF7D76E-AE7E-4224-9483-796C2D40341A}" srcOrd="0" destOrd="0" presId="urn:microsoft.com/office/officeart/2005/8/layout/hChevron3"/>
    <dgm:cxn modelId="{B7B0548A-C14D-46BB-96F3-25CECA0A080E}" type="presParOf" srcId="{ACF7D76E-AE7E-4224-9483-796C2D40341A}" destId="{6F1D1052-A13E-490B-A2DE-F177F7BBD06B}" srcOrd="0" destOrd="0" presId="urn:microsoft.com/office/officeart/2005/8/layout/hChevron3"/>
    <dgm:cxn modelId="{00958C3D-7F00-403B-AEA0-EB7D5D7F91CC}" type="presParOf" srcId="{ACF7D76E-AE7E-4224-9483-796C2D40341A}" destId="{B7C61A78-9E04-4F00-A47E-35535D7242C9}" srcOrd="1" destOrd="0" presId="urn:microsoft.com/office/officeart/2005/8/layout/hChevron3"/>
    <dgm:cxn modelId="{FA5490B1-8AAC-4CBE-AA6F-B9F2032FD407}" type="presParOf" srcId="{ACF7D76E-AE7E-4224-9483-796C2D40341A}" destId="{E80800C6-0D8F-4384-8DAB-D16DF122703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1052-A13E-490B-A2DE-F177F7BBD06B}">
      <dsp:nvSpPr>
        <dsp:cNvPr id="0" name=""/>
        <dsp:cNvSpPr/>
      </dsp:nvSpPr>
      <dsp:spPr>
        <a:xfrm>
          <a:off x="0" y="0"/>
          <a:ext cx="6004484" cy="477059"/>
        </a:xfrm>
        <a:prstGeom prst="homePlat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EXISTING APPROACH</a:t>
          </a:r>
        </a:p>
      </dsp:txBody>
      <dsp:txXfrm>
        <a:off x="0" y="0"/>
        <a:ext cx="5885219" cy="477059"/>
      </dsp:txXfrm>
    </dsp:sp>
    <dsp:sp modelId="{E80800C6-0D8F-4384-8DAB-D16DF1227036}">
      <dsp:nvSpPr>
        <dsp:cNvPr id="0" name=""/>
        <dsp:cNvSpPr/>
      </dsp:nvSpPr>
      <dsp:spPr>
        <a:xfrm>
          <a:off x="4330154" y="0"/>
          <a:ext cx="4702555" cy="477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PROPOSED SOLUTION</a:t>
          </a:r>
          <a:endParaRPr lang="en-IN" sz="2000" kern="1200" dirty="0"/>
        </a:p>
      </dsp:txBody>
      <dsp:txXfrm>
        <a:off x="4568684" y="0"/>
        <a:ext cx="4225496" cy="477059"/>
      </dsp:txXfrm>
    </dsp:sp>
    <dsp:sp modelId="{E757CF56-BE51-4AF8-A5D5-771600664FF5}">
      <dsp:nvSpPr>
        <dsp:cNvPr id="0" name=""/>
        <dsp:cNvSpPr/>
      </dsp:nvSpPr>
      <dsp:spPr>
        <a:xfrm>
          <a:off x="7355830" y="0"/>
          <a:ext cx="3792513" cy="477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FRONT END</a:t>
          </a:r>
          <a:endParaRPr lang="en-IN" sz="2000" kern="1200" dirty="0"/>
        </a:p>
      </dsp:txBody>
      <dsp:txXfrm>
        <a:off x="7594360" y="0"/>
        <a:ext cx="3315454" cy="477059"/>
      </dsp:txXfrm>
    </dsp:sp>
    <dsp:sp modelId="{C42C2E4E-8FA0-4BBC-B5B6-DA933406E2A7}">
      <dsp:nvSpPr>
        <dsp:cNvPr id="0" name=""/>
        <dsp:cNvSpPr/>
      </dsp:nvSpPr>
      <dsp:spPr>
        <a:xfrm>
          <a:off x="9474013" y="0"/>
          <a:ext cx="2968914" cy="477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BACK END</a:t>
          </a:r>
        </a:p>
      </dsp:txBody>
      <dsp:txXfrm>
        <a:off x="9712543" y="0"/>
        <a:ext cx="2491855" cy="47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1052-A13E-490B-A2DE-F177F7BBD06B}">
      <dsp:nvSpPr>
        <dsp:cNvPr id="0" name=""/>
        <dsp:cNvSpPr/>
      </dsp:nvSpPr>
      <dsp:spPr>
        <a:xfrm>
          <a:off x="644" y="0"/>
          <a:ext cx="6631633" cy="477059"/>
        </a:xfrm>
        <a:prstGeom prst="homePlat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SOFTWARE ARCHITECTURE</a:t>
          </a:r>
        </a:p>
      </dsp:txBody>
      <dsp:txXfrm>
        <a:off x="644" y="0"/>
        <a:ext cx="6512368" cy="477059"/>
      </dsp:txXfrm>
    </dsp:sp>
    <dsp:sp modelId="{E80800C6-0D8F-4384-8DAB-D16DF1227036}">
      <dsp:nvSpPr>
        <dsp:cNvPr id="0" name=""/>
        <dsp:cNvSpPr/>
      </dsp:nvSpPr>
      <dsp:spPr>
        <a:xfrm>
          <a:off x="6223381" y="0"/>
          <a:ext cx="6240011" cy="4770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DIFFERENT ASPECTS OF PROJECT</a:t>
          </a:r>
          <a:endParaRPr lang="en-IN" sz="2000" kern="1200" dirty="0"/>
        </a:p>
      </dsp:txBody>
      <dsp:txXfrm>
        <a:off x="6461911" y="0"/>
        <a:ext cx="5762952" cy="47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3B21-BEDC-44F5-AD2E-80D2E20FE44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9FD3-D5EC-4587-AAEB-A9218B0F99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1DB578-FDD1-4808-A1D4-BA6B59729554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2238E6-6F36-45B5-8916-3A8C875C79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NO\Desktop\sih\Student Repository-20190215T130739Z-001\Student Repository\Final Student Repository\Repository_Students\Repository_Students\Logos\SIH_logo\SIH_2019_LOGO_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59" y="680852"/>
            <a:ext cx="3368304" cy="43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2160" y="187353"/>
            <a:ext cx="3390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SMART INDIA HACKATHON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7785" y="4338526"/>
            <a:ext cx="212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NODAL CENTER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4499" y="48001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/>
              <a:t>Girijananda</a:t>
            </a:r>
            <a:r>
              <a:rPr lang="en-US" sz="2400" dirty="0"/>
              <a:t> Chowdhury Institute of Management and Technology, Guwahati</a:t>
            </a:r>
          </a:p>
          <a:p>
            <a:pPr algn="ctr"/>
            <a:r>
              <a:rPr lang="en-US" sz="2400" dirty="0"/>
              <a:t> Assam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/>
          <p:nvPr>
            <p:extLst>
              <p:ext uri="{D42A27DB-BD31-4B8C-83A1-F6EECF244321}">
                <p14:modId xmlns:p14="http://schemas.microsoft.com/office/powerpoint/2010/main" val="180413268"/>
              </p:ext>
            </p:extLst>
          </p:nvPr>
        </p:nvGraphicFramePr>
        <p:xfrm>
          <a:off x="-1" y="-5871"/>
          <a:ext cx="12748437" cy="47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22187" y="1043394"/>
            <a:ext cx="2994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INCEPTION MODEL: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764" y="1419996"/>
            <a:ext cx="8644270" cy="4863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2B3415-A902-4083-BCE1-7C397A6C4B00}"/>
              </a:ext>
            </a:extLst>
          </p:cNvPr>
          <p:cNvGrpSpPr/>
          <p:nvPr/>
        </p:nvGrpSpPr>
        <p:grpSpPr>
          <a:xfrm>
            <a:off x="1" y="-53163"/>
            <a:ext cx="12429978" cy="477059"/>
            <a:chOff x="644" y="0"/>
            <a:chExt cx="6631633" cy="47705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1B187597-779E-4193-B3C7-1296255C9B31}"/>
                </a:ext>
              </a:extLst>
            </p:cNvPr>
            <p:cNvSpPr/>
            <p:nvPr/>
          </p:nvSpPr>
          <p:spPr>
            <a:xfrm>
              <a:off x="644" y="0"/>
              <a:ext cx="6631633" cy="477059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Pentagon 4">
              <a:extLst>
                <a:ext uri="{FF2B5EF4-FFF2-40B4-BE49-F238E27FC236}">
                  <a16:creationId xmlns:a16="http://schemas.microsoft.com/office/drawing/2014/main" id="{478B391C-8C1B-4073-A1B8-C4208FE884B5}"/>
                </a:ext>
              </a:extLst>
            </p:cNvPr>
            <p:cNvSpPr txBox="1"/>
            <p:nvPr/>
          </p:nvSpPr>
          <p:spPr>
            <a:xfrm>
              <a:off x="644" y="0"/>
              <a:ext cx="6512368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  ALERT </a:t>
              </a:r>
              <a:r>
                <a:rPr lang="en-IN" sz="2000" dirty="0"/>
                <a:t>MECHANISMS</a:t>
              </a:r>
              <a:endParaRPr lang="en-IN" sz="2000" kern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08F105-922B-47CA-8CBC-0F939D0ADDAA}"/>
              </a:ext>
            </a:extLst>
          </p:cNvPr>
          <p:cNvSpPr txBox="1"/>
          <p:nvPr/>
        </p:nvSpPr>
        <p:spPr>
          <a:xfrm>
            <a:off x="888078" y="1242331"/>
            <a:ext cx="532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4 different alert mechanisms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4DC20-E403-4B41-B7EF-EE02DE516DF3}"/>
              </a:ext>
            </a:extLst>
          </p:cNvPr>
          <p:cNvSpPr txBox="1"/>
          <p:nvPr/>
        </p:nvSpPr>
        <p:spPr>
          <a:xfrm>
            <a:off x="1020726" y="2296908"/>
            <a:ext cx="62200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+mj-lt"/>
              <a:buAutoNum type="arabicParenR"/>
            </a:pPr>
            <a:r>
              <a:rPr lang="en-US" sz="2800" dirty="0"/>
              <a:t> SMS with link to map notification</a:t>
            </a:r>
          </a:p>
          <a:p>
            <a:pPr marL="287338" indent="-287338">
              <a:buFont typeface="+mj-lt"/>
              <a:buAutoNum type="arabicParenR"/>
            </a:pPr>
            <a:r>
              <a:rPr lang="en-US" sz="2800" dirty="0"/>
              <a:t> E-MAIL</a:t>
            </a:r>
          </a:p>
          <a:p>
            <a:pPr marL="287338" indent="-287338">
              <a:buFont typeface="+mj-lt"/>
              <a:buAutoNum type="arabicParenR"/>
            </a:pPr>
            <a:r>
              <a:rPr lang="en-US" sz="2800" dirty="0"/>
              <a:t> SIREN</a:t>
            </a:r>
          </a:p>
          <a:p>
            <a:pPr marL="287338" indent="-287338">
              <a:buFont typeface="+mj-lt"/>
              <a:buAutoNum type="arabicParenR"/>
            </a:pPr>
            <a:r>
              <a:rPr lang="en-US" sz="2800" dirty="0"/>
              <a:t> WEBPAGE</a:t>
            </a:r>
          </a:p>
        </p:txBody>
      </p:sp>
    </p:spTree>
    <p:extLst>
      <p:ext uri="{BB962C8B-B14F-4D97-AF65-F5344CB8AC3E}">
        <p14:creationId xmlns:p14="http://schemas.microsoft.com/office/powerpoint/2010/main" val="41057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5182-8DEA-4050-95F5-F8C3136F9A2B}"/>
              </a:ext>
            </a:extLst>
          </p:cNvPr>
          <p:cNvSpPr txBox="1">
            <a:spLocks/>
          </p:cNvSpPr>
          <p:nvPr/>
        </p:nvSpPr>
        <p:spPr>
          <a:xfrm>
            <a:off x="280424" y="850605"/>
            <a:ext cx="11035841" cy="515679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38000"/>
              <a:buFont typeface="Wingdings" panose="05000000000000000000" pitchFamily="2" charset="2"/>
              <a:buChar char="ü"/>
            </a:pPr>
            <a:r>
              <a:rPr lang="en-US" sz="1800" dirty="0"/>
              <a:t>    </a:t>
            </a:r>
            <a:r>
              <a:rPr lang="en-US" sz="2900" dirty="0"/>
              <a:t>SCOPE FOR IMPROVEMENT: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900" dirty="0"/>
              <a:t> Availability of the application in many regional languages.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900" dirty="0"/>
              <a:t> Incorporation of more secure and accurate models.</a:t>
            </a:r>
          </a:p>
          <a:p>
            <a:pPr marL="169863" indent="-169863">
              <a:buSzPct val="110000"/>
              <a:buFont typeface="Courier New" panose="02070309020205020404" pitchFamily="49" charset="0"/>
              <a:buChar char="o"/>
            </a:pPr>
            <a:r>
              <a:rPr lang="en-US" sz="2900" dirty="0"/>
              <a:t>  Incorporation of a provision wherein the evacuation is carried out by means of   automated Transportation.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900" dirty="0"/>
              <a:t> Provision for End User Interface.</a:t>
            </a:r>
          </a:p>
          <a:p>
            <a:pPr>
              <a:buSzPct val="125000"/>
              <a:buFont typeface="Wingdings" panose="05000000000000000000" pitchFamily="2" charset="2"/>
              <a:buChar char="ü"/>
            </a:pPr>
            <a:r>
              <a:rPr lang="en-US" sz="2900" dirty="0"/>
              <a:t>  NOVELTY IN OUR PROPOSED WORK: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/>
              <a:t>  Cost Effective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/>
              <a:t>  Time Efficient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>
                <a:sym typeface="+mn-ea"/>
              </a:rPr>
              <a:t>  Scalable</a:t>
            </a:r>
          </a:p>
          <a:p>
            <a:pPr>
              <a:buSzPct val="125000"/>
              <a:buFont typeface="Wingdings" panose="05000000000000000000" pitchFamily="2" charset="2"/>
              <a:buChar char="ü"/>
            </a:pPr>
            <a:r>
              <a:rPr lang="en-US" sz="2900" dirty="0">
                <a:sym typeface="+mn-ea"/>
              </a:rPr>
              <a:t>  VIABILITY OF THE PROPOSED MODEL INTO A BUSINESS PRODUCT:</a:t>
            </a:r>
          </a:p>
          <a:p>
            <a:pPr>
              <a:buSzPct val="115000"/>
              <a:buFont typeface="Courier New" panose="02070309020205020404" pitchFamily="49" charset="0"/>
              <a:buChar char="o"/>
            </a:pPr>
            <a:r>
              <a:rPr lang="en-US" sz="2900" dirty="0">
                <a:sym typeface="+mn-ea"/>
              </a:rPr>
              <a:t> A mobile application can be created.</a:t>
            </a:r>
          </a:p>
          <a:p>
            <a:endParaRPr lang="en-US" sz="1200" dirty="0">
              <a:sym typeface="+mn-ea"/>
            </a:endParaRPr>
          </a:p>
          <a:p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194558-C763-4E88-9AE1-AB9C0281D139}"/>
              </a:ext>
            </a:extLst>
          </p:cNvPr>
          <p:cNvGrpSpPr/>
          <p:nvPr/>
        </p:nvGrpSpPr>
        <p:grpSpPr>
          <a:xfrm>
            <a:off x="5798345" y="0"/>
            <a:ext cx="6631633" cy="477059"/>
            <a:chOff x="644" y="0"/>
            <a:chExt cx="6631633" cy="477059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9321EBD1-BF47-4508-B00F-E04F4A2AC632}"/>
                </a:ext>
              </a:extLst>
            </p:cNvPr>
            <p:cNvSpPr/>
            <p:nvPr/>
          </p:nvSpPr>
          <p:spPr>
            <a:xfrm>
              <a:off x="644" y="0"/>
              <a:ext cx="6631633" cy="477059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Arrow: Pentagon 4">
              <a:extLst>
                <a:ext uri="{FF2B5EF4-FFF2-40B4-BE49-F238E27FC236}">
                  <a16:creationId xmlns:a16="http://schemas.microsoft.com/office/drawing/2014/main" id="{BCD07434-7415-4A5B-B5FC-598C6DBE7401}"/>
                </a:ext>
              </a:extLst>
            </p:cNvPr>
            <p:cNvSpPr txBox="1"/>
            <p:nvPr/>
          </p:nvSpPr>
          <p:spPr>
            <a:xfrm>
              <a:off x="644" y="0"/>
              <a:ext cx="6512368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dirty="0"/>
                <a:t>DIFFERENT ASPECTS OF FUTURE</a:t>
              </a:r>
              <a:endParaRPr lang="en-IN" sz="20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462CF-A62A-4DE2-A50C-A3398E4B6D16}"/>
              </a:ext>
            </a:extLst>
          </p:cNvPr>
          <p:cNvGrpSpPr/>
          <p:nvPr/>
        </p:nvGrpSpPr>
        <p:grpSpPr>
          <a:xfrm>
            <a:off x="-361506" y="0"/>
            <a:ext cx="6419646" cy="477059"/>
            <a:chOff x="6223381" y="0"/>
            <a:chExt cx="6240011" cy="477059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E5F3B41B-1E83-4B0A-A92A-B36761186536}"/>
                </a:ext>
              </a:extLst>
            </p:cNvPr>
            <p:cNvSpPr/>
            <p:nvPr/>
          </p:nvSpPr>
          <p:spPr>
            <a:xfrm>
              <a:off x="6223381" y="0"/>
              <a:ext cx="6240011" cy="47705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28DCC308-E52C-498F-BB83-638C4E3F3C18}"/>
                </a:ext>
              </a:extLst>
            </p:cNvPr>
            <p:cNvSpPr txBox="1"/>
            <p:nvPr/>
          </p:nvSpPr>
          <p:spPr>
            <a:xfrm>
              <a:off x="6461911" y="0"/>
              <a:ext cx="5762952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SOFTWARE ARCHITECTURE</a:t>
              </a:r>
              <a:endParaRPr lang="en-I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5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BD76E0-B195-4BF8-BB2E-61614AEE1DB7}"/>
              </a:ext>
            </a:extLst>
          </p:cNvPr>
          <p:cNvGrpSpPr/>
          <p:nvPr/>
        </p:nvGrpSpPr>
        <p:grpSpPr>
          <a:xfrm>
            <a:off x="481097" y="202596"/>
            <a:ext cx="11229805" cy="6097513"/>
            <a:chOff x="481097" y="213228"/>
            <a:chExt cx="11229805" cy="60975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104DB4-9017-4A2E-9604-89A12AF83ED2}"/>
                </a:ext>
              </a:extLst>
            </p:cNvPr>
            <p:cNvGrpSpPr/>
            <p:nvPr/>
          </p:nvGrpSpPr>
          <p:grpSpPr>
            <a:xfrm>
              <a:off x="1379426" y="213228"/>
              <a:ext cx="8083551" cy="1323439"/>
              <a:chOff x="1060449" y="202595"/>
              <a:chExt cx="8083551" cy="132343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842B52-18AC-476F-8760-7B66B934ED7E}"/>
                  </a:ext>
                </a:extLst>
              </p:cNvPr>
              <p:cNvSpPr/>
              <p:nvPr/>
            </p:nvSpPr>
            <p:spPr>
              <a:xfrm>
                <a:off x="3048000" y="202595"/>
                <a:ext cx="6096000" cy="1323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/>
                  <a:t>SRI VENKATESWARA COLLEGE OF ENGINEERING</a:t>
                </a:r>
                <a:br>
                  <a:rPr lang="en-US" sz="2000" dirty="0"/>
                </a:br>
                <a:r>
                  <a:rPr lang="en-US" sz="2000" dirty="0"/>
                  <a:t>Autonomous-Affiliated to Anna </a:t>
                </a:r>
                <a:r>
                  <a:rPr lang="en-US" sz="2000" dirty="0" err="1"/>
                  <a:t>University,Pennalur,Sriperumbudur</a:t>
                </a:r>
                <a:r>
                  <a:rPr lang="en-US" sz="2000" dirty="0"/>
                  <a:t> Tk</a:t>
                </a:r>
                <a:br>
                  <a:rPr lang="en-US" sz="2000" dirty="0"/>
                </a:br>
                <a:r>
                  <a:rPr lang="en-US" sz="2000" dirty="0"/>
                  <a:t>Web Address: www.svce.ac.in 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5E47FB-5112-49CF-9310-C63D9445F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0449" y="207139"/>
                <a:ext cx="1394515" cy="1318895"/>
              </a:xfrm>
              <a:prstGeom prst="rect">
                <a:avLst/>
              </a:prstGeom>
            </p:spPr>
          </p:pic>
        </p:grp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6583E4E6-ADC7-4B3E-BF3E-7FE9A540F285}"/>
                </a:ext>
              </a:extLst>
            </p:cNvPr>
            <p:cNvSpPr txBox="1"/>
            <p:nvPr/>
          </p:nvSpPr>
          <p:spPr>
            <a:xfrm>
              <a:off x="4187285" y="1536667"/>
              <a:ext cx="417893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Aft>
                  <a:spcPts val="600"/>
                </a:spcAft>
              </a:pPr>
              <a:r>
                <a:rPr lang="en-US" sz="2400" b="1" dirty="0">
                  <a:sym typeface="+mn-ea"/>
                </a:rPr>
                <a:t>TEAM NAME: </a:t>
              </a:r>
              <a:r>
                <a:rPr lang="en-US" sz="2400" dirty="0">
                  <a:sym typeface="+mn-ea"/>
                </a:rPr>
                <a:t>THE SAVIOUR</a:t>
              </a:r>
            </a:p>
            <a:p>
              <a:pPr algn="ctr" fontAlgn="auto">
                <a:spcAft>
                  <a:spcPts val="600"/>
                </a:spcAft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5A1833-993B-4896-A14A-C2559CC82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97" y="2012689"/>
              <a:ext cx="11229805" cy="8474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5758F3-3F0A-41C8-93E5-0F82742F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97" y="2860106"/>
              <a:ext cx="5553937" cy="345063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93E5E8-89EE-44EA-B7F2-709557E1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4346" y="3675714"/>
              <a:ext cx="3682303" cy="1194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33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Content Placeholder 3"/>
          <p:cNvGraphicFramePr/>
          <p:nvPr>
            <p:extLst>
              <p:ext uri="{D42A27DB-BD31-4B8C-83A1-F6EECF244321}">
                <p14:modId xmlns:p14="http://schemas.microsoft.com/office/powerpoint/2010/main" val="2912408144"/>
              </p:ext>
            </p:extLst>
          </p:nvPr>
        </p:nvGraphicFramePr>
        <p:xfrm>
          <a:off x="-21265" y="0"/>
          <a:ext cx="12442928" cy="47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795129" y="1160077"/>
            <a:ext cx="93885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DEEP OCEAN  ASSESSMENT AND REPORTING OF TSUNAMI (DART)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758" y="2007919"/>
            <a:ext cx="1164265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/>
              <a:t> The real time tsunami buoy system is comprised of two parts:</a:t>
            </a:r>
          </a:p>
          <a:p>
            <a:pPr marL="342900" indent="-3175">
              <a:buFont typeface="Courier New" panose="02070309020205020404" pitchFamily="49" charset="0"/>
              <a:buChar char="o"/>
            </a:pPr>
            <a:r>
              <a:rPr lang="en-US" sz="2500" dirty="0"/>
              <a:t>  A bottom pressure recorder (BPR)</a:t>
            </a:r>
          </a:p>
          <a:p>
            <a:pPr marL="342900" indent="167005">
              <a:buFont typeface="Courier New" panose="02070309020205020404" pitchFamily="49" charset="0"/>
              <a:buChar char="o"/>
            </a:pPr>
            <a:r>
              <a:rPr lang="en-US" sz="2500" dirty="0"/>
              <a:t>  Surface buoy with related electronics</a:t>
            </a:r>
          </a:p>
          <a:p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ym typeface="+mn-ea"/>
              </a:rPr>
              <a:t>The BPR monitors water pressure with a resolution of approximately 1 mm of sea water with 15-second averaged samples. Under normal conditions (no tsunami) the BPR sends data four times in an hour with individual instances being 15 seconds each. </a:t>
            </a:r>
          </a:p>
          <a:p>
            <a:endParaRPr lang="en-US" sz="2500" dirty="0"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ym typeface="+mn-ea"/>
              </a:rPr>
              <a:t>The BPR can make up to 3 attempts to get acknowledgment from the surface buoy that the data has been received.</a:t>
            </a:r>
            <a:endParaRPr 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EA8FE-84D9-4A32-B1F3-DAFA4D8E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75" y="63798"/>
            <a:ext cx="9037201" cy="62638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663"/>
            <a:ext cx="6410739" cy="4929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82" y="794044"/>
            <a:ext cx="1887607" cy="188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739" y="2684302"/>
            <a:ext cx="2502317" cy="165952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07997" y="794044"/>
            <a:ext cx="3402742" cy="20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954" y="1282148"/>
            <a:ext cx="2241416" cy="329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965" y="2295939"/>
            <a:ext cx="2286000" cy="2286000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9" idx="3"/>
          </p:cNvCxnSpPr>
          <p:nvPr/>
        </p:nvCxnSpPr>
        <p:spPr>
          <a:xfrm>
            <a:off x="8913056" y="3514064"/>
            <a:ext cx="946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4948" y="794044"/>
            <a:ext cx="2087217" cy="378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3009" y="119270"/>
            <a:ext cx="0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3975652" y="741047"/>
            <a:ext cx="2435087" cy="27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90" y="4622783"/>
            <a:ext cx="2797038" cy="20586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237306" y="3896140"/>
            <a:ext cx="599659" cy="72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899374" y="3896140"/>
            <a:ext cx="647699" cy="7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47748AA-B8FD-4C36-A854-60B36A4D4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273522" y="3636474"/>
            <a:ext cx="422067" cy="1087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73 -0.06204 L 0.03373 -0.06204 C 0.03581 -0.06366 0.03815 -0.06435 0.04024 -0.06643 C 0.04102 -0.06736 0.04089 -0.07083 0.0418 -0.07083 C 0.04297 -0.07083 0.04349 -0.06782 0.04427 -0.06643 L 0.04753 -0.07222 L 0.05 -0.07662 C 0.05144 -0.08426 0.04987 -0.07801 0.05326 -0.08518 C 0.05599 -0.09097 0.05417 -0.0912 0.05899 -0.09676 C 0.06055 -0.09884 0.0625 -0.10023 0.06381 -0.10255 C 0.06446 -0.1037 0.06485 -0.10463 0.0655 -0.10555 C 0.07136 -0.11412 0.06667 -0.10625 0.07045 -0.11273 C 0.07071 -0.11412 0.07084 -0.11574 0.07123 -0.11713 C 0.07344 -0.12593 0.0737 -0.12454 0.07526 -0.1331 C 0.07787 -0.14653 0.07552 -0.13935 0.07852 -0.14745 C 0.07878 -0.14884 0.07917 -0.15046 0.0793 -0.15185 C 0.07969 -0.15463 0.07904 -0.15856 0.08021 -0.16042 C 0.08099 -0.16204 0.08073 -0.15671 0.08099 -0.15463 C 0.08125 -0.15046 0.08086 -0.14583 0.08177 -0.14167 C 0.08216 -0.14028 0.08347 -0.14051 0.08425 -0.14028 C 0.08581 -0.13958 0.0892 -0.13889 0.0892 -0.13889 L 0.09167 -0.13727 " pathEditMode="relative" ptsTypes="AAAAAAAAAAAAAAAAAAAA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4 -0.14167 L 0.08594 -0.14167 C 0.09219 -0.14236 0.09844 -0.14167 0.10469 -0.14329 C 0.10625 -0.14352 0.1073 -0.1463 0.10873 -0.14745 C 0.10951 -0.14815 0.11042 -0.14838 0.1112 -0.14907 C 0.11198 -0.14977 0.11276 -0.15116 0.11368 -0.15185 C 0.11459 -0.15278 0.11589 -0.15255 0.11693 -0.15324 C 0.12761 -0.16134 0.11927 -0.15764 0.12748 -0.16065 C 0.13555 -0.16759 0.12448 -0.1588 0.13724 -0.16481 C 0.13815 -0.16528 0.13881 -0.16713 0.13972 -0.16782 C 0.1405 -0.16852 0.14141 -0.16875 0.14219 -0.16921 C 0.14297 -0.17014 0.14388 -0.17106 0.14466 -0.17222 C 0.14519 -0.17292 0.14558 -0.1743 0.14623 -0.175 C 0.14779 -0.17685 0.14948 -0.17824 0.15118 -0.1794 C 0.15326 -0.18102 0.15847 -0.18194 0.16016 -0.18218 C 0.16094 -0.18171 0.16211 -0.18218 0.1625 -0.18079 C 0.16341 -0.17824 0.16302 -0.175 0.16341 -0.17222 C 0.16355 -0.1706 0.16355 -0.16898 0.1642 -0.16782 C 0.16563 -0.16528 0.16914 -0.16204 0.16914 -0.16204 L 0.16667 -0.16343 " pathEditMode="relative" ptsTypes="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0625"/>
            <a:ext cx="3391786" cy="487685"/>
            <a:chOff x="-128266" y="-10626"/>
            <a:chExt cx="3040288" cy="48768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Arrow: Pentagon 2"/>
            <p:cNvSpPr/>
            <p:nvPr/>
          </p:nvSpPr>
          <p:spPr>
            <a:xfrm>
              <a:off x="3176" y="0"/>
              <a:ext cx="2908846" cy="477059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Pentagon 4"/>
            <p:cNvSpPr txBox="1"/>
            <p:nvPr/>
          </p:nvSpPr>
          <p:spPr>
            <a:xfrm>
              <a:off x="-128266" y="-10626"/>
              <a:ext cx="2789581" cy="4770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IN" sz="2000" kern="1200" dirty="0"/>
                <a:t>FLOW DIAGRAM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12094" y="-10629"/>
            <a:ext cx="5324556" cy="477060"/>
            <a:chOff x="1873798" y="-1"/>
            <a:chExt cx="5448968" cy="477060"/>
          </a:xfrm>
          <a:solidFill>
            <a:schemeClr val="bg2">
              <a:lumMod val="75000"/>
            </a:schemeClr>
          </a:solidFill>
        </p:grpSpPr>
        <p:sp>
          <p:nvSpPr>
            <p:cNvPr id="6" name="Arrow: Chevron 5"/>
            <p:cNvSpPr/>
            <p:nvPr/>
          </p:nvSpPr>
          <p:spPr>
            <a:xfrm>
              <a:off x="1873798" y="0"/>
              <a:ext cx="5448968" cy="47705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6"/>
            <p:cNvSpPr txBox="1"/>
            <p:nvPr/>
          </p:nvSpPr>
          <p:spPr>
            <a:xfrm>
              <a:off x="2250434" y="-1"/>
              <a:ext cx="4713919" cy="4770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en-IN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12094" y="2"/>
            <a:ext cx="6463831" cy="466429"/>
            <a:chOff x="6284541" y="0"/>
            <a:chExt cx="5104329" cy="477059"/>
          </a:xfrm>
          <a:solidFill>
            <a:schemeClr val="bg2">
              <a:lumMod val="75000"/>
            </a:schemeClr>
          </a:solidFill>
        </p:grpSpPr>
        <p:sp>
          <p:nvSpPr>
            <p:cNvPr id="9" name="Arrow: Chevron 8"/>
            <p:cNvSpPr/>
            <p:nvPr/>
          </p:nvSpPr>
          <p:spPr>
            <a:xfrm>
              <a:off x="6284541" y="0"/>
              <a:ext cx="5104329" cy="477059"/>
            </a:xfrm>
            <a:prstGeom prst="chevron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Chevron 8"/>
            <p:cNvSpPr txBox="1"/>
            <p:nvPr/>
          </p:nvSpPr>
          <p:spPr>
            <a:xfrm>
              <a:off x="6887605" y="40341"/>
              <a:ext cx="4243100" cy="43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HARDWARE</a:t>
              </a:r>
              <a:endParaRPr lang="en-IN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93788" y="-10620"/>
            <a:ext cx="2908846" cy="477059"/>
            <a:chOff x="10353822" y="0"/>
            <a:chExt cx="1838177" cy="477059"/>
          </a:xfrm>
        </p:grpSpPr>
        <p:sp>
          <p:nvSpPr>
            <p:cNvPr id="12" name="Arrow: Chevron 11"/>
            <p:cNvSpPr/>
            <p:nvPr/>
          </p:nvSpPr>
          <p:spPr>
            <a:xfrm>
              <a:off x="10353822" y="0"/>
              <a:ext cx="1838177" cy="47705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10"/>
            <p:cNvSpPr txBox="1"/>
            <p:nvPr/>
          </p:nvSpPr>
          <p:spPr>
            <a:xfrm>
              <a:off x="10592352" y="0"/>
              <a:ext cx="1361118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/>
                <a:t>SNAPSHOTS</a:t>
              </a:r>
              <a:endParaRPr lang="en-IN" sz="2400" kern="12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64" y="515384"/>
            <a:ext cx="6408344" cy="5779093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677285" y="1123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46" y="27278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CONVOLUTIONAL NEURAL NETWORK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76" y="0"/>
            <a:ext cx="4494396" cy="477059"/>
            <a:chOff x="3176" y="0"/>
            <a:chExt cx="3076474" cy="4770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Arrow: Pentagon 28"/>
            <p:cNvSpPr/>
            <p:nvPr/>
          </p:nvSpPr>
          <p:spPr>
            <a:xfrm>
              <a:off x="3176" y="0"/>
              <a:ext cx="2908846" cy="477059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Pentagon 4"/>
            <p:cNvSpPr txBox="1"/>
            <p:nvPr/>
          </p:nvSpPr>
          <p:spPr>
            <a:xfrm>
              <a:off x="3177" y="0"/>
              <a:ext cx="3076473" cy="4770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EXISTING APPROACH</a:t>
              </a:r>
              <a:endParaRPr lang="en-IN" sz="2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35" y="0"/>
            <a:ext cx="3686432" cy="477059"/>
            <a:chOff x="1873798" y="0"/>
            <a:chExt cx="5448968" cy="477059"/>
          </a:xfrm>
          <a:solidFill>
            <a:schemeClr val="bg2">
              <a:lumMod val="75000"/>
            </a:schemeClr>
          </a:solidFill>
        </p:grpSpPr>
        <p:sp>
          <p:nvSpPr>
            <p:cNvPr id="27" name="Arrow: Chevron 26"/>
            <p:cNvSpPr/>
            <p:nvPr/>
          </p:nvSpPr>
          <p:spPr>
            <a:xfrm>
              <a:off x="1873798" y="0"/>
              <a:ext cx="5448968" cy="477059"/>
            </a:xfrm>
            <a:prstGeom prst="chevron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6"/>
            <p:cNvSpPr txBox="1"/>
            <p:nvPr/>
          </p:nvSpPr>
          <p:spPr>
            <a:xfrm>
              <a:off x="2266700" y="0"/>
              <a:ext cx="4817537" cy="477059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PROPOSED SOLUTION</a:t>
              </a:r>
              <a:endParaRPr lang="en-IN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91741" y="0"/>
            <a:ext cx="3070081" cy="477059"/>
            <a:chOff x="6284541" y="0"/>
            <a:chExt cx="5104329" cy="477059"/>
          </a:xfrm>
        </p:grpSpPr>
        <p:sp>
          <p:nvSpPr>
            <p:cNvPr id="25" name="Arrow: Chevron 24"/>
            <p:cNvSpPr/>
            <p:nvPr/>
          </p:nvSpPr>
          <p:spPr>
            <a:xfrm>
              <a:off x="6284541" y="0"/>
              <a:ext cx="5104329" cy="47705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8"/>
            <p:cNvSpPr txBox="1"/>
            <p:nvPr/>
          </p:nvSpPr>
          <p:spPr>
            <a:xfrm>
              <a:off x="6523071" y="0"/>
              <a:ext cx="4627270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FRONT END</a:t>
              </a:r>
              <a:endParaRPr lang="en-IN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89342" y="2"/>
            <a:ext cx="2940115" cy="477059"/>
            <a:chOff x="10353822" y="0"/>
            <a:chExt cx="1838177" cy="477059"/>
          </a:xfrm>
        </p:grpSpPr>
        <p:sp>
          <p:nvSpPr>
            <p:cNvPr id="23" name="Arrow: Chevron 22"/>
            <p:cNvSpPr/>
            <p:nvPr/>
          </p:nvSpPr>
          <p:spPr>
            <a:xfrm>
              <a:off x="10353822" y="0"/>
              <a:ext cx="1838177" cy="47705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10"/>
            <p:cNvSpPr txBox="1"/>
            <p:nvPr/>
          </p:nvSpPr>
          <p:spPr>
            <a:xfrm>
              <a:off x="10592352" y="0"/>
              <a:ext cx="1361118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BACK END</a:t>
              </a:r>
              <a:endParaRPr lang="en-IN" sz="2400" kern="1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70615" y="1925560"/>
            <a:ext cx="113024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ym typeface="+mn-ea"/>
              </a:rPr>
              <a:t>Our solution is to build cost effective real time end to end deep learning model using Convolutional Neural Networks (CNN) to detect tsunami from pre-tsunami and post tsunami satellite aerial images.</a:t>
            </a:r>
            <a:endParaRPr lang="en-US" sz="24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ym typeface="+mn-ea"/>
              </a:rPr>
              <a:t>A dedicated labeled aerial image dataset to construct models that classify whether a building is washed away or not and a particular architecture in CNN is called Inception which works best for satellite aerial images.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ym typeface="+mn-ea"/>
              </a:rPr>
              <a:t>Satellite images are passed to our deep learning model in Amazon cloud services (AWS) which will detect if there is a threat from tsunami and alert the coastal guards and police to initiate evacuation.</a:t>
            </a:r>
            <a:endParaRPr lang="en-US" sz="24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ym typeface="+mn-ea"/>
              </a:rPr>
              <a:t>The model is regularly updated using images that are collected and trained so as to improve the model accuracy in detecting the possibility of a tsunami.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0625"/>
            <a:ext cx="3040288" cy="487685"/>
            <a:chOff x="-128266" y="-10626"/>
            <a:chExt cx="3040288" cy="48768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Arrow: Pentagon 28"/>
            <p:cNvSpPr/>
            <p:nvPr/>
          </p:nvSpPr>
          <p:spPr>
            <a:xfrm>
              <a:off x="3176" y="0"/>
              <a:ext cx="2908846" cy="477059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Pentagon 4"/>
            <p:cNvSpPr txBox="1"/>
            <p:nvPr/>
          </p:nvSpPr>
          <p:spPr>
            <a:xfrm>
              <a:off x="-128266" y="-10626"/>
              <a:ext cx="2789581" cy="4770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EXISTING APPROACH</a:t>
              </a:r>
              <a:endParaRPr lang="en-IN" sz="2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54109" y="-10629"/>
            <a:ext cx="5682541" cy="477060"/>
            <a:chOff x="1873798" y="-1"/>
            <a:chExt cx="5448968" cy="477060"/>
          </a:xfrm>
          <a:solidFill>
            <a:schemeClr val="bg2">
              <a:lumMod val="75000"/>
            </a:schemeClr>
          </a:solidFill>
        </p:grpSpPr>
        <p:sp>
          <p:nvSpPr>
            <p:cNvPr id="27" name="Arrow: Chevron 26"/>
            <p:cNvSpPr/>
            <p:nvPr/>
          </p:nvSpPr>
          <p:spPr>
            <a:xfrm>
              <a:off x="1873798" y="0"/>
              <a:ext cx="5448968" cy="47705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6"/>
            <p:cNvSpPr txBox="1"/>
            <p:nvPr/>
          </p:nvSpPr>
          <p:spPr>
            <a:xfrm>
              <a:off x="2250434" y="-1"/>
              <a:ext cx="4713919" cy="4770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PROPOSED SOLUTION</a:t>
              </a:r>
              <a:endParaRPr lang="en-IN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88345" y="-10631"/>
            <a:ext cx="2908846" cy="466429"/>
            <a:chOff x="6284541" y="0"/>
            <a:chExt cx="5104329" cy="477059"/>
          </a:xfrm>
          <a:solidFill>
            <a:schemeClr val="bg2">
              <a:lumMod val="75000"/>
            </a:schemeClr>
          </a:solidFill>
        </p:grpSpPr>
        <p:sp>
          <p:nvSpPr>
            <p:cNvPr id="25" name="Arrow: Chevron 24"/>
            <p:cNvSpPr/>
            <p:nvPr/>
          </p:nvSpPr>
          <p:spPr>
            <a:xfrm>
              <a:off x="6284541" y="0"/>
              <a:ext cx="5104329" cy="477059"/>
            </a:xfrm>
            <a:prstGeom prst="chevron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8"/>
            <p:cNvSpPr txBox="1"/>
            <p:nvPr/>
          </p:nvSpPr>
          <p:spPr>
            <a:xfrm>
              <a:off x="6887605" y="40341"/>
              <a:ext cx="4243100" cy="4367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FRONT END</a:t>
              </a:r>
              <a:endParaRPr lang="en-IN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93788" y="-10620"/>
            <a:ext cx="2908846" cy="477059"/>
            <a:chOff x="10353822" y="0"/>
            <a:chExt cx="1838177" cy="477059"/>
          </a:xfrm>
        </p:grpSpPr>
        <p:sp>
          <p:nvSpPr>
            <p:cNvPr id="23" name="Arrow: Chevron 22"/>
            <p:cNvSpPr/>
            <p:nvPr/>
          </p:nvSpPr>
          <p:spPr>
            <a:xfrm>
              <a:off x="10353822" y="0"/>
              <a:ext cx="1838177" cy="47705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10"/>
            <p:cNvSpPr txBox="1"/>
            <p:nvPr/>
          </p:nvSpPr>
          <p:spPr>
            <a:xfrm>
              <a:off x="10592352" y="0"/>
              <a:ext cx="1361118" cy="477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BACK END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70497" y="1180214"/>
            <a:ext cx="405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TECHNOLOGY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4675" y="2018552"/>
            <a:ext cx="11015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sym typeface="+mn-ea"/>
              </a:rPr>
              <a:t>The front end pertains to a webpage which incorporates a log in mechanism after which the user would be able to choose among the cities given (Chennai, Calcutta, Mumbai and Trivandrum). This operation is necessary for user efficient user interface.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sym typeface="+mn-ea"/>
              </a:rPr>
              <a:t>The database is obtained from Amazon Web Services(AWS). The images are stored in S3 bucket.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sym typeface="+mn-ea"/>
              </a:rPr>
              <a:t>Website design is implemented using JavaScript, Bootstrap and HTML. The front end is hosted using Flask library which is used to host webpages.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76" y="0"/>
            <a:ext cx="4498376" cy="477059"/>
            <a:chOff x="3175" y="0"/>
            <a:chExt cx="3235777" cy="4770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Arrow: Pentagon 28"/>
            <p:cNvSpPr/>
            <p:nvPr/>
          </p:nvSpPr>
          <p:spPr>
            <a:xfrm>
              <a:off x="3176" y="0"/>
              <a:ext cx="2908846" cy="477059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Pentagon 4"/>
            <p:cNvSpPr txBox="1"/>
            <p:nvPr/>
          </p:nvSpPr>
          <p:spPr>
            <a:xfrm>
              <a:off x="3175" y="0"/>
              <a:ext cx="3235777" cy="4770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EXISTING APPROACHES</a:t>
              </a:r>
              <a:endParaRPr lang="en-IN" sz="2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61907" y="2"/>
            <a:ext cx="4327450" cy="477059"/>
            <a:chOff x="1873798" y="0"/>
            <a:chExt cx="5448968" cy="477059"/>
          </a:xfrm>
          <a:solidFill>
            <a:schemeClr val="bg2">
              <a:lumMod val="75000"/>
            </a:schemeClr>
          </a:solidFill>
        </p:grpSpPr>
        <p:sp>
          <p:nvSpPr>
            <p:cNvPr id="27" name="Arrow: Chevron 26"/>
            <p:cNvSpPr/>
            <p:nvPr/>
          </p:nvSpPr>
          <p:spPr>
            <a:xfrm>
              <a:off x="1873798" y="0"/>
              <a:ext cx="5448968" cy="47705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6"/>
            <p:cNvSpPr txBox="1"/>
            <p:nvPr/>
          </p:nvSpPr>
          <p:spPr>
            <a:xfrm>
              <a:off x="2112328" y="0"/>
              <a:ext cx="4971909" cy="4770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PROPOSED SOLUTION</a:t>
              </a:r>
              <a:endParaRPr lang="en-IN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4084" y="-1"/>
            <a:ext cx="2603352" cy="477059"/>
            <a:chOff x="6284541" y="0"/>
            <a:chExt cx="5104329" cy="4770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Arrow: Chevron 24"/>
            <p:cNvSpPr/>
            <p:nvPr/>
          </p:nvSpPr>
          <p:spPr>
            <a:xfrm>
              <a:off x="6284541" y="0"/>
              <a:ext cx="5104329" cy="477059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8"/>
            <p:cNvSpPr txBox="1"/>
            <p:nvPr/>
          </p:nvSpPr>
          <p:spPr>
            <a:xfrm>
              <a:off x="6845306" y="21266"/>
              <a:ext cx="4305033" cy="4557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     </a:t>
              </a:r>
              <a:r>
                <a:rPr lang="en-US" sz="2000" dirty="0"/>
                <a:t>FRONT END</a:t>
              </a:r>
              <a:endParaRPr lang="en-IN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64106" y="-1"/>
            <a:ext cx="3227894" cy="483253"/>
            <a:chOff x="10324214" y="-10633"/>
            <a:chExt cx="1867786" cy="483253"/>
          </a:xfrm>
          <a:solidFill>
            <a:schemeClr val="bg2">
              <a:lumMod val="50000"/>
            </a:schemeClr>
          </a:solidFill>
        </p:grpSpPr>
        <p:sp>
          <p:nvSpPr>
            <p:cNvPr id="23" name="Arrow: Chevron 22"/>
            <p:cNvSpPr/>
            <p:nvPr/>
          </p:nvSpPr>
          <p:spPr>
            <a:xfrm>
              <a:off x="10324214" y="-10633"/>
              <a:ext cx="1867786" cy="477059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4" name="Arrow: Chevron 10"/>
            <p:cNvSpPr txBox="1"/>
            <p:nvPr/>
          </p:nvSpPr>
          <p:spPr>
            <a:xfrm>
              <a:off x="10597937" y="4437"/>
              <a:ext cx="1322360" cy="4681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BACK END</a:t>
              </a:r>
              <a:endParaRPr lang="en-IN" sz="2400" kern="1200" dirty="0"/>
            </a:p>
          </p:txBody>
        </p:sp>
      </p:grpSp>
      <p:graphicFrame>
        <p:nvGraphicFramePr>
          <p:cNvPr id="31" name="Diagram 30"/>
          <p:cNvGraphicFramePr/>
          <p:nvPr/>
        </p:nvGraphicFramePr>
        <p:xfrm>
          <a:off x="1231971" y="755780"/>
          <a:ext cx="10156900" cy="8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036497" y="4954791"/>
            <a:ext cx="105478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+mn-ea"/>
              </a:rPr>
              <a:t>The back end aspect of our project is accomplished using the mechanism of Convolutional Neural Networks(CNN).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" y="1126476"/>
            <a:ext cx="11269809" cy="3807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543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AND PROFILING OF ASD</dc:title>
  <dc:creator>Adithya Balaji</dc:creator>
  <cp:lastModifiedBy>Sandeep R.J</cp:lastModifiedBy>
  <cp:revision>87</cp:revision>
  <dcterms:created xsi:type="dcterms:W3CDTF">2019-01-25T12:40:00Z</dcterms:created>
  <dcterms:modified xsi:type="dcterms:W3CDTF">2019-03-03T09:41:40Z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