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9" r:id="rId5"/>
    <p:sldId id="280" r:id="rId6"/>
    <p:sldId id="281" r:id="rId7"/>
    <p:sldId id="282" r:id="rId8"/>
    <p:sldId id="283" r:id="rId9"/>
    <p:sldId id="285" r:id="rId10"/>
    <p:sldId id="284"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8/31/2024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94897" y="276225"/>
            <a:ext cx="4609192" cy="1942000"/>
          </a:xfrm>
        </p:spPr>
        <p:txBody>
          <a:bodyPr anchor="b">
            <a:normAutofit fontScale="90000"/>
          </a:bodyPr>
          <a:lstStyle/>
          <a:p>
            <a:pPr algn="l"/>
            <a:r>
              <a:rPr lang="en-US" sz="5300" dirty="0"/>
              <a:t>Employee Data Analysis using Excel </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34150" y="2647950"/>
            <a:ext cx="4991100" cy="3143250"/>
          </a:xfrm>
        </p:spPr>
        <p:txBody>
          <a:bodyPr anchor="t">
            <a:normAutofit lnSpcReduction="10000"/>
          </a:bodyPr>
          <a:lstStyle/>
          <a:p>
            <a:r>
              <a:rPr lang="en-US" sz="2400" dirty="0"/>
              <a:t>STUDENT NAME: </a:t>
            </a:r>
            <a:r>
              <a:rPr lang="en-US" sz="2200" dirty="0"/>
              <a:t>ELAKIYAA.J.B</a:t>
            </a:r>
          </a:p>
          <a:p>
            <a:r>
              <a:rPr lang="en-US" sz="2400" dirty="0"/>
              <a:t>REGISTER NO: 312215819</a:t>
            </a:r>
          </a:p>
          <a:p>
            <a:r>
              <a:rPr lang="en-US" sz="2400" dirty="0"/>
              <a:t>DEPARTMENT: </a:t>
            </a:r>
            <a:r>
              <a:rPr lang="en-US" sz="2200" dirty="0"/>
              <a:t>B.COM ACCOUNTING AND FINANCE</a:t>
            </a:r>
          </a:p>
          <a:p>
            <a:r>
              <a:rPr lang="en-US" sz="2400" dirty="0"/>
              <a:t>COLLEGE: </a:t>
            </a:r>
            <a:r>
              <a:rPr lang="en-US" sz="2000" dirty="0"/>
              <a:t>SHRI SHANKARLAL SUNDARBAI SHASHUN JAIN COLLEGE FOR WOMEN</a:t>
            </a:r>
            <a:r>
              <a:rPr lang="en-US" sz="2400" dirty="0"/>
              <a:t>                                                               </a:t>
            </a:r>
          </a:p>
          <a:p>
            <a:endParaRPr lang="en-US" sz="2400" dirty="0"/>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FCA5-6E74-4DF2-D280-C977E9F13A3C}"/>
              </a:ext>
            </a:extLst>
          </p:cNvPr>
          <p:cNvSpPr>
            <a:spLocks noGrp="1"/>
          </p:cNvSpPr>
          <p:nvPr>
            <p:ph type="title"/>
          </p:nvPr>
        </p:nvSpPr>
        <p:spPr/>
        <p:txBody>
          <a:bodyPr/>
          <a:lstStyle/>
          <a:p>
            <a:r>
              <a:rPr lang="en-US" b="1" u="sng" dirty="0">
                <a:solidFill>
                  <a:schemeClr val="tx2">
                    <a:lumMod val="50000"/>
                  </a:schemeClr>
                </a:solidFill>
              </a:rPr>
              <a:t>MODELLING</a:t>
            </a:r>
            <a:endParaRPr lang="en-IN" b="1" u="sng" dirty="0">
              <a:solidFill>
                <a:schemeClr val="tx2">
                  <a:lumMod val="50000"/>
                </a:schemeClr>
              </a:solidFill>
            </a:endParaRPr>
          </a:p>
        </p:txBody>
      </p:sp>
      <p:sp>
        <p:nvSpPr>
          <p:cNvPr id="4" name="TextBox 3">
            <a:extLst>
              <a:ext uri="{FF2B5EF4-FFF2-40B4-BE49-F238E27FC236}">
                <a16:creationId xmlns:a16="http://schemas.microsoft.com/office/drawing/2014/main" id="{5DC251F5-33EC-7B00-8B3C-05A860C47105}"/>
              </a:ext>
            </a:extLst>
          </p:cNvPr>
          <p:cNvSpPr txBox="1"/>
          <p:nvPr/>
        </p:nvSpPr>
        <p:spPr>
          <a:xfrm>
            <a:off x="428625" y="2551837"/>
            <a:ext cx="8715375" cy="3231654"/>
          </a:xfrm>
          <a:prstGeom prst="rect">
            <a:avLst/>
          </a:prstGeom>
          <a:noFill/>
        </p:spPr>
        <p:txBody>
          <a:bodyPr wrap="square">
            <a:spAutoFit/>
          </a:bodyPr>
          <a:lstStyle/>
          <a:p>
            <a:r>
              <a:rPr lang="en-US" sz="2800" dirty="0">
                <a:solidFill>
                  <a:schemeClr val="accent3"/>
                </a:solidFill>
              </a:rPr>
              <a:t>5) </a:t>
            </a:r>
            <a:r>
              <a:rPr lang="en-US" sz="3200" u="sng" dirty="0">
                <a:solidFill>
                  <a:schemeClr val="accent3"/>
                </a:solidFill>
              </a:rPr>
              <a:t>SUMMARY OF PIVOT LEVEL</a:t>
            </a:r>
          </a:p>
          <a:p>
            <a:r>
              <a:rPr lang="en-US" sz="2800" dirty="0"/>
              <a:t>Segregating od certain features to rows, columns, heading and so on.</a:t>
            </a:r>
          </a:p>
          <a:p>
            <a:endParaRPr lang="en-US" sz="2800" dirty="0">
              <a:solidFill>
                <a:schemeClr val="accent3"/>
              </a:solidFill>
            </a:endParaRPr>
          </a:p>
          <a:p>
            <a:r>
              <a:rPr lang="en-US" sz="2800" dirty="0">
                <a:solidFill>
                  <a:schemeClr val="accent3"/>
                </a:solidFill>
              </a:rPr>
              <a:t>6) </a:t>
            </a:r>
            <a:r>
              <a:rPr lang="en-US" sz="3200" u="sng" dirty="0">
                <a:solidFill>
                  <a:schemeClr val="accent3"/>
                </a:solidFill>
              </a:rPr>
              <a:t>SIVISUALIZATION</a:t>
            </a:r>
          </a:p>
          <a:p>
            <a:r>
              <a:rPr lang="en-US" sz="2800" dirty="0"/>
              <a:t>Once completed with pivot table, created the graph for precise visualization</a:t>
            </a:r>
            <a:endParaRPr lang="en-IN" sz="2800" dirty="0"/>
          </a:p>
        </p:txBody>
      </p:sp>
    </p:spTree>
    <p:extLst>
      <p:ext uri="{BB962C8B-B14F-4D97-AF65-F5344CB8AC3E}">
        <p14:creationId xmlns:p14="http://schemas.microsoft.com/office/powerpoint/2010/main" val="232230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F9FC-9A4D-A1D4-98D1-1B13FBF07E4F}"/>
              </a:ext>
            </a:extLst>
          </p:cNvPr>
          <p:cNvSpPr>
            <a:spLocks noGrp="1"/>
          </p:cNvSpPr>
          <p:nvPr>
            <p:ph type="title"/>
          </p:nvPr>
        </p:nvSpPr>
        <p:spPr/>
        <p:txBody>
          <a:bodyPr/>
          <a:lstStyle/>
          <a:p>
            <a:r>
              <a:rPr lang="en-US" dirty="0"/>
              <a:t>RESULTS</a:t>
            </a:r>
            <a:endParaRPr lang="en-IN" dirty="0"/>
          </a:p>
        </p:txBody>
      </p:sp>
      <p:pic>
        <p:nvPicPr>
          <p:cNvPr id="4" name="Graphic 3">
            <a:extLst>
              <a:ext uri="{FF2B5EF4-FFF2-40B4-BE49-F238E27FC236}">
                <a16:creationId xmlns:a16="http://schemas.microsoft.com/office/drawing/2014/main" id="{1CB26024-CDA1-43D4-6DF7-E7A2F3142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3687" y="2147887"/>
            <a:ext cx="2290763" cy="2752725"/>
          </a:xfrm>
          <a:prstGeom prst="rect">
            <a:avLst/>
          </a:prstGeom>
        </p:spPr>
      </p:pic>
      <p:pic>
        <p:nvPicPr>
          <p:cNvPr id="6" name="Graphic 5">
            <a:extLst>
              <a:ext uri="{FF2B5EF4-FFF2-40B4-BE49-F238E27FC236}">
                <a16:creationId xmlns:a16="http://schemas.microsoft.com/office/drawing/2014/main" id="{41590849-8E26-D193-BBC7-1396BC0E52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2147887"/>
            <a:ext cx="4867275" cy="2752725"/>
          </a:xfrm>
          <a:prstGeom prst="rect">
            <a:avLst/>
          </a:prstGeom>
        </p:spPr>
      </p:pic>
      <p:pic>
        <p:nvPicPr>
          <p:cNvPr id="8" name="Graphic 7">
            <a:extLst>
              <a:ext uri="{FF2B5EF4-FFF2-40B4-BE49-F238E27FC236}">
                <a16:creationId xmlns:a16="http://schemas.microsoft.com/office/drawing/2014/main" id="{A847C12F-366D-4D6C-E32F-84C311E92C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6077" y="2147887"/>
            <a:ext cx="4486273" cy="2752725"/>
          </a:xfrm>
          <a:prstGeom prst="rect">
            <a:avLst/>
          </a:prstGeom>
        </p:spPr>
      </p:pic>
    </p:spTree>
    <p:extLst>
      <p:ext uri="{BB962C8B-B14F-4D97-AF65-F5344CB8AC3E}">
        <p14:creationId xmlns:p14="http://schemas.microsoft.com/office/powerpoint/2010/main" val="188594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DDC-7CDC-51AC-DD6F-37806BAB2E89}"/>
              </a:ext>
            </a:extLst>
          </p:cNvPr>
          <p:cNvSpPr>
            <a:spLocks noGrp="1"/>
          </p:cNvSpPr>
          <p:nvPr>
            <p:ph type="title"/>
          </p:nvPr>
        </p:nvSpPr>
        <p:spPr/>
        <p:txBody>
          <a:bodyPr/>
          <a:lstStyle/>
          <a:p>
            <a:r>
              <a:rPr lang="en-US" b="1" u="sng" dirty="0">
                <a:solidFill>
                  <a:schemeClr val="tx2">
                    <a:lumMod val="50000"/>
                  </a:schemeClr>
                </a:solidFill>
              </a:rPr>
              <a:t>CONCLUSION</a:t>
            </a:r>
            <a:endParaRPr lang="en-IN" b="1" u="sng" dirty="0">
              <a:solidFill>
                <a:schemeClr val="tx2">
                  <a:lumMod val="50000"/>
                </a:schemeClr>
              </a:solidFill>
            </a:endParaRPr>
          </a:p>
        </p:txBody>
      </p:sp>
      <p:sp>
        <p:nvSpPr>
          <p:cNvPr id="5" name="TextBox 4">
            <a:extLst>
              <a:ext uri="{FF2B5EF4-FFF2-40B4-BE49-F238E27FC236}">
                <a16:creationId xmlns:a16="http://schemas.microsoft.com/office/drawing/2014/main" id="{993F8E59-55C4-DBFC-D798-A969FF7A3E71}"/>
              </a:ext>
            </a:extLst>
          </p:cNvPr>
          <p:cNvSpPr txBox="1"/>
          <p:nvPr/>
        </p:nvSpPr>
        <p:spPr>
          <a:xfrm>
            <a:off x="600075" y="2162176"/>
            <a:ext cx="8543925" cy="3970318"/>
          </a:xfrm>
          <a:prstGeom prst="rect">
            <a:avLst/>
          </a:prstGeom>
          <a:noFill/>
        </p:spPr>
        <p:txBody>
          <a:bodyPr wrap="square">
            <a:spAutoFit/>
          </a:bodyPr>
          <a:lstStyle/>
          <a:p>
            <a:r>
              <a:rPr lang="en-US" sz="2800" dirty="0"/>
              <a:t>Employee Performance Analysis on Excel is a powerful tool for organizations to measure, track, and improve employee performance. By leveraging Excel's capabilities, HR managers and department heads can:</a:t>
            </a:r>
          </a:p>
          <a:p>
            <a:pPr marL="342900" indent="-342900">
              <a:buAutoNum type="arabicPeriod"/>
            </a:pPr>
            <a:r>
              <a:rPr lang="en-US" sz="2800" dirty="0"/>
              <a:t>Automate data collection and analysis</a:t>
            </a:r>
          </a:p>
          <a:p>
            <a:r>
              <a:rPr lang="en-US" sz="2800" dirty="0"/>
              <a:t>2. Identify trends and areas for improvement</a:t>
            </a:r>
          </a:p>
          <a:p>
            <a:r>
              <a:rPr lang="en-US" sz="2800" dirty="0"/>
              <a:t>3. Make data-driven decisions</a:t>
            </a:r>
          </a:p>
          <a:p>
            <a:r>
              <a:rPr lang="en-US" sz="2800" dirty="0"/>
              <a:t>4. Enhance employee engagement and productivity</a:t>
            </a:r>
          </a:p>
          <a:p>
            <a:r>
              <a:rPr lang="en-US" sz="2800" dirty="0"/>
              <a:t>5. Improve talent retention and development</a:t>
            </a:r>
            <a:endParaRPr lang="en-IN" sz="2800" dirty="0"/>
          </a:p>
        </p:txBody>
      </p:sp>
    </p:spTree>
    <p:extLst>
      <p:ext uri="{BB962C8B-B14F-4D97-AF65-F5344CB8AC3E}">
        <p14:creationId xmlns:p14="http://schemas.microsoft.com/office/powerpoint/2010/main" val="3123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D4CA-E16F-D3C9-02F4-2413553D34DC}"/>
              </a:ext>
            </a:extLst>
          </p:cNvPr>
          <p:cNvSpPr>
            <a:spLocks noGrp="1"/>
          </p:cNvSpPr>
          <p:nvPr>
            <p:ph type="title"/>
          </p:nvPr>
        </p:nvSpPr>
        <p:spPr/>
        <p:txBody>
          <a:bodyPr/>
          <a:lstStyle/>
          <a:p>
            <a:r>
              <a:rPr lang="en-IN" dirty="0"/>
              <a:t>  </a:t>
            </a:r>
            <a:r>
              <a:rPr lang="en-IN" sz="5400" dirty="0">
                <a:solidFill>
                  <a:schemeClr val="tx1"/>
                </a:solidFill>
              </a:rPr>
              <a:t>PROJECT TITLE</a:t>
            </a:r>
          </a:p>
        </p:txBody>
      </p:sp>
      <p:sp>
        <p:nvSpPr>
          <p:cNvPr id="4" name="TextBox 3">
            <a:extLst>
              <a:ext uri="{FF2B5EF4-FFF2-40B4-BE49-F238E27FC236}">
                <a16:creationId xmlns:a16="http://schemas.microsoft.com/office/drawing/2014/main" id="{A7173F64-61F8-9842-CF64-F99FD8599241}"/>
              </a:ext>
            </a:extLst>
          </p:cNvPr>
          <p:cNvSpPr txBox="1"/>
          <p:nvPr/>
        </p:nvSpPr>
        <p:spPr>
          <a:xfrm>
            <a:off x="913794" y="2228850"/>
            <a:ext cx="8401655" cy="2585323"/>
          </a:xfrm>
          <a:prstGeom prst="rect">
            <a:avLst/>
          </a:prstGeom>
          <a:noFill/>
        </p:spPr>
        <p:txBody>
          <a:bodyPr wrap="square">
            <a:spAutoFit/>
          </a:bodyPr>
          <a:lstStyle/>
          <a:p>
            <a:r>
              <a:rPr lang="en-US" sz="5400" dirty="0"/>
              <a:t>EMPLOYEE PERFORMANCE ANALYSIS USING EXCEL………</a:t>
            </a:r>
          </a:p>
        </p:txBody>
      </p:sp>
    </p:spTree>
    <p:extLst>
      <p:ext uri="{BB962C8B-B14F-4D97-AF65-F5344CB8AC3E}">
        <p14:creationId xmlns:p14="http://schemas.microsoft.com/office/powerpoint/2010/main" val="417438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0F57-1275-C271-0BF8-7EE8C55AAEFE}"/>
              </a:ext>
            </a:extLst>
          </p:cNvPr>
          <p:cNvSpPr>
            <a:spLocks noGrp="1"/>
          </p:cNvSpPr>
          <p:nvPr>
            <p:ph type="title"/>
          </p:nvPr>
        </p:nvSpPr>
        <p:spPr/>
        <p:txBody>
          <a:bodyPr>
            <a:normAutofit/>
          </a:bodyPr>
          <a:lstStyle/>
          <a:p>
            <a:r>
              <a:rPr lang="en-IN" sz="6000" spc="25" dirty="0"/>
              <a:t>A</a:t>
            </a:r>
            <a:r>
              <a:rPr lang="en-IN" sz="6000" spc="-5" dirty="0"/>
              <a:t>G</a:t>
            </a:r>
            <a:r>
              <a:rPr lang="en-IN" sz="6000" spc="-35" dirty="0"/>
              <a:t>E</a:t>
            </a:r>
            <a:r>
              <a:rPr lang="en-IN" sz="6000" spc="15" dirty="0"/>
              <a:t>N</a:t>
            </a:r>
            <a:r>
              <a:rPr lang="en-IN" sz="6000" dirty="0"/>
              <a:t>DA</a:t>
            </a:r>
          </a:p>
        </p:txBody>
      </p:sp>
      <p:pic>
        <p:nvPicPr>
          <p:cNvPr id="4" name="Picture 3">
            <a:extLst>
              <a:ext uri="{FF2B5EF4-FFF2-40B4-BE49-F238E27FC236}">
                <a16:creationId xmlns:a16="http://schemas.microsoft.com/office/drawing/2014/main" id="{A9636136-2794-A5D7-328B-7434E0EFB244}"/>
              </a:ext>
            </a:extLst>
          </p:cNvPr>
          <p:cNvPicPr>
            <a:picLocks noChangeAspect="1"/>
          </p:cNvPicPr>
          <p:nvPr/>
        </p:nvPicPr>
        <p:blipFill>
          <a:blip r:embed="rId2"/>
          <a:stretch>
            <a:fillRect/>
          </a:stretch>
        </p:blipFill>
        <p:spPr>
          <a:xfrm>
            <a:off x="1190625" y="2057399"/>
            <a:ext cx="4171950" cy="4495801"/>
          </a:xfrm>
          <a:prstGeom prst="rect">
            <a:avLst/>
          </a:prstGeom>
        </p:spPr>
      </p:pic>
    </p:spTree>
    <p:extLst>
      <p:ext uri="{BB962C8B-B14F-4D97-AF65-F5344CB8AC3E}">
        <p14:creationId xmlns:p14="http://schemas.microsoft.com/office/powerpoint/2010/main" val="2708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F22E-7FEA-312B-53F7-586F62843873}"/>
              </a:ext>
            </a:extLst>
          </p:cNvPr>
          <p:cNvSpPr>
            <a:spLocks noGrp="1"/>
          </p:cNvSpPr>
          <p:nvPr>
            <p:ph type="title"/>
          </p:nvPr>
        </p:nvSpPr>
        <p:spPr/>
        <p:txBody>
          <a:bodyPr/>
          <a:lstStyle/>
          <a:p>
            <a:r>
              <a:rPr lang="en-US" b="1" u="sng" dirty="0">
                <a:solidFill>
                  <a:schemeClr val="tx2">
                    <a:lumMod val="50000"/>
                  </a:schemeClr>
                </a:solidFill>
              </a:rPr>
              <a:t>PROBLEM STATEMENT</a:t>
            </a:r>
            <a:endParaRPr lang="en-IN" b="1" u="sng" dirty="0">
              <a:solidFill>
                <a:schemeClr val="tx2">
                  <a:lumMod val="50000"/>
                </a:schemeClr>
              </a:solidFill>
            </a:endParaRPr>
          </a:p>
        </p:txBody>
      </p:sp>
      <p:sp>
        <p:nvSpPr>
          <p:cNvPr id="4" name="TextBox 3">
            <a:extLst>
              <a:ext uri="{FF2B5EF4-FFF2-40B4-BE49-F238E27FC236}">
                <a16:creationId xmlns:a16="http://schemas.microsoft.com/office/drawing/2014/main" id="{CA5260E4-45E0-827B-CAB8-5DEE4A88D37F}"/>
              </a:ext>
            </a:extLst>
          </p:cNvPr>
          <p:cNvSpPr txBox="1"/>
          <p:nvPr/>
        </p:nvSpPr>
        <p:spPr>
          <a:xfrm>
            <a:off x="409575" y="2551837"/>
            <a:ext cx="10857982" cy="2554545"/>
          </a:xfrm>
          <a:prstGeom prst="rect">
            <a:avLst/>
          </a:prstGeom>
          <a:noFill/>
        </p:spPr>
        <p:txBody>
          <a:bodyPr wrap="square">
            <a:spAutoFit/>
          </a:bodyPr>
          <a:lstStyle/>
          <a:p>
            <a:r>
              <a:rPr lang="en-US" sz="3200" dirty="0"/>
              <a:t>"As the HR Manager of a mid-sized organization, I need to analyze the performance of 500 employees across various departments and roles. The current manual process of tracking performance metrics, such as sales targets, task completion rates, and training participation, is time-consuming and prone to errors.</a:t>
            </a:r>
            <a:endParaRPr lang="en-IN" sz="3200" dirty="0"/>
          </a:p>
        </p:txBody>
      </p:sp>
    </p:spTree>
    <p:extLst>
      <p:ext uri="{BB962C8B-B14F-4D97-AF65-F5344CB8AC3E}">
        <p14:creationId xmlns:p14="http://schemas.microsoft.com/office/powerpoint/2010/main" val="153668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656A-62EE-263B-83DC-93782493FD45}"/>
              </a:ext>
            </a:extLst>
          </p:cNvPr>
          <p:cNvSpPr>
            <a:spLocks noGrp="1"/>
          </p:cNvSpPr>
          <p:nvPr>
            <p:ph type="title"/>
          </p:nvPr>
        </p:nvSpPr>
        <p:spPr>
          <a:xfrm>
            <a:off x="323850" y="609600"/>
            <a:ext cx="10943707" cy="742950"/>
          </a:xfrm>
        </p:spPr>
        <p:txBody>
          <a:bodyPr/>
          <a:lstStyle/>
          <a:p>
            <a:r>
              <a:rPr lang="en-US" b="1" u="sng" dirty="0">
                <a:solidFill>
                  <a:schemeClr val="tx2">
                    <a:lumMod val="50000"/>
                  </a:schemeClr>
                </a:solidFill>
              </a:rPr>
              <a:t>PROJECT REVIEW</a:t>
            </a:r>
            <a:endParaRPr lang="en-IN" b="1" u="sng" dirty="0">
              <a:solidFill>
                <a:schemeClr val="tx2">
                  <a:lumMod val="50000"/>
                </a:schemeClr>
              </a:solidFill>
            </a:endParaRPr>
          </a:p>
        </p:txBody>
      </p:sp>
      <p:sp>
        <p:nvSpPr>
          <p:cNvPr id="4" name="TextBox 3">
            <a:extLst>
              <a:ext uri="{FF2B5EF4-FFF2-40B4-BE49-F238E27FC236}">
                <a16:creationId xmlns:a16="http://schemas.microsoft.com/office/drawing/2014/main" id="{B516332A-4F50-91F8-DFA7-FF7F10715239}"/>
              </a:ext>
            </a:extLst>
          </p:cNvPr>
          <p:cNvSpPr txBox="1"/>
          <p:nvPr/>
        </p:nvSpPr>
        <p:spPr>
          <a:xfrm>
            <a:off x="219076" y="1495426"/>
            <a:ext cx="11334750" cy="4770537"/>
          </a:xfrm>
          <a:prstGeom prst="rect">
            <a:avLst/>
          </a:prstGeom>
          <a:noFill/>
        </p:spPr>
        <p:txBody>
          <a:bodyPr wrap="square">
            <a:spAutoFit/>
          </a:bodyPr>
          <a:lstStyle/>
          <a:p>
            <a:r>
              <a:rPr lang="en-US" sz="2000" dirty="0"/>
              <a:t>This project review provides a comprehensive overview of the Employee Performance Analysis on Excel, covering objectives, scope, deliverables, evaluation criteria, timeline, resources, risks, benefits, lessons learned, and future enhancements.</a:t>
            </a:r>
          </a:p>
          <a:p>
            <a:endParaRPr lang="en-US" sz="2000" u="sng" dirty="0"/>
          </a:p>
          <a:p>
            <a:r>
              <a:rPr lang="en-US" sz="2000" u="sng" dirty="0"/>
              <a:t>Rating Scale:-</a:t>
            </a:r>
          </a:p>
          <a:p>
            <a:r>
              <a:rPr lang="en-US" sz="2000" dirty="0"/>
              <a:t> 1 (Needs Improvement) </a:t>
            </a:r>
          </a:p>
          <a:p>
            <a:r>
              <a:rPr lang="en-US" sz="2000" dirty="0"/>
              <a:t>2 (Meets Expectations)</a:t>
            </a:r>
          </a:p>
          <a:p>
            <a:r>
              <a:rPr lang="en-US" sz="2000" dirty="0"/>
              <a:t>3(Exceeds Expectations)</a:t>
            </a:r>
          </a:p>
          <a:p>
            <a:endParaRPr lang="en-US" sz="2000" u="sng" dirty="0"/>
          </a:p>
          <a:p>
            <a:r>
              <a:rPr lang="en-US" sz="2000" u="sng" dirty="0"/>
              <a:t>Project Rating</a:t>
            </a:r>
            <a:r>
              <a:rPr lang="en-US" sz="2000" dirty="0"/>
              <a:t>: 2.5 (Exceeds Expectations in some areas, Meets Expectations overall)</a:t>
            </a:r>
          </a:p>
          <a:p>
            <a:endParaRPr lang="en-US" sz="2000" u="sng" dirty="0"/>
          </a:p>
          <a:p>
            <a:r>
              <a:rPr lang="en-US" sz="2000" u="sng" dirty="0"/>
              <a:t>Recommendations:</a:t>
            </a:r>
          </a:p>
          <a:p>
            <a:pPr marL="457200" indent="-457200">
              <a:buAutoNum type="arabicPeriod"/>
            </a:pPr>
            <a:r>
              <a:rPr lang="en-US" sz="2000" dirty="0"/>
              <a:t>Continue to refine and expand the dashboard.</a:t>
            </a:r>
          </a:p>
          <a:p>
            <a:r>
              <a:rPr lang="en-US" sz="2000" dirty="0"/>
              <a:t>2. Develop a training program for users.</a:t>
            </a:r>
          </a:p>
          <a:p>
            <a:r>
              <a:rPr lang="en-US" sz="2000" dirty="0"/>
              <a:t>3. Monitor and address data quality issues</a:t>
            </a:r>
            <a:r>
              <a:rPr lang="en-US" sz="2400" dirty="0"/>
              <a:t>.</a:t>
            </a:r>
            <a:endParaRPr lang="en-IN" sz="2400" dirty="0"/>
          </a:p>
        </p:txBody>
      </p:sp>
    </p:spTree>
    <p:extLst>
      <p:ext uri="{BB962C8B-B14F-4D97-AF65-F5344CB8AC3E}">
        <p14:creationId xmlns:p14="http://schemas.microsoft.com/office/powerpoint/2010/main" val="314682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4F96-75F0-DAA8-9A66-E5F80C732051}"/>
              </a:ext>
            </a:extLst>
          </p:cNvPr>
          <p:cNvSpPr>
            <a:spLocks noGrp="1"/>
          </p:cNvSpPr>
          <p:nvPr>
            <p:ph type="title"/>
          </p:nvPr>
        </p:nvSpPr>
        <p:spPr/>
        <p:txBody>
          <a:bodyPr>
            <a:normAutofit fontScale="90000"/>
          </a:bodyPr>
          <a:lstStyle/>
          <a:p>
            <a:r>
              <a:rPr lang="en-US" b="1" u="sng" dirty="0">
                <a:solidFill>
                  <a:schemeClr val="tx2">
                    <a:lumMod val="50000"/>
                  </a:schemeClr>
                </a:solidFill>
                <a:latin typeface="High Tower Text" panose="02040502050506030303" pitchFamily="18" charset="0"/>
              </a:rPr>
              <a:t>OUR SOLUTION AND PROPOSITION</a:t>
            </a:r>
            <a:endParaRPr lang="en-IN" b="1" u="sng" dirty="0">
              <a:solidFill>
                <a:schemeClr val="tx2">
                  <a:lumMod val="50000"/>
                </a:schemeClr>
              </a:solidFill>
            </a:endParaRPr>
          </a:p>
        </p:txBody>
      </p:sp>
      <p:sp>
        <p:nvSpPr>
          <p:cNvPr id="4" name="TextBox 3">
            <a:extLst>
              <a:ext uri="{FF2B5EF4-FFF2-40B4-BE49-F238E27FC236}">
                <a16:creationId xmlns:a16="http://schemas.microsoft.com/office/drawing/2014/main" id="{73E39C4A-172C-B1B6-5D2C-1A12D4226F9A}"/>
              </a:ext>
            </a:extLst>
          </p:cNvPr>
          <p:cNvSpPr txBox="1"/>
          <p:nvPr/>
        </p:nvSpPr>
        <p:spPr>
          <a:xfrm>
            <a:off x="161925" y="2247900"/>
            <a:ext cx="11287125" cy="3539430"/>
          </a:xfrm>
          <a:prstGeom prst="rect">
            <a:avLst/>
          </a:prstGeom>
          <a:noFill/>
        </p:spPr>
        <p:txBody>
          <a:bodyPr wrap="square">
            <a:spAutoFit/>
          </a:bodyPr>
          <a:lstStyle/>
          <a:p>
            <a:r>
              <a:rPr lang="en-IN" sz="3200" dirty="0" err="1"/>
              <a:t>ExcelPerformancePro</a:t>
            </a:r>
            <a:r>
              <a:rPr lang="en-IN" sz="3200" dirty="0"/>
              <a:t> is a comprehensive Excel-based solution for employee performance analysis. Our intuitive dashboard empowers HR managers, department heads, and supervisors to:</a:t>
            </a:r>
          </a:p>
          <a:p>
            <a:pPr marL="514350" indent="-514350">
              <a:buAutoNum type="arabicPeriod"/>
            </a:pPr>
            <a:r>
              <a:rPr lang="en-IN" sz="3200" dirty="0"/>
              <a:t>Automate data collection from multiple sources.</a:t>
            </a:r>
          </a:p>
          <a:p>
            <a:r>
              <a:rPr lang="en-IN" sz="3200" dirty="0"/>
              <a:t>2. Track key performance indicators (KPIs) in real-time.</a:t>
            </a:r>
          </a:p>
          <a:p>
            <a:r>
              <a:rPr lang="en-IN" sz="3200" dirty="0"/>
              <a:t>3. Identify trends, strengths, and areas for improvement.</a:t>
            </a:r>
          </a:p>
          <a:p>
            <a:r>
              <a:rPr lang="en-IN" sz="3200" dirty="0"/>
              <a:t>4. Make data-driven decisions</a:t>
            </a:r>
            <a:r>
              <a:rPr lang="en-IN" sz="2800" dirty="0"/>
              <a:t>.</a:t>
            </a:r>
          </a:p>
        </p:txBody>
      </p:sp>
    </p:spTree>
    <p:extLst>
      <p:ext uri="{BB962C8B-B14F-4D97-AF65-F5344CB8AC3E}">
        <p14:creationId xmlns:p14="http://schemas.microsoft.com/office/powerpoint/2010/main" val="147146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511E-264F-1EA0-CE99-2DAA3AFB6A23}"/>
              </a:ext>
            </a:extLst>
          </p:cNvPr>
          <p:cNvSpPr>
            <a:spLocks noGrp="1"/>
          </p:cNvSpPr>
          <p:nvPr>
            <p:ph type="title"/>
          </p:nvPr>
        </p:nvSpPr>
        <p:spPr>
          <a:xfrm>
            <a:off x="913795" y="609600"/>
            <a:ext cx="10353762" cy="914400"/>
          </a:xfrm>
        </p:spPr>
        <p:txBody>
          <a:bodyPr/>
          <a:lstStyle/>
          <a:p>
            <a:r>
              <a:rPr lang="en-US" b="1" u="sng" dirty="0">
                <a:solidFill>
                  <a:schemeClr val="tx2">
                    <a:lumMod val="50000"/>
                  </a:schemeClr>
                </a:solidFill>
              </a:rPr>
              <a:t>END USERS</a:t>
            </a:r>
            <a:endParaRPr lang="en-IN" b="1" u="sng" dirty="0">
              <a:solidFill>
                <a:schemeClr val="tx2">
                  <a:lumMod val="50000"/>
                </a:schemeClr>
              </a:solidFill>
            </a:endParaRPr>
          </a:p>
        </p:txBody>
      </p:sp>
      <p:sp>
        <p:nvSpPr>
          <p:cNvPr id="4" name="TextBox 3">
            <a:extLst>
              <a:ext uri="{FF2B5EF4-FFF2-40B4-BE49-F238E27FC236}">
                <a16:creationId xmlns:a16="http://schemas.microsoft.com/office/drawing/2014/main" id="{D22C086E-E59B-B57E-2307-DDF6328F6E14}"/>
              </a:ext>
            </a:extLst>
          </p:cNvPr>
          <p:cNvSpPr txBox="1"/>
          <p:nvPr/>
        </p:nvSpPr>
        <p:spPr>
          <a:xfrm>
            <a:off x="828675" y="1866900"/>
            <a:ext cx="8315326" cy="4801314"/>
          </a:xfrm>
          <a:prstGeom prst="rect">
            <a:avLst/>
          </a:prstGeom>
          <a:noFill/>
        </p:spPr>
        <p:txBody>
          <a:bodyPr wrap="square">
            <a:spAutoFit/>
          </a:bodyPr>
          <a:lstStyle/>
          <a:p>
            <a:r>
              <a:rPr lang="en-IN" sz="2400" b="1" u="sng" dirty="0"/>
              <a:t>Primary End Users:</a:t>
            </a:r>
          </a:p>
          <a:p>
            <a:pPr marL="285750" indent="-285750">
              <a:buFont typeface="Arial" panose="020B0604020202020204" pitchFamily="34" charset="0"/>
              <a:buChar char="•"/>
            </a:pPr>
            <a:r>
              <a:rPr lang="en-IN" sz="2000" dirty="0"/>
              <a:t>HR Manager</a:t>
            </a:r>
          </a:p>
          <a:p>
            <a:pPr marL="285750" indent="-285750">
              <a:buFont typeface="Arial" panose="020B0604020202020204" pitchFamily="34" charset="0"/>
              <a:buChar char="•"/>
            </a:pPr>
            <a:r>
              <a:rPr lang="en-IN" sz="2000" dirty="0"/>
              <a:t>Department Heads </a:t>
            </a:r>
          </a:p>
          <a:p>
            <a:pPr marL="285750" indent="-285750">
              <a:buFont typeface="Arial" panose="020B0604020202020204" pitchFamily="34" charset="0"/>
              <a:buChar char="•"/>
            </a:pPr>
            <a:r>
              <a:rPr lang="en-IN" sz="2000" dirty="0"/>
              <a:t> Supervisors/Team Leads</a:t>
            </a:r>
          </a:p>
          <a:p>
            <a:pPr marL="285750" indent="-285750">
              <a:buFont typeface="Arial" panose="020B0604020202020204" pitchFamily="34" charset="0"/>
              <a:buChar char="•"/>
            </a:pPr>
            <a:endParaRPr lang="en-IN" dirty="0"/>
          </a:p>
          <a:p>
            <a:r>
              <a:rPr lang="en-IN" sz="2400" b="1" u="sng" dirty="0"/>
              <a:t>Secondary End Users:</a:t>
            </a:r>
          </a:p>
          <a:p>
            <a:pPr marL="285750" indent="-285750">
              <a:buFont typeface="Arial" panose="020B0604020202020204" pitchFamily="34" charset="0"/>
              <a:buChar char="•"/>
            </a:pPr>
            <a:r>
              <a:rPr lang="en-IN" sz="2000" dirty="0"/>
              <a:t>Employees</a:t>
            </a:r>
          </a:p>
          <a:p>
            <a:pPr marL="285750" indent="-285750">
              <a:buFont typeface="Arial" panose="020B0604020202020204" pitchFamily="34" charset="0"/>
              <a:buChar char="•"/>
            </a:pPr>
            <a:r>
              <a:rPr lang="en-IN" sz="2000" dirty="0"/>
              <a:t>Talent Development Team</a:t>
            </a:r>
          </a:p>
          <a:p>
            <a:pPr marL="285750" indent="-285750">
              <a:buFont typeface="Arial" panose="020B0604020202020204" pitchFamily="34" charset="0"/>
              <a:buChar char="•"/>
            </a:pPr>
            <a:r>
              <a:rPr lang="en-IN" sz="2000" dirty="0"/>
              <a:t>Compensation and Benefits Team</a:t>
            </a:r>
          </a:p>
          <a:p>
            <a:endParaRPr lang="en-IN" dirty="0"/>
          </a:p>
          <a:p>
            <a:r>
              <a:rPr lang="en-IN" sz="2400" b="1" u="sng" dirty="0"/>
              <a:t>Executive Stakeholders:</a:t>
            </a:r>
          </a:p>
          <a:p>
            <a:pPr marL="285750" indent="-285750">
              <a:buFont typeface="Arial" panose="020B0604020202020204" pitchFamily="34" charset="0"/>
              <a:buChar char="•"/>
            </a:pPr>
            <a:r>
              <a:rPr lang="en-IN" sz="2000" dirty="0"/>
              <a:t>CEO/President</a:t>
            </a:r>
          </a:p>
          <a:p>
            <a:pPr marL="285750" indent="-285750">
              <a:buFont typeface="Arial" panose="020B0604020202020204" pitchFamily="34" charset="0"/>
              <a:buChar char="•"/>
            </a:pPr>
            <a:r>
              <a:rPr lang="en-IN" sz="2000" dirty="0"/>
              <a:t> CFO</a:t>
            </a:r>
          </a:p>
          <a:p>
            <a:pPr marL="285750" indent="-285750">
              <a:buFont typeface="Arial" panose="020B0604020202020204" pitchFamily="34" charset="0"/>
              <a:buChar char="•"/>
            </a:pPr>
            <a:r>
              <a:rPr lang="en-IN" sz="2000" dirty="0"/>
              <a:t> Board of Directors</a:t>
            </a:r>
          </a:p>
          <a:p>
            <a:endParaRPr lang="en-IN" dirty="0"/>
          </a:p>
        </p:txBody>
      </p:sp>
    </p:spTree>
    <p:extLst>
      <p:ext uri="{BB962C8B-B14F-4D97-AF65-F5344CB8AC3E}">
        <p14:creationId xmlns:p14="http://schemas.microsoft.com/office/powerpoint/2010/main" val="181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93C3-9126-053A-8927-D490C665A16E}"/>
              </a:ext>
            </a:extLst>
          </p:cNvPr>
          <p:cNvSpPr>
            <a:spLocks noGrp="1"/>
          </p:cNvSpPr>
          <p:nvPr>
            <p:ph type="title"/>
          </p:nvPr>
        </p:nvSpPr>
        <p:spPr/>
        <p:txBody>
          <a:bodyPr/>
          <a:lstStyle/>
          <a:p>
            <a:r>
              <a:rPr lang="en-IN" dirty="0"/>
              <a:t> </a:t>
            </a:r>
            <a:r>
              <a:rPr lang="en-IN" b="1" u="sng" dirty="0">
                <a:solidFill>
                  <a:schemeClr val="tx2">
                    <a:lumMod val="50000"/>
                  </a:schemeClr>
                </a:solidFill>
              </a:rPr>
              <a:t>DATASET DESCRIPTION</a:t>
            </a:r>
          </a:p>
        </p:txBody>
      </p:sp>
      <p:sp>
        <p:nvSpPr>
          <p:cNvPr id="6" name="TextBox 5">
            <a:extLst>
              <a:ext uri="{FF2B5EF4-FFF2-40B4-BE49-F238E27FC236}">
                <a16:creationId xmlns:a16="http://schemas.microsoft.com/office/drawing/2014/main" id="{4370A31C-FFAB-45C3-EF81-D0D8B7852C05}"/>
              </a:ext>
            </a:extLst>
          </p:cNvPr>
          <p:cNvSpPr txBox="1"/>
          <p:nvPr/>
        </p:nvSpPr>
        <p:spPr>
          <a:xfrm>
            <a:off x="419100" y="1962150"/>
            <a:ext cx="8734425" cy="4462760"/>
          </a:xfrm>
          <a:prstGeom prst="rect">
            <a:avLst/>
          </a:prstGeom>
          <a:noFill/>
        </p:spPr>
        <p:txBody>
          <a:bodyPr wrap="square">
            <a:spAutoFit/>
          </a:bodyPr>
          <a:lstStyle/>
          <a:p>
            <a:pPr>
              <a:buFont typeface="Wingdings" panose="05000000000000000000" pitchFamily="2" charset="2"/>
              <a:buChar char="v"/>
            </a:pPr>
            <a:r>
              <a:rPr lang="en-US" sz="2800" dirty="0">
                <a:solidFill>
                  <a:schemeClr val="accent3"/>
                </a:solidFill>
              </a:rPr>
              <a:t>Employee data set taken from the KAGGLE</a:t>
            </a:r>
          </a:p>
          <a:p>
            <a:pPr>
              <a:buFont typeface="Wingdings" panose="05000000000000000000" pitchFamily="2" charset="2"/>
              <a:buChar char="v"/>
            </a:pPr>
            <a:endParaRPr lang="en-US" sz="2800" dirty="0">
              <a:solidFill>
                <a:schemeClr val="accent3"/>
              </a:solidFill>
            </a:endParaRPr>
          </a:p>
          <a:p>
            <a:pPr>
              <a:buFont typeface="Wingdings" panose="05000000000000000000" pitchFamily="2" charset="2"/>
              <a:buChar char="v"/>
            </a:pPr>
            <a:r>
              <a:rPr lang="en-US" sz="2800" dirty="0">
                <a:solidFill>
                  <a:schemeClr val="accent3"/>
                </a:solidFill>
              </a:rPr>
              <a:t>In dataset, out of 26 data I took only 9 features out of it.</a:t>
            </a:r>
          </a:p>
          <a:p>
            <a:pPr>
              <a:buFont typeface="Wingdings" panose="05000000000000000000" pitchFamily="2" charset="2"/>
              <a:buChar char="v"/>
            </a:pPr>
            <a:endParaRPr lang="en-US" sz="2800" u="sng" dirty="0">
              <a:solidFill>
                <a:schemeClr val="accent3"/>
              </a:solidFill>
            </a:endParaRPr>
          </a:p>
          <a:p>
            <a:pPr>
              <a:buFont typeface="Wingdings" panose="05000000000000000000" pitchFamily="2" charset="2"/>
              <a:buChar char="v"/>
            </a:pPr>
            <a:r>
              <a:rPr lang="en-US" sz="2800" u="sng" dirty="0">
                <a:solidFill>
                  <a:schemeClr val="accent3"/>
                </a:solidFill>
              </a:rPr>
              <a:t>The selected 10 features are listed below</a:t>
            </a:r>
            <a:r>
              <a:rPr lang="en-US" sz="2400" u="sng" dirty="0">
                <a:solidFill>
                  <a:schemeClr val="accent3"/>
                </a:solidFill>
              </a:rPr>
              <a:t>:</a:t>
            </a:r>
          </a:p>
          <a:p>
            <a:endParaRPr lang="en-US" sz="2400" dirty="0">
              <a:solidFill>
                <a:schemeClr val="accent3"/>
              </a:solidFill>
            </a:endParaRPr>
          </a:p>
          <a:p>
            <a:r>
              <a:rPr lang="en-US" sz="2400" dirty="0">
                <a:solidFill>
                  <a:schemeClr val="accent3"/>
                </a:solidFill>
              </a:rPr>
              <a:t>1. Employee ID              6. Employee status                     </a:t>
            </a:r>
          </a:p>
          <a:p>
            <a:r>
              <a:rPr lang="en-US" sz="2400" dirty="0">
                <a:solidFill>
                  <a:schemeClr val="accent3"/>
                </a:solidFill>
              </a:rPr>
              <a:t>2. First name                 7. Employee classification type</a:t>
            </a:r>
          </a:p>
          <a:p>
            <a:r>
              <a:rPr lang="en-US" sz="2400" dirty="0">
                <a:solidFill>
                  <a:schemeClr val="accent3"/>
                </a:solidFill>
              </a:rPr>
              <a:t>3. Last name                 8. Gender code</a:t>
            </a:r>
          </a:p>
          <a:p>
            <a:r>
              <a:rPr lang="en-US" sz="2400" dirty="0">
                <a:solidFill>
                  <a:schemeClr val="accent3"/>
                </a:solidFill>
              </a:rPr>
              <a:t> 4. Business unit           9. Performance code</a:t>
            </a:r>
          </a:p>
          <a:p>
            <a:r>
              <a:rPr lang="en-US" sz="2400" dirty="0">
                <a:solidFill>
                  <a:schemeClr val="accent3"/>
                </a:solidFill>
              </a:rPr>
              <a:t>5. Employee Type          10. Current employee rating</a:t>
            </a:r>
          </a:p>
        </p:txBody>
      </p:sp>
    </p:spTree>
    <p:extLst>
      <p:ext uri="{BB962C8B-B14F-4D97-AF65-F5344CB8AC3E}">
        <p14:creationId xmlns:p14="http://schemas.microsoft.com/office/powerpoint/2010/main" val="328597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4D8F-94FD-9A8E-7F54-CA217B71A844}"/>
              </a:ext>
            </a:extLst>
          </p:cNvPr>
          <p:cNvSpPr>
            <a:spLocks noGrp="1"/>
          </p:cNvSpPr>
          <p:nvPr>
            <p:ph type="title"/>
          </p:nvPr>
        </p:nvSpPr>
        <p:spPr>
          <a:xfrm>
            <a:off x="913795" y="0"/>
            <a:ext cx="10353762" cy="1104900"/>
          </a:xfrm>
        </p:spPr>
        <p:txBody>
          <a:bodyPr>
            <a:normAutofit/>
          </a:bodyPr>
          <a:lstStyle/>
          <a:p>
            <a:r>
              <a:rPr lang="en-IN" b="1" u="sng" dirty="0">
                <a:solidFill>
                  <a:schemeClr val="tx2">
                    <a:lumMod val="50000"/>
                  </a:schemeClr>
                </a:solidFill>
              </a:rPr>
              <a:t>MODELLING</a:t>
            </a:r>
          </a:p>
        </p:txBody>
      </p:sp>
      <p:sp>
        <p:nvSpPr>
          <p:cNvPr id="8" name="TextBox 7">
            <a:extLst>
              <a:ext uri="{FF2B5EF4-FFF2-40B4-BE49-F238E27FC236}">
                <a16:creationId xmlns:a16="http://schemas.microsoft.com/office/drawing/2014/main" id="{9D63AEA5-A73C-EF55-86C2-F502897B4043}"/>
              </a:ext>
            </a:extLst>
          </p:cNvPr>
          <p:cNvSpPr txBox="1"/>
          <p:nvPr/>
        </p:nvSpPr>
        <p:spPr>
          <a:xfrm>
            <a:off x="400050" y="1354753"/>
            <a:ext cx="10353762" cy="4893647"/>
          </a:xfrm>
          <a:prstGeom prst="rect">
            <a:avLst/>
          </a:prstGeom>
          <a:noFill/>
        </p:spPr>
        <p:txBody>
          <a:bodyPr wrap="square">
            <a:spAutoFit/>
          </a:bodyPr>
          <a:lstStyle/>
          <a:p>
            <a:r>
              <a:rPr lang="en-US" sz="2400" dirty="0">
                <a:solidFill>
                  <a:schemeClr val="accent3"/>
                </a:solidFill>
              </a:rPr>
              <a:t>1) </a:t>
            </a:r>
            <a:r>
              <a:rPr lang="en-US" sz="2400" u="sng" dirty="0">
                <a:solidFill>
                  <a:schemeClr val="accent3"/>
                </a:solidFill>
              </a:rPr>
              <a:t>DATA COLLECTION </a:t>
            </a:r>
          </a:p>
          <a:p>
            <a:r>
              <a:rPr lang="en-US" sz="2400" dirty="0"/>
              <a:t>The data has been collected through </a:t>
            </a:r>
            <a:r>
              <a:rPr lang="en-US" sz="2400" dirty="0" err="1"/>
              <a:t>Edunet</a:t>
            </a:r>
            <a:r>
              <a:rPr lang="en-US" sz="2400" dirty="0"/>
              <a:t> dash board.</a:t>
            </a:r>
          </a:p>
          <a:p>
            <a:endParaRPr lang="en-US" sz="2400" dirty="0">
              <a:solidFill>
                <a:schemeClr val="accent3"/>
              </a:solidFill>
            </a:endParaRPr>
          </a:p>
          <a:p>
            <a:r>
              <a:rPr lang="en-US" sz="2400" dirty="0">
                <a:solidFill>
                  <a:schemeClr val="accent3"/>
                </a:solidFill>
              </a:rPr>
              <a:t>2) </a:t>
            </a:r>
            <a:r>
              <a:rPr lang="en-US" sz="2400" u="sng" dirty="0">
                <a:solidFill>
                  <a:schemeClr val="accent3"/>
                </a:solidFill>
              </a:rPr>
              <a:t>FEATURE COLLECTION</a:t>
            </a:r>
          </a:p>
          <a:p>
            <a:r>
              <a:rPr lang="en-US" sz="2400" dirty="0"/>
              <a:t>The listed 10 features were taken for the analyses of data</a:t>
            </a:r>
          </a:p>
          <a:p>
            <a:endParaRPr lang="en-US" sz="2400" dirty="0">
              <a:solidFill>
                <a:schemeClr val="accent3"/>
              </a:solidFill>
            </a:endParaRPr>
          </a:p>
          <a:p>
            <a:r>
              <a:rPr lang="en-US" sz="2400" dirty="0">
                <a:solidFill>
                  <a:schemeClr val="accent3"/>
                </a:solidFill>
              </a:rPr>
              <a:t>3) </a:t>
            </a:r>
            <a:r>
              <a:rPr lang="en-US" sz="2400" u="sng" dirty="0">
                <a:solidFill>
                  <a:schemeClr val="accent3"/>
                </a:solidFill>
              </a:rPr>
              <a:t>DATA CLEANING</a:t>
            </a:r>
          </a:p>
          <a:p>
            <a:pPr>
              <a:buFont typeface="Wingdings" panose="05000000000000000000" pitchFamily="2" charset="2"/>
              <a:buChar char="v"/>
            </a:pPr>
            <a:r>
              <a:rPr lang="en-US" sz="2400" dirty="0"/>
              <a:t>Identifying the missing values. </a:t>
            </a:r>
          </a:p>
          <a:p>
            <a:pPr>
              <a:buFont typeface="Wingdings" panose="05000000000000000000" pitchFamily="2" charset="2"/>
              <a:buChar char="v"/>
            </a:pPr>
            <a:r>
              <a:rPr lang="en-US" sz="2400" dirty="0"/>
              <a:t>Filtering of those missing values</a:t>
            </a:r>
          </a:p>
          <a:p>
            <a:endParaRPr lang="en-US" sz="2400" dirty="0">
              <a:solidFill>
                <a:schemeClr val="accent3"/>
              </a:solidFill>
            </a:endParaRPr>
          </a:p>
          <a:p>
            <a:r>
              <a:rPr lang="en-US" sz="2400" dirty="0">
                <a:solidFill>
                  <a:schemeClr val="accent3"/>
                </a:solidFill>
              </a:rPr>
              <a:t>4) </a:t>
            </a:r>
            <a:r>
              <a:rPr lang="en-US" sz="2400" u="sng" dirty="0">
                <a:solidFill>
                  <a:schemeClr val="accent3"/>
                </a:solidFill>
              </a:rPr>
              <a:t>CALCULATION OF PERFORMANCE LEVEL</a:t>
            </a:r>
          </a:p>
          <a:p>
            <a:r>
              <a:rPr lang="en-US" sz="2400" dirty="0"/>
              <a:t>By considering the current </a:t>
            </a:r>
            <a:r>
              <a:rPr lang="en-US" sz="2400" dirty="0" err="1"/>
              <a:t>eroployee</a:t>
            </a:r>
            <a:r>
              <a:rPr lang="en-US" sz="2400" dirty="0"/>
              <a:t> rating, I found the performance level using the formula.</a:t>
            </a:r>
            <a:endParaRPr lang="en-IN" sz="2400" dirty="0"/>
          </a:p>
        </p:txBody>
      </p:sp>
    </p:spTree>
    <p:extLst>
      <p:ext uri="{BB962C8B-B14F-4D97-AF65-F5344CB8AC3E}">
        <p14:creationId xmlns:p14="http://schemas.microsoft.com/office/powerpoint/2010/main" val="1648590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{71B5C959-1160-4938-A9F7-97A8A47D7EB7}tf55705232_win32</Template>
  <TotalTime>81</TotalTime>
  <Words>558</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Goudy Old Style</vt:lpstr>
      <vt:lpstr>High Tower Text</vt:lpstr>
      <vt:lpstr>Wingdings</vt:lpstr>
      <vt:lpstr>Wingdings 2</vt:lpstr>
      <vt:lpstr>SlateVTI</vt:lpstr>
      <vt:lpstr>Employee Data Analysis using Excel  </vt:lpstr>
      <vt:lpstr>  PROJECT TITLE</vt:lpstr>
      <vt:lpstr>AGENDA</vt:lpstr>
      <vt:lpstr>PROBLEM STATEMENT</vt:lpstr>
      <vt:lpstr>PROJECT REVIEW</vt:lpstr>
      <vt:lpstr>OUR SOLUTION AND PROPOSITION</vt:lpstr>
      <vt:lpstr>END USERS</vt:lpstr>
      <vt:lpstr> DATASET DESCRIPTION</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Elakiyaa Jagan</dc:creator>
  <cp:lastModifiedBy>Elakiyaa Jagan</cp:lastModifiedBy>
  <cp:revision>1</cp:revision>
  <dcterms:created xsi:type="dcterms:W3CDTF">2024-08-31T15:05:56Z</dcterms:created>
  <dcterms:modified xsi:type="dcterms:W3CDTF">2024-08-31T16:27:42Z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