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80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5EB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960" y="866537"/>
            <a:ext cx="7874079" cy="1067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Agile vs. Scrum: A Side-by-Side Comparison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634960" y="2205633"/>
            <a:ext cx="7874079" cy="4082415"/>
          </a:xfrm>
          <a:prstGeom prst="roundRect">
            <a:avLst>
              <a:gd name="adj" fmla="val 186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42580" y="2213253"/>
            <a:ext cx="7858006" cy="813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24865" y="2329696"/>
            <a:ext cx="225254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Definition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3447693" y="2329696"/>
            <a:ext cx="224873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Philosophy and set of guiding principles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066711" y="2329696"/>
            <a:ext cx="225254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Specific framework for implementing Agile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642580" y="3026688"/>
            <a:ext cx="7858006" cy="813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824865" y="3143131"/>
            <a:ext cx="225254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Scope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3447693" y="3143131"/>
            <a:ext cx="224873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Broad approach to project management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6066711" y="3143131"/>
            <a:ext cx="225254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Focused on iterative project delivery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42580" y="3840123"/>
            <a:ext cx="7858006" cy="813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824865" y="3956566"/>
            <a:ext cx="225254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Prescriptiveness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3447693" y="3956566"/>
            <a:ext cx="224873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Less prescriptive, more flexible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6066711" y="3956566"/>
            <a:ext cx="225254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More prescriptive, with defined roles and events</a:t>
            </a:r>
            <a:endParaRPr lang="en-US" sz="1400" dirty="0"/>
          </a:p>
        </p:txBody>
      </p:sp>
      <p:sp>
        <p:nvSpPr>
          <p:cNvPr id="17" name="Shape 14"/>
          <p:cNvSpPr/>
          <p:nvPr/>
        </p:nvSpPr>
        <p:spPr>
          <a:xfrm>
            <a:off x="642580" y="4653558"/>
            <a:ext cx="7858006" cy="813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24865" y="4770001"/>
            <a:ext cx="225254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Implementation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3447693" y="4770001"/>
            <a:ext cx="224873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Can be implemented in various ways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6066711" y="4770001"/>
            <a:ext cx="225254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Specific set of practices to follow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642580" y="5466993"/>
            <a:ext cx="7858006" cy="813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824865" y="5583436"/>
            <a:ext cx="225254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Focus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3447693" y="5583436"/>
            <a:ext cx="224873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Customer satisfaction through collaboration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6066711" y="5583436"/>
            <a:ext cx="225254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Delivering working software in short sprints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634960" y="6492121"/>
            <a:ext cx="7874079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Agile is a broad philosophy, while Scrum is a specific framework within it. Agile is flexible, focusing on customer satisfaction and collaboration. Scrum is more prescriptive, emphasizing iterative delivery through defined practices like sprints.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2227" y="1002030"/>
            <a:ext cx="7044333" cy="564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Agile Values: The Agile Manifesto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72227" y="1854994"/>
            <a:ext cx="432078" cy="432078"/>
          </a:xfrm>
          <a:prstGeom prst="roundRect">
            <a:avLst>
              <a:gd name="adj" fmla="val 1867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54" y="1901547"/>
            <a:ext cx="271105" cy="338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96353" y="1920954"/>
            <a:ext cx="293477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Individuals and interactions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296353" y="2318504"/>
            <a:ext cx="717542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Prioritize people and their communication over rigid processes and tools.</a:t>
            </a:r>
            <a:endParaRPr lang="en-US" sz="1500" dirty="0"/>
          </a:p>
        </p:txBody>
      </p:sp>
      <p:sp>
        <p:nvSpPr>
          <p:cNvPr id="8" name="Shape 4"/>
          <p:cNvSpPr/>
          <p:nvPr/>
        </p:nvSpPr>
        <p:spPr>
          <a:xfrm>
            <a:off x="672227" y="3009781"/>
            <a:ext cx="432078" cy="432078"/>
          </a:xfrm>
          <a:prstGeom prst="roundRect">
            <a:avLst>
              <a:gd name="adj" fmla="val 1867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54" y="3056334"/>
            <a:ext cx="271105" cy="33885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96353" y="3075742"/>
            <a:ext cx="225968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Working software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296353" y="3473291"/>
            <a:ext cx="717542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Deliver functional software consistently, rather than extensive documentation.</a:t>
            </a:r>
            <a:endParaRPr lang="en-US" sz="1500" dirty="0"/>
          </a:p>
        </p:txBody>
      </p:sp>
      <p:sp>
        <p:nvSpPr>
          <p:cNvPr id="12" name="Shape 7"/>
          <p:cNvSpPr/>
          <p:nvPr/>
        </p:nvSpPr>
        <p:spPr>
          <a:xfrm>
            <a:off x="672227" y="4164568"/>
            <a:ext cx="432078" cy="432078"/>
          </a:xfrm>
          <a:prstGeom prst="roundRect">
            <a:avLst>
              <a:gd name="adj" fmla="val 1867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54" y="4211122"/>
            <a:ext cx="271105" cy="33885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96353" y="4230529"/>
            <a:ext cx="2511981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Customer collaboration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296353" y="4628078"/>
            <a:ext cx="717542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Engage actively with customers throughout the project lifecycle.</a:t>
            </a:r>
            <a:endParaRPr lang="en-US" sz="1500" dirty="0"/>
          </a:p>
        </p:txBody>
      </p:sp>
      <p:sp>
        <p:nvSpPr>
          <p:cNvPr id="16" name="Shape 10"/>
          <p:cNvSpPr/>
          <p:nvPr/>
        </p:nvSpPr>
        <p:spPr>
          <a:xfrm>
            <a:off x="672227" y="5319355"/>
            <a:ext cx="432078" cy="432078"/>
          </a:xfrm>
          <a:prstGeom prst="roundRect">
            <a:avLst>
              <a:gd name="adj" fmla="val 1867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4" y="5365909"/>
            <a:ext cx="271105" cy="338852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296353" y="5385316"/>
            <a:ext cx="2411135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Responding to change</a:t>
            </a:r>
            <a:endParaRPr lang="en-US" sz="1750" dirty="0"/>
          </a:p>
        </p:txBody>
      </p:sp>
      <p:sp>
        <p:nvSpPr>
          <p:cNvPr id="19" name="Text 12"/>
          <p:cNvSpPr/>
          <p:nvPr/>
        </p:nvSpPr>
        <p:spPr>
          <a:xfrm>
            <a:off x="1296353" y="5782866"/>
            <a:ext cx="717542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Embrace adaptability to evolving requirements, instead of sticking to a fixed plan.</a:t>
            </a:r>
            <a:endParaRPr lang="en-US" sz="1500" dirty="0"/>
          </a:p>
        </p:txBody>
      </p:sp>
      <p:sp>
        <p:nvSpPr>
          <p:cNvPr id="20" name="Text 13"/>
          <p:cNvSpPr/>
          <p:nvPr/>
        </p:nvSpPr>
        <p:spPr>
          <a:xfrm>
            <a:off x="672227" y="6306026"/>
            <a:ext cx="7799546" cy="921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 Agile Manifesto emphasizes human interaction and functional software. It champions collaboration with customers and adapting to change. These values guide iterative progress and continuous improvement.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9165"/>
            <a:ext cx="1004506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Scrum Values: The Scrum Framework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121932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84659" y="23688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Commitment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84659" y="2864406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Team members are dedicated to achieving their Sprint goals.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2121932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82709" y="23688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Courage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82709" y="2864406"/>
            <a:ext cx="36648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 team has the bravery to address challenges and do what is right.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2121932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80759" y="23688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Focus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80759" y="2864406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Everyone concentrates on the tasks within the current Sprint.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4499729"/>
            <a:ext cx="6357818" cy="1755458"/>
          </a:xfrm>
          <a:prstGeom prst="roundRect">
            <a:avLst>
              <a:gd name="adj" fmla="val 572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84659" y="47466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Openness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4659" y="5242203"/>
            <a:ext cx="58639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Transparency is key; team and stakeholders share progress and challenges.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4499729"/>
            <a:ext cx="6357818" cy="1755458"/>
          </a:xfrm>
          <a:prstGeom prst="roundRect">
            <a:avLst>
              <a:gd name="adj" fmla="val 5727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81793" y="47466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Respect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81793" y="5242203"/>
            <a:ext cx="58639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Team members value each other's skills and contributions.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837724" y="6524387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Scrum values drive effective teamwork and project delivery. Commitment, courage, and focus ensure progress during Sprints. Openness and respect foster a healthy, productive environment.</a:t>
            </a:r>
            <a:endParaRPr lang="en-US" sz="18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7DDAE9-23E7-366A-7772-FF2B853C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093" y="7210869"/>
            <a:ext cx="3477110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641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359" y="3400068"/>
            <a:ext cx="9630966" cy="653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Real-World Example: Agile in Marketing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59" y="4386501"/>
            <a:ext cx="4358521" cy="88844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99411" y="5608082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Customer Feedback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99411" y="6067901"/>
            <a:ext cx="3914418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Prioritize continuous feedback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880" y="4386501"/>
            <a:ext cx="4358521" cy="88844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7932" y="5608082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Real-time Analytics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5357932" y="6067901"/>
            <a:ext cx="3914418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Adapt strategies based on data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4401" y="4386501"/>
            <a:ext cx="4358521" cy="88844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6453" y="5608082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Kanban Boards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9716453" y="6067901"/>
            <a:ext cx="3914418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Visualize workflow effectively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777359" y="6895148"/>
            <a:ext cx="13075682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 Agile marketing team remains flexible and responsive. They use Kanban boards to manage campaigns visually. Strategies evolve quickly based on real-time customer feedback and analytics. This iterative approach ensures maximum impact.</a:t>
            </a: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31C456-0E11-0DEE-9F0C-F9460EEB7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2985" y="7250549"/>
            <a:ext cx="3477110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424" y="850106"/>
            <a:ext cx="12258199" cy="607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Real-World Example: Scrum in Software Development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2266117" y="2568178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Two-Week Sprints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23424" y="2996089"/>
            <a:ext cx="3974663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Focused development cycles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26" y="1871424"/>
            <a:ext cx="4614148" cy="461414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50" y="2663785"/>
            <a:ext cx="309205" cy="38659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2313" y="2568178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Product Backlog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9932313" y="2996089"/>
            <a:ext cx="3974663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Prioritized by Product Owner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26" y="1871424"/>
            <a:ext cx="4614148" cy="461414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774" y="3056453"/>
            <a:ext cx="309205" cy="38659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2313" y="5030272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Daily Stand-ups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9932313" y="5458182"/>
            <a:ext cx="3974663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Brief team syncs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126" y="1871424"/>
            <a:ext cx="4614148" cy="461414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106" y="5306378"/>
            <a:ext cx="309205" cy="38659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266117" y="5030272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dirty="0">
                <a:solidFill>
                  <a:srgbClr val="2B3541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Working Increments</a:t>
            </a:r>
            <a:endParaRPr lang="en-US" sz="1900" dirty="0"/>
          </a:p>
        </p:txBody>
      </p:sp>
      <p:sp>
        <p:nvSpPr>
          <p:cNvPr id="16" name="Text 8"/>
          <p:cNvSpPr/>
          <p:nvPr/>
        </p:nvSpPr>
        <p:spPr>
          <a:xfrm>
            <a:off x="723424" y="5458182"/>
            <a:ext cx="3974663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Delivered each Sprint</a:t>
            </a:r>
            <a:endParaRPr lang="en-US" sz="16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126" y="1871424"/>
            <a:ext cx="4614148" cy="461414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9182" y="4913709"/>
            <a:ext cx="309205" cy="386596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23424" y="6718102"/>
            <a:ext cx="13183552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Scrum software team builds mobile apps using short, focused sprints. Daily stand-up meetings ensure alignment and quick problem-solving. The product owner manages a prioritized backlog. This leads to regular delivery of functional software increments.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03EECD-BABF-41D9-722D-E373BDA739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44" y="5984970"/>
            <a:ext cx="3477110" cy="914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FE45EE-DE1A-3066-99DF-79B131FA52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6847" y="7353615"/>
            <a:ext cx="3123553" cy="821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68103"/>
            <a:ext cx="79369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In Summary: Agile and Scrum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70409"/>
            <a:ext cx="28344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Agile: The Philosophy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6167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Agile is a mindset and a set of principles. It prioritizes flexibility and customer collaboration. It guides how teams approach work, emphasizing adaptability.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270409"/>
            <a:ext cx="311729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Scrum: The 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386167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Scrum is a specific way to implement Agile. It provides defined roles, events, and artifacts. It's a structured method for iterative project delivery.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495330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B3541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Agile is the "what" and Scrum is the "how." Scrum offers a structured path to embody Agile principles. The choice depends on project needs and team dynamics.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4A0C2-91E7-1305-6328-99653DA7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290" y="7219822"/>
            <a:ext cx="3477110" cy="914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529</Words>
  <Application>Microsoft Office PowerPoint</Application>
  <PresentationFormat>Custom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Funnel Display</vt:lpstr>
      <vt:lpstr>Funnel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Elakiyaa mani</cp:lastModifiedBy>
  <cp:revision>3</cp:revision>
  <dcterms:created xsi:type="dcterms:W3CDTF">2025-06-10T10:39:40Z</dcterms:created>
  <dcterms:modified xsi:type="dcterms:W3CDTF">2025-06-10T12:29:13Z</dcterms:modified>
</cp:coreProperties>
</file>