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HK Grotesk Bold" charset="1" panose="00000800000000000000"/>
      <p:regular r:id="rId22"/>
    </p:embeddedFont>
    <p:embeddedFont>
      <p:font typeface="HK Grotesk Medium" charset="1" panose="000006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4.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jpeg" Type="http://schemas.openxmlformats.org/officeDocument/2006/relationships/image"/><Relationship Id="rId4" Target="../media/image7.jpeg" Type="http://schemas.openxmlformats.org/officeDocument/2006/relationships/image"/><Relationship Id="rId5" Target="../media/image8.jpeg" Type="http://schemas.openxmlformats.org/officeDocument/2006/relationships/image"/><Relationship Id="rId6" Target="../media/image9.jpeg" Type="http://schemas.openxmlformats.org/officeDocument/2006/relationships/image"/><Relationship Id="rId7" Target="../media/image10.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050A30"/>
        </a:solidFill>
      </p:bgPr>
    </p:bg>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233D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233DFF"/>
            </a:solidFill>
            <a:prstDash val="solid"/>
            <a:headEnd type="none" len="sm" w="sm"/>
            <a:tailEnd type="none" len="sm" w="sm"/>
          </a:ln>
        </p:spPr>
      </p:sp>
      <p:sp>
        <p:nvSpPr>
          <p:cNvPr name="TextBox 4" id="4"/>
          <p:cNvSpPr txBox="true"/>
          <p:nvPr/>
        </p:nvSpPr>
        <p:spPr>
          <a:xfrm rot="0">
            <a:off x="2428874" y="668127"/>
            <a:ext cx="12230101" cy="2171700"/>
          </a:xfrm>
          <a:prstGeom prst="rect">
            <a:avLst/>
          </a:prstGeom>
        </p:spPr>
        <p:txBody>
          <a:bodyPr anchor="t" rtlCol="false" tIns="0" lIns="0" bIns="0" rIns="0">
            <a:spAutoFit/>
          </a:bodyPr>
          <a:lstStyle/>
          <a:p>
            <a:pPr algn="l">
              <a:lnSpc>
                <a:spcPts val="5759"/>
              </a:lnSpc>
            </a:pPr>
            <a:r>
              <a:rPr lang="en-US" sz="4800" spc="384">
                <a:solidFill>
                  <a:srgbClr val="F4F6FC"/>
                </a:solidFill>
                <a:latin typeface="HK Grotesk Bold"/>
                <a:ea typeface="HK Grotesk Bold"/>
                <a:cs typeface="HK Grotesk Bold"/>
                <a:sym typeface="HK Grotesk Bold"/>
              </a:rPr>
              <a:t>EMPLOYEE DATA ANALYSIS USING EXCEL </a:t>
            </a:r>
          </a:p>
          <a:p>
            <a:pPr algn="l">
              <a:lnSpc>
                <a:spcPts val="5759"/>
              </a:lnSpc>
            </a:pPr>
          </a:p>
        </p:txBody>
      </p:sp>
      <p:sp>
        <p:nvSpPr>
          <p:cNvPr name="TextBox 5" id="5"/>
          <p:cNvSpPr txBox="true"/>
          <p:nvPr/>
        </p:nvSpPr>
        <p:spPr>
          <a:xfrm rot="0">
            <a:off x="12885994" y="9206029"/>
            <a:ext cx="1025008" cy="257175"/>
          </a:xfrm>
          <a:prstGeom prst="rect">
            <a:avLst/>
          </a:prstGeom>
        </p:spPr>
        <p:txBody>
          <a:bodyPr anchor="t" rtlCol="false" tIns="0" lIns="0" bIns="0" rIns="0">
            <a:spAutoFit/>
          </a:bodyPr>
          <a:lstStyle/>
          <a:p>
            <a:pPr algn="r">
              <a:lnSpc>
                <a:spcPts val="1980"/>
              </a:lnSpc>
            </a:pPr>
            <a:r>
              <a:rPr lang="en-US" sz="1650">
                <a:solidFill>
                  <a:srgbClr val="F4F6FC"/>
                </a:solidFill>
                <a:latin typeface="HK Grotesk Medium"/>
                <a:ea typeface="HK Grotesk Medium"/>
                <a:cs typeface="HK Grotesk Medium"/>
                <a:sym typeface="HK Grotesk Medium"/>
              </a:rPr>
              <a:t>1</a:t>
            </a:r>
          </a:p>
        </p:txBody>
      </p:sp>
      <p:sp>
        <p:nvSpPr>
          <p:cNvPr name="TextBox 6" id="6"/>
          <p:cNvSpPr txBox="true"/>
          <p:nvPr/>
        </p:nvSpPr>
        <p:spPr>
          <a:xfrm rot="0">
            <a:off x="3019686" y="4333523"/>
            <a:ext cx="12248628" cy="3025008"/>
          </a:xfrm>
          <a:prstGeom prst="rect">
            <a:avLst/>
          </a:prstGeom>
        </p:spPr>
        <p:txBody>
          <a:bodyPr anchor="t" rtlCol="false" tIns="0" lIns="0" bIns="0" rIns="0">
            <a:spAutoFit/>
          </a:bodyPr>
          <a:lstStyle/>
          <a:p>
            <a:pPr algn="l">
              <a:lnSpc>
                <a:spcPts val="4011"/>
              </a:lnSpc>
            </a:pPr>
            <a:r>
              <a:rPr lang="en-US" sz="3343">
                <a:solidFill>
                  <a:srgbClr val="F4F6FC"/>
                </a:solidFill>
                <a:latin typeface="HK Grotesk Medium"/>
                <a:ea typeface="HK Grotesk Medium"/>
                <a:cs typeface="HK Grotesk Medium"/>
                <a:sym typeface="HK Grotesk Medium"/>
              </a:rPr>
              <a:t>STUDENT NAME: ELAKKIYA M</a:t>
            </a:r>
          </a:p>
          <a:p>
            <a:pPr algn="l">
              <a:lnSpc>
                <a:spcPts val="4011"/>
              </a:lnSpc>
            </a:pPr>
            <a:r>
              <a:rPr lang="en-US" sz="3343">
                <a:solidFill>
                  <a:srgbClr val="F4F6FC"/>
                </a:solidFill>
                <a:latin typeface="HK Grotesk Medium"/>
                <a:ea typeface="HK Grotesk Medium"/>
                <a:cs typeface="HK Grotesk Medium"/>
                <a:sym typeface="HK Grotesk Medium"/>
              </a:rPr>
              <a:t>REGISTER NO:  2213371036114</a:t>
            </a:r>
          </a:p>
          <a:p>
            <a:pPr algn="l">
              <a:lnSpc>
                <a:spcPts val="4011"/>
              </a:lnSpc>
            </a:pPr>
            <a:r>
              <a:rPr lang="en-US" sz="3343">
                <a:solidFill>
                  <a:srgbClr val="F4F6FC"/>
                </a:solidFill>
                <a:latin typeface="HK Grotesk Medium"/>
                <a:ea typeface="HK Grotesk Medium"/>
                <a:cs typeface="HK Grotesk Medium"/>
                <a:sym typeface="HK Grotesk Medium"/>
              </a:rPr>
              <a:t>DEPARTMENT:  COMMERCE</a:t>
            </a:r>
          </a:p>
          <a:p>
            <a:pPr algn="l">
              <a:lnSpc>
                <a:spcPts val="4011"/>
              </a:lnSpc>
            </a:pPr>
            <a:r>
              <a:rPr lang="en-US" sz="3343">
                <a:solidFill>
                  <a:srgbClr val="F4F6FC"/>
                </a:solidFill>
                <a:latin typeface="HK Grotesk Medium"/>
                <a:ea typeface="HK Grotesk Medium"/>
                <a:cs typeface="HK Grotesk Medium"/>
                <a:sym typeface="HK Grotesk Medium"/>
              </a:rPr>
              <a:t>COLLEGE: QUAID-E-MILLATH GOVERNMENT COLLEGE FOR WOMEN</a:t>
            </a:r>
          </a:p>
          <a:p>
            <a:pPr algn="l">
              <a:lnSpc>
                <a:spcPts val="4011"/>
              </a:lnSpc>
            </a:pPr>
            <a:r>
              <a:rPr lang="en-US" sz="3343">
                <a:solidFill>
                  <a:srgbClr val="F4F6FC"/>
                </a:solidFill>
                <a:latin typeface="HK Grotesk Medium"/>
                <a:ea typeface="HK Grotesk Medium"/>
                <a:cs typeface="HK Grotesk Medium"/>
                <a:sym typeface="HK Grotesk Medium"/>
              </a:rPr>
              <a:t>            </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050A30"/>
        </a:solidFill>
      </p:bgPr>
    </p:bg>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050A30"/>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050A30"/>
            </a:solidFill>
            <a:prstDash val="solid"/>
            <a:headEnd type="none" len="sm" w="sm"/>
            <a:tailEnd type="none" len="sm" w="sm"/>
          </a:ln>
        </p:spPr>
      </p:sp>
      <p:sp>
        <p:nvSpPr>
          <p:cNvPr name="TextBox 4" id="4"/>
          <p:cNvSpPr txBox="true"/>
          <p:nvPr/>
        </p:nvSpPr>
        <p:spPr>
          <a:xfrm rot="0">
            <a:off x="685802" y="930910"/>
            <a:ext cx="13144500" cy="971550"/>
          </a:xfrm>
          <a:prstGeom prst="rect">
            <a:avLst/>
          </a:prstGeom>
        </p:spPr>
        <p:txBody>
          <a:bodyPr anchor="t" rtlCol="false" tIns="0" lIns="0" bIns="0" rIns="0">
            <a:spAutoFit/>
          </a:bodyPr>
          <a:lstStyle/>
          <a:p>
            <a:pPr algn="l">
              <a:lnSpc>
                <a:spcPts val="7650"/>
              </a:lnSpc>
            </a:pPr>
            <a:r>
              <a:rPr lang="en-US" sz="6375">
                <a:solidFill>
                  <a:srgbClr val="F4F6FC"/>
                </a:solidFill>
                <a:latin typeface="HK Grotesk Bold"/>
                <a:ea typeface="HK Grotesk Bold"/>
                <a:cs typeface="HK Grotesk Bold"/>
                <a:sym typeface="HK Grotesk Bold"/>
              </a:rPr>
              <a:t>THE "WOW" IN OUR SOLUTION</a:t>
            </a:r>
          </a:p>
        </p:txBody>
      </p:sp>
      <p:sp>
        <p:nvSpPr>
          <p:cNvPr name="TextBox 5" id="5"/>
          <p:cNvSpPr txBox="true"/>
          <p:nvPr/>
        </p:nvSpPr>
        <p:spPr>
          <a:xfrm rot="0">
            <a:off x="16915827" y="9707465"/>
            <a:ext cx="342900" cy="257175"/>
          </a:xfrm>
          <a:prstGeom prst="rect">
            <a:avLst/>
          </a:prstGeom>
        </p:spPr>
        <p:txBody>
          <a:bodyPr anchor="t" rtlCol="false" tIns="0" lIns="0" bIns="0" rIns="0">
            <a:spAutoFit/>
          </a:bodyPr>
          <a:lstStyle/>
          <a:p>
            <a:pPr algn="l">
              <a:lnSpc>
                <a:spcPts val="1980"/>
              </a:lnSpc>
            </a:pPr>
            <a:r>
              <a:rPr lang="en-US" sz="1650">
                <a:solidFill>
                  <a:srgbClr val="F4F6FC"/>
                </a:solidFill>
                <a:latin typeface="HK Grotesk Medium"/>
                <a:ea typeface="HK Grotesk Medium"/>
                <a:cs typeface="HK Grotesk Medium"/>
                <a:sym typeface="HK Grotesk Medium"/>
              </a:rPr>
              <a:t>9</a:t>
            </a:r>
          </a:p>
        </p:txBody>
      </p:sp>
      <p:grpSp>
        <p:nvGrpSpPr>
          <p:cNvPr name="Group 6" id="6"/>
          <p:cNvGrpSpPr/>
          <p:nvPr/>
        </p:nvGrpSpPr>
        <p:grpSpPr>
          <a:xfrm rot="0">
            <a:off x="1746724" y="2614612"/>
            <a:ext cx="12658439" cy="5221288"/>
            <a:chOff x="0" y="0"/>
            <a:chExt cx="16877919" cy="6961717"/>
          </a:xfrm>
        </p:grpSpPr>
        <p:sp>
          <p:nvSpPr>
            <p:cNvPr name="Freeform 7" id="7"/>
            <p:cNvSpPr/>
            <p:nvPr/>
          </p:nvSpPr>
          <p:spPr>
            <a:xfrm flipH="false" flipV="false" rot="0">
              <a:off x="16980" y="16980"/>
              <a:ext cx="16843960" cy="6927758"/>
            </a:xfrm>
            <a:custGeom>
              <a:avLst/>
              <a:gdLst/>
              <a:ahLst/>
              <a:cxnLst/>
              <a:rect r="r" b="b" t="t" l="l"/>
              <a:pathLst>
                <a:path h="6927758" w="16843960">
                  <a:moveTo>
                    <a:pt x="0" y="3463878"/>
                  </a:moveTo>
                  <a:cubicBezTo>
                    <a:pt x="0" y="1550821"/>
                    <a:pt x="3770647" y="0"/>
                    <a:pt x="8421979" y="0"/>
                  </a:cubicBezTo>
                  <a:cubicBezTo>
                    <a:pt x="13073312" y="0"/>
                    <a:pt x="16843960" y="1550821"/>
                    <a:pt x="16843960" y="3463878"/>
                  </a:cubicBezTo>
                  <a:cubicBezTo>
                    <a:pt x="16843960" y="5376936"/>
                    <a:pt x="13073312" y="6927757"/>
                    <a:pt x="8421979" y="6927757"/>
                  </a:cubicBezTo>
                  <a:cubicBezTo>
                    <a:pt x="3770647" y="6927757"/>
                    <a:pt x="0" y="5376936"/>
                    <a:pt x="0" y="3463878"/>
                  </a:cubicBezTo>
                  <a:close/>
                </a:path>
              </a:pathLst>
            </a:custGeom>
            <a:solidFill>
              <a:srgbClr val="233DFF"/>
            </a:solidFill>
          </p:spPr>
        </p:sp>
        <p:sp>
          <p:nvSpPr>
            <p:cNvPr name="Freeform 8" id="8"/>
            <p:cNvSpPr/>
            <p:nvPr/>
          </p:nvSpPr>
          <p:spPr>
            <a:xfrm flipH="false" flipV="false" rot="0">
              <a:off x="0" y="0"/>
              <a:ext cx="16877919" cy="6961717"/>
            </a:xfrm>
            <a:custGeom>
              <a:avLst/>
              <a:gdLst/>
              <a:ahLst/>
              <a:cxnLst/>
              <a:rect r="r" b="b" t="t" l="l"/>
              <a:pathLst>
                <a:path h="6961717" w="16877919">
                  <a:moveTo>
                    <a:pt x="0" y="3480858"/>
                  </a:moveTo>
                  <a:cubicBezTo>
                    <a:pt x="0" y="1548558"/>
                    <a:pt x="3793060" y="0"/>
                    <a:pt x="8438959" y="0"/>
                  </a:cubicBezTo>
                  <a:cubicBezTo>
                    <a:pt x="13084859" y="0"/>
                    <a:pt x="16877919" y="1548558"/>
                    <a:pt x="16877919" y="3480858"/>
                  </a:cubicBezTo>
                  <a:lnTo>
                    <a:pt x="16860940" y="3480858"/>
                  </a:lnTo>
                  <a:lnTo>
                    <a:pt x="16877919" y="3480858"/>
                  </a:lnTo>
                  <a:cubicBezTo>
                    <a:pt x="16877919" y="5413160"/>
                    <a:pt x="13084859" y="6961717"/>
                    <a:pt x="8438959" y="6961717"/>
                  </a:cubicBezTo>
                  <a:lnTo>
                    <a:pt x="8438959" y="6944737"/>
                  </a:lnTo>
                  <a:lnTo>
                    <a:pt x="8438959" y="6961717"/>
                  </a:lnTo>
                  <a:cubicBezTo>
                    <a:pt x="3793060" y="6961717"/>
                    <a:pt x="0" y="5413160"/>
                    <a:pt x="0" y="3480858"/>
                  </a:cubicBezTo>
                  <a:lnTo>
                    <a:pt x="16980" y="3480858"/>
                  </a:lnTo>
                  <a:lnTo>
                    <a:pt x="33960" y="3480858"/>
                  </a:lnTo>
                  <a:lnTo>
                    <a:pt x="16980" y="3480858"/>
                  </a:lnTo>
                  <a:lnTo>
                    <a:pt x="0" y="3480858"/>
                  </a:lnTo>
                  <a:moveTo>
                    <a:pt x="33960" y="3480858"/>
                  </a:moveTo>
                  <a:cubicBezTo>
                    <a:pt x="33960" y="3490254"/>
                    <a:pt x="26375" y="3497838"/>
                    <a:pt x="16980" y="3497838"/>
                  </a:cubicBezTo>
                  <a:cubicBezTo>
                    <a:pt x="7584" y="3497838"/>
                    <a:pt x="0" y="3490254"/>
                    <a:pt x="0" y="3480858"/>
                  </a:cubicBezTo>
                  <a:cubicBezTo>
                    <a:pt x="0" y="3471463"/>
                    <a:pt x="7584" y="3463879"/>
                    <a:pt x="16980" y="3463879"/>
                  </a:cubicBezTo>
                  <a:cubicBezTo>
                    <a:pt x="26375" y="3463879"/>
                    <a:pt x="33960" y="3471463"/>
                    <a:pt x="33960" y="3480858"/>
                  </a:cubicBezTo>
                  <a:cubicBezTo>
                    <a:pt x="33960" y="5374672"/>
                    <a:pt x="3782193" y="6927758"/>
                    <a:pt x="8438959" y="6927758"/>
                  </a:cubicBezTo>
                  <a:cubicBezTo>
                    <a:pt x="13095726" y="6927758"/>
                    <a:pt x="16843959" y="5374672"/>
                    <a:pt x="16843959" y="3480858"/>
                  </a:cubicBezTo>
                  <a:cubicBezTo>
                    <a:pt x="16843959" y="1587045"/>
                    <a:pt x="13095726" y="33960"/>
                    <a:pt x="8438959" y="33960"/>
                  </a:cubicBezTo>
                  <a:lnTo>
                    <a:pt x="8438959" y="16980"/>
                  </a:lnTo>
                  <a:lnTo>
                    <a:pt x="8438959" y="33960"/>
                  </a:lnTo>
                  <a:cubicBezTo>
                    <a:pt x="3782193" y="33960"/>
                    <a:pt x="33960" y="1587045"/>
                    <a:pt x="33960" y="3480858"/>
                  </a:cubicBezTo>
                  <a:close/>
                </a:path>
              </a:pathLst>
            </a:custGeom>
            <a:solidFill>
              <a:srgbClr val="050A30"/>
            </a:solidFill>
          </p:spPr>
        </p:sp>
        <p:sp>
          <p:nvSpPr>
            <p:cNvPr name="TextBox 9" id="9"/>
            <p:cNvSpPr txBox="true"/>
            <p:nvPr/>
          </p:nvSpPr>
          <p:spPr>
            <a:xfrm>
              <a:off x="0" y="0"/>
              <a:ext cx="16877919" cy="6961717"/>
            </a:xfrm>
            <a:prstGeom prst="rect">
              <a:avLst/>
            </a:prstGeom>
          </p:spPr>
          <p:txBody>
            <a:bodyPr anchor="ctr" rtlCol="false" tIns="50800" lIns="50800" bIns="50800" rIns="50800"/>
            <a:lstStyle/>
            <a:p>
              <a:pPr algn="ctr">
                <a:lnSpc>
                  <a:spcPts val="3240"/>
                </a:lnSpc>
              </a:pPr>
              <a:r>
                <a:rPr lang="en-US" sz="2700">
                  <a:solidFill>
                    <a:srgbClr val="F4F6FC"/>
                  </a:solidFill>
                  <a:latin typeface="HK Grotesk Medium"/>
                  <a:ea typeface="HK Grotesk Medium"/>
                  <a:cs typeface="HK Grotesk Medium"/>
                  <a:sym typeface="HK Grotesk Medium"/>
                </a:rPr>
                <a:t>Performance Level = IFS(Z8&gt;=5,”VERY HIGH”,Z8&gt;=4,”HIGH”,Z8&gt;=3,”MED”,TRUE,”LOW”)</a:t>
              </a:r>
            </a:p>
          </p:txBody>
        </p:sp>
      </p:grpSp>
    </p:spTree>
  </p:cSld>
  <p:clrMapOvr>
    <a:masterClrMapping/>
  </p:clrMapOvr>
</p:sld>
</file>

<file path=ppt/slides/slide11.xml><?xml version="1.0" encoding="utf-8"?>
<p:sld xmlns:p="http://schemas.openxmlformats.org/presentationml/2006/main" xmlns:a="http://schemas.openxmlformats.org/drawingml/2006/main">
  <p:cSld>
    <p:bg>
      <p:bgPr>
        <a:solidFill>
          <a:srgbClr val="050A30"/>
        </a:solidFill>
      </p:bgPr>
    </p:bg>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CAE8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CAE8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050A30">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050A30">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050A30">
                <a:alpha val="71765"/>
              </a:srgbClr>
            </a:solidFill>
          </p:spPr>
        </p:sp>
      </p:grpSp>
      <p:grpSp>
        <p:nvGrpSpPr>
          <p:cNvPr name="Group 10" id="10"/>
          <p:cNvGrpSpPr/>
          <p:nvPr/>
        </p:nvGrpSpPr>
        <p:grpSpPr>
          <a:xfrm rot="0">
            <a:off x="0" y="6019800"/>
            <a:ext cx="673100" cy="4267200"/>
            <a:chOff x="0" y="0"/>
            <a:chExt cx="897466" cy="5689600"/>
          </a:xfrm>
        </p:grpSpPr>
        <p:sp>
          <p:nvSpPr>
            <p:cNvPr name="Freeform 11" id="11"/>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050A30">
                <a:alpha val="84706"/>
              </a:srgbClr>
            </a:solidFill>
          </p:spPr>
        </p:sp>
      </p:grpSp>
      <p:sp>
        <p:nvSpPr>
          <p:cNvPr name="TextBox 12" id="12"/>
          <p:cNvSpPr txBox="true"/>
          <p:nvPr/>
        </p:nvSpPr>
        <p:spPr>
          <a:xfrm rot="0">
            <a:off x="16915827" y="9707465"/>
            <a:ext cx="342900" cy="257175"/>
          </a:xfrm>
          <a:prstGeom prst="rect">
            <a:avLst/>
          </a:prstGeom>
        </p:spPr>
        <p:txBody>
          <a:bodyPr anchor="t" rtlCol="false" tIns="0" lIns="0" bIns="0" rIns="0">
            <a:spAutoFit/>
          </a:bodyPr>
          <a:lstStyle/>
          <a:p>
            <a:pPr algn="l">
              <a:lnSpc>
                <a:spcPts val="1980"/>
              </a:lnSpc>
            </a:pPr>
            <a:r>
              <a:rPr lang="en-US" sz="1650">
                <a:solidFill>
                  <a:srgbClr val="F4F6FC"/>
                </a:solidFill>
                <a:latin typeface="HK Grotesk Medium"/>
                <a:ea typeface="HK Grotesk Medium"/>
                <a:cs typeface="HK Grotesk Medium"/>
                <a:sym typeface="HK Grotesk Medium"/>
              </a:rPr>
              <a:t>10</a:t>
            </a:r>
          </a:p>
        </p:txBody>
      </p:sp>
      <p:sp>
        <p:nvSpPr>
          <p:cNvPr name="TextBox 13" id="13"/>
          <p:cNvSpPr txBox="true"/>
          <p:nvPr/>
        </p:nvSpPr>
        <p:spPr>
          <a:xfrm rot="0">
            <a:off x="685800" y="461009"/>
            <a:ext cx="8458200" cy="1104900"/>
          </a:xfrm>
          <a:prstGeom prst="rect">
            <a:avLst/>
          </a:prstGeom>
        </p:spPr>
        <p:txBody>
          <a:bodyPr anchor="t" rtlCol="false" tIns="0" lIns="0" bIns="0" rIns="0">
            <a:spAutoFit/>
          </a:bodyPr>
          <a:lstStyle/>
          <a:p>
            <a:pPr algn="l">
              <a:lnSpc>
                <a:spcPts val="8640"/>
              </a:lnSpc>
            </a:pPr>
            <a:r>
              <a:rPr lang="en-US" sz="7200">
                <a:solidFill>
                  <a:srgbClr val="F4F6FC"/>
                </a:solidFill>
                <a:latin typeface="HK Grotesk Bold"/>
                <a:ea typeface="HK Grotesk Bold"/>
                <a:cs typeface="HK Grotesk Bold"/>
                <a:sym typeface="HK Grotesk Bold"/>
              </a:rPr>
              <a:t>MODELLING</a:t>
            </a:r>
          </a:p>
        </p:txBody>
      </p:sp>
      <p:sp>
        <p:nvSpPr>
          <p:cNvPr name="TextBox 14" id="14"/>
          <p:cNvSpPr txBox="true"/>
          <p:nvPr/>
        </p:nvSpPr>
        <p:spPr>
          <a:xfrm rot="0">
            <a:off x="1989166" y="1947385"/>
            <a:ext cx="12733020" cy="7372351"/>
          </a:xfrm>
          <a:prstGeom prst="rect">
            <a:avLst/>
          </a:prstGeom>
        </p:spPr>
        <p:txBody>
          <a:bodyPr anchor="t" rtlCol="false" tIns="0" lIns="0" bIns="0" rIns="0">
            <a:spAutoFit/>
          </a:bodyPr>
          <a:lstStyle/>
          <a:p>
            <a:pPr algn="l">
              <a:lnSpc>
                <a:spcPts val="3240"/>
              </a:lnSpc>
            </a:pPr>
            <a:r>
              <a:rPr lang="en-US" sz="2700">
                <a:solidFill>
                  <a:srgbClr val="F4F6FC"/>
                </a:solidFill>
                <a:latin typeface="HK Grotesk Medium"/>
                <a:ea typeface="HK Grotesk Medium"/>
                <a:cs typeface="HK Grotesk Medium"/>
                <a:sym typeface="HK Grotesk Medium"/>
              </a:rPr>
              <a:t>DATA COLLECTION:  </a:t>
            </a:r>
          </a:p>
          <a:p>
            <a:pPr algn="l">
              <a:lnSpc>
                <a:spcPts val="3240"/>
              </a:lnSpc>
            </a:pPr>
            <a:r>
              <a:rPr lang="en-US" sz="2700">
                <a:solidFill>
                  <a:srgbClr val="F4F6FC"/>
                </a:solidFill>
                <a:latin typeface="HK Grotesk Medium"/>
                <a:ea typeface="HK Grotesk Medium"/>
                <a:cs typeface="HK Grotesk Medium"/>
                <a:sym typeface="HK Grotesk Medium"/>
              </a:rPr>
              <a:t>                         Collect data from Kaggle and shortlist according to your way</a:t>
            </a:r>
          </a:p>
          <a:p>
            <a:pPr algn="l">
              <a:lnSpc>
                <a:spcPts val="3240"/>
              </a:lnSpc>
            </a:pPr>
            <a:r>
              <a:rPr lang="en-US" sz="2700">
                <a:solidFill>
                  <a:srgbClr val="F4F6FC"/>
                </a:solidFill>
                <a:latin typeface="HK Grotesk Medium"/>
                <a:ea typeface="HK Grotesk Medium"/>
                <a:cs typeface="HK Grotesk Medium"/>
                <a:sym typeface="HK Grotesk Medium"/>
              </a:rPr>
              <a:t>like selecting important information about employees performance and analysis.</a:t>
            </a:r>
          </a:p>
          <a:p>
            <a:pPr algn="l">
              <a:lnSpc>
                <a:spcPts val="3240"/>
              </a:lnSpc>
            </a:pPr>
          </a:p>
          <a:p>
            <a:pPr algn="l">
              <a:lnSpc>
                <a:spcPts val="3240"/>
              </a:lnSpc>
            </a:pPr>
            <a:r>
              <a:rPr lang="en-US" sz="2700">
                <a:solidFill>
                  <a:srgbClr val="F4F6FC"/>
                </a:solidFill>
                <a:latin typeface="HK Grotesk Medium"/>
                <a:ea typeface="HK Grotesk Medium"/>
                <a:cs typeface="HK Grotesk Medium"/>
                <a:sym typeface="HK Grotesk Medium"/>
              </a:rPr>
              <a:t>FEATURE COLLECTION: </a:t>
            </a:r>
          </a:p>
          <a:p>
            <a:pPr algn="l">
              <a:lnSpc>
                <a:spcPts val="3240"/>
              </a:lnSpc>
            </a:pPr>
            <a:r>
              <a:rPr lang="en-US" sz="2700">
                <a:solidFill>
                  <a:srgbClr val="F4F6FC"/>
                </a:solidFill>
                <a:latin typeface="HK Grotesk Medium"/>
                <a:ea typeface="HK Grotesk Medium"/>
                <a:cs typeface="HK Grotesk Medium"/>
                <a:sym typeface="HK Grotesk Medium"/>
              </a:rPr>
              <a:t>                          In this method we are shortlisting the data set according to our way from 26 feature to 12 features data set which is important according to my opinion.</a:t>
            </a:r>
          </a:p>
          <a:p>
            <a:pPr algn="l">
              <a:lnSpc>
                <a:spcPts val="3240"/>
              </a:lnSpc>
            </a:pPr>
          </a:p>
          <a:p>
            <a:pPr algn="l">
              <a:lnSpc>
                <a:spcPts val="3240"/>
              </a:lnSpc>
            </a:pPr>
            <a:r>
              <a:rPr lang="en-US" sz="2700">
                <a:solidFill>
                  <a:srgbClr val="F4F6FC"/>
                </a:solidFill>
                <a:latin typeface="HK Grotesk Medium"/>
                <a:ea typeface="HK Grotesk Medium"/>
                <a:cs typeface="HK Grotesk Medium"/>
                <a:sym typeface="HK Grotesk Medium"/>
              </a:rPr>
              <a:t>PERFORMANCE LEVEL:</a:t>
            </a:r>
          </a:p>
          <a:p>
            <a:pPr algn="l">
              <a:lnSpc>
                <a:spcPts val="3240"/>
              </a:lnSpc>
            </a:pPr>
            <a:r>
              <a:rPr lang="en-US" sz="2700">
                <a:solidFill>
                  <a:srgbClr val="F4F6FC"/>
                </a:solidFill>
                <a:latin typeface="HK Grotesk Medium"/>
                <a:ea typeface="HK Grotesk Medium"/>
                <a:cs typeface="HK Grotesk Medium"/>
                <a:sym typeface="HK Grotesk Medium"/>
              </a:rPr>
              <a:t>                          In this step we create a certain formula to find out the employees performance level. It shows which employee meet the expectation or exceed expectation. Employee who occasionally fall short of expectation and need improvement in specific areas. </a:t>
            </a:r>
          </a:p>
          <a:p>
            <a:pPr algn="l">
              <a:lnSpc>
                <a:spcPts val="3240"/>
              </a:lnSpc>
            </a:pPr>
          </a:p>
          <a:p>
            <a:pPr algn="l">
              <a:lnSpc>
                <a:spcPts val="3240"/>
              </a:lnSpc>
            </a:pPr>
            <a:r>
              <a:rPr lang="en-US" sz="2700">
                <a:solidFill>
                  <a:srgbClr val="F4F6FC"/>
                </a:solidFill>
                <a:latin typeface="HK Grotesk Medium"/>
                <a:ea typeface="HK Grotesk Medium"/>
                <a:cs typeface="HK Grotesk Medium"/>
                <a:sym typeface="HK Grotesk Medium"/>
              </a:rPr>
              <a:t>SUMMARY:</a:t>
            </a:r>
          </a:p>
          <a:p>
            <a:pPr algn="l">
              <a:lnSpc>
                <a:spcPts val="3240"/>
              </a:lnSpc>
            </a:pPr>
            <a:r>
              <a:rPr lang="en-US" sz="2700">
                <a:solidFill>
                  <a:srgbClr val="F4F6FC"/>
                </a:solidFill>
                <a:latin typeface="HK Grotesk Medium"/>
                <a:ea typeface="HK Grotesk Medium"/>
                <a:cs typeface="HK Grotesk Medium"/>
                <a:sym typeface="HK Grotesk Medium"/>
              </a:rPr>
              <a:t>                          In this we can dynamically analyze and summarize data, showing performance levels across different departments or employee groups. </a:t>
            </a:r>
          </a:p>
          <a:p>
            <a:pPr algn="l">
              <a:lnSpc>
                <a:spcPts val="3240"/>
              </a:lnSpc>
            </a:pPr>
            <a:r>
              <a:rPr lang="en-US" sz="2700">
                <a:solidFill>
                  <a:srgbClr val="F4F6FC"/>
                </a:solidFill>
                <a:latin typeface="HK Grotesk Medium"/>
                <a:ea typeface="HK Grotesk Medium"/>
                <a:cs typeface="HK Grotesk Medium"/>
                <a:sym typeface="HK Grotesk Medium"/>
              </a:rPr>
              <a:t>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050A30"/>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050A30"/>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050A30">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050A30">
                <a:alpha val="19608"/>
              </a:srgbClr>
            </a:solidFill>
          </p:spPr>
        </p:sp>
      </p:grpSp>
      <p:grpSp>
        <p:nvGrpSpPr>
          <p:cNvPr name="Group 8" id="8"/>
          <p:cNvGrpSpPr/>
          <p:nvPr/>
        </p:nvGrpSpPr>
        <p:grpSpPr>
          <a:xfrm rot="0">
            <a:off x="16348095" y="-12700"/>
            <a:ext cx="1935141" cy="10299701"/>
            <a:chOff x="0" y="0"/>
            <a:chExt cx="2580188" cy="13732934"/>
          </a:xfrm>
        </p:grpSpPr>
        <p:sp>
          <p:nvSpPr>
            <p:cNvPr name="Freeform 9" id="9"/>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050A30">
                <a:alpha val="69804"/>
              </a:srgbClr>
            </a:solidFill>
          </p:spPr>
        </p:sp>
      </p:grpSp>
      <p:grpSp>
        <p:nvGrpSpPr>
          <p:cNvPr name="Group 10" id="10"/>
          <p:cNvGrpSpPr/>
          <p:nvPr/>
        </p:nvGrpSpPr>
        <p:grpSpPr>
          <a:xfrm rot="0">
            <a:off x="0" y="6019800"/>
            <a:ext cx="673100" cy="4267200"/>
            <a:chOff x="0" y="0"/>
            <a:chExt cx="897466" cy="5689600"/>
          </a:xfrm>
        </p:grpSpPr>
        <p:sp>
          <p:nvSpPr>
            <p:cNvPr name="Freeform 11" id="11"/>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050A30">
                <a:alpha val="84706"/>
              </a:srgbClr>
            </a:solidFill>
          </p:spPr>
        </p:sp>
      </p:grpSp>
      <p:sp>
        <p:nvSpPr>
          <p:cNvPr name="TextBox 12" id="12"/>
          <p:cNvSpPr txBox="true"/>
          <p:nvPr/>
        </p:nvSpPr>
        <p:spPr>
          <a:xfrm rot="0">
            <a:off x="571500" y="584835"/>
            <a:ext cx="4217193" cy="819150"/>
          </a:xfrm>
          <a:prstGeom prst="rect">
            <a:avLst/>
          </a:prstGeom>
        </p:spPr>
        <p:txBody>
          <a:bodyPr anchor="t" rtlCol="false" tIns="0" lIns="0" bIns="0" rIns="0">
            <a:spAutoFit/>
          </a:bodyPr>
          <a:lstStyle/>
          <a:p>
            <a:pPr algn="l">
              <a:lnSpc>
                <a:spcPts val="6480"/>
              </a:lnSpc>
            </a:pPr>
            <a:r>
              <a:rPr lang="en-US" sz="5400" spc="432">
                <a:solidFill>
                  <a:srgbClr val="F4F6FC"/>
                </a:solidFill>
                <a:latin typeface="HK Grotesk Bold"/>
                <a:ea typeface="HK Grotesk Bold"/>
                <a:cs typeface="HK Grotesk Bold"/>
                <a:sym typeface="HK Grotesk Bold"/>
              </a:rPr>
              <a:t>RESULTS</a:t>
            </a:r>
          </a:p>
        </p:txBody>
      </p:sp>
      <p:sp>
        <p:nvSpPr>
          <p:cNvPr name="TextBox 13" id="13"/>
          <p:cNvSpPr txBox="true"/>
          <p:nvPr/>
        </p:nvSpPr>
        <p:spPr>
          <a:xfrm rot="0">
            <a:off x="16915827" y="9707465"/>
            <a:ext cx="342900" cy="257175"/>
          </a:xfrm>
          <a:prstGeom prst="rect">
            <a:avLst/>
          </a:prstGeom>
        </p:spPr>
        <p:txBody>
          <a:bodyPr anchor="t" rtlCol="false" tIns="0" lIns="0" bIns="0" rIns="0">
            <a:spAutoFit/>
          </a:bodyPr>
          <a:lstStyle/>
          <a:p>
            <a:pPr algn="l">
              <a:lnSpc>
                <a:spcPts val="1980"/>
              </a:lnSpc>
            </a:pPr>
            <a:r>
              <a:rPr lang="en-US" sz="1650">
                <a:solidFill>
                  <a:srgbClr val="F4F6FC"/>
                </a:solidFill>
                <a:latin typeface="HK Grotesk Medium"/>
                <a:ea typeface="HK Grotesk Medium"/>
                <a:cs typeface="HK Grotesk Medium"/>
                <a:sym typeface="HK Grotesk Medium"/>
              </a:rPr>
              <a:t>11</a:t>
            </a:r>
          </a:p>
        </p:txBody>
      </p:sp>
      <p:pic>
        <p:nvPicPr>
          <p:cNvPr name="Picture 14" id="14"/>
          <p:cNvPicPr>
            <a:picLocks noChangeAspect="true"/>
          </p:cNvPicPr>
          <p:nvPr/>
        </p:nvPicPr>
        <p:blipFill>
          <a:blip r:embed="rId2"/>
          <a:stretch>
            <a:fillRect/>
          </a:stretch>
        </p:blipFill>
        <p:spPr>
          <a:xfrm rot="0">
            <a:off x="2252290" y="2505918"/>
            <a:ext cx="13783420" cy="6796101"/>
          </a:xfrm>
          <a:prstGeom prst="rect">
            <a:avLst/>
          </a:prstGeom>
        </p:spPr>
      </p:pic>
    </p:spTree>
  </p:cSld>
  <p:clrMapOvr>
    <a:masterClrMapping/>
  </p:clrMapOvr>
</p:sld>
</file>

<file path=ppt/slides/slide13.xml><?xml version="1.0" encoding="utf-8"?>
<p:sld xmlns:p="http://schemas.openxmlformats.org/presentationml/2006/main" xmlns:a="http://schemas.openxmlformats.org/drawingml/2006/main">
  <p:cSld>
    <p:bg>
      <p:bgPr>
        <a:solidFill>
          <a:srgbClr val="050A30"/>
        </a:solidFill>
      </p:bgPr>
    </p:bg>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CAE8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CAE8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050A30">
                <a:alpha val="29804"/>
              </a:srgbClr>
            </a:solidFill>
          </p:spPr>
        </p:sp>
      </p:grpSp>
      <p:grpSp>
        <p:nvGrpSpPr>
          <p:cNvPr name="Group 6" id="6"/>
          <p:cNvGrpSpPr/>
          <p:nvPr/>
        </p:nvGrpSpPr>
        <p:grpSpPr>
          <a:xfrm rot="0">
            <a:off x="13388359" y="-1233805"/>
            <a:ext cx="1625235" cy="4311135"/>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050A30">
                <a:alpha val="19608"/>
              </a:srgbClr>
            </a:solidFill>
          </p:spPr>
        </p:sp>
      </p:grpSp>
      <p:grpSp>
        <p:nvGrpSpPr>
          <p:cNvPr name="Group 8" id="8"/>
          <p:cNvGrpSpPr/>
          <p:nvPr/>
        </p:nvGrpSpPr>
        <p:grpSpPr>
          <a:xfrm rot="0">
            <a:off x="0" y="6019800"/>
            <a:ext cx="673100" cy="4267200"/>
            <a:chOff x="0" y="0"/>
            <a:chExt cx="897466" cy="5689600"/>
          </a:xfrm>
        </p:grpSpPr>
        <p:sp>
          <p:nvSpPr>
            <p:cNvPr name="Freeform 9" id="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050A30">
                <a:alpha val="84706"/>
              </a:srgbClr>
            </a:solidFill>
          </p:spPr>
        </p:sp>
      </p:grpSp>
      <p:sp>
        <p:nvSpPr>
          <p:cNvPr name="TextBox 10" id="10"/>
          <p:cNvSpPr txBox="true"/>
          <p:nvPr/>
        </p:nvSpPr>
        <p:spPr>
          <a:xfrm rot="0">
            <a:off x="777240" y="675505"/>
            <a:ext cx="13533120" cy="819150"/>
          </a:xfrm>
          <a:prstGeom prst="rect">
            <a:avLst/>
          </a:prstGeom>
        </p:spPr>
        <p:txBody>
          <a:bodyPr anchor="t" rtlCol="false" tIns="0" lIns="0" bIns="0" rIns="0">
            <a:spAutoFit/>
          </a:bodyPr>
          <a:lstStyle/>
          <a:p>
            <a:pPr algn="l">
              <a:lnSpc>
                <a:spcPts val="6480"/>
              </a:lnSpc>
            </a:pPr>
            <a:r>
              <a:rPr lang="en-US" sz="5400" spc="432">
                <a:solidFill>
                  <a:srgbClr val="F4F6FC"/>
                </a:solidFill>
                <a:latin typeface="HK Grotesk Bold"/>
                <a:ea typeface="HK Grotesk Bold"/>
                <a:cs typeface="HK Grotesk Bold"/>
                <a:sym typeface="HK Grotesk Bold"/>
              </a:rPr>
              <a:t>CONCLUSION</a:t>
            </a:r>
          </a:p>
        </p:txBody>
      </p:sp>
      <p:sp>
        <p:nvSpPr>
          <p:cNvPr name="TextBox 11" id="11"/>
          <p:cNvSpPr txBox="true"/>
          <p:nvPr/>
        </p:nvSpPr>
        <p:spPr>
          <a:xfrm rot="0">
            <a:off x="1937674" y="2243138"/>
            <a:ext cx="13075920" cy="6553201"/>
          </a:xfrm>
          <a:prstGeom prst="rect">
            <a:avLst/>
          </a:prstGeom>
        </p:spPr>
        <p:txBody>
          <a:bodyPr anchor="t" rtlCol="false" tIns="0" lIns="0" bIns="0" rIns="0">
            <a:spAutoFit/>
          </a:bodyPr>
          <a:lstStyle/>
          <a:p>
            <a:pPr algn="l">
              <a:lnSpc>
                <a:spcPts val="3240"/>
              </a:lnSpc>
            </a:pPr>
            <a:r>
              <a:rPr lang="en-US" sz="2700">
                <a:solidFill>
                  <a:srgbClr val="F4F6FC"/>
                </a:solidFill>
                <a:latin typeface="HK Grotesk Medium"/>
                <a:ea typeface="HK Grotesk Medium"/>
                <a:cs typeface="HK Grotesk Medium"/>
                <a:sym typeface="HK Grotesk Medium"/>
              </a:rPr>
              <a:t>Variation in Performance Levels:</a:t>
            </a:r>
          </a:p>
          <a:p>
            <a:pPr algn="l">
              <a:lnSpc>
                <a:spcPts val="3240"/>
              </a:lnSpc>
            </a:pPr>
            <a:r>
              <a:rPr lang="en-US" sz="2700">
                <a:solidFill>
                  <a:srgbClr val="F4F6FC"/>
                </a:solidFill>
                <a:latin typeface="HK Grotesk Medium"/>
                <a:ea typeface="HK Grotesk Medium"/>
                <a:cs typeface="HK Grotesk Medium"/>
                <a:sym typeface="HK Grotesk Medium"/>
              </a:rPr>
              <a:t>                                               There is a significant variation in performance levels across different employees or departments.  Some entities(e.g., EW, NEL) have a higher proportions of “Low” and “Medium” performance, while others(e.g., BPC, PYZ) show a mix of “High” and “Very High” performance.</a:t>
            </a:r>
          </a:p>
          <a:p>
            <a:pPr algn="l">
              <a:lnSpc>
                <a:spcPts val="3240"/>
              </a:lnSpc>
            </a:pPr>
          </a:p>
          <a:p>
            <a:pPr algn="l">
              <a:lnSpc>
                <a:spcPts val="3240"/>
              </a:lnSpc>
            </a:pPr>
            <a:r>
              <a:rPr lang="en-US" sz="2700">
                <a:solidFill>
                  <a:srgbClr val="F4F6FC"/>
                </a:solidFill>
                <a:latin typeface="HK Grotesk Medium"/>
                <a:ea typeface="HK Grotesk Medium"/>
                <a:cs typeface="HK Grotesk Medium"/>
                <a:sym typeface="HK Grotesk Medium"/>
              </a:rPr>
              <a:t>Consistency Across Categories:</a:t>
            </a:r>
          </a:p>
          <a:p>
            <a:pPr algn="l">
              <a:lnSpc>
                <a:spcPts val="3240"/>
              </a:lnSpc>
            </a:pPr>
            <a:r>
              <a:rPr lang="en-US" sz="2700">
                <a:solidFill>
                  <a:srgbClr val="F4F6FC"/>
                </a:solidFill>
                <a:latin typeface="HK Grotesk Medium"/>
                <a:ea typeface="HK Grotesk Medium"/>
                <a:cs typeface="HK Grotesk Medium"/>
                <a:sym typeface="HK Grotesk Medium"/>
              </a:rPr>
              <a:t>                                                For some entities like CCDR and TNS performance is more evenly distributed across categories, indicating a balanced performance level without extreme highs or lows.</a:t>
            </a:r>
          </a:p>
          <a:p>
            <a:pPr algn="l">
              <a:lnSpc>
                <a:spcPts val="3240"/>
              </a:lnSpc>
            </a:pPr>
          </a:p>
          <a:p>
            <a:pPr algn="l">
              <a:lnSpc>
                <a:spcPts val="3240"/>
              </a:lnSpc>
            </a:pPr>
            <a:r>
              <a:rPr lang="en-US" sz="2700">
                <a:solidFill>
                  <a:srgbClr val="F4F6FC"/>
                </a:solidFill>
                <a:latin typeface="HK Grotesk Medium"/>
                <a:ea typeface="HK Grotesk Medium"/>
                <a:cs typeface="HK Grotesk Medium"/>
                <a:sym typeface="HK Grotesk Medium"/>
              </a:rPr>
              <a:t>Areas of Concern:</a:t>
            </a:r>
          </a:p>
          <a:p>
            <a:pPr algn="l">
              <a:lnSpc>
                <a:spcPts val="3240"/>
              </a:lnSpc>
            </a:pPr>
            <a:r>
              <a:rPr lang="en-US" sz="2700">
                <a:solidFill>
                  <a:srgbClr val="F4F6FC"/>
                </a:solidFill>
                <a:latin typeface="HK Grotesk Medium"/>
                <a:ea typeface="HK Grotesk Medium"/>
                <a:cs typeface="HK Grotesk Medium"/>
                <a:sym typeface="HK Grotesk Medium"/>
              </a:rPr>
              <a:t>                                                Entities with a high proportion of “Low” performance (e.g., EW) may require targeted intervention such as additional training, better resources allocation, or process improvements to enhance their overall performance.</a:t>
            </a:r>
          </a:p>
          <a:p>
            <a:pPr algn="l">
              <a:lnSpc>
                <a:spcPts val="3240"/>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0">
            <a:off x="571500" y="5786272"/>
            <a:ext cx="4717769" cy="4043802"/>
          </a:xfrm>
          <a:custGeom>
            <a:avLst/>
            <a:gdLst/>
            <a:ahLst/>
            <a:cxnLst/>
            <a:rect r="r" b="b" t="t" l="l"/>
            <a:pathLst>
              <a:path h="4043802" w="4717769">
                <a:moveTo>
                  <a:pt x="0" y="0"/>
                </a:moveTo>
                <a:lnTo>
                  <a:pt x="4717769" y="0"/>
                </a:lnTo>
                <a:lnTo>
                  <a:pt x="4717769" y="4043801"/>
                </a:lnTo>
                <a:lnTo>
                  <a:pt x="0" y="4043801"/>
                </a:lnTo>
                <a:lnTo>
                  <a:pt x="0" y="0"/>
                </a:lnTo>
                <a:close/>
              </a:path>
            </a:pathLst>
          </a:custGeom>
          <a:blipFill>
            <a:blip r:embed="rId2"/>
            <a:stretch>
              <a:fillRect l="0" t="0" r="0" b="0"/>
            </a:stretch>
          </a:blipFill>
        </p:spPr>
      </p:sp>
      <p:sp>
        <p:nvSpPr>
          <p:cNvPr name="Freeform 3" id="3"/>
          <p:cNvSpPr/>
          <p:nvPr/>
        </p:nvSpPr>
        <p:spPr>
          <a:xfrm flipH="false" flipV="false" rot="0">
            <a:off x="13911003" y="6358045"/>
            <a:ext cx="3454436" cy="2900255"/>
          </a:xfrm>
          <a:custGeom>
            <a:avLst/>
            <a:gdLst/>
            <a:ahLst/>
            <a:cxnLst/>
            <a:rect r="r" b="b" t="t" l="l"/>
            <a:pathLst>
              <a:path h="2900255" w="3454436">
                <a:moveTo>
                  <a:pt x="0" y="0"/>
                </a:moveTo>
                <a:lnTo>
                  <a:pt x="3454436" y="0"/>
                </a:lnTo>
                <a:lnTo>
                  <a:pt x="3454436" y="2900255"/>
                </a:lnTo>
                <a:lnTo>
                  <a:pt x="0" y="2900255"/>
                </a:lnTo>
                <a:lnTo>
                  <a:pt x="0" y="0"/>
                </a:lnTo>
                <a:close/>
              </a:path>
            </a:pathLst>
          </a:custGeom>
          <a:blipFill>
            <a:blip r:embed="rId3"/>
            <a:stretch>
              <a:fillRect l="0" t="-19108" r="0" b="0"/>
            </a:stretch>
          </a:blipFill>
        </p:spPr>
      </p:sp>
      <p:sp>
        <p:nvSpPr>
          <p:cNvPr name="TextBox 4" id="4"/>
          <p:cNvSpPr txBox="true"/>
          <p:nvPr/>
        </p:nvSpPr>
        <p:spPr>
          <a:xfrm rot="0">
            <a:off x="571500" y="588010"/>
            <a:ext cx="11836337" cy="971550"/>
          </a:xfrm>
          <a:prstGeom prst="rect">
            <a:avLst/>
          </a:prstGeom>
        </p:spPr>
        <p:txBody>
          <a:bodyPr anchor="t" rtlCol="false" tIns="0" lIns="0" bIns="0" rIns="0">
            <a:spAutoFit/>
          </a:bodyPr>
          <a:lstStyle/>
          <a:p>
            <a:pPr algn="l">
              <a:lnSpc>
                <a:spcPts val="7650"/>
              </a:lnSpc>
            </a:pPr>
            <a:r>
              <a:rPr lang="en-US" sz="6375" spc="509">
                <a:solidFill>
                  <a:srgbClr val="F4F6FC"/>
                </a:solidFill>
                <a:latin typeface="HK Grotesk Bold"/>
                <a:ea typeface="HK Grotesk Bold"/>
                <a:cs typeface="HK Grotesk Bold"/>
                <a:sym typeface="HK Grotesk Bold"/>
              </a:rPr>
              <a:t>PROJECT TITLE</a:t>
            </a:r>
          </a:p>
        </p:txBody>
      </p:sp>
      <p:sp>
        <p:nvSpPr>
          <p:cNvPr name="TextBox 5" id="5"/>
          <p:cNvSpPr txBox="true"/>
          <p:nvPr/>
        </p:nvSpPr>
        <p:spPr>
          <a:xfrm rot="0">
            <a:off x="12885994" y="9239367"/>
            <a:ext cx="1025008" cy="200025"/>
          </a:xfrm>
          <a:prstGeom prst="rect">
            <a:avLst/>
          </a:prstGeom>
        </p:spPr>
        <p:txBody>
          <a:bodyPr anchor="t" rtlCol="false" tIns="0" lIns="0" bIns="0" rIns="0">
            <a:spAutoFit/>
          </a:bodyPr>
          <a:lstStyle/>
          <a:p>
            <a:pPr algn="r">
              <a:lnSpc>
                <a:spcPts val="1620"/>
              </a:lnSpc>
            </a:pPr>
            <a:r>
              <a:rPr lang="en-US" sz="1350">
                <a:solidFill>
                  <a:srgbClr val="F4F6FC"/>
                </a:solidFill>
                <a:latin typeface="HK Grotesk Medium"/>
                <a:ea typeface="HK Grotesk Medium"/>
                <a:cs typeface="HK Grotesk Medium"/>
                <a:sym typeface="HK Grotesk Medium"/>
              </a:rPr>
              <a:t>2</a:t>
            </a:r>
          </a:p>
        </p:txBody>
      </p:sp>
      <p:sp>
        <p:nvSpPr>
          <p:cNvPr name="TextBox 6" id="6"/>
          <p:cNvSpPr txBox="true"/>
          <p:nvPr/>
        </p:nvSpPr>
        <p:spPr>
          <a:xfrm rot="0">
            <a:off x="3360850" y="2663266"/>
            <a:ext cx="13094886" cy="2009775"/>
          </a:xfrm>
          <a:prstGeom prst="rect">
            <a:avLst/>
          </a:prstGeom>
        </p:spPr>
        <p:txBody>
          <a:bodyPr anchor="t" rtlCol="false" tIns="0" lIns="0" bIns="0" rIns="0">
            <a:spAutoFit/>
          </a:bodyPr>
          <a:lstStyle/>
          <a:p>
            <a:pPr algn="l">
              <a:lnSpc>
                <a:spcPts val="7920"/>
              </a:lnSpc>
            </a:pPr>
            <a:r>
              <a:rPr lang="en-US" sz="6600">
                <a:solidFill>
                  <a:srgbClr val="CAE8FF"/>
                </a:solidFill>
                <a:latin typeface="HK Grotesk Bold"/>
                <a:ea typeface="HK Grotesk Bold"/>
                <a:cs typeface="HK Grotesk Bold"/>
                <a:sym typeface="HK Grotesk Bold"/>
              </a:rPr>
              <a:t>Employee Performance Analysis using Excel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0">
            <a:off x="14359285" y="1028700"/>
            <a:ext cx="3457663" cy="2447935"/>
          </a:xfrm>
          <a:custGeom>
            <a:avLst/>
            <a:gdLst/>
            <a:ahLst/>
            <a:cxnLst/>
            <a:rect r="r" b="b" t="t" l="l"/>
            <a:pathLst>
              <a:path h="2447935" w="3457663">
                <a:moveTo>
                  <a:pt x="0" y="0"/>
                </a:moveTo>
                <a:lnTo>
                  <a:pt x="3457663" y="0"/>
                </a:lnTo>
                <a:lnTo>
                  <a:pt x="3457663" y="2447935"/>
                </a:lnTo>
                <a:lnTo>
                  <a:pt x="0" y="2447935"/>
                </a:lnTo>
                <a:lnTo>
                  <a:pt x="0" y="0"/>
                </a:lnTo>
                <a:close/>
              </a:path>
            </a:pathLst>
          </a:custGeom>
          <a:blipFill>
            <a:blip r:embed="rId2"/>
            <a:stretch>
              <a:fillRect l="-2302" t="0" r="-20416" b="-24447"/>
            </a:stretch>
          </a:blipFill>
        </p:spPr>
      </p:sp>
      <p:sp>
        <p:nvSpPr>
          <p:cNvPr name="Freeform 3" id="3"/>
          <p:cNvSpPr/>
          <p:nvPr/>
        </p:nvSpPr>
        <p:spPr>
          <a:xfrm flipH="false" flipV="false" rot="0">
            <a:off x="0" y="7177884"/>
            <a:ext cx="3946113" cy="2926030"/>
          </a:xfrm>
          <a:custGeom>
            <a:avLst/>
            <a:gdLst/>
            <a:ahLst/>
            <a:cxnLst/>
            <a:rect r="r" b="b" t="t" l="l"/>
            <a:pathLst>
              <a:path h="2926030" w="3946113">
                <a:moveTo>
                  <a:pt x="0" y="0"/>
                </a:moveTo>
                <a:lnTo>
                  <a:pt x="3946113" y="0"/>
                </a:lnTo>
                <a:lnTo>
                  <a:pt x="3946113" y="2926030"/>
                </a:lnTo>
                <a:lnTo>
                  <a:pt x="0" y="2926030"/>
                </a:lnTo>
                <a:lnTo>
                  <a:pt x="0" y="0"/>
                </a:lnTo>
                <a:close/>
              </a:path>
            </a:pathLst>
          </a:custGeom>
          <a:blipFill>
            <a:blip r:embed="rId3"/>
            <a:stretch>
              <a:fillRect l="0" t="0" r="0" b="0"/>
            </a:stretch>
          </a:blipFill>
        </p:spPr>
      </p:sp>
      <p:sp>
        <p:nvSpPr>
          <p:cNvPr name="TextBox 4" id="4"/>
          <p:cNvSpPr txBox="true"/>
          <p:nvPr/>
        </p:nvSpPr>
        <p:spPr>
          <a:xfrm rot="0">
            <a:off x="455634" y="390525"/>
            <a:ext cx="6980959" cy="1266825"/>
          </a:xfrm>
          <a:prstGeom prst="rect">
            <a:avLst/>
          </a:prstGeom>
        </p:spPr>
        <p:txBody>
          <a:bodyPr anchor="t" rtlCol="false" tIns="0" lIns="0" bIns="0" rIns="0">
            <a:spAutoFit/>
          </a:bodyPr>
          <a:lstStyle/>
          <a:p>
            <a:pPr algn="l">
              <a:lnSpc>
                <a:spcPts val="9960"/>
              </a:lnSpc>
            </a:pPr>
            <a:r>
              <a:rPr lang="en-US" sz="8300">
                <a:solidFill>
                  <a:srgbClr val="F4F6FC"/>
                </a:solidFill>
                <a:latin typeface="HK Grotesk Bold"/>
                <a:ea typeface="HK Grotesk Bold"/>
                <a:cs typeface="HK Grotesk Bold"/>
                <a:sym typeface="HK Grotesk Bold"/>
              </a:rPr>
              <a:t>AGENDA</a:t>
            </a:r>
          </a:p>
        </p:txBody>
      </p:sp>
      <p:sp>
        <p:nvSpPr>
          <p:cNvPr name="TextBox 5" id="5"/>
          <p:cNvSpPr txBox="true"/>
          <p:nvPr/>
        </p:nvSpPr>
        <p:spPr>
          <a:xfrm rot="0">
            <a:off x="12885994" y="9239367"/>
            <a:ext cx="1025008" cy="200025"/>
          </a:xfrm>
          <a:prstGeom prst="rect">
            <a:avLst/>
          </a:prstGeom>
        </p:spPr>
        <p:txBody>
          <a:bodyPr anchor="t" rtlCol="false" tIns="0" lIns="0" bIns="0" rIns="0">
            <a:spAutoFit/>
          </a:bodyPr>
          <a:lstStyle/>
          <a:p>
            <a:pPr algn="r">
              <a:lnSpc>
                <a:spcPts val="1620"/>
              </a:lnSpc>
            </a:pPr>
            <a:r>
              <a:rPr lang="en-US" sz="1350">
                <a:solidFill>
                  <a:srgbClr val="F4F6FC"/>
                </a:solidFill>
                <a:latin typeface="HK Grotesk Medium"/>
                <a:ea typeface="HK Grotesk Medium"/>
                <a:cs typeface="HK Grotesk Medium"/>
                <a:sym typeface="HK Grotesk Medium"/>
              </a:rPr>
              <a:t>3</a:t>
            </a:r>
          </a:p>
        </p:txBody>
      </p:sp>
      <p:sp>
        <p:nvSpPr>
          <p:cNvPr name="TextBox 6" id="6"/>
          <p:cNvSpPr txBox="true"/>
          <p:nvPr/>
        </p:nvSpPr>
        <p:spPr>
          <a:xfrm rot="0">
            <a:off x="5105053" y="2735399"/>
            <a:ext cx="7360920" cy="5905501"/>
          </a:xfrm>
          <a:prstGeom prst="rect">
            <a:avLst/>
          </a:prstGeom>
        </p:spPr>
        <p:txBody>
          <a:bodyPr anchor="t" rtlCol="false" tIns="0" lIns="0" bIns="0" rIns="0">
            <a:spAutoFit/>
          </a:bodyPr>
          <a:lstStyle/>
          <a:p>
            <a:pPr algn="l">
              <a:lnSpc>
                <a:spcPts val="4693"/>
              </a:lnSpc>
            </a:pPr>
          </a:p>
          <a:p>
            <a:pPr algn="l" marL="707838" indent="-353919" lvl="1">
              <a:lnSpc>
                <a:spcPts val="4693"/>
              </a:lnSpc>
              <a:buAutoNum type="arabicPeriod" startAt="1"/>
            </a:pPr>
            <a:r>
              <a:rPr lang="en-US" sz="3911">
                <a:solidFill>
                  <a:srgbClr val="CAE8FF"/>
                </a:solidFill>
                <a:latin typeface="HK Grotesk Medium"/>
                <a:ea typeface="HK Grotesk Medium"/>
                <a:cs typeface="HK Grotesk Medium"/>
                <a:sym typeface="HK Grotesk Medium"/>
              </a:rPr>
              <a:t>Problem Statement</a:t>
            </a:r>
          </a:p>
          <a:p>
            <a:pPr algn="l" marL="707838" indent="-353919" lvl="1">
              <a:lnSpc>
                <a:spcPts val="4693"/>
              </a:lnSpc>
              <a:buAutoNum type="arabicPeriod" startAt="1"/>
            </a:pPr>
            <a:r>
              <a:rPr lang="en-US" sz="3911">
                <a:solidFill>
                  <a:srgbClr val="CAE8FF"/>
                </a:solidFill>
                <a:latin typeface="HK Grotesk Medium"/>
                <a:ea typeface="HK Grotesk Medium"/>
                <a:cs typeface="HK Grotesk Medium"/>
                <a:sym typeface="HK Grotesk Medium"/>
              </a:rPr>
              <a:t>Project Overview</a:t>
            </a:r>
          </a:p>
          <a:p>
            <a:pPr algn="l" marL="707838" indent="-353919" lvl="1">
              <a:lnSpc>
                <a:spcPts val="4693"/>
              </a:lnSpc>
              <a:buAutoNum type="arabicPeriod" startAt="1"/>
            </a:pPr>
            <a:r>
              <a:rPr lang="en-US" sz="3911">
                <a:solidFill>
                  <a:srgbClr val="CAE8FF"/>
                </a:solidFill>
                <a:latin typeface="HK Grotesk Medium"/>
                <a:ea typeface="HK Grotesk Medium"/>
                <a:cs typeface="HK Grotesk Medium"/>
                <a:sym typeface="HK Grotesk Medium"/>
              </a:rPr>
              <a:t>End Users</a:t>
            </a:r>
          </a:p>
          <a:p>
            <a:pPr algn="l" marL="707838" indent="-353919" lvl="1">
              <a:lnSpc>
                <a:spcPts val="4693"/>
              </a:lnSpc>
              <a:buAutoNum type="arabicPeriod" startAt="1"/>
            </a:pPr>
            <a:r>
              <a:rPr lang="en-US" sz="3911">
                <a:solidFill>
                  <a:srgbClr val="CAE8FF"/>
                </a:solidFill>
                <a:latin typeface="HK Grotesk Medium"/>
                <a:ea typeface="HK Grotesk Medium"/>
                <a:cs typeface="HK Grotesk Medium"/>
                <a:sym typeface="HK Grotesk Medium"/>
              </a:rPr>
              <a:t>Our Solution and Proposition</a:t>
            </a:r>
          </a:p>
          <a:p>
            <a:pPr algn="l" marL="707838" indent="-353919" lvl="1">
              <a:lnSpc>
                <a:spcPts val="4693"/>
              </a:lnSpc>
              <a:buAutoNum type="arabicPeriod" startAt="1"/>
            </a:pPr>
            <a:r>
              <a:rPr lang="en-US" sz="3911">
                <a:solidFill>
                  <a:srgbClr val="CAE8FF"/>
                </a:solidFill>
                <a:latin typeface="HK Grotesk Medium"/>
                <a:ea typeface="HK Grotesk Medium"/>
                <a:cs typeface="HK Grotesk Medium"/>
                <a:sym typeface="HK Grotesk Medium"/>
              </a:rPr>
              <a:t>Dataset Description</a:t>
            </a:r>
          </a:p>
          <a:p>
            <a:pPr algn="l" marL="707838" indent="-353919" lvl="1">
              <a:lnSpc>
                <a:spcPts val="4693"/>
              </a:lnSpc>
              <a:buAutoNum type="arabicPeriod" startAt="1"/>
            </a:pPr>
            <a:r>
              <a:rPr lang="en-US" sz="3911">
                <a:solidFill>
                  <a:srgbClr val="CAE8FF"/>
                </a:solidFill>
                <a:latin typeface="HK Grotesk Medium"/>
                <a:ea typeface="HK Grotesk Medium"/>
                <a:cs typeface="HK Grotesk Medium"/>
                <a:sym typeface="HK Grotesk Medium"/>
              </a:rPr>
              <a:t>Modelling Approach</a:t>
            </a:r>
          </a:p>
          <a:p>
            <a:pPr algn="l" marL="707838" indent="-353919" lvl="1">
              <a:lnSpc>
                <a:spcPts val="4693"/>
              </a:lnSpc>
              <a:buAutoNum type="arabicPeriod" startAt="1"/>
            </a:pPr>
            <a:r>
              <a:rPr lang="en-US" sz="3911">
                <a:solidFill>
                  <a:srgbClr val="CAE8FF"/>
                </a:solidFill>
                <a:latin typeface="HK Grotesk Medium"/>
                <a:ea typeface="HK Grotesk Medium"/>
                <a:cs typeface="HK Grotesk Medium"/>
                <a:sym typeface="HK Grotesk Medium"/>
              </a:rPr>
              <a:t>Results and Discussion</a:t>
            </a:r>
          </a:p>
          <a:p>
            <a:pPr algn="l" marL="707838" indent="-353919" lvl="1">
              <a:lnSpc>
                <a:spcPts val="4693"/>
              </a:lnSpc>
              <a:buAutoNum type="arabicPeriod" startAt="1"/>
            </a:pPr>
            <a:r>
              <a:rPr lang="en-US" sz="3911">
                <a:solidFill>
                  <a:srgbClr val="CAE8FF"/>
                </a:solidFill>
                <a:latin typeface="HK Grotesk Medium"/>
                <a:ea typeface="HK Grotesk Medium"/>
                <a:cs typeface="HK Grotesk Medium"/>
                <a:sym typeface="HK Grotesk Medium"/>
              </a:rPr>
              <a:t>Conclusion</a:t>
            </a:r>
          </a:p>
          <a:p>
            <a:pPr algn="l" marL="707838" indent="-353919" lvl="1">
              <a:lnSpc>
                <a:spcPts val="4693"/>
              </a:lnSpc>
            </a:pP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050A30"/>
        </a:solidFill>
      </p:bgPr>
    </p:bg>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050A30"/>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050A30"/>
            </a:solidFill>
            <a:prstDash val="solid"/>
            <a:headEnd type="none" len="sm" w="sm"/>
            <a:tailEnd type="none" len="sm" w="sm"/>
          </a:ln>
        </p:spPr>
      </p:sp>
      <p:sp>
        <p:nvSpPr>
          <p:cNvPr name="TextBox 4" id="4"/>
          <p:cNvSpPr txBox="true"/>
          <p:nvPr/>
        </p:nvSpPr>
        <p:spPr>
          <a:xfrm rot="0">
            <a:off x="655894" y="754520"/>
            <a:ext cx="12230100" cy="971550"/>
          </a:xfrm>
          <a:prstGeom prst="rect">
            <a:avLst/>
          </a:prstGeom>
        </p:spPr>
        <p:txBody>
          <a:bodyPr anchor="t" rtlCol="false" tIns="0" lIns="0" bIns="0" rIns="0">
            <a:spAutoFit/>
          </a:bodyPr>
          <a:lstStyle/>
          <a:p>
            <a:pPr algn="l">
              <a:lnSpc>
                <a:spcPts val="7650"/>
              </a:lnSpc>
            </a:pPr>
            <a:r>
              <a:rPr lang="en-US" sz="6375">
                <a:solidFill>
                  <a:srgbClr val="F4F6FC"/>
                </a:solidFill>
                <a:latin typeface="HK Grotesk Bold"/>
                <a:ea typeface="HK Grotesk Bold"/>
                <a:cs typeface="HK Grotesk Bold"/>
                <a:sym typeface="HK Grotesk Bold"/>
              </a:rPr>
              <a:t>PROBLEM	STATEMENT</a:t>
            </a:r>
          </a:p>
        </p:txBody>
      </p:sp>
      <p:sp>
        <p:nvSpPr>
          <p:cNvPr name="TextBox 5" id="5"/>
          <p:cNvSpPr txBox="true"/>
          <p:nvPr/>
        </p:nvSpPr>
        <p:spPr>
          <a:xfrm rot="0">
            <a:off x="12885994" y="9239367"/>
            <a:ext cx="1025008" cy="200025"/>
          </a:xfrm>
          <a:prstGeom prst="rect">
            <a:avLst/>
          </a:prstGeom>
        </p:spPr>
        <p:txBody>
          <a:bodyPr anchor="t" rtlCol="false" tIns="0" lIns="0" bIns="0" rIns="0">
            <a:spAutoFit/>
          </a:bodyPr>
          <a:lstStyle/>
          <a:p>
            <a:pPr algn="r">
              <a:lnSpc>
                <a:spcPts val="1620"/>
              </a:lnSpc>
            </a:pPr>
            <a:r>
              <a:rPr lang="en-US" sz="1350">
                <a:solidFill>
                  <a:srgbClr val="F4F6FC"/>
                </a:solidFill>
                <a:latin typeface="HK Grotesk Medium"/>
                <a:ea typeface="HK Grotesk Medium"/>
                <a:cs typeface="HK Grotesk Medium"/>
                <a:sym typeface="HK Grotesk Medium"/>
              </a:rPr>
              <a:t>4</a:t>
            </a:r>
          </a:p>
        </p:txBody>
      </p:sp>
      <p:sp>
        <p:nvSpPr>
          <p:cNvPr name="TextBox 6" id="6"/>
          <p:cNvSpPr txBox="true"/>
          <p:nvPr/>
        </p:nvSpPr>
        <p:spPr>
          <a:xfrm rot="0">
            <a:off x="4581168" y="2744281"/>
            <a:ext cx="10123194" cy="552450"/>
          </a:xfrm>
          <a:prstGeom prst="rect">
            <a:avLst/>
          </a:prstGeom>
        </p:spPr>
        <p:txBody>
          <a:bodyPr anchor="t" rtlCol="false" tIns="0" lIns="0" bIns="0" rIns="0">
            <a:spAutoFit/>
          </a:bodyPr>
          <a:lstStyle/>
          <a:p>
            <a:pPr algn="l">
              <a:lnSpc>
                <a:spcPts val="4320"/>
              </a:lnSpc>
            </a:pPr>
            <a:r>
              <a:rPr lang="en-US" sz="3600" spc="288">
                <a:solidFill>
                  <a:srgbClr val="F4F6FC"/>
                </a:solidFill>
                <a:latin typeface="HK Grotesk Bold"/>
                <a:ea typeface="HK Grotesk Bold"/>
                <a:cs typeface="HK Grotesk Bold"/>
                <a:sym typeface="HK Grotesk Bold"/>
              </a:rPr>
              <a:t>EMPLOYEE PERFORMANCE ANALYSIS</a:t>
            </a:r>
          </a:p>
        </p:txBody>
      </p:sp>
      <p:sp>
        <p:nvSpPr>
          <p:cNvPr name="TextBox 7" id="7"/>
          <p:cNvSpPr txBox="true"/>
          <p:nvPr/>
        </p:nvSpPr>
        <p:spPr>
          <a:xfrm rot="0">
            <a:off x="3135393" y="4324467"/>
            <a:ext cx="13679759" cy="4914900"/>
          </a:xfrm>
          <a:prstGeom prst="rect">
            <a:avLst/>
          </a:prstGeom>
        </p:spPr>
        <p:txBody>
          <a:bodyPr anchor="t" rtlCol="false" tIns="0" lIns="0" bIns="0" rIns="0">
            <a:spAutoFit/>
          </a:bodyPr>
          <a:lstStyle/>
          <a:p>
            <a:pPr algn="l">
              <a:lnSpc>
                <a:spcPts val="3240"/>
              </a:lnSpc>
            </a:pPr>
            <a:r>
              <a:rPr lang="en-US" sz="2700">
                <a:solidFill>
                  <a:srgbClr val="F4F6FC"/>
                </a:solidFill>
                <a:latin typeface="HK Grotesk Medium"/>
                <a:ea typeface="HK Grotesk Medium"/>
                <a:cs typeface="HK Grotesk Medium"/>
                <a:sym typeface="HK Grotesk Medium"/>
              </a:rPr>
              <a:t>By Analyzing Employee Performance Data set we can recognize employees who </a:t>
            </a:r>
          </a:p>
          <a:p>
            <a:pPr algn="l">
              <a:lnSpc>
                <a:spcPts val="3240"/>
              </a:lnSpc>
            </a:pPr>
            <a:r>
              <a:rPr lang="en-US" sz="2700">
                <a:solidFill>
                  <a:srgbClr val="F4F6FC"/>
                </a:solidFill>
                <a:latin typeface="HK Grotesk Medium"/>
                <a:ea typeface="HK Grotesk Medium"/>
                <a:cs typeface="HK Grotesk Medium"/>
                <a:sym typeface="HK Grotesk Medium"/>
              </a:rPr>
              <a:t>consistently exceeds performance expectations.</a:t>
            </a:r>
          </a:p>
          <a:p>
            <a:pPr algn="l">
              <a:lnSpc>
                <a:spcPts val="3240"/>
              </a:lnSpc>
            </a:pPr>
          </a:p>
          <a:p>
            <a:pPr algn="l">
              <a:lnSpc>
                <a:spcPts val="3240"/>
              </a:lnSpc>
            </a:pPr>
            <a:r>
              <a:rPr lang="en-US" sz="2700">
                <a:solidFill>
                  <a:srgbClr val="F4F6FC"/>
                </a:solidFill>
                <a:latin typeface="HK Grotesk Medium"/>
                <a:ea typeface="HK Grotesk Medium"/>
                <a:cs typeface="HK Grotesk Medium"/>
                <a:sym typeface="HK Grotesk Medium"/>
              </a:rPr>
              <a:t>Can create a list of top performer who maybe considered for promotions, bonuses, or </a:t>
            </a:r>
          </a:p>
          <a:p>
            <a:pPr algn="l">
              <a:lnSpc>
                <a:spcPts val="3240"/>
              </a:lnSpc>
            </a:pPr>
            <a:r>
              <a:rPr lang="en-US" sz="2700">
                <a:solidFill>
                  <a:srgbClr val="F4F6FC"/>
                </a:solidFill>
                <a:latin typeface="HK Grotesk Medium"/>
                <a:ea typeface="HK Grotesk Medium"/>
                <a:cs typeface="HK Grotesk Medium"/>
                <a:sym typeface="HK Grotesk Medium"/>
              </a:rPr>
              <a:t>leadership roles.</a:t>
            </a:r>
          </a:p>
          <a:p>
            <a:pPr algn="l">
              <a:lnSpc>
                <a:spcPts val="3240"/>
              </a:lnSpc>
            </a:pPr>
          </a:p>
          <a:p>
            <a:pPr algn="l">
              <a:lnSpc>
                <a:spcPts val="3240"/>
              </a:lnSpc>
            </a:pPr>
            <a:r>
              <a:rPr lang="en-US" sz="2700">
                <a:solidFill>
                  <a:srgbClr val="F4F6FC"/>
                </a:solidFill>
                <a:latin typeface="HK Grotesk Medium"/>
                <a:ea typeface="HK Grotesk Medium"/>
                <a:cs typeface="HK Grotesk Medium"/>
                <a:sym typeface="HK Grotesk Medium"/>
              </a:rPr>
              <a:t>Determine areas where employees may need additional training or professional</a:t>
            </a:r>
          </a:p>
          <a:p>
            <a:pPr algn="l">
              <a:lnSpc>
                <a:spcPts val="3240"/>
              </a:lnSpc>
            </a:pPr>
            <a:r>
              <a:rPr lang="en-US" sz="2700">
                <a:solidFill>
                  <a:srgbClr val="F4F6FC"/>
                </a:solidFill>
                <a:latin typeface="HK Grotesk Medium"/>
                <a:ea typeface="HK Grotesk Medium"/>
                <a:cs typeface="HK Grotesk Medium"/>
                <a:sym typeface="HK Grotesk Medium"/>
              </a:rPr>
              <a:t>development.</a:t>
            </a:r>
          </a:p>
          <a:p>
            <a:pPr algn="l">
              <a:lnSpc>
                <a:spcPts val="3240"/>
              </a:lnSpc>
            </a:pPr>
            <a:r>
              <a:rPr lang="en-US" sz="2700">
                <a:solidFill>
                  <a:srgbClr val="F4F6FC"/>
                </a:solidFill>
                <a:latin typeface="HK Grotesk Medium"/>
                <a:ea typeface="HK Grotesk Medium"/>
                <a:cs typeface="HK Grotesk Medium"/>
                <a:sym typeface="HK Grotesk Medium"/>
              </a:rPr>
              <a:t> </a:t>
            </a:r>
          </a:p>
          <a:p>
            <a:pPr algn="l">
              <a:lnSpc>
                <a:spcPts val="3240"/>
              </a:lnSpc>
            </a:pPr>
            <a:r>
              <a:rPr lang="en-US" sz="2700">
                <a:solidFill>
                  <a:srgbClr val="F4F6FC"/>
                </a:solidFill>
                <a:latin typeface="HK Grotesk Medium"/>
                <a:ea typeface="HK Grotesk Medium"/>
                <a:cs typeface="HK Grotesk Medium"/>
                <a:sym typeface="HK Grotesk Medium"/>
              </a:rPr>
              <a:t>Monitor employee attendance, absenteeism, and punctuality.</a:t>
            </a:r>
          </a:p>
          <a:p>
            <a:pPr algn="l">
              <a:lnSpc>
                <a:spcPts val="3240"/>
              </a:lnSpc>
            </a:pPr>
          </a:p>
          <a:p>
            <a:pPr algn="l">
              <a:lnSpc>
                <a:spcPts val="3240"/>
              </a:lnSpc>
            </a:pPr>
            <a:r>
              <a:rPr lang="en-US" sz="2700">
                <a:solidFill>
                  <a:srgbClr val="F4F6FC"/>
                </a:solidFill>
                <a:latin typeface="HK Grotesk Medium"/>
                <a:ea typeface="HK Grotesk Medium"/>
                <a:cs typeface="HK Grotesk Medium"/>
                <a:sym typeface="HK Grotesk Medium"/>
              </a:rPr>
              <a:t>Analyze how efficiently employees are completing their assigned tasks or projects.</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050A30"/>
        </a:solidFill>
      </p:bgPr>
    </p:bg>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050A30"/>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050A30"/>
            </a:solidFill>
            <a:prstDash val="solid"/>
            <a:headEnd type="none" len="sm" w="sm"/>
            <a:tailEnd type="none" len="sm" w="sm"/>
          </a:ln>
        </p:spPr>
      </p:sp>
      <p:sp>
        <p:nvSpPr>
          <p:cNvPr name="TextBox 4" id="4"/>
          <p:cNvSpPr txBox="true"/>
          <p:nvPr/>
        </p:nvSpPr>
        <p:spPr>
          <a:xfrm rot="0">
            <a:off x="571500" y="693780"/>
            <a:ext cx="14973300" cy="971550"/>
          </a:xfrm>
          <a:prstGeom prst="rect">
            <a:avLst/>
          </a:prstGeom>
        </p:spPr>
        <p:txBody>
          <a:bodyPr anchor="t" rtlCol="false" tIns="0" lIns="0" bIns="0" rIns="0">
            <a:spAutoFit/>
          </a:bodyPr>
          <a:lstStyle/>
          <a:p>
            <a:pPr algn="l">
              <a:lnSpc>
                <a:spcPts val="7650"/>
              </a:lnSpc>
            </a:pPr>
            <a:r>
              <a:rPr lang="en-US" sz="6375">
                <a:solidFill>
                  <a:srgbClr val="F4F6FC"/>
                </a:solidFill>
                <a:latin typeface="HK Grotesk Bold"/>
                <a:ea typeface="HK Grotesk Bold"/>
                <a:cs typeface="HK Grotesk Bold"/>
                <a:sym typeface="HK Grotesk Bold"/>
              </a:rPr>
              <a:t>PROJECT	OVERVIEW</a:t>
            </a:r>
          </a:p>
        </p:txBody>
      </p:sp>
      <p:sp>
        <p:nvSpPr>
          <p:cNvPr name="TextBox 5" id="5"/>
          <p:cNvSpPr txBox="true"/>
          <p:nvPr/>
        </p:nvSpPr>
        <p:spPr>
          <a:xfrm rot="0">
            <a:off x="12885994" y="9239367"/>
            <a:ext cx="1025008" cy="200025"/>
          </a:xfrm>
          <a:prstGeom prst="rect">
            <a:avLst/>
          </a:prstGeom>
        </p:spPr>
        <p:txBody>
          <a:bodyPr anchor="t" rtlCol="false" tIns="0" lIns="0" bIns="0" rIns="0">
            <a:spAutoFit/>
          </a:bodyPr>
          <a:lstStyle/>
          <a:p>
            <a:pPr algn="r">
              <a:lnSpc>
                <a:spcPts val="1620"/>
              </a:lnSpc>
            </a:pPr>
            <a:r>
              <a:rPr lang="en-US" sz="1350">
                <a:solidFill>
                  <a:srgbClr val="F4F6FC"/>
                </a:solidFill>
                <a:latin typeface="HK Grotesk Medium"/>
                <a:ea typeface="HK Grotesk Medium"/>
                <a:cs typeface="HK Grotesk Medium"/>
                <a:sym typeface="HK Grotesk Medium"/>
              </a:rPr>
              <a:t>5</a:t>
            </a:r>
          </a:p>
        </p:txBody>
      </p:sp>
      <p:sp>
        <p:nvSpPr>
          <p:cNvPr name="TextBox 6" id="6"/>
          <p:cNvSpPr txBox="true"/>
          <p:nvPr/>
        </p:nvSpPr>
        <p:spPr>
          <a:xfrm rot="0">
            <a:off x="4034790" y="2713911"/>
            <a:ext cx="11704320" cy="552450"/>
          </a:xfrm>
          <a:prstGeom prst="rect">
            <a:avLst/>
          </a:prstGeom>
        </p:spPr>
        <p:txBody>
          <a:bodyPr anchor="t" rtlCol="false" tIns="0" lIns="0" bIns="0" rIns="0">
            <a:spAutoFit/>
          </a:bodyPr>
          <a:lstStyle/>
          <a:p>
            <a:pPr algn="l">
              <a:lnSpc>
                <a:spcPts val="4320"/>
              </a:lnSpc>
            </a:pPr>
            <a:r>
              <a:rPr lang="en-US" sz="3600" spc="288">
                <a:solidFill>
                  <a:srgbClr val="F4F6FC"/>
                </a:solidFill>
                <a:latin typeface="HK Grotesk Bold"/>
                <a:ea typeface="HK Grotesk Bold"/>
                <a:cs typeface="HK Grotesk Bold"/>
                <a:sym typeface="HK Grotesk Bold"/>
              </a:rPr>
              <a:t>EMPLOYEE PERFORMANCE ANALYSIS</a:t>
            </a:r>
          </a:p>
        </p:txBody>
      </p:sp>
      <p:sp>
        <p:nvSpPr>
          <p:cNvPr name="TextBox 7" id="7"/>
          <p:cNvSpPr txBox="true"/>
          <p:nvPr/>
        </p:nvSpPr>
        <p:spPr>
          <a:xfrm rot="0">
            <a:off x="2548890" y="4324467"/>
            <a:ext cx="13190220" cy="4914900"/>
          </a:xfrm>
          <a:prstGeom prst="rect">
            <a:avLst/>
          </a:prstGeom>
        </p:spPr>
        <p:txBody>
          <a:bodyPr anchor="t" rtlCol="false" tIns="0" lIns="0" bIns="0" rIns="0">
            <a:spAutoFit/>
          </a:bodyPr>
          <a:lstStyle/>
          <a:p>
            <a:pPr algn="l">
              <a:lnSpc>
                <a:spcPts val="3240"/>
              </a:lnSpc>
            </a:pPr>
            <a:r>
              <a:rPr lang="en-US" sz="2700">
                <a:solidFill>
                  <a:srgbClr val="F4F6FC"/>
                </a:solidFill>
                <a:latin typeface="HK Grotesk Medium"/>
                <a:ea typeface="HK Grotesk Medium"/>
                <a:cs typeface="HK Grotesk Medium"/>
                <a:sym typeface="HK Grotesk Medium"/>
              </a:rPr>
              <a:t>The goal for preparing this is to analyze the employee performance by considering various factors like Gender, Performance Score, Employee  Rating, Performance level, Achievement.</a:t>
            </a:r>
          </a:p>
          <a:p>
            <a:pPr algn="l">
              <a:lnSpc>
                <a:spcPts val="3240"/>
              </a:lnSpc>
            </a:pPr>
          </a:p>
          <a:p>
            <a:pPr algn="l">
              <a:lnSpc>
                <a:spcPts val="3240"/>
              </a:lnSpc>
            </a:pPr>
            <a:r>
              <a:rPr lang="en-US" sz="2700">
                <a:solidFill>
                  <a:srgbClr val="F4F6FC"/>
                </a:solidFill>
                <a:latin typeface="HK Grotesk Medium"/>
                <a:ea typeface="HK Grotesk Medium"/>
                <a:cs typeface="HK Grotesk Medium"/>
                <a:sym typeface="HK Grotesk Medium"/>
              </a:rPr>
              <a:t>The analysis will help in identifying top performers, areas for improvements, and trends in performance overtime.</a:t>
            </a:r>
          </a:p>
          <a:p>
            <a:pPr algn="l">
              <a:lnSpc>
                <a:spcPts val="3240"/>
              </a:lnSpc>
            </a:pPr>
          </a:p>
          <a:p>
            <a:pPr algn="l">
              <a:lnSpc>
                <a:spcPts val="3240"/>
              </a:lnSpc>
            </a:pPr>
            <a:r>
              <a:rPr lang="en-US" sz="2700">
                <a:solidFill>
                  <a:srgbClr val="F4F6FC"/>
                </a:solidFill>
                <a:latin typeface="HK Grotesk Medium"/>
                <a:ea typeface="HK Grotesk Medium"/>
                <a:cs typeface="HK Grotesk Medium"/>
                <a:sym typeface="HK Grotesk Medium"/>
              </a:rPr>
              <a:t>The data-driven approach will assist in making informed decisions for employee</a:t>
            </a:r>
          </a:p>
          <a:p>
            <a:pPr algn="l">
              <a:lnSpc>
                <a:spcPts val="3240"/>
              </a:lnSpc>
            </a:pPr>
            <a:r>
              <a:rPr lang="en-US" sz="2700">
                <a:solidFill>
                  <a:srgbClr val="F4F6FC"/>
                </a:solidFill>
                <a:latin typeface="HK Grotesk Medium"/>
                <a:ea typeface="HK Grotesk Medium"/>
                <a:cs typeface="HK Grotesk Medium"/>
                <a:sym typeface="HK Grotesk Medium"/>
              </a:rPr>
              <a:t>development, promotions, and resource allocation.</a:t>
            </a:r>
          </a:p>
          <a:p>
            <a:pPr algn="l">
              <a:lnSpc>
                <a:spcPts val="3240"/>
              </a:lnSpc>
            </a:pPr>
          </a:p>
          <a:p>
            <a:pPr algn="l">
              <a:lnSpc>
                <a:spcPts val="3240"/>
              </a:lnSpc>
            </a:pPr>
            <a:r>
              <a:rPr lang="en-US" sz="2700">
                <a:solidFill>
                  <a:srgbClr val="F4F6FC"/>
                </a:solidFill>
                <a:latin typeface="HK Grotesk Medium"/>
                <a:ea typeface="HK Grotesk Medium"/>
                <a:cs typeface="HK Grotesk Medium"/>
                <a:sym typeface="HK Grotesk Medium"/>
              </a:rPr>
              <a:t>After this process it is helpful to create trend and pattern of different categories of employee like their performance level.</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050A30"/>
        </a:solidFill>
      </p:bgPr>
    </p:bg>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050A30"/>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050A30"/>
            </a:solidFill>
            <a:prstDash val="solid"/>
            <a:headEnd type="none" len="sm" w="sm"/>
            <a:tailEnd type="none" len="sm" w="sm"/>
          </a:ln>
        </p:spPr>
      </p:sp>
      <p:sp>
        <p:nvSpPr>
          <p:cNvPr name="TextBox 4" id="4"/>
          <p:cNvSpPr txBox="true"/>
          <p:nvPr/>
        </p:nvSpPr>
        <p:spPr>
          <a:xfrm rot="0">
            <a:off x="615176" y="1029315"/>
            <a:ext cx="9347360" cy="723900"/>
          </a:xfrm>
          <a:prstGeom prst="rect">
            <a:avLst/>
          </a:prstGeom>
        </p:spPr>
        <p:txBody>
          <a:bodyPr anchor="t" rtlCol="false" tIns="0" lIns="0" bIns="0" rIns="0">
            <a:spAutoFit/>
          </a:bodyPr>
          <a:lstStyle/>
          <a:p>
            <a:pPr algn="l">
              <a:lnSpc>
                <a:spcPts val="5759"/>
              </a:lnSpc>
            </a:pPr>
            <a:r>
              <a:rPr lang="en-US" sz="4800" spc="384">
                <a:solidFill>
                  <a:srgbClr val="F4F6FC"/>
                </a:solidFill>
                <a:latin typeface="HK Grotesk Bold"/>
                <a:ea typeface="HK Grotesk Bold"/>
                <a:cs typeface="HK Grotesk Bold"/>
                <a:sym typeface="HK Grotesk Bold"/>
              </a:rPr>
              <a:t>WHO ARE THE END USERS?</a:t>
            </a:r>
          </a:p>
        </p:txBody>
      </p:sp>
      <p:sp>
        <p:nvSpPr>
          <p:cNvPr name="TextBox 5" id="5"/>
          <p:cNvSpPr txBox="true"/>
          <p:nvPr/>
        </p:nvSpPr>
        <p:spPr>
          <a:xfrm rot="0">
            <a:off x="12885994" y="9239367"/>
            <a:ext cx="1025008" cy="200025"/>
          </a:xfrm>
          <a:prstGeom prst="rect">
            <a:avLst/>
          </a:prstGeom>
        </p:spPr>
        <p:txBody>
          <a:bodyPr anchor="t" rtlCol="false" tIns="0" lIns="0" bIns="0" rIns="0">
            <a:spAutoFit/>
          </a:bodyPr>
          <a:lstStyle/>
          <a:p>
            <a:pPr algn="r">
              <a:lnSpc>
                <a:spcPts val="1620"/>
              </a:lnSpc>
            </a:pPr>
            <a:r>
              <a:rPr lang="en-US" sz="1350">
                <a:solidFill>
                  <a:srgbClr val="F4F6FC"/>
                </a:solidFill>
                <a:latin typeface="HK Grotesk Medium"/>
                <a:ea typeface="HK Grotesk Medium"/>
                <a:cs typeface="HK Grotesk Medium"/>
                <a:sym typeface="HK Grotesk Medium"/>
              </a:rPr>
              <a:t>6</a:t>
            </a:r>
          </a:p>
        </p:txBody>
      </p:sp>
      <p:sp>
        <p:nvSpPr>
          <p:cNvPr name="TextBox 6" id="6"/>
          <p:cNvSpPr txBox="true"/>
          <p:nvPr/>
        </p:nvSpPr>
        <p:spPr>
          <a:xfrm rot="0">
            <a:off x="2720340" y="2786179"/>
            <a:ext cx="12847320" cy="6553201"/>
          </a:xfrm>
          <a:prstGeom prst="rect">
            <a:avLst/>
          </a:prstGeom>
        </p:spPr>
        <p:txBody>
          <a:bodyPr anchor="t" rtlCol="false" tIns="0" lIns="0" bIns="0" rIns="0">
            <a:spAutoFit/>
          </a:bodyPr>
          <a:lstStyle/>
          <a:p>
            <a:pPr algn="l">
              <a:lnSpc>
                <a:spcPts val="3240"/>
              </a:lnSpc>
            </a:pPr>
            <a:r>
              <a:rPr lang="en-US" sz="2700">
                <a:solidFill>
                  <a:srgbClr val="F4F6FC"/>
                </a:solidFill>
                <a:latin typeface="HK Grotesk Medium"/>
                <a:ea typeface="HK Grotesk Medium"/>
                <a:cs typeface="HK Grotesk Medium"/>
                <a:sym typeface="HK Grotesk Medium"/>
              </a:rPr>
              <a:t>HUMAN RESOURCE DEPARTMENT:</a:t>
            </a:r>
          </a:p>
          <a:p>
            <a:pPr algn="l">
              <a:lnSpc>
                <a:spcPts val="3240"/>
              </a:lnSpc>
            </a:pPr>
            <a:r>
              <a:rPr lang="en-US" sz="2700">
                <a:solidFill>
                  <a:srgbClr val="F4F6FC"/>
                </a:solidFill>
                <a:latin typeface="HK Grotesk Medium"/>
                <a:ea typeface="HK Grotesk Medium"/>
                <a:cs typeface="HK Grotesk Medium"/>
                <a:sym typeface="HK Grotesk Medium"/>
              </a:rPr>
              <a:t>                                 To make informed decisions regarding promotions, training needs, performance, improvements plans, and employee retention strategies.     </a:t>
            </a:r>
          </a:p>
          <a:p>
            <a:pPr algn="l">
              <a:lnSpc>
                <a:spcPts val="3240"/>
              </a:lnSpc>
            </a:pPr>
          </a:p>
          <a:p>
            <a:pPr algn="l">
              <a:lnSpc>
                <a:spcPts val="3240"/>
              </a:lnSpc>
            </a:pPr>
            <a:r>
              <a:rPr lang="en-US" sz="2700">
                <a:solidFill>
                  <a:srgbClr val="F4F6FC"/>
                </a:solidFill>
                <a:latin typeface="HK Grotesk Medium"/>
                <a:ea typeface="HK Grotesk Medium"/>
                <a:cs typeface="HK Grotesk Medium"/>
                <a:sym typeface="HK Grotesk Medium"/>
              </a:rPr>
              <a:t>EMPLOYEES THEMSELVES:</a:t>
            </a:r>
          </a:p>
          <a:p>
            <a:pPr algn="l">
              <a:lnSpc>
                <a:spcPts val="3240"/>
              </a:lnSpc>
            </a:pPr>
            <a:r>
              <a:rPr lang="en-US" sz="2700">
                <a:solidFill>
                  <a:srgbClr val="F4F6FC"/>
                </a:solidFill>
                <a:latin typeface="HK Grotesk Medium"/>
                <a:ea typeface="HK Grotesk Medium"/>
                <a:cs typeface="HK Grotesk Medium"/>
                <a:sym typeface="HK Grotesk Medium"/>
              </a:rPr>
              <a:t>                                  Employees can set personal development goal and have transparency in performance evaluations.</a:t>
            </a:r>
          </a:p>
          <a:p>
            <a:pPr algn="l">
              <a:lnSpc>
                <a:spcPts val="3240"/>
              </a:lnSpc>
            </a:pPr>
          </a:p>
          <a:p>
            <a:pPr algn="l">
              <a:lnSpc>
                <a:spcPts val="3240"/>
              </a:lnSpc>
            </a:pPr>
            <a:r>
              <a:rPr lang="en-US" sz="2700">
                <a:solidFill>
                  <a:srgbClr val="F4F6FC"/>
                </a:solidFill>
                <a:latin typeface="HK Grotesk Medium"/>
                <a:ea typeface="HK Grotesk Medium"/>
                <a:cs typeface="HK Grotesk Medium"/>
                <a:sym typeface="HK Grotesk Medium"/>
              </a:rPr>
              <a:t>FINANCE DEPARTMENT:</a:t>
            </a:r>
          </a:p>
          <a:p>
            <a:pPr algn="l">
              <a:lnSpc>
                <a:spcPts val="3240"/>
              </a:lnSpc>
            </a:pPr>
            <a:r>
              <a:rPr lang="en-US" sz="2700">
                <a:solidFill>
                  <a:srgbClr val="F4F6FC"/>
                </a:solidFill>
                <a:latin typeface="HK Grotesk Medium"/>
                <a:ea typeface="HK Grotesk Medium"/>
                <a:cs typeface="HK Grotesk Medium"/>
                <a:sym typeface="HK Grotesk Medium"/>
              </a:rPr>
              <a:t>                                  The finance team can budget more accurately for performance-related expenditures.</a:t>
            </a:r>
          </a:p>
          <a:p>
            <a:pPr algn="l">
              <a:lnSpc>
                <a:spcPts val="3240"/>
              </a:lnSpc>
            </a:pPr>
          </a:p>
          <a:p>
            <a:pPr algn="l">
              <a:lnSpc>
                <a:spcPts val="3240"/>
              </a:lnSpc>
            </a:pPr>
            <a:r>
              <a:rPr lang="en-US" sz="2700">
                <a:solidFill>
                  <a:srgbClr val="F4F6FC"/>
                </a:solidFill>
                <a:latin typeface="HK Grotesk Medium"/>
                <a:ea typeface="HK Grotesk Medium"/>
                <a:cs typeface="HK Grotesk Medium"/>
                <a:sym typeface="HK Grotesk Medium"/>
              </a:rPr>
              <a:t>BOARD OF DIRECTORS:</a:t>
            </a:r>
          </a:p>
          <a:p>
            <a:pPr algn="l">
              <a:lnSpc>
                <a:spcPts val="3240"/>
              </a:lnSpc>
            </a:pPr>
            <a:r>
              <a:rPr lang="en-US" sz="2700">
                <a:solidFill>
                  <a:srgbClr val="F4F6FC"/>
                </a:solidFill>
                <a:latin typeface="HK Grotesk Medium"/>
                <a:ea typeface="HK Grotesk Medium"/>
                <a:cs typeface="HK Grotesk Medium"/>
                <a:sym typeface="HK Grotesk Medium"/>
              </a:rPr>
              <a:t>                                  The board can use this data to guide long-term organizational strategies.</a:t>
            </a:r>
          </a:p>
          <a:p>
            <a:pPr algn="l">
              <a:lnSpc>
                <a:spcPts val="324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0">
            <a:off x="358407" y="450264"/>
            <a:ext cx="5017727" cy="3192529"/>
          </a:xfrm>
          <a:custGeom>
            <a:avLst/>
            <a:gdLst/>
            <a:ahLst/>
            <a:cxnLst/>
            <a:rect r="r" b="b" t="t" l="l"/>
            <a:pathLst>
              <a:path h="3192529" w="5017727">
                <a:moveTo>
                  <a:pt x="0" y="0"/>
                </a:moveTo>
                <a:lnTo>
                  <a:pt x="5017727" y="0"/>
                </a:lnTo>
                <a:lnTo>
                  <a:pt x="5017727" y="3192528"/>
                </a:lnTo>
                <a:lnTo>
                  <a:pt x="0" y="3192528"/>
                </a:lnTo>
                <a:lnTo>
                  <a:pt x="0" y="0"/>
                </a:lnTo>
                <a:close/>
              </a:path>
            </a:pathLst>
          </a:custGeom>
          <a:blipFill>
            <a:blip r:embed="rId2"/>
            <a:stretch>
              <a:fillRect l="0" t="0" r="0" b="0"/>
            </a:stretch>
          </a:blipFill>
        </p:spPr>
      </p:sp>
      <p:sp>
        <p:nvSpPr>
          <p:cNvPr name="Freeform 3" id="3"/>
          <p:cNvSpPr/>
          <p:nvPr/>
        </p:nvSpPr>
        <p:spPr>
          <a:xfrm flipH="false" flipV="false" rot="0">
            <a:off x="6497130" y="450264"/>
            <a:ext cx="4863156" cy="3509745"/>
          </a:xfrm>
          <a:custGeom>
            <a:avLst/>
            <a:gdLst/>
            <a:ahLst/>
            <a:cxnLst/>
            <a:rect r="r" b="b" t="t" l="l"/>
            <a:pathLst>
              <a:path h="3509745" w="4863156">
                <a:moveTo>
                  <a:pt x="0" y="0"/>
                </a:moveTo>
                <a:lnTo>
                  <a:pt x="4863157" y="0"/>
                </a:lnTo>
                <a:lnTo>
                  <a:pt x="4863157" y="3509744"/>
                </a:lnTo>
                <a:lnTo>
                  <a:pt x="0" y="3509744"/>
                </a:lnTo>
                <a:lnTo>
                  <a:pt x="0" y="0"/>
                </a:lnTo>
                <a:close/>
              </a:path>
            </a:pathLst>
          </a:custGeom>
          <a:blipFill>
            <a:blip r:embed="rId3"/>
            <a:stretch>
              <a:fillRect l="-4060" t="0" r="-4060" b="0"/>
            </a:stretch>
          </a:blipFill>
        </p:spPr>
      </p:sp>
      <p:sp>
        <p:nvSpPr>
          <p:cNvPr name="Freeform 4" id="4"/>
          <p:cNvSpPr/>
          <p:nvPr/>
        </p:nvSpPr>
        <p:spPr>
          <a:xfrm flipH="false" flipV="false" rot="0">
            <a:off x="12674737" y="713852"/>
            <a:ext cx="5219807" cy="3471438"/>
          </a:xfrm>
          <a:custGeom>
            <a:avLst/>
            <a:gdLst/>
            <a:ahLst/>
            <a:cxnLst/>
            <a:rect r="r" b="b" t="t" l="l"/>
            <a:pathLst>
              <a:path h="3471438" w="5219807">
                <a:moveTo>
                  <a:pt x="0" y="0"/>
                </a:moveTo>
                <a:lnTo>
                  <a:pt x="5219807" y="0"/>
                </a:lnTo>
                <a:lnTo>
                  <a:pt x="5219807" y="3471438"/>
                </a:lnTo>
                <a:lnTo>
                  <a:pt x="0" y="3471438"/>
                </a:lnTo>
                <a:lnTo>
                  <a:pt x="0" y="0"/>
                </a:lnTo>
                <a:close/>
              </a:path>
            </a:pathLst>
          </a:custGeom>
          <a:blipFill>
            <a:blip r:embed="rId4"/>
            <a:stretch>
              <a:fillRect l="-11990" t="-14039" r="-7387" b="-5329"/>
            </a:stretch>
          </a:blipFill>
        </p:spPr>
      </p:sp>
      <p:sp>
        <p:nvSpPr>
          <p:cNvPr name="Freeform 5" id="5"/>
          <p:cNvSpPr/>
          <p:nvPr/>
        </p:nvSpPr>
        <p:spPr>
          <a:xfrm flipH="false" flipV="false" rot="0">
            <a:off x="358407" y="5936016"/>
            <a:ext cx="5335399" cy="3995625"/>
          </a:xfrm>
          <a:custGeom>
            <a:avLst/>
            <a:gdLst/>
            <a:ahLst/>
            <a:cxnLst/>
            <a:rect r="r" b="b" t="t" l="l"/>
            <a:pathLst>
              <a:path h="3995625" w="5335399">
                <a:moveTo>
                  <a:pt x="0" y="0"/>
                </a:moveTo>
                <a:lnTo>
                  <a:pt x="5335399" y="0"/>
                </a:lnTo>
                <a:lnTo>
                  <a:pt x="5335399" y="3995625"/>
                </a:lnTo>
                <a:lnTo>
                  <a:pt x="0" y="3995625"/>
                </a:lnTo>
                <a:lnTo>
                  <a:pt x="0" y="0"/>
                </a:lnTo>
                <a:close/>
              </a:path>
            </a:pathLst>
          </a:custGeom>
          <a:blipFill>
            <a:blip r:embed="rId5"/>
            <a:stretch>
              <a:fillRect l="-9491" t="-6018" r="0" b="-6018"/>
            </a:stretch>
          </a:blipFill>
        </p:spPr>
      </p:sp>
      <p:sp>
        <p:nvSpPr>
          <p:cNvPr name="Freeform 6" id="6"/>
          <p:cNvSpPr/>
          <p:nvPr/>
        </p:nvSpPr>
        <p:spPr>
          <a:xfrm flipH="false" flipV="false" rot="0">
            <a:off x="6328782" y="5936016"/>
            <a:ext cx="5334839" cy="4055212"/>
          </a:xfrm>
          <a:custGeom>
            <a:avLst/>
            <a:gdLst/>
            <a:ahLst/>
            <a:cxnLst/>
            <a:rect r="r" b="b" t="t" l="l"/>
            <a:pathLst>
              <a:path h="4055212" w="5334839">
                <a:moveTo>
                  <a:pt x="0" y="0"/>
                </a:moveTo>
                <a:lnTo>
                  <a:pt x="5334839" y="0"/>
                </a:lnTo>
                <a:lnTo>
                  <a:pt x="5334839" y="4055213"/>
                </a:lnTo>
                <a:lnTo>
                  <a:pt x="0" y="4055213"/>
                </a:lnTo>
                <a:lnTo>
                  <a:pt x="0" y="0"/>
                </a:lnTo>
                <a:close/>
              </a:path>
            </a:pathLst>
          </a:custGeom>
          <a:blipFill>
            <a:blip r:embed="rId6"/>
            <a:stretch>
              <a:fillRect l="-3842" t="-12567" r="-3842" b="-29096"/>
            </a:stretch>
          </a:blipFill>
        </p:spPr>
      </p:sp>
      <p:sp>
        <p:nvSpPr>
          <p:cNvPr name="Freeform 7" id="7"/>
          <p:cNvSpPr/>
          <p:nvPr/>
        </p:nvSpPr>
        <p:spPr>
          <a:xfrm flipH="false" flipV="false" rot="0">
            <a:off x="12298598" y="5771728"/>
            <a:ext cx="5595946" cy="4100325"/>
          </a:xfrm>
          <a:custGeom>
            <a:avLst/>
            <a:gdLst/>
            <a:ahLst/>
            <a:cxnLst/>
            <a:rect r="r" b="b" t="t" l="l"/>
            <a:pathLst>
              <a:path h="4100325" w="5595946">
                <a:moveTo>
                  <a:pt x="0" y="0"/>
                </a:moveTo>
                <a:lnTo>
                  <a:pt x="5595946" y="0"/>
                </a:lnTo>
                <a:lnTo>
                  <a:pt x="5595946" y="4100325"/>
                </a:lnTo>
                <a:lnTo>
                  <a:pt x="0" y="4100325"/>
                </a:lnTo>
                <a:lnTo>
                  <a:pt x="0" y="0"/>
                </a:lnTo>
                <a:close/>
              </a:path>
            </a:pathLst>
          </a:custGeom>
          <a:blipFill>
            <a:blip r:embed="rId7"/>
            <a:stretch>
              <a:fillRect l="-23273" t="0" r="-23273" b="0"/>
            </a:stretch>
          </a:blipFill>
        </p:spPr>
      </p:sp>
    </p:spTree>
  </p:cSld>
  <p:clrMapOvr>
    <a:masterClrMapping/>
  </p:clrMapOvr>
</p:sld>
</file>

<file path=ppt/slides/slide8.xml><?xml version="1.0" encoding="utf-8"?>
<p:sld xmlns:p="http://schemas.openxmlformats.org/presentationml/2006/main" xmlns:a="http://schemas.openxmlformats.org/drawingml/2006/main">
  <p:cSld>
    <p:bg>
      <p:bgPr>
        <a:solidFill>
          <a:srgbClr val="050A30"/>
        </a:solidFill>
      </p:bgPr>
    </p:bg>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050A30"/>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050A30"/>
            </a:solidFill>
            <a:prstDash val="solid"/>
            <a:headEnd type="none" len="sm" w="sm"/>
            <a:tailEnd type="none" len="sm" w="sm"/>
          </a:ln>
        </p:spPr>
      </p:sp>
      <p:grpSp>
        <p:nvGrpSpPr>
          <p:cNvPr name="Group 4" id="4"/>
          <p:cNvGrpSpPr/>
          <p:nvPr/>
        </p:nvGrpSpPr>
        <p:grpSpPr>
          <a:xfrm rot="0">
            <a:off x="13398499" y="4572000"/>
            <a:ext cx="4889501" cy="5715000"/>
            <a:chOff x="0" y="0"/>
            <a:chExt cx="6519334" cy="7620000"/>
          </a:xfrm>
        </p:grpSpPr>
        <p:sp>
          <p:nvSpPr>
            <p:cNvPr name="Freeform 5" id="5"/>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050A30">
                <a:alpha val="71765"/>
              </a:srgbClr>
            </a:solidFill>
          </p:spPr>
        </p:sp>
      </p:grpSp>
      <p:sp>
        <p:nvSpPr>
          <p:cNvPr name="TextBox 6" id="6"/>
          <p:cNvSpPr txBox="true"/>
          <p:nvPr/>
        </p:nvSpPr>
        <p:spPr>
          <a:xfrm rot="0">
            <a:off x="466974" y="1042035"/>
            <a:ext cx="14644688" cy="714375"/>
          </a:xfrm>
          <a:prstGeom prst="rect">
            <a:avLst/>
          </a:prstGeom>
        </p:spPr>
        <p:txBody>
          <a:bodyPr anchor="t" rtlCol="false" tIns="0" lIns="0" bIns="0" rIns="0">
            <a:spAutoFit/>
          </a:bodyPr>
          <a:lstStyle/>
          <a:p>
            <a:pPr algn="l">
              <a:lnSpc>
                <a:spcPts val="5694"/>
              </a:lnSpc>
            </a:pPr>
            <a:r>
              <a:rPr lang="en-US" sz="4745" spc="379">
                <a:solidFill>
                  <a:srgbClr val="F4F6FC"/>
                </a:solidFill>
                <a:latin typeface="HK Grotesk Bold"/>
                <a:ea typeface="HK Grotesk Bold"/>
                <a:cs typeface="HK Grotesk Bold"/>
                <a:sym typeface="HK Grotesk Bold"/>
              </a:rPr>
              <a:t>OUR SOLUTION AND ITS VALUE PROPOSITION</a:t>
            </a:r>
          </a:p>
        </p:txBody>
      </p:sp>
      <p:sp>
        <p:nvSpPr>
          <p:cNvPr name="TextBox 7" id="7"/>
          <p:cNvSpPr txBox="true"/>
          <p:nvPr/>
        </p:nvSpPr>
        <p:spPr>
          <a:xfrm rot="0">
            <a:off x="12885994" y="9239367"/>
            <a:ext cx="1025008" cy="200025"/>
          </a:xfrm>
          <a:prstGeom prst="rect">
            <a:avLst/>
          </a:prstGeom>
        </p:spPr>
        <p:txBody>
          <a:bodyPr anchor="t" rtlCol="false" tIns="0" lIns="0" bIns="0" rIns="0">
            <a:spAutoFit/>
          </a:bodyPr>
          <a:lstStyle/>
          <a:p>
            <a:pPr algn="r">
              <a:lnSpc>
                <a:spcPts val="1620"/>
              </a:lnSpc>
            </a:pPr>
            <a:r>
              <a:rPr lang="en-US" sz="1350">
                <a:solidFill>
                  <a:srgbClr val="CAE8FF"/>
                </a:solidFill>
                <a:latin typeface="HK Grotesk Medium"/>
                <a:ea typeface="HK Grotesk Medium"/>
                <a:cs typeface="HK Grotesk Medium"/>
                <a:sym typeface="HK Grotesk Medium"/>
              </a:rPr>
              <a:t>7</a:t>
            </a:r>
          </a:p>
        </p:txBody>
      </p:sp>
      <p:sp>
        <p:nvSpPr>
          <p:cNvPr name="TextBox 8" id="8"/>
          <p:cNvSpPr txBox="true"/>
          <p:nvPr/>
        </p:nvSpPr>
        <p:spPr>
          <a:xfrm rot="0">
            <a:off x="1847796" y="4459663"/>
            <a:ext cx="14592407" cy="2066925"/>
          </a:xfrm>
          <a:prstGeom prst="rect">
            <a:avLst/>
          </a:prstGeom>
        </p:spPr>
        <p:txBody>
          <a:bodyPr anchor="t" rtlCol="false" tIns="0" lIns="0" bIns="0" rIns="0">
            <a:spAutoFit/>
          </a:bodyPr>
          <a:lstStyle/>
          <a:p>
            <a:pPr algn="l">
              <a:lnSpc>
                <a:spcPts val="5418"/>
              </a:lnSpc>
            </a:pPr>
            <a:r>
              <a:rPr lang="en-US" sz="4515">
                <a:solidFill>
                  <a:srgbClr val="F4F6FC"/>
                </a:solidFill>
                <a:latin typeface="HK Grotesk Medium"/>
                <a:ea typeface="HK Grotesk Medium"/>
                <a:cs typeface="HK Grotesk Medium"/>
                <a:sym typeface="HK Grotesk Medium"/>
              </a:rPr>
              <a:t>Formula- For identifying the performance of employee</a:t>
            </a:r>
          </a:p>
          <a:p>
            <a:pPr algn="l">
              <a:lnSpc>
                <a:spcPts val="5418"/>
              </a:lnSpc>
            </a:pPr>
            <a:r>
              <a:rPr lang="en-US" sz="4515">
                <a:solidFill>
                  <a:srgbClr val="F4F6FC"/>
                </a:solidFill>
                <a:latin typeface="HK Grotesk Medium"/>
                <a:ea typeface="HK Grotesk Medium"/>
                <a:cs typeface="HK Grotesk Medium"/>
                <a:sym typeface="HK Grotesk Medium"/>
              </a:rPr>
              <a:t>Pivot- To convert the data into short summary</a:t>
            </a:r>
          </a:p>
          <a:p>
            <a:pPr algn="l">
              <a:lnSpc>
                <a:spcPts val="5418"/>
              </a:lnSpc>
            </a:pPr>
            <a:r>
              <a:rPr lang="en-US" sz="4515">
                <a:solidFill>
                  <a:srgbClr val="F4F6FC"/>
                </a:solidFill>
                <a:latin typeface="HK Grotesk Medium"/>
                <a:ea typeface="HK Grotesk Medium"/>
                <a:cs typeface="HK Grotesk Medium"/>
                <a:sym typeface="HK Grotesk Medium"/>
              </a:rPr>
              <a:t>Graph- Data Visualization  </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050A30"/>
        </a:solidFill>
      </p:bgPr>
    </p:bg>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CAE8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CAE8FF"/>
            </a:solidFill>
            <a:prstDash val="solid"/>
            <a:headEnd type="none" len="sm" w="sm"/>
            <a:tailEnd type="none" len="sm" w="sm"/>
          </a:ln>
        </p:spPr>
      </p:sp>
      <p:grpSp>
        <p:nvGrpSpPr>
          <p:cNvPr name="Group 4" id="4"/>
          <p:cNvGrpSpPr/>
          <p:nvPr/>
        </p:nvGrpSpPr>
        <p:grpSpPr>
          <a:xfrm rot="0">
            <a:off x="16348095" y="-12700"/>
            <a:ext cx="1935141" cy="10299701"/>
            <a:chOff x="0" y="0"/>
            <a:chExt cx="2580188" cy="13732934"/>
          </a:xfrm>
        </p:grpSpPr>
        <p:sp>
          <p:nvSpPr>
            <p:cNvPr name="Freeform 5" id="5"/>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050A30">
                <a:alpha val="69804"/>
              </a:srgbClr>
            </a:solidFill>
          </p:spPr>
        </p:sp>
      </p:grpSp>
      <p:grpSp>
        <p:nvGrpSpPr>
          <p:cNvPr name="Group 6" id="6"/>
          <p:cNvGrpSpPr/>
          <p:nvPr/>
        </p:nvGrpSpPr>
        <p:grpSpPr>
          <a:xfrm rot="0">
            <a:off x="0" y="6019800"/>
            <a:ext cx="673100" cy="4267200"/>
            <a:chOff x="0" y="0"/>
            <a:chExt cx="897466" cy="5689600"/>
          </a:xfrm>
        </p:grpSpPr>
        <p:sp>
          <p:nvSpPr>
            <p:cNvPr name="Freeform 7" id="7"/>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050A30">
                <a:alpha val="84706"/>
              </a:srgbClr>
            </a:solidFill>
          </p:spPr>
        </p:sp>
      </p:grpSp>
      <p:sp>
        <p:nvSpPr>
          <p:cNvPr name="TextBox 8" id="8"/>
          <p:cNvSpPr txBox="true"/>
          <p:nvPr/>
        </p:nvSpPr>
        <p:spPr>
          <a:xfrm rot="0">
            <a:off x="662940" y="388620"/>
            <a:ext cx="15839123" cy="819150"/>
          </a:xfrm>
          <a:prstGeom prst="rect">
            <a:avLst/>
          </a:prstGeom>
        </p:spPr>
        <p:txBody>
          <a:bodyPr anchor="t" rtlCol="false" tIns="0" lIns="0" bIns="0" rIns="0">
            <a:spAutoFit/>
          </a:bodyPr>
          <a:lstStyle/>
          <a:p>
            <a:pPr algn="l">
              <a:lnSpc>
                <a:spcPts val="6480"/>
              </a:lnSpc>
            </a:pPr>
            <a:r>
              <a:rPr lang="en-US" sz="5400">
                <a:solidFill>
                  <a:srgbClr val="F4F6FC"/>
                </a:solidFill>
                <a:latin typeface="HK Grotesk Bold"/>
                <a:ea typeface="HK Grotesk Bold"/>
                <a:cs typeface="HK Grotesk Bold"/>
                <a:sym typeface="HK Grotesk Bold"/>
              </a:rPr>
              <a:t>DATASET DESCRIPTION </a:t>
            </a:r>
          </a:p>
        </p:txBody>
      </p:sp>
      <p:sp>
        <p:nvSpPr>
          <p:cNvPr name="TextBox 9" id="9"/>
          <p:cNvSpPr txBox="true"/>
          <p:nvPr/>
        </p:nvSpPr>
        <p:spPr>
          <a:xfrm rot="0">
            <a:off x="1348740" y="2665095"/>
            <a:ext cx="6903720" cy="552450"/>
          </a:xfrm>
          <a:prstGeom prst="rect">
            <a:avLst/>
          </a:prstGeom>
        </p:spPr>
        <p:txBody>
          <a:bodyPr anchor="t" rtlCol="false" tIns="0" lIns="0" bIns="0" rIns="0">
            <a:spAutoFit/>
          </a:bodyPr>
          <a:lstStyle/>
          <a:p>
            <a:pPr algn="l">
              <a:lnSpc>
                <a:spcPts val="4320"/>
              </a:lnSpc>
            </a:pPr>
            <a:r>
              <a:rPr lang="en-US" sz="3600" spc="288">
                <a:solidFill>
                  <a:srgbClr val="F4F6FC"/>
                </a:solidFill>
                <a:latin typeface="HK Grotesk Bold"/>
                <a:ea typeface="HK Grotesk Bold"/>
                <a:cs typeface="HK Grotesk Bold"/>
                <a:sym typeface="HK Grotesk Bold"/>
              </a:rPr>
              <a:t>EMPLOYEE INFORMATION</a:t>
            </a:r>
          </a:p>
        </p:txBody>
      </p:sp>
      <p:sp>
        <p:nvSpPr>
          <p:cNvPr name="TextBox 10" id="10"/>
          <p:cNvSpPr txBox="true"/>
          <p:nvPr/>
        </p:nvSpPr>
        <p:spPr>
          <a:xfrm rot="0">
            <a:off x="3371850" y="3933825"/>
            <a:ext cx="9761220" cy="5324475"/>
          </a:xfrm>
          <a:prstGeom prst="rect">
            <a:avLst/>
          </a:prstGeom>
        </p:spPr>
        <p:txBody>
          <a:bodyPr anchor="t" rtlCol="false" tIns="0" lIns="0" bIns="0" rIns="0">
            <a:spAutoFit/>
          </a:bodyPr>
          <a:lstStyle/>
          <a:p>
            <a:pPr algn="l" marL="488632" indent="-244316" lvl="1">
              <a:lnSpc>
                <a:spcPts val="3240"/>
              </a:lnSpc>
              <a:buAutoNum type="arabicPeriod" startAt="1"/>
            </a:pPr>
            <a:r>
              <a:rPr lang="en-US" sz="2700">
                <a:solidFill>
                  <a:srgbClr val="F4F6FC"/>
                </a:solidFill>
                <a:latin typeface="HK Grotesk Medium"/>
                <a:ea typeface="HK Grotesk Medium"/>
                <a:cs typeface="HK Grotesk Medium"/>
                <a:sym typeface="HK Grotesk Medium"/>
              </a:rPr>
              <a:t>Employee ID- numerical (e.g., EMP001, EMP002) </a:t>
            </a:r>
          </a:p>
          <a:p>
            <a:pPr algn="l" marL="488632" indent="-244316" lvl="1">
              <a:lnSpc>
                <a:spcPts val="3240"/>
              </a:lnSpc>
              <a:buAutoNum type="arabicPeriod" startAt="1"/>
            </a:pPr>
            <a:r>
              <a:rPr lang="en-US" sz="2700">
                <a:solidFill>
                  <a:srgbClr val="F4F6FC"/>
                </a:solidFill>
                <a:latin typeface="HK Grotesk Medium"/>
                <a:ea typeface="HK Grotesk Medium"/>
                <a:cs typeface="HK Grotesk Medium"/>
                <a:sym typeface="HK Grotesk Medium"/>
              </a:rPr>
              <a:t>Name- text (e.g., Sandhya, Swetha) </a:t>
            </a:r>
          </a:p>
          <a:p>
            <a:pPr algn="l" marL="488632" indent="-244316" lvl="1">
              <a:lnSpc>
                <a:spcPts val="3240"/>
              </a:lnSpc>
              <a:buAutoNum type="arabicPeriod" startAt="1"/>
            </a:pPr>
            <a:r>
              <a:rPr lang="en-US" sz="2700">
                <a:solidFill>
                  <a:srgbClr val="F4F6FC"/>
                </a:solidFill>
                <a:latin typeface="HK Grotesk Medium"/>
                <a:ea typeface="HK Grotesk Medium"/>
                <a:cs typeface="HK Grotesk Medium"/>
                <a:sym typeface="HK Grotesk Medium"/>
              </a:rPr>
              <a:t>Gender-text (Male, Female)</a:t>
            </a:r>
          </a:p>
          <a:p>
            <a:pPr algn="l" marL="488632" indent="-244316" lvl="1">
              <a:lnSpc>
                <a:spcPts val="3240"/>
              </a:lnSpc>
              <a:buAutoNum type="arabicPeriod" startAt="1"/>
            </a:pPr>
            <a:r>
              <a:rPr lang="en-US" sz="2700">
                <a:solidFill>
                  <a:srgbClr val="F4F6FC"/>
                </a:solidFill>
                <a:latin typeface="HK Grotesk Medium"/>
                <a:ea typeface="HK Grotesk Medium"/>
                <a:cs typeface="HK Grotesk Medium"/>
                <a:sym typeface="HK Grotesk Medium"/>
              </a:rPr>
              <a:t>Business Unit- text (e.g., CCDR, EW, TNS)</a:t>
            </a:r>
          </a:p>
          <a:p>
            <a:pPr algn="l" marL="488632" indent="-244316" lvl="1">
              <a:lnSpc>
                <a:spcPts val="3240"/>
              </a:lnSpc>
              <a:buAutoNum type="arabicPeriod" startAt="1"/>
            </a:pPr>
            <a:r>
              <a:rPr lang="en-US" sz="2700">
                <a:solidFill>
                  <a:srgbClr val="F4F6FC"/>
                </a:solidFill>
                <a:latin typeface="HK Grotesk Medium"/>
                <a:ea typeface="HK Grotesk Medium"/>
                <a:cs typeface="HK Grotesk Medium"/>
                <a:sym typeface="HK Grotesk Medium"/>
              </a:rPr>
              <a:t>Department- text (e.g., Marketing, Engineering, Human Resource) </a:t>
            </a:r>
          </a:p>
          <a:p>
            <a:pPr algn="l" marL="488632" indent="-244316" lvl="1">
              <a:lnSpc>
                <a:spcPts val="3240"/>
              </a:lnSpc>
              <a:buAutoNum type="arabicPeriod" startAt="1"/>
            </a:pPr>
            <a:r>
              <a:rPr lang="en-US" sz="2700">
                <a:solidFill>
                  <a:srgbClr val="F4F6FC"/>
                </a:solidFill>
                <a:latin typeface="HK Grotesk Medium"/>
                <a:ea typeface="HK Grotesk Medium"/>
                <a:cs typeface="HK Grotesk Medium"/>
                <a:sym typeface="HK Grotesk Medium"/>
              </a:rPr>
              <a:t>Employee Type- text (e.g., Permanent, Fixed Term, Temporary)</a:t>
            </a:r>
          </a:p>
          <a:p>
            <a:pPr algn="l" marL="488632" indent="-244316" lvl="1">
              <a:lnSpc>
                <a:spcPts val="3240"/>
              </a:lnSpc>
              <a:buAutoNum type="arabicPeriod" startAt="1"/>
            </a:pPr>
            <a:r>
              <a:rPr lang="en-US" sz="2700">
                <a:solidFill>
                  <a:srgbClr val="F4F6FC"/>
                </a:solidFill>
                <a:latin typeface="HK Grotesk Medium"/>
                <a:ea typeface="HK Grotesk Medium"/>
                <a:cs typeface="HK Grotesk Medium"/>
                <a:sym typeface="HK Grotesk Medium"/>
              </a:rPr>
              <a:t>Work Location- text (e.g., New Zealand, India, USA)</a:t>
            </a:r>
          </a:p>
          <a:p>
            <a:pPr algn="l" marL="488632" indent="-244316" lvl="1">
              <a:lnSpc>
                <a:spcPts val="3240"/>
              </a:lnSpc>
              <a:buAutoNum type="arabicPeriod" startAt="1"/>
            </a:pPr>
            <a:r>
              <a:rPr lang="en-US" sz="2700">
                <a:solidFill>
                  <a:srgbClr val="F4F6FC"/>
                </a:solidFill>
                <a:latin typeface="HK Grotesk Medium"/>
                <a:ea typeface="HK Grotesk Medium"/>
                <a:cs typeface="HK Grotesk Medium"/>
                <a:sym typeface="HK Grotesk Medium"/>
              </a:rPr>
              <a:t>Performance Score- text (e.g., Fully Meets, Exceeds)</a:t>
            </a:r>
          </a:p>
          <a:p>
            <a:pPr algn="l" marL="488632" indent="-244316" lvl="1">
              <a:lnSpc>
                <a:spcPts val="3240"/>
              </a:lnSpc>
              <a:buAutoNum type="arabicPeriod" startAt="1"/>
            </a:pPr>
            <a:r>
              <a:rPr lang="en-US" sz="2700">
                <a:solidFill>
                  <a:srgbClr val="F4F6FC"/>
                </a:solidFill>
                <a:latin typeface="HK Grotesk Medium"/>
                <a:ea typeface="HK Grotesk Medium"/>
                <a:cs typeface="HK Grotesk Medium"/>
                <a:sym typeface="HK Grotesk Medium"/>
              </a:rPr>
              <a:t>Current Employee Rating- numerical (e.g., 4,3)1</a:t>
            </a:r>
          </a:p>
          <a:p>
            <a:pPr algn="l" marL="488632" indent="-244316" lvl="1">
              <a:lnSpc>
                <a:spcPts val="3240"/>
              </a:lnSpc>
              <a:buAutoNum type="arabicPeriod" startAt="1"/>
            </a:pPr>
            <a:r>
              <a:rPr lang="en-US" sz="2700">
                <a:solidFill>
                  <a:srgbClr val="F4F6FC"/>
                </a:solidFill>
                <a:latin typeface="HK Grotesk Medium"/>
                <a:ea typeface="HK Grotesk Medium"/>
                <a:cs typeface="HK Grotesk Medium"/>
                <a:sym typeface="HK Grotesk Medium"/>
              </a:rPr>
              <a:t>Performance Level- text (e.g., High, Medium, Low)</a:t>
            </a:r>
          </a:p>
          <a:p>
            <a:pPr algn="l" marL="488632" indent="-244316" lvl="1">
              <a:lnSpc>
                <a:spcPts val="324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DAGPVmUuLzo</dc:identifier>
  <dcterms:modified xsi:type="dcterms:W3CDTF">2011-08-01T06:04:30Z</dcterms:modified>
  <cp:revision>1</cp:revision>
  <dc:title>elakkiya ppt.pptx</dc:title>
</cp:coreProperties>
</file>