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9"/>
  </p:notesMasterIdLst>
  <p:sldIdLst>
    <p:sldId id="256" r:id="rId2"/>
    <p:sldId id="272" r:id="rId3"/>
    <p:sldId id="257" r:id="rId4"/>
    <p:sldId id="258" r:id="rId5"/>
    <p:sldId id="259" r:id="rId6"/>
    <p:sldId id="261" r:id="rId7"/>
    <p:sldId id="260" r:id="rId8"/>
    <p:sldId id="263" r:id="rId9"/>
    <p:sldId id="262" r:id="rId10"/>
    <p:sldId id="264" r:id="rId11"/>
    <p:sldId id="265" r:id="rId12"/>
    <p:sldId id="267" r:id="rId13"/>
    <p:sldId id="268" r:id="rId14"/>
    <p:sldId id="269" r:id="rId15"/>
    <p:sldId id="270" r:id="rId16"/>
    <p:sldId id="271" r:id="rId17"/>
    <p:sldId id="266"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B4246-FED4-D9C7-888F-92921C354251}" v="25" dt="2025-03-17T10:22:09.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89" d="100"/>
          <a:sy n="89" d="100"/>
        </p:scale>
        <p:origin x="-432" y="-62"/>
      </p:cViewPr>
      <p:guideLst>
        <p:guide orient="horz" pos="792"/>
        <p:guide orient="horz" pos="1080"/>
        <p:guide pos="1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727EF-6F93-4B0D-B708-414580DF18CC}" type="datetimeFigureOut">
              <a:rPr lang="en-IN" smtClean="0"/>
              <a:t>05-04-2025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C4EBF-9298-493F-B06E-B42DCD0EF472}" type="slidenum">
              <a:rPr lang="en-IN" smtClean="0"/>
              <a:t>‹#›</a:t>
            </a:fld>
            <a:endParaRPr lang="en-IN"/>
          </a:p>
        </p:txBody>
      </p:sp>
    </p:spTree>
    <p:extLst>
      <p:ext uri="{BB962C8B-B14F-4D97-AF65-F5344CB8AC3E}">
        <p14:creationId xmlns:p14="http://schemas.microsoft.com/office/powerpoint/2010/main" val="104132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2C4EBF-9298-493F-B06E-B42DCD0EF472}" type="slidenum">
              <a:rPr lang="en-IN" smtClean="0"/>
              <a:t>2</a:t>
            </a:fld>
            <a:endParaRPr lang="en-IN"/>
          </a:p>
        </p:txBody>
      </p:sp>
    </p:spTree>
    <p:extLst>
      <p:ext uri="{BB962C8B-B14F-4D97-AF65-F5344CB8AC3E}">
        <p14:creationId xmlns:p14="http://schemas.microsoft.com/office/powerpoint/2010/main" val="2362872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t>Abstract </a:t>
            </a:r>
          </a:p>
          <a:p>
            <a:pPr marL="342900" indent="-342900">
              <a:buFont typeface="Arial" panose="020B0604020202020204" pitchFamily="34" charset="0"/>
              <a:buChar char="•"/>
            </a:pPr>
            <a:r>
              <a:rPr lang="en-IN" dirty="0"/>
              <a:t>Problem Statement (Clearly define the challenge)</a:t>
            </a:r>
          </a:p>
          <a:p>
            <a:pPr marL="342900" indent="-342900">
              <a:buFont typeface="Arial" panose="020B0604020202020204" pitchFamily="34" charset="0"/>
              <a:buChar char="•"/>
            </a:pPr>
            <a:r>
              <a:rPr lang="en-IN" dirty="0"/>
              <a:t>Objective (State your project's goal)</a:t>
            </a:r>
          </a:p>
          <a:p>
            <a:pPr marL="342900" indent="-342900">
              <a:buFont typeface="Arial" panose="020B0604020202020204" pitchFamily="34" charset="0"/>
              <a:buChar char="•"/>
            </a:pPr>
            <a:r>
              <a:rPr lang="en-IN" dirty="0"/>
              <a:t>Background and Research (Discuss existing solutions, trends, and gaps)</a:t>
            </a:r>
          </a:p>
          <a:p>
            <a:pPr marL="342900" indent="-342900">
              <a:buFont typeface="Arial" panose="020B0604020202020204" pitchFamily="34" charset="0"/>
              <a:buChar char="•"/>
            </a:pPr>
            <a:r>
              <a:rPr lang="en-IN" dirty="0"/>
              <a:t>Data Collection and Preparation (Focus on data sources, cleaning, and augmentation)</a:t>
            </a:r>
          </a:p>
          <a:p>
            <a:pPr marL="342900" indent="-342900">
              <a:buFont typeface="Arial" panose="020B0604020202020204" pitchFamily="34" charset="0"/>
              <a:buChar char="•"/>
            </a:pPr>
            <a:r>
              <a:rPr lang="en-IN" dirty="0"/>
              <a:t>Proposed Solution (Methodology)</a:t>
            </a:r>
          </a:p>
          <a:p>
            <a:pPr lvl="7"/>
            <a:r>
              <a:rPr lang="en-IN" dirty="0"/>
              <a:t>	Model Architecture (e.g., CNN, U-Net, YOLOv5)</a:t>
            </a:r>
          </a:p>
          <a:p>
            <a:pPr lvl="7"/>
            <a:r>
              <a:rPr lang="en-IN" dirty="0"/>
              <a:t>	Key Techniques (e.g., Transfer Learning, Image Augmentation)</a:t>
            </a:r>
          </a:p>
          <a:p>
            <a:pPr marL="342900" indent="-342900">
              <a:buFont typeface="Arial" panose="020B0604020202020204" pitchFamily="34" charset="0"/>
              <a:buChar char="•"/>
            </a:pPr>
            <a:r>
              <a:rPr lang="en-IN" dirty="0"/>
              <a:t>Model Performance Evaluation</a:t>
            </a:r>
          </a:p>
          <a:p>
            <a:r>
              <a:rPr lang="en-IN" dirty="0"/>
              <a:t>	Metrics (Accuracy, Precision, Recall, </a:t>
            </a:r>
            <a:r>
              <a:rPr lang="en-IN" dirty="0" err="1"/>
              <a:t>IoU</a:t>
            </a:r>
            <a:r>
              <a:rPr lang="en-IN" dirty="0"/>
              <a:t>, etc.)</a:t>
            </a:r>
          </a:p>
          <a:p>
            <a:r>
              <a:rPr lang="en-IN" dirty="0"/>
              <a:t>	Graphs (Confusion Matrix, ROC Curve, etc.)</a:t>
            </a:r>
          </a:p>
          <a:p>
            <a:pPr marL="342900" indent="-342900">
              <a:buFont typeface="Arial" panose="020B0604020202020204" pitchFamily="34" charset="0"/>
              <a:buChar char="•"/>
            </a:pPr>
            <a:r>
              <a:rPr lang="en-IN" dirty="0"/>
              <a:t>Screenshots / Demonstration (Visual proof of system functionality)</a:t>
            </a:r>
          </a:p>
          <a:p>
            <a:pPr marL="342900" indent="-342900">
              <a:buFont typeface="Arial" panose="020B0604020202020204" pitchFamily="34" charset="0"/>
              <a:buChar char="•"/>
            </a:pPr>
            <a:r>
              <a:rPr lang="en-IN" dirty="0"/>
              <a:t>Future Scope (Improvements, scalability, and integration ideas)</a:t>
            </a:r>
          </a:p>
          <a:p>
            <a:pPr marL="342900" indent="-342900">
              <a:buFont typeface="Arial" panose="020B0604020202020204" pitchFamily="34" charset="0"/>
              <a:buChar char="•"/>
            </a:pPr>
            <a:r>
              <a:rPr lang="en-IN" dirty="0"/>
              <a:t>Conclusion (Summarize results and impact)</a:t>
            </a:r>
          </a:p>
          <a:p>
            <a:pPr marL="342900" indent="-342900">
              <a:buFont typeface="Arial" panose="020B0604020202020204" pitchFamily="34" charset="0"/>
              <a:buChar char="•"/>
            </a:pPr>
            <a:r>
              <a:rPr lang="en-IN" dirty="0"/>
              <a:t>Q&amp;A Session</a:t>
            </a:r>
          </a:p>
          <a:p>
            <a:endParaRPr lang="en-IN" dirty="0"/>
          </a:p>
        </p:txBody>
      </p:sp>
      <p:sp>
        <p:nvSpPr>
          <p:cNvPr id="4" name="Slide Number Placeholder 3"/>
          <p:cNvSpPr>
            <a:spLocks noGrp="1"/>
          </p:cNvSpPr>
          <p:nvPr>
            <p:ph type="sldNum" sz="quarter" idx="5"/>
          </p:nvPr>
        </p:nvSpPr>
        <p:spPr/>
        <p:txBody>
          <a:bodyPr/>
          <a:lstStyle/>
          <a:p>
            <a:fld id="{AD2C4EBF-9298-493F-B06E-B42DCD0EF472}" type="slidenum">
              <a:rPr lang="en-IN" smtClean="0"/>
              <a:t>3</a:t>
            </a:fld>
            <a:endParaRPr lang="en-IN"/>
          </a:p>
        </p:txBody>
      </p:sp>
    </p:spTree>
    <p:extLst>
      <p:ext uri="{BB962C8B-B14F-4D97-AF65-F5344CB8AC3E}">
        <p14:creationId xmlns:p14="http://schemas.microsoft.com/office/powerpoint/2010/main" val="125715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xmlns="" id="{07B8740D-C76F-46FC-AEFB-23FB0614DB0C}"/>
              </a:ext>
            </a:extLst>
          </p:cNvPr>
          <p:cNvPicPr>
            <a:picLocks noChangeAspect="1"/>
          </p:cNvPicPr>
          <p:nvPr/>
        </p:nvPicPr>
        <p:blipFill>
          <a:blip r:embed="rId2"/>
          <a:stretch>
            <a:fillRect/>
          </a:stretch>
        </p:blipFill>
        <p:spPr>
          <a:xfrm>
            <a:off x="-6667" y="-68365"/>
            <a:ext cx="12192000" cy="6858000"/>
          </a:xfrm>
          <a:prstGeom prst="rect">
            <a:avLst/>
          </a:prstGeom>
        </p:spPr>
      </p:pic>
      <p:sp>
        <p:nvSpPr>
          <p:cNvPr id="4" name="Rectangle: Rounded Corners 3">
            <a:extLst>
              <a:ext uri="{FF2B5EF4-FFF2-40B4-BE49-F238E27FC236}">
                <a16:creationId xmlns:a16="http://schemas.microsoft.com/office/drawing/2014/main" xmlns=""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D5067E9C-C7B9-4476-9708-CBB3F66FD892}"/>
              </a:ext>
            </a:extLst>
          </p:cNvPr>
          <p:cNvSpPr txBox="1"/>
          <p:nvPr/>
        </p:nvSpPr>
        <p:spPr>
          <a:xfrm>
            <a:off x="4467780" y="2711153"/>
            <a:ext cx="6870861" cy="1200329"/>
          </a:xfrm>
          <a:prstGeom prst="rect">
            <a:avLst/>
          </a:prstGeom>
          <a:noFill/>
        </p:spPr>
        <p:txBody>
          <a:bodyPr wrap="square" rtlCol="0">
            <a:spAutoFit/>
          </a:bodyPr>
          <a:lstStyle/>
          <a:p>
            <a:pPr algn="r"/>
            <a:r>
              <a:rPr lang="en-US" sz="3600" dirty="0">
                <a:solidFill>
                  <a:schemeClr val="accent6"/>
                </a:solidFill>
              </a:rPr>
              <a:t>Case Study 3: Energy Efficiency in Smart Buildings</a:t>
            </a:r>
            <a:endParaRPr lang="en-US" sz="3600" dirty="0">
              <a:solidFill>
                <a:schemeClr val="accent6"/>
              </a:solidFill>
              <a:latin typeface="Times New Roman" panose="02020603050405020304" pitchFamily="18" charset="0"/>
              <a:cs typeface="Times New Roman" panose="02020603050405020304" pitchFamily="18" charset="0"/>
            </a:endParaRPr>
          </a:p>
        </p:txBody>
      </p:sp>
      <p:pic>
        <p:nvPicPr>
          <p:cNvPr id="7" name="Picture 6" descr="A close up of a logo&#10;&#10;Description automatically generated">
            <a:extLst>
              <a:ext uri="{FF2B5EF4-FFF2-40B4-BE49-F238E27FC236}">
                <a16:creationId xmlns:a16="http://schemas.microsoft.com/office/drawing/2014/main" xmlns=""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Rectangle 2"/>
          <p:cNvSpPr/>
          <p:nvPr/>
        </p:nvSpPr>
        <p:spPr>
          <a:xfrm>
            <a:off x="5125554" y="4469767"/>
            <a:ext cx="6445452" cy="954107"/>
          </a:xfrm>
          <a:prstGeom prst="rect">
            <a:avLst/>
          </a:prstGeom>
        </p:spPr>
        <p:txBody>
          <a:bodyPr wrap="square">
            <a:spAutoFit/>
          </a:bodyPr>
          <a:lstStyle/>
          <a:p>
            <a:r>
              <a:rPr lang="en-US" sz="2800" dirty="0">
                <a:solidFill>
                  <a:schemeClr val="accent1"/>
                </a:solidFill>
              </a:rPr>
              <a:t>AI-Powered Solutions for Sustainable Energy </a:t>
            </a:r>
            <a:r>
              <a:rPr lang="en-US" sz="2800" dirty="0" smtClean="0">
                <a:solidFill>
                  <a:schemeClr val="accent1"/>
                </a:solidFill>
              </a:rPr>
              <a:t>Management</a:t>
            </a:r>
            <a:endParaRPr lang="en-US" sz="2800" dirty="0">
              <a:solidFill>
                <a:schemeClr val="accent1"/>
              </a:solidFill>
            </a:endParaRPr>
          </a:p>
        </p:txBody>
      </p:sp>
    </p:spTree>
    <p:extLst>
      <p:ext uri="{BB962C8B-B14F-4D97-AF65-F5344CB8AC3E}">
        <p14:creationId xmlns:p14="http://schemas.microsoft.com/office/powerpoint/2010/main" val="367127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C258FF0-4D3E-555E-E17C-63DCDCBA4A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0497EE16-4F61-F6F6-6872-0A90CEF96738}"/>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Screenshots / Demonstration (video) </a:t>
            </a:r>
          </a:p>
        </p:txBody>
      </p:sp>
      <p:sp>
        <p:nvSpPr>
          <p:cNvPr id="4" name="TextBox 3"/>
          <p:cNvSpPr txBox="1"/>
          <p:nvPr/>
        </p:nvSpPr>
        <p:spPr>
          <a:xfrm>
            <a:off x="598206" y="5648770"/>
            <a:ext cx="10791737" cy="379656"/>
          </a:xfrm>
          <a:prstGeom prst="rect">
            <a:avLst/>
          </a:prstGeom>
          <a:noFill/>
        </p:spPr>
        <p:txBody>
          <a:bodyPr wrap="none" rtlCol="0">
            <a:spAutoFit/>
          </a:bodyPr>
          <a:lstStyle/>
          <a:p>
            <a:r>
              <a:rPr lang="en-US" dirty="0" err="1" smtClean="0"/>
              <a:t>Github</a:t>
            </a:r>
            <a:r>
              <a:rPr lang="en-US" dirty="0" smtClean="0"/>
              <a:t> Link : </a:t>
            </a:r>
            <a:r>
              <a:rPr lang="en-US" sz="1600" dirty="0" smtClean="0">
                <a:hlinkClick r:id="rId2" action="ppaction://hlinksldjump"/>
              </a:rPr>
              <a:t>https://github.com/Elakkiya2106/CASE-STUDY-3-ENERGY-EFFICIENCY_IN_SMART_BUILDINGGS</a:t>
            </a:r>
            <a:endParaRPr lang="en-US" sz="1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3970" y="1623701"/>
            <a:ext cx="6644355" cy="3640508"/>
          </a:xfrm>
          <a:prstGeom prst="rect">
            <a:avLst/>
          </a:prstGeom>
        </p:spPr>
      </p:pic>
    </p:spTree>
    <p:extLst>
      <p:ext uri="{BB962C8B-B14F-4D97-AF65-F5344CB8AC3E}">
        <p14:creationId xmlns:p14="http://schemas.microsoft.com/office/powerpoint/2010/main" val="157803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A4329E4-03A5-0DDF-9696-0D2069FC75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A3E6360E-CC40-2C6F-1D15-2DACD1614358}"/>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Future Scope </a:t>
            </a:r>
          </a:p>
        </p:txBody>
      </p:sp>
      <p:sp>
        <p:nvSpPr>
          <p:cNvPr id="2" name="Rectangle 1"/>
          <p:cNvSpPr/>
          <p:nvPr/>
        </p:nvSpPr>
        <p:spPr>
          <a:xfrm>
            <a:off x="940037" y="1626794"/>
            <a:ext cx="9272187" cy="2805320"/>
          </a:xfrm>
          <a:prstGeom prst="rect">
            <a:avLst/>
          </a:prstGeom>
        </p:spPr>
        <p:txBody>
          <a:bodyPr wrap="square">
            <a:spAutoFit/>
          </a:bodyPr>
          <a:lstStyle/>
          <a:p>
            <a:pPr>
              <a:lnSpc>
                <a:spcPct val="150000"/>
              </a:lnSpc>
            </a:pPr>
            <a:r>
              <a:rPr lang="en-US" sz="2000" b="1" dirty="0"/>
              <a:t>Further Enhancements:</a:t>
            </a:r>
            <a:endParaRPr lang="en-US" sz="2000" dirty="0"/>
          </a:p>
          <a:p>
            <a:pPr marL="342900" indent="-342900">
              <a:lnSpc>
                <a:spcPct val="150000"/>
              </a:lnSpc>
              <a:buFont typeface="Wingdings" panose="05000000000000000000" pitchFamily="2" charset="2"/>
              <a:buChar char="v"/>
            </a:pPr>
            <a:r>
              <a:rPr lang="en-US" sz="2000" dirty="0"/>
              <a:t>Integration with </a:t>
            </a:r>
            <a:r>
              <a:rPr lang="en-US" sz="2000" dirty="0" err="1"/>
              <a:t>IoT</a:t>
            </a:r>
            <a:r>
              <a:rPr lang="en-US" sz="2000" dirty="0"/>
              <a:t> sensors for real-time data collection</a:t>
            </a:r>
          </a:p>
          <a:p>
            <a:pPr marL="342900" indent="-342900">
              <a:lnSpc>
                <a:spcPct val="150000"/>
              </a:lnSpc>
              <a:buFont typeface="Wingdings" panose="05000000000000000000" pitchFamily="2" charset="2"/>
              <a:buChar char="v"/>
            </a:pPr>
            <a:r>
              <a:rPr lang="en-US" sz="2000" dirty="0"/>
              <a:t>AI-driven demand-response energy management</a:t>
            </a:r>
          </a:p>
          <a:p>
            <a:pPr marL="342900" indent="-342900">
              <a:lnSpc>
                <a:spcPct val="150000"/>
              </a:lnSpc>
              <a:buFont typeface="Wingdings" panose="05000000000000000000" pitchFamily="2" charset="2"/>
              <a:buChar char="v"/>
            </a:pPr>
            <a:r>
              <a:rPr lang="en-US" sz="2000" dirty="0"/>
              <a:t>Incorporation of renewable energy sources for sustainability</a:t>
            </a:r>
          </a:p>
          <a:p>
            <a:pPr marL="342900" indent="-342900">
              <a:lnSpc>
                <a:spcPct val="150000"/>
              </a:lnSpc>
              <a:buFont typeface="Wingdings" panose="05000000000000000000" pitchFamily="2" charset="2"/>
              <a:buChar char="v"/>
            </a:pPr>
            <a:r>
              <a:rPr lang="en-US" sz="2000" dirty="0"/>
              <a:t>AI-powered predictive maintenance for HVAC systems</a:t>
            </a:r>
          </a:p>
          <a:p>
            <a:pPr marL="342900" indent="-342900">
              <a:lnSpc>
                <a:spcPct val="150000"/>
              </a:lnSpc>
              <a:buFont typeface="Wingdings" panose="05000000000000000000" pitchFamily="2" charset="2"/>
              <a:buChar char="v"/>
            </a:pPr>
            <a:endParaRPr lang="en-US" sz="2000" dirty="0"/>
          </a:p>
        </p:txBody>
      </p:sp>
    </p:spTree>
    <p:extLst>
      <p:ext uri="{BB962C8B-B14F-4D97-AF65-F5344CB8AC3E}">
        <p14:creationId xmlns:p14="http://schemas.microsoft.com/office/powerpoint/2010/main" val="2472835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2209" y="846035"/>
            <a:ext cx="10528419" cy="3971472"/>
          </a:xfrm>
          <a:prstGeom prst="rect">
            <a:avLst/>
          </a:prstGeom>
          <a:noFill/>
        </p:spPr>
        <p:txBody>
          <a:bodyPr wrap="square" rtlCol="0">
            <a:spAutoFit/>
          </a:bodyPr>
          <a:lstStyle/>
          <a:p>
            <a:pPr marL="457200" indent="-457200">
              <a:lnSpc>
                <a:spcPct val="150000"/>
              </a:lnSpc>
              <a:buAutoNum type="arabicPeriod"/>
            </a:pPr>
            <a:r>
              <a:rPr lang="en-US" b="1" dirty="0" smtClean="0"/>
              <a:t>How </a:t>
            </a:r>
            <a:r>
              <a:rPr lang="en-US" b="1" dirty="0"/>
              <a:t>can AI be used to identify inefficiencies in energy consumption in smart buildings</a:t>
            </a:r>
            <a:r>
              <a:rPr lang="en-US" b="1" dirty="0" smtClean="0"/>
              <a:t>?</a:t>
            </a:r>
          </a:p>
          <a:p>
            <a:pPr>
              <a:lnSpc>
                <a:spcPct val="150000"/>
              </a:lnSpc>
            </a:pPr>
            <a:endParaRPr lang="en-US" dirty="0"/>
          </a:p>
          <a:p>
            <a:pPr marL="342900" indent="-342900">
              <a:lnSpc>
                <a:spcPct val="150000"/>
              </a:lnSpc>
              <a:buFont typeface="Wingdings" panose="05000000000000000000" pitchFamily="2" charset="2"/>
              <a:buChar char="Ø"/>
            </a:pPr>
            <a:r>
              <a:rPr lang="en-US" dirty="0"/>
              <a:t>AI can analyze energy usage patterns, detect anomalies, and identify wastage in real time.</a:t>
            </a:r>
          </a:p>
          <a:p>
            <a:pPr marL="342900" indent="-342900">
              <a:lnSpc>
                <a:spcPct val="150000"/>
              </a:lnSpc>
              <a:buFont typeface="Wingdings" panose="05000000000000000000" pitchFamily="2" charset="2"/>
              <a:buChar char="Ø"/>
            </a:pPr>
            <a:r>
              <a:rPr lang="en-US" dirty="0"/>
              <a:t>Machine learning models can predict peak energy usage times and optimize HVAC operations accordingly.</a:t>
            </a:r>
          </a:p>
          <a:p>
            <a:pPr marL="342900" indent="-342900">
              <a:lnSpc>
                <a:spcPct val="150000"/>
              </a:lnSpc>
              <a:buFont typeface="Wingdings" panose="05000000000000000000" pitchFamily="2" charset="2"/>
              <a:buChar char="Ø"/>
            </a:pPr>
            <a:r>
              <a:rPr lang="en-US" dirty="0"/>
              <a:t>AI-driven automation can adjust lighting, heating, and cooling based on occupancy and external factors.</a:t>
            </a:r>
          </a:p>
          <a:p>
            <a:pPr algn="just">
              <a:lnSpc>
                <a:spcPct val="150000"/>
              </a:lnSpc>
            </a:pPr>
            <a:endParaRPr lang="en-US" dirty="0"/>
          </a:p>
        </p:txBody>
      </p:sp>
    </p:spTree>
    <p:extLst>
      <p:ext uri="{BB962C8B-B14F-4D97-AF65-F5344CB8AC3E}">
        <p14:creationId xmlns:p14="http://schemas.microsoft.com/office/powerpoint/2010/main" val="3120551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23842" y="1246143"/>
            <a:ext cx="8708165" cy="3785652"/>
          </a:xfrm>
          <a:prstGeom prst="rect">
            <a:avLst/>
          </a:prstGeom>
          <a:noFill/>
        </p:spPr>
        <p:txBody>
          <a:bodyPr wrap="square" rtlCol="0">
            <a:spAutoFit/>
          </a:bodyPr>
          <a:lstStyle/>
          <a:p>
            <a:pPr>
              <a:lnSpc>
                <a:spcPct val="150000"/>
              </a:lnSpc>
            </a:pPr>
            <a:r>
              <a:rPr lang="en-US" sz="2000" b="1" dirty="0" smtClean="0"/>
              <a:t>2. Build </a:t>
            </a:r>
            <a:r>
              <a:rPr lang="en-US" sz="2000" b="1" dirty="0"/>
              <a:t>a model to predict the energy consumption of the building based on occupancy and weather data</a:t>
            </a:r>
            <a:r>
              <a:rPr lang="en-US" sz="2000" b="1" dirty="0" smtClean="0"/>
              <a:t>.</a:t>
            </a:r>
          </a:p>
          <a:p>
            <a:pPr>
              <a:lnSpc>
                <a:spcPct val="150000"/>
              </a:lnSpc>
            </a:pPr>
            <a:endParaRPr lang="en-US" sz="2000" dirty="0"/>
          </a:p>
          <a:p>
            <a:pPr marL="342900" indent="-342900">
              <a:lnSpc>
                <a:spcPct val="150000"/>
              </a:lnSpc>
              <a:buFont typeface="Wingdings" panose="05000000000000000000" pitchFamily="2" charset="2"/>
              <a:buChar char="Ø"/>
            </a:pPr>
            <a:r>
              <a:rPr lang="en-US" sz="2000" dirty="0"/>
              <a:t>Use regression models (e.g., Linear Regression, Random Forest, or Neural Networks) trained on historical occupancy and weather data.</a:t>
            </a:r>
          </a:p>
          <a:p>
            <a:pPr marL="342900" indent="-342900">
              <a:lnSpc>
                <a:spcPct val="150000"/>
              </a:lnSpc>
              <a:buFont typeface="Wingdings" panose="05000000000000000000" pitchFamily="2" charset="2"/>
              <a:buChar char="Ø"/>
            </a:pPr>
            <a:r>
              <a:rPr lang="en-US" sz="2000" dirty="0"/>
              <a:t>Input features: Temperature, humidity, number of occupants, time of day, historical energy consumption.</a:t>
            </a:r>
          </a:p>
          <a:p>
            <a:pPr marL="342900" indent="-342900">
              <a:lnSpc>
                <a:spcPct val="150000"/>
              </a:lnSpc>
              <a:buFont typeface="Wingdings" panose="05000000000000000000" pitchFamily="2" charset="2"/>
              <a:buChar char="Ø"/>
            </a:pPr>
            <a:r>
              <a:rPr lang="en-US" sz="2000" dirty="0"/>
              <a:t>Output: Predicted energy consumption for a given time period</a:t>
            </a:r>
            <a:r>
              <a:rPr lang="en-US" sz="2000" dirty="0" smtClean="0"/>
              <a:t>.</a:t>
            </a:r>
            <a:endParaRPr lang="en-US" sz="2000" dirty="0"/>
          </a:p>
        </p:txBody>
      </p:sp>
    </p:spTree>
    <p:extLst>
      <p:ext uri="{BB962C8B-B14F-4D97-AF65-F5344CB8AC3E}">
        <p14:creationId xmlns:p14="http://schemas.microsoft.com/office/powerpoint/2010/main" val="116068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938" y="991311"/>
            <a:ext cx="10690789" cy="3785652"/>
          </a:xfrm>
          <a:prstGeom prst="rect">
            <a:avLst/>
          </a:prstGeom>
          <a:noFill/>
        </p:spPr>
        <p:txBody>
          <a:bodyPr wrap="square" rtlCol="0">
            <a:spAutoFit/>
          </a:bodyPr>
          <a:lstStyle/>
          <a:p>
            <a:pPr>
              <a:lnSpc>
                <a:spcPct val="150000"/>
              </a:lnSpc>
            </a:pPr>
            <a:r>
              <a:rPr lang="en-US" sz="2000" b="1" dirty="0" smtClean="0"/>
              <a:t>3. Suggest </a:t>
            </a:r>
            <a:r>
              <a:rPr lang="en-US" sz="2000" b="1" dirty="0"/>
              <a:t>additional features that could be incorporated into the model to improve its accuracy</a:t>
            </a:r>
            <a:r>
              <a:rPr lang="en-US" sz="2000" b="1" dirty="0" smtClean="0"/>
              <a:t>.</a:t>
            </a:r>
          </a:p>
          <a:p>
            <a:pPr>
              <a:lnSpc>
                <a:spcPct val="150000"/>
              </a:lnSpc>
            </a:pPr>
            <a:endParaRPr lang="en-US" sz="2000" dirty="0"/>
          </a:p>
          <a:p>
            <a:pPr marL="342900" indent="-342900">
              <a:lnSpc>
                <a:spcPct val="150000"/>
              </a:lnSpc>
              <a:buFont typeface="Wingdings" panose="05000000000000000000" pitchFamily="2" charset="2"/>
              <a:buChar char="Ø"/>
            </a:pPr>
            <a:r>
              <a:rPr lang="en-US" sz="2000" dirty="0"/>
              <a:t>Real-time </a:t>
            </a:r>
            <a:r>
              <a:rPr lang="en-US" sz="2000" dirty="0" err="1"/>
              <a:t>IoT</a:t>
            </a:r>
            <a:r>
              <a:rPr lang="en-US" sz="2000" dirty="0"/>
              <a:t> sensor data (e.g., CO2 levels, motion sensors, appliance usage).</a:t>
            </a:r>
          </a:p>
          <a:p>
            <a:pPr marL="342900" indent="-342900">
              <a:lnSpc>
                <a:spcPct val="150000"/>
              </a:lnSpc>
              <a:buFont typeface="Wingdings" panose="05000000000000000000" pitchFamily="2" charset="2"/>
              <a:buChar char="Ø"/>
            </a:pPr>
            <a:r>
              <a:rPr lang="en-US" sz="2000" dirty="0"/>
              <a:t>Building insulation characteristics.</a:t>
            </a:r>
          </a:p>
          <a:p>
            <a:pPr marL="342900" indent="-342900">
              <a:lnSpc>
                <a:spcPct val="150000"/>
              </a:lnSpc>
              <a:buFont typeface="Wingdings" panose="05000000000000000000" pitchFamily="2" charset="2"/>
              <a:buChar char="Ø"/>
            </a:pPr>
            <a:r>
              <a:rPr lang="en-US" sz="2000" dirty="0"/>
              <a:t>Dynamic pricing of electricity to optimize cost-effective energy use.</a:t>
            </a:r>
          </a:p>
          <a:p>
            <a:pPr marL="342900" indent="-342900">
              <a:lnSpc>
                <a:spcPct val="150000"/>
              </a:lnSpc>
              <a:buFont typeface="Wingdings" panose="05000000000000000000" pitchFamily="2" charset="2"/>
              <a:buChar char="Ø"/>
            </a:pPr>
            <a:r>
              <a:rPr lang="en-US" sz="2000" dirty="0"/>
              <a:t>Seasonal variations in energy consumption patterns.</a:t>
            </a:r>
          </a:p>
          <a:p>
            <a:pPr algn="just">
              <a:lnSpc>
                <a:spcPct val="150000"/>
              </a:lnSpc>
            </a:pPr>
            <a:endParaRPr lang="en-US" sz="2000" dirty="0"/>
          </a:p>
        </p:txBody>
      </p:sp>
    </p:spTree>
    <p:extLst>
      <p:ext uri="{BB962C8B-B14F-4D97-AF65-F5344CB8AC3E}">
        <p14:creationId xmlns:p14="http://schemas.microsoft.com/office/powerpoint/2010/main" val="1973924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2748" y="906484"/>
            <a:ext cx="10878797" cy="3785652"/>
          </a:xfrm>
          <a:prstGeom prst="rect">
            <a:avLst/>
          </a:prstGeom>
          <a:noFill/>
        </p:spPr>
        <p:txBody>
          <a:bodyPr wrap="square" rtlCol="0">
            <a:spAutoFit/>
          </a:bodyPr>
          <a:lstStyle/>
          <a:p>
            <a:pPr>
              <a:lnSpc>
                <a:spcPct val="150000"/>
              </a:lnSpc>
            </a:pPr>
            <a:r>
              <a:rPr lang="en-US" sz="2000" b="1" dirty="0" smtClean="0"/>
              <a:t>4. What </a:t>
            </a:r>
            <a:r>
              <a:rPr lang="en-US" sz="2000" b="1" dirty="0"/>
              <a:t>steps can building managers take based on the model's predictions to reduce energy consumption</a:t>
            </a:r>
            <a:r>
              <a:rPr lang="en-US" sz="2000" b="1" dirty="0" smtClean="0"/>
              <a:t>?</a:t>
            </a:r>
          </a:p>
          <a:p>
            <a:pPr>
              <a:lnSpc>
                <a:spcPct val="150000"/>
              </a:lnSpc>
            </a:pPr>
            <a:endParaRPr lang="en-US" sz="2000" dirty="0"/>
          </a:p>
          <a:p>
            <a:pPr marL="342900" indent="-342900">
              <a:lnSpc>
                <a:spcPct val="150000"/>
              </a:lnSpc>
              <a:buFont typeface="Wingdings" panose="05000000000000000000" pitchFamily="2" charset="2"/>
              <a:buChar char="Ø"/>
            </a:pPr>
            <a:r>
              <a:rPr lang="en-US" sz="2000" dirty="0"/>
              <a:t>Implement AI-driven HVAC control to adjust heating and cooling dynamically.</a:t>
            </a:r>
          </a:p>
          <a:p>
            <a:pPr marL="342900" indent="-342900">
              <a:lnSpc>
                <a:spcPct val="150000"/>
              </a:lnSpc>
              <a:buFont typeface="Wingdings" panose="05000000000000000000" pitchFamily="2" charset="2"/>
              <a:buChar char="Ø"/>
            </a:pPr>
            <a:r>
              <a:rPr lang="en-US" sz="2000" dirty="0"/>
              <a:t>Schedule maintenance based on predictive analytics to prevent energy inefficiencies.</a:t>
            </a:r>
          </a:p>
          <a:p>
            <a:pPr marL="342900" indent="-342900">
              <a:lnSpc>
                <a:spcPct val="150000"/>
              </a:lnSpc>
              <a:buFont typeface="Wingdings" panose="05000000000000000000" pitchFamily="2" charset="2"/>
              <a:buChar char="Ø"/>
            </a:pPr>
            <a:r>
              <a:rPr lang="en-US" sz="2000" dirty="0"/>
              <a:t>Use smart lighting systems that adjust based on occupancy.</a:t>
            </a:r>
          </a:p>
          <a:p>
            <a:pPr marL="342900" indent="-342900">
              <a:lnSpc>
                <a:spcPct val="150000"/>
              </a:lnSpc>
              <a:buFont typeface="Wingdings" panose="05000000000000000000" pitchFamily="2" charset="2"/>
              <a:buChar char="Ø"/>
            </a:pPr>
            <a:r>
              <a:rPr lang="en-US" sz="2000" dirty="0"/>
              <a:t>Encourage employees or tenants to adopt energy-saving practices based on data insights.</a:t>
            </a:r>
          </a:p>
          <a:p>
            <a:pPr>
              <a:lnSpc>
                <a:spcPct val="150000"/>
              </a:lnSpc>
            </a:pPr>
            <a:endParaRPr lang="en-US" sz="2000" dirty="0"/>
          </a:p>
        </p:txBody>
      </p:sp>
    </p:spTree>
    <p:extLst>
      <p:ext uri="{BB962C8B-B14F-4D97-AF65-F5344CB8AC3E}">
        <p14:creationId xmlns:p14="http://schemas.microsoft.com/office/powerpoint/2010/main" val="3170715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473" y="1264777"/>
            <a:ext cx="10904434" cy="4247317"/>
          </a:xfrm>
          <a:prstGeom prst="rect">
            <a:avLst/>
          </a:prstGeom>
          <a:noFill/>
        </p:spPr>
        <p:txBody>
          <a:bodyPr wrap="square" rtlCol="0">
            <a:spAutoFit/>
          </a:bodyPr>
          <a:lstStyle/>
          <a:p>
            <a:pPr>
              <a:lnSpc>
                <a:spcPct val="150000"/>
              </a:lnSpc>
            </a:pPr>
            <a:r>
              <a:rPr lang="en-US" sz="2000" b="1" dirty="0" smtClean="0"/>
              <a:t>5. How </a:t>
            </a:r>
            <a:r>
              <a:rPr lang="en-US" sz="2000" b="1" dirty="0"/>
              <a:t>can AI-driven solutions contribute to achieving net-zero energy buildings</a:t>
            </a:r>
            <a:r>
              <a:rPr lang="en-US" sz="2000" b="1" dirty="0" smtClean="0"/>
              <a:t>?</a:t>
            </a:r>
          </a:p>
          <a:p>
            <a:pPr>
              <a:lnSpc>
                <a:spcPct val="150000"/>
              </a:lnSpc>
            </a:pPr>
            <a:endParaRPr lang="en-US" sz="2000" dirty="0"/>
          </a:p>
          <a:p>
            <a:pPr marL="342900" indent="-342900">
              <a:lnSpc>
                <a:spcPct val="150000"/>
              </a:lnSpc>
              <a:buFont typeface="Wingdings" panose="05000000000000000000" pitchFamily="2" charset="2"/>
              <a:buChar char="Ø"/>
            </a:pPr>
            <a:r>
              <a:rPr lang="en-US" sz="2000" dirty="0"/>
              <a:t>AI can optimize the integration of renewable energy sources such as solar and wind.</a:t>
            </a:r>
          </a:p>
          <a:p>
            <a:pPr marL="342900" indent="-342900">
              <a:lnSpc>
                <a:spcPct val="150000"/>
              </a:lnSpc>
              <a:buFont typeface="Wingdings" panose="05000000000000000000" pitchFamily="2" charset="2"/>
              <a:buChar char="Ø"/>
            </a:pPr>
            <a:r>
              <a:rPr lang="en-US" sz="2000" dirty="0"/>
              <a:t>Intelligent demand-response systems can balance energy loads efficiently.</a:t>
            </a:r>
          </a:p>
          <a:p>
            <a:pPr marL="342900" indent="-342900">
              <a:lnSpc>
                <a:spcPct val="150000"/>
              </a:lnSpc>
              <a:buFont typeface="Wingdings" panose="05000000000000000000" pitchFamily="2" charset="2"/>
              <a:buChar char="Ø"/>
            </a:pPr>
            <a:r>
              <a:rPr lang="en-US" sz="2000" dirty="0"/>
              <a:t>AI can improve energy storage management, ensuring maximum efficiency of stored energy.</a:t>
            </a:r>
          </a:p>
          <a:p>
            <a:pPr marL="342900" indent="-342900">
              <a:lnSpc>
                <a:spcPct val="150000"/>
              </a:lnSpc>
              <a:buFont typeface="Wingdings" panose="05000000000000000000" pitchFamily="2" charset="2"/>
              <a:buChar char="Ø"/>
            </a:pPr>
            <a:r>
              <a:rPr lang="en-US" sz="2000" dirty="0"/>
              <a:t>Predictive maintenance can extend the life of energy-efficient equipment and prevent inefficiencies.</a:t>
            </a:r>
          </a:p>
          <a:p>
            <a:pPr>
              <a:lnSpc>
                <a:spcPct val="150000"/>
              </a:lnSpc>
            </a:pPr>
            <a:endParaRPr lang="en-US" sz="2000" dirty="0"/>
          </a:p>
        </p:txBody>
      </p:sp>
    </p:spTree>
    <p:extLst>
      <p:ext uri="{BB962C8B-B14F-4D97-AF65-F5344CB8AC3E}">
        <p14:creationId xmlns:p14="http://schemas.microsoft.com/office/powerpoint/2010/main" val="2749584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F33EE44-9E93-2B6C-F7BD-60DC3197A7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F09D8AD9-046D-E1A1-DBB9-C2E463E2E067}"/>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 </a:t>
            </a:r>
          </a:p>
        </p:txBody>
      </p:sp>
      <p:sp>
        <p:nvSpPr>
          <p:cNvPr id="6" name="Rectangle 5"/>
          <p:cNvSpPr/>
          <p:nvPr/>
        </p:nvSpPr>
        <p:spPr>
          <a:xfrm>
            <a:off x="1031192" y="1660976"/>
            <a:ext cx="9428859" cy="2343655"/>
          </a:xfrm>
          <a:prstGeom prst="rect">
            <a:avLst/>
          </a:prstGeom>
        </p:spPr>
        <p:txBody>
          <a:bodyPr wrap="square">
            <a:spAutoFit/>
          </a:bodyPr>
          <a:lstStyle/>
          <a:p>
            <a:pPr>
              <a:lnSpc>
                <a:spcPct val="150000"/>
              </a:lnSpc>
            </a:pPr>
            <a:r>
              <a:rPr lang="en-US" sz="2000" b="1" dirty="0"/>
              <a:t>Key Takeaways:</a:t>
            </a:r>
            <a:endParaRPr lang="en-US" sz="2000" dirty="0"/>
          </a:p>
          <a:p>
            <a:pPr marL="342900" indent="-342900">
              <a:lnSpc>
                <a:spcPct val="150000"/>
              </a:lnSpc>
              <a:buFont typeface="Wingdings" panose="05000000000000000000" pitchFamily="2" charset="2"/>
              <a:buChar char="v"/>
            </a:pPr>
            <a:r>
              <a:rPr lang="en-US" sz="2000" dirty="0"/>
              <a:t>AI can significantly improve energy efficiency in smart buildings</a:t>
            </a:r>
          </a:p>
          <a:p>
            <a:pPr marL="342900" indent="-342900">
              <a:lnSpc>
                <a:spcPct val="150000"/>
              </a:lnSpc>
              <a:buFont typeface="Wingdings" panose="05000000000000000000" pitchFamily="2" charset="2"/>
              <a:buChar char="v"/>
            </a:pPr>
            <a:r>
              <a:rPr lang="en-US" sz="2000" dirty="0"/>
              <a:t>Predictive models help optimize energy usage</a:t>
            </a:r>
          </a:p>
          <a:p>
            <a:pPr marL="342900" indent="-342900">
              <a:lnSpc>
                <a:spcPct val="150000"/>
              </a:lnSpc>
              <a:buFont typeface="Wingdings" panose="05000000000000000000" pitchFamily="2" charset="2"/>
              <a:buChar char="v"/>
            </a:pPr>
            <a:r>
              <a:rPr lang="en-US" sz="2000" dirty="0"/>
              <a:t>Future advancements will further reduce energy waste and costs</a:t>
            </a:r>
          </a:p>
          <a:p>
            <a:pPr marL="342900" indent="-342900" algn="just">
              <a:lnSpc>
                <a:spcPct val="150000"/>
              </a:lnSpc>
              <a:buFont typeface="Wingdings" panose="05000000000000000000" pitchFamily="2" charset="2"/>
              <a:buChar char="v"/>
            </a:pPr>
            <a:endParaRPr lang="en-US" sz="2000" dirty="0"/>
          </a:p>
        </p:txBody>
      </p:sp>
    </p:spTree>
    <p:extLst>
      <p:ext uri="{BB962C8B-B14F-4D97-AF65-F5344CB8AC3E}">
        <p14:creationId xmlns:p14="http://schemas.microsoft.com/office/powerpoint/2010/main" val="399895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27477" y="1187866"/>
            <a:ext cx="1324598" cy="393106"/>
          </a:xfrm>
          <a:prstGeom prst="rect">
            <a:avLst/>
          </a:prstGeom>
          <a:noFill/>
        </p:spPr>
        <p:txBody>
          <a:bodyPr wrap="square" rtlCol="0">
            <a:spAutoFit/>
          </a:bodyPr>
          <a:lstStyle/>
          <a:p>
            <a:r>
              <a:rPr lang="en-US" b="1" u="sng" dirty="0" smtClean="0"/>
              <a:t>TEAM</a:t>
            </a:r>
            <a:endParaRPr lang="en-US" b="1" u="sng" dirty="0"/>
          </a:p>
        </p:txBody>
      </p:sp>
      <p:sp>
        <p:nvSpPr>
          <p:cNvPr id="5" name="Rectangle 4"/>
          <p:cNvSpPr/>
          <p:nvPr/>
        </p:nvSpPr>
        <p:spPr>
          <a:xfrm>
            <a:off x="1025495" y="2436102"/>
            <a:ext cx="9229458" cy="2308324"/>
          </a:xfrm>
          <a:prstGeom prst="rect">
            <a:avLst/>
          </a:prstGeom>
        </p:spPr>
        <p:txBody>
          <a:bodyPr wrap="square">
            <a:spAutoFit/>
          </a:bodyPr>
          <a:lstStyle/>
          <a:p>
            <a:pPr marL="457200" indent="-457200" algn="just">
              <a:lnSpc>
                <a:spcPct val="150000"/>
              </a:lnSpc>
              <a:buFont typeface="+mj-lt"/>
              <a:buAutoNum type="arabicPeriod"/>
            </a:pPr>
            <a:r>
              <a:rPr lang="en-US" sz="2400" b="1" dirty="0"/>
              <a:t>ELAKKIYA. K (Team Leader-S4F_CP_Team_11939)</a:t>
            </a:r>
          </a:p>
          <a:p>
            <a:pPr marL="457200" indent="-457200" algn="just">
              <a:lnSpc>
                <a:spcPct val="150000"/>
              </a:lnSpc>
              <a:buFont typeface="+mj-lt"/>
              <a:buAutoNum type="arabicPeriod"/>
            </a:pPr>
            <a:r>
              <a:rPr lang="en-US" sz="2400" b="1" dirty="0"/>
              <a:t>SHYAMA MALIKA. P (Team Member-S4F_CP_Team_11939)</a:t>
            </a:r>
          </a:p>
          <a:p>
            <a:pPr marL="457200" indent="-457200" algn="just">
              <a:lnSpc>
                <a:spcPct val="150000"/>
              </a:lnSpc>
              <a:buFont typeface="+mj-lt"/>
              <a:buAutoNum type="arabicPeriod"/>
            </a:pPr>
            <a:r>
              <a:rPr lang="en-US" sz="2400" b="1" dirty="0"/>
              <a:t>VENGATESWARI. S (Team Member-S4F_CP_Team_11939)</a:t>
            </a:r>
          </a:p>
          <a:p>
            <a:pPr marL="457200" indent="-457200" algn="just">
              <a:lnSpc>
                <a:spcPct val="150000"/>
              </a:lnSpc>
              <a:buFont typeface="+mj-lt"/>
              <a:buAutoNum type="arabicPeriod"/>
            </a:pPr>
            <a:r>
              <a:rPr lang="en-US" sz="2400" b="1" dirty="0"/>
              <a:t>YUVASHREE. S (Team </a:t>
            </a:r>
            <a:r>
              <a:rPr lang="en-US" sz="2400" b="1" dirty="0" smtClean="0"/>
              <a:t>Member-S4F_CP_Team_11939)</a:t>
            </a:r>
            <a:endParaRPr lang="en-US" sz="2400" b="1" dirty="0"/>
          </a:p>
        </p:txBody>
      </p:sp>
    </p:spTree>
    <p:extLst>
      <p:ext uri="{BB962C8B-B14F-4D97-AF65-F5344CB8AC3E}">
        <p14:creationId xmlns:p14="http://schemas.microsoft.com/office/powerpoint/2010/main" val="1293409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94E319-C77C-49E2-964C-6E125D716194}"/>
              </a:ext>
            </a:extLst>
          </p:cNvPr>
          <p:cNvSpPr txBox="1"/>
          <p:nvPr/>
        </p:nvSpPr>
        <p:spPr>
          <a:xfrm>
            <a:off x="191911" y="972537"/>
            <a:ext cx="2652889" cy="400110"/>
          </a:xfrm>
          <a:prstGeom prst="rect">
            <a:avLst/>
          </a:prstGeom>
          <a:noFill/>
        </p:spPr>
        <p:txBody>
          <a:bodyPr wrap="square" lIns="91440" tIns="45720" rIns="91440" bIns="45720" anchor="t">
            <a:spAutoFit/>
          </a:bodyPr>
          <a:lstStyle/>
          <a:p>
            <a:r>
              <a:rPr lang="en-IN" sz="2000" b="1" dirty="0">
                <a:solidFill>
                  <a:srgbClr val="213163"/>
                </a:solidFill>
              </a:rPr>
              <a:t>Content </a:t>
            </a:r>
            <a:endParaRPr lang="en-IN" sz="2000" dirty="0">
              <a:solidFill>
                <a:srgbClr val="213163"/>
              </a:solidFill>
            </a:endParaRPr>
          </a:p>
        </p:txBody>
      </p:sp>
      <p:cxnSp>
        <p:nvCxnSpPr>
          <p:cNvPr id="5" name="Straight Connector 4">
            <a:extLst>
              <a:ext uri="{FF2B5EF4-FFF2-40B4-BE49-F238E27FC236}">
                <a16:creationId xmlns:a16="http://schemas.microsoft.com/office/drawing/2014/main" xmlns=""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A88ECAE3-73C5-E88D-2F41-7720B2D25594}"/>
              </a:ext>
            </a:extLst>
          </p:cNvPr>
          <p:cNvSpPr txBox="1"/>
          <p:nvPr/>
        </p:nvSpPr>
        <p:spPr>
          <a:xfrm>
            <a:off x="1221131" y="1608621"/>
            <a:ext cx="9328280" cy="4247317"/>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IN" sz="2000" dirty="0" smtClean="0"/>
              <a:t>Abstract </a:t>
            </a:r>
          </a:p>
          <a:p>
            <a:pPr marL="342900" indent="-342900">
              <a:lnSpc>
                <a:spcPct val="150000"/>
              </a:lnSpc>
              <a:buFont typeface="Wingdings" panose="05000000000000000000" pitchFamily="2" charset="2"/>
              <a:buChar char="v"/>
            </a:pPr>
            <a:r>
              <a:rPr lang="en-IN" sz="2000" dirty="0" smtClean="0"/>
              <a:t>Problem Statement  </a:t>
            </a:r>
          </a:p>
          <a:p>
            <a:pPr marL="342900" indent="-342900">
              <a:lnSpc>
                <a:spcPct val="150000"/>
              </a:lnSpc>
              <a:buFont typeface="Wingdings" panose="05000000000000000000" pitchFamily="2" charset="2"/>
              <a:buChar char="v"/>
            </a:pPr>
            <a:r>
              <a:rPr lang="en-IN" sz="2000" dirty="0" smtClean="0"/>
              <a:t>Objective  </a:t>
            </a:r>
          </a:p>
          <a:p>
            <a:pPr marL="342900" indent="-342900">
              <a:lnSpc>
                <a:spcPct val="150000"/>
              </a:lnSpc>
              <a:buFont typeface="Wingdings" panose="05000000000000000000" pitchFamily="2" charset="2"/>
              <a:buChar char="v"/>
            </a:pPr>
            <a:r>
              <a:rPr lang="en-IN" sz="2000" dirty="0" smtClean="0"/>
              <a:t>Data Collection and Preparation  </a:t>
            </a:r>
          </a:p>
          <a:p>
            <a:pPr marL="342900" indent="-342900">
              <a:lnSpc>
                <a:spcPct val="150000"/>
              </a:lnSpc>
              <a:buFont typeface="Wingdings" panose="05000000000000000000" pitchFamily="2" charset="2"/>
              <a:buChar char="v"/>
            </a:pPr>
            <a:r>
              <a:rPr lang="en-IN" sz="2000" dirty="0" smtClean="0"/>
              <a:t>Proposed Solution (Methodology)</a:t>
            </a:r>
          </a:p>
          <a:p>
            <a:pPr marL="342900" indent="-342900">
              <a:lnSpc>
                <a:spcPct val="150000"/>
              </a:lnSpc>
              <a:buFont typeface="Wingdings" panose="05000000000000000000" pitchFamily="2" charset="2"/>
              <a:buChar char="v"/>
            </a:pPr>
            <a:r>
              <a:rPr lang="en-IN" sz="2000" dirty="0" smtClean="0"/>
              <a:t>Model Performance Evaluation</a:t>
            </a:r>
          </a:p>
          <a:p>
            <a:pPr marL="342900" indent="-342900">
              <a:lnSpc>
                <a:spcPct val="150000"/>
              </a:lnSpc>
              <a:buFont typeface="Wingdings" panose="05000000000000000000" pitchFamily="2" charset="2"/>
              <a:buChar char="v"/>
            </a:pPr>
            <a:r>
              <a:rPr lang="en-IN" sz="2000" dirty="0" smtClean="0"/>
              <a:t>Screenshots / Demonstration (video) </a:t>
            </a:r>
          </a:p>
          <a:p>
            <a:pPr marL="342900" indent="-342900">
              <a:lnSpc>
                <a:spcPct val="150000"/>
              </a:lnSpc>
              <a:buFont typeface="Wingdings" panose="05000000000000000000" pitchFamily="2" charset="2"/>
              <a:buChar char="v"/>
            </a:pPr>
            <a:r>
              <a:rPr lang="en-IN" sz="2000" dirty="0" smtClean="0"/>
              <a:t>Future Scope  </a:t>
            </a:r>
          </a:p>
          <a:p>
            <a:pPr marL="342900" indent="-342900">
              <a:lnSpc>
                <a:spcPct val="150000"/>
              </a:lnSpc>
              <a:buFont typeface="Wingdings" panose="05000000000000000000" pitchFamily="2" charset="2"/>
              <a:buChar char="v"/>
            </a:pPr>
            <a:r>
              <a:rPr lang="en-IN" sz="2000" dirty="0" smtClean="0"/>
              <a:t>Conclusion </a:t>
            </a:r>
            <a:endParaRPr lang="en-IN" sz="2000" dirty="0"/>
          </a:p>
        </p:txBody>
      </p:sp>
    </p:spTree>
    <p:extLst>
      <p:ext uri="{BB962C8B-B14F-4D97-AF65-F5344CB8AC3E}">
        <p14:creationId xmlns:p14="http://schemas.microsoft.com/office/powerpoint/2010/main" val="2932052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35834" y="1067664"/>
            <a:ext cx="6102626" cy="369332"/>
          </a:xfrm>
          <a:prstGeom prst="rect">
            <a:avLst/>
          </a:prstGeom>
          <a:noFill/>
        </p:spPr>
        <p:txBody>
          <a:bodyPr wrap="square">
            <a:spAutoFit/>
          </a:bodyPr>
          <a:lstStyle/>
          <a:p>
            <a:r>
              <a:rPr lang="en-US" sz="1800" b="1" dirty="0">
                <a:solidFill>
                  <a:srgbClr val="213163"/>
                </a:solidFill>
              </a:rPr>
              <a:t>Abstract </a:t>
            </a:r>
          </a:p>
        </p:txBody>
      </p:sp>
      <p:sp>
        <p:nvSpPr>
          <p:cNvPr id="2" name="Rectangle 1"/>
          <p:cNvSpPr/>
          <p:nvPr/>
        </p:nvSpPr>
        <p:spPr>
          <a:xfrm>
            <a:off x="529839" y="1523785"/>
            <a:ext cx="11075350" cy="4708981"/>
          </a:xfrm>
          <a:prstGeom prst="rect">
            <a:avLst/>
          </a:prstGeom>
        </p:spPr>
        <p:txBody>
          <a:bodyPr wrap="square">
            <a:spAutoFit/>
          </a:bodyPr>
          <a:lstStyle/>
          <a:p>
            <a:pPr lvl="2" algn="just">
              <a:lnSpc>
                <a:spcPct val="150000"/>
              </a:lnSpc>
            </a:pPr>
            <a:r>
              <a:rPr lang="en-US" sz="2000" dirty="0" smtClean="0"/>
              <a:t>	Energy </a:t>
            </a:r>
            <a:r>
              <a:rPr lang="en-US" sz="2000" dirty="0"/>
              <a:t>consumption in buildings accounts for nearly 40% of global energy use, making energy efficiency a critical component of sustainability efforts. Smart buildings leverage AI-powered systems to analyze energy consumption patterns, optimize HVAC (heating, ventilation, and air conditioning) operations, and provide actionable recommendations to reduce energy usage. This case study explores the implementation of an AI-based energy management system in commercial buildings, demonstrating its impact on reducing energy waste and operational costs. The study also discusses data collection methods, model development, performance evaluation, and potential future enhancements to further improve energy efficiency and support net-zero energy goals.</a:t>
            </a:r>
          </a:p>
          <a:p>
            <a:pPr lvl="2" algn="just">
              <a:lnSpc>
                <a:spcPct val="150000"/>
              </a:lnSpc>
            </a:pPr>
            <a:endParaRPr lang="en-US" sz="2000" dirty="0"/>
          </a:p>
        </p:txBody>
      </p:sp>
    </p:spTree>
    <p:extLst>
      <p:ext uri="{BB962C8B-B14F-4D97-AF65-F5344CB8AC3E}">
        <p14:creationId xmlns:p14="http://schemas.microsoft.com/office/powerpoint/2010/main" val="564571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Problem Statement </a:t>
            </a:r>
            <a:endParaRPr lang="en-US" sz="2000" b="1" dirty="0" smtClean="0">
              <a:solidFill>
                <a:srgbClr val="213163"/>
              </a:solidFill>
            </a:endParaRPr>
          </a:p>
        </p:txBody>
      </p:sp>
      <p:sp>
        <p:nvSpPr>
          <p:cNvPr id="7" name="Rectangle 5"/>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9" name="Rectangle 8"/>
          <p:cNvSpPr/>
          <p:nvPr/>
        </p:nvSpPr>
        <p:spPr>
          <a:xfrm>
            <a:off x="894460" y="1630817"/>
            <a:ext cx="9095574" cy="2343655"/>
          </a:xfrm>
          <a:prstGeom prst="rect">
            <a:avLst/>
          </a:prstGeom>
        </p:spPr>
        <p:txBody>
          <a:bodyPr wrap="square">
            <a:spAutoFit/>
          </a:bodyPr>
          <a:lstStyle/>
          <a:p>
            <a:pPr>
              <a:lnSpc>
                <a:spcPct val="150000"/>
              </a:lnSpc>
            </a:pPr>
            <a:r>
              <a:rPr lang="en-US" sz="2000" b="1" dirty="0"/>
              <a:t>Buildings account for nearly 40% of global energy consumption.</a:t>
            </a:r>
            <a:endParaRPr lang="en-US" sz="2000" dirty="0"/>
          </a:p>
          <a:p>
            <a:pPr marL="457200" indent="-457200">
              <a:lnSpc>
                <a:spcPct val="150000"/>
              </a:lnSpc>
              <a:buFont typeface="Wingdings" panose="05000000000000000000" pitchFamily="2" charset="2"/>
              <a:buChar char="v"/>
            </a:pPr>
            <a:r>
              <a:rPr lang="en-US" sz="2000" dirty="0"/>
              <a:t>High energy consumption in commercial buildings</a:t>
            </a:r>
          </a:p>
          <a:p>
            <a:pPr marL="457200" indent="-457200">
              <a:lnSpc>
                <a:spcPct val="150000"/>
              </a:lnSpc>
              <a:buFont typeface="Wingdings" panose="05000000000000000000" pitchFamily="2" charset="2"/>
              <a:buChar char="v"/>
            </a:pPr>
            <a:r>
              <a:rPr lang="en-US" sz="2000" dirty="0"/>
              <a:t>Need for sustainability and efficiency improvements</a:t>
            </a:r>
          </a:p>
          <a:p>
            <a:pPr marL="457200" indent="-457200">
              <a:lnSpc>
                <a:spcPct val="150000"/>
              </a:lnSpc>
              <a:buFont typeface="Wingdings" panose="05000000000000000000" pitchFamily="2" charset="2"/>
              <a:buChar char="v"/>
            </a:pPr>
            <a:r>
              <a:rPr lang="en-US" sz="2000" dirty="0"/>
              <a:t>AI can optimize energy use and reduce waste</a:t>
            </a:r>
          </a:p>
          <a:p>
            <a:pPr marL="342900" lvl="0" indent="-342900" algn="just" eaLnBrk="0" fontAlgn="base" hangingPunct="0">
              <a:lnSpc>
                <a:spcPct val="150000"/>
              </a:lnSpc>
              <a:spcBef>
                <a:spcPct val="0"/>
              </a:spcBef>
              <a:spcAft>
                <a:spcPct val="0"/>
              </a:spcAft>
              <a:buClrTx/>
              <a:buFont typeface="Wingdings" panose="05000000000000000000" pitchFamily="2" charset="2"/>
              <a:buChar char="v"/>
            </a:pPr>
            <a:endParaRPr lang="en-US" altLang="en-US" sz="2000" dirty="0">
              <a:solidFill>
                <a:schemeClr val="tx1"/>
              </a:solidFill>
              <a:latin typeface="Arial" charset="0"/>
              <a:cs typeface="Arial" charset="0"/>
            </a:endParaRPr>
          </a:p>
        </p:txBody>
      </p:sp>
    </p:spTree>
    <p:extLst>
      <p:ext uri="{BB962C8B-B14F-4D97-AF65-F5344CB8AC3E}">
        <p14:creationId xmlns:p14="http://schemas.microsoft.com/office/powerpoint/2010/main" val="2706790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Data Collection and Preparation </a:t>
            </a:r>
            <a:endParaRPr lang="en-IN" sz="2000" b="1" dirty="0">
              <a:solidFill>
                <a:srgbClr val="213163"/>
              </a:solidFill>
            </a:endParaRPr>
          </a:p>
        </p:txBody>
      </p:sp>
      <p:sp>
        <p:nvSpPr>
          <p:cNvPr id="2" name="Rectangle 1"/>
          <p:cNvSpPr/>
          <p:nvPr/>
        </p:nvSpPr>
        <p:spPr>
          <a:xfrm>
            <a:off x="931492" y="1684996"/>
            <a:ext cx="8212508" cy="2805320"/>
          </a:xfrm>
          <a:prstGeom prst="rect">
            <a:avLst/>
          </a:prstGeom>
        </p:spPr>
        <p:txBody>
          <a:bodyPr wrap="square">
            <a:spAutoFit/>
          </a:bodyPr>
          <a:lstStyle/>
          <a:p>
            <a:pPr>
              <a:lnSpc>
                <a:spcPct val="150000"/>
              </a:lnSpc>
            </a:pPr>
            <a:r>
              <a:rPr lang="en-US" sz="2000" b="1" dirty="0"/>
              <a:t>Dataset Includes:</a:t>
            </a:r>
            <a:endParaRPr lang="en-US" sz="2000" dirty="0"/>
          </a:p>
          <a:p>
            <a:pPr marL="457200" indent="-457200">
              <a:lnSpc>
                <a:spcPct val="150000"/>
              </a:lnSpc>
              <a:buFont typeface="Wingdings" panose="05000000000000000000" pitchFamily="2" charset="2"/>
              <a:buChar char="v"/>
            </a:pPr>
            <a:r>
              <a:rPr lang="en-US" sz="2000" dirty="0"/>
              <a:t>Building energy usage data</a:t>
            </a:r>
          </a:p>
          <a:p>
            <a:pPr marL="457200" indent="-457200">
              <a:lnSpc>
                <a:spcPct val="150000"/>
              </a:lnSpc>
              <a:buFont typeface="Wingdings" panose="05000000000000000000" pitchFamily="2" charset="2"/>
              <a:buChar char="v"/>
            </a:pPr>
            <a:r>
              <a:rPr lang="en-US" sz="2000" dirty="0"/>
              <a:t>Occupancy data</a:t>
            </a:r>
          </a:p>
          <a:p>
            <a:pPr marL="457200" indent="-457200">
              <a:lnSpc>
                <a:spcPct val="150000"/>
              </a:lnSpc>
              <a:buFont typeface="Wingdings" panose="05000000000000000000" pitchFamily="2" charset="2"/>
              <a:buChar char="v"/>
            </a:pPr>
            <a:r>
              <a:rPr lang="en-US" sz="2000" dirty="0"/>
              <a:t>Weather conditions (temperature, humidity, etc.)</a:t>
            </a:r>
          </a:p>
          <a:p>
            <a:pPr marL="457200" indent="-457200">
              <a:lnSpc>
                <a:spcPct val="150000"/>
              </a:lnSpc>
              <a:buFont typeface="Wingdings" panose="05000000000000000000" pitchFamily="2" charset="2"/>
              <a:buChar char="v"/>
            </a:pPr>
            <a:r>
              <a:rPr lang="en-US" sz="2000" dirty="0"/>
              <a:t>Historical energy consumption trends</a:t>
            </a:r>
          </a:p>
          <a:p>
            <a:pPr marL="342900" indent="-342900" algn="just">
              <a:lnSpc>
                <a:spcPct val="150000"/>
              </a:lnSpc>
              <a:buFont typeface="Wingdings" panose="05000000000000000000" pitchFamily="2" charset="2"/>
              <a:buChar char="v"/>
            </a:pPr>
            <a:endParaRPr lang="en-US" sz="2000" dirty="0"/>
          </a:p>
        </p:txBody>
      </p:sp>
    </p:spTree>
    <p:extLst>
      <p:ext uri="{BB962C8B-B14F-4D97-AF65-F5344CB8AC3E}">
        <p14:creationId xmlns:p14="http://schemas.microsoft.com/office/powerpoint/2010/main" val="3002968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Objective </a:t>
            </a:r>
            <a:endParaRPr lang="en-IN" sz="2000" b="1" dirty="0">
              <a:solidFill>
                <a:srgbClr val="213163"/>
              </a:solidFill>
            </a:endParaRPr>
          </a:p>
        </p:txBody>
      </p:sp>
      <p:sp>
        <p:nvSpPr>
          <p:cNvPr id="2" name="Rectangle 1"/>
          <p:cNvSpPr/>
          <p:nvPr/>
        </p:nvSpPr>
        <p:spPr>
          <a:xfrm>
            <a:off x="945734" y="1837236"/>
            <a:ext cx="9386131" cy="1938992"/>
          </a:xfrm>
          <a:prstGeom prst="rect">
            <a:avLst/>
          </a:prstGeom>
        </p:spPr>
        <p:txBody>
          <a:bodyPr wrap="square">
            <a:spAutoFit/>
          </a:bodyPr>
          <a:lstStyle/>
          <a:p>
            <a:pPr>
              <a:lnSpc>
                <a:spcPct val="150000"/>
              </a:lnSpc>
            </a:pPr>
            <a:r>
              <a:rPr lang="en-US" sz="2000" b="1" dirty="0"/>
              <a:t>Key Goals:</a:t>
            </a:r>
            <a:endParaRPr lang="en-US" sz="2000" dirty="0"/>
          </a:p>
          <a:p>
            <a:pPr marL="342900" indent="-342900">
              <a:lnSpc>
                <a:spcPct val="150000"/>
              </a:lnSpc>
              <a:buFont typeface="Wingdings" panose="05000000000000000000" pitchFamily="2" charset="2"/>
              <a:buChar char="v"/>
            </a:pPr>
            <a:r>
              <a:rPr lang="en-US" sz="2000" dirty="0"/>
              <a:t>Analyze energy consumption patterns in buildings</a:t>
            </a:r>
          </a:p>
          <a:p>
            <a:pPr marL="342900" indent="-342900">
              <a:lnSpc>
                <a:spcPct val="150000"/>
              </a:lnSpc>
              <a:buFont typeface="Wingdings" panose="05000000000000000000" pitchFamily="2" charset="2"/>
              <a:buChar char="v"/>
            </a:pPr>
            <a:r>
              <a:rPr lang="en-US" sz="2000" dirty="0"/>
              <a:t>Optimize heating, cooling, and ventilation systems</a:t>
            </a:r>
          </a:p>
          <a:p>
            <a:pPr marL="342900" indent="-342900">
              <a:lnSpc>
                <a:spcPct val="150000"/>
              </a:lnSpc>
              <a:buFont typeface="Wingdings" panose="05000000000000000000" pitchFamily="2" charset="2"/>
              <a:buChar char="v"/>
            </a:pPr>
            <a:r>
              <a:rPr lang="en-US" sz="2000" dirty="0"/>
              <a:t>Provide AI-driven recommendations to reduce energy </a:t>
            </a:r>
            <a:r>
              <a:rPr lang="en-US" sz="2000" dirty="0" smtClean="0"/>
              <a:t>usage</a:t>
            </a:r>
            <a:endParaRPr lang="en-US" sz="2000" dirty="0"/>
          </a:p>
        </p:txBody>
      </p:sp>
    </p:spTree>
    <p:extLst>
      <p:ext uri="{BB962C8B-B14F-4D97-AF65-F5344CB8AC3E}">
        <p14:creationId xmlns:p14="http://schemas.microsoft.com/office/powerpoint/2010/main" val="31965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Proposed Solution (Methodology)</a:t>
            </a:r>
          </a:p>
        </p:txBody>
      </p:sp>
      <p:sp>
        <p:nvSpPr>
          <p:cNvPr id="2" name="Rectangle 1"/>
          <p:cNvSpPr/>
          <p:nvPr/>
        </p:nvSpPr>
        <p:spPr>
          <a:xfrm>
            <a:off x="709302" y="1671140"/>
            <a:ext cx="9853300" cy="3266985"/>
          </a:xfrm>
          <a:prstGeom prst="rect">
            <a:avLst/>
          </a:prstGeom>
        </p:spPr>
        <p:txBody>
          <a:bodyPr wrap="square">
            <a:spAutoFit/>
          </a:bodyPr>
          <a:lstStyle/>
          <a:p>
            <a:pPr>
              <a:lnSpc>
                <a:spcPct val="150000"/>
              </a:lnSpc>
            </a:pPr>
            <a:r>
              <a:rPr lang="en-US" sz="2000" b="1" dirty="0"/>
              <a:t>AI-Based Energy Optimization System:</a:t>
            </a:r>
            <a:endParaRPr lang="en-US" sz="2000" dirty="0"/>
          </a:p>
          <a:p>
            <a:pPr marL="342900" indent="-342900">
              <a:lnSpc>
                <a:spcPct val="150000"/>
              </a:lnSpc>
              <a:buFont typeface="Wingdings" panose="05000000000000000000" pitchFamily="2" charset="2"/>
              <a:buChar char="v"/>
            </a:pPr>
            <a:r>
              <a:rPr lang="en-US" sz="2000" dirty="0"/>
              <a:t>Data Preprocessing &amp; Cleaning</a:t>
            </a:r>
          </a:p>
          <a:p>
            <a:pPr marL="342900" indent="-342900">
              <a:lnSpc>
                <a:spcPct val="150000"/>
              </a:lnSpc>
              <a:buFont typeface="Wingdings" panose="05000000000000000000" pitchFamily="2" charset="2"/>
              <a:buChar char="v"/>
            </a:pPr>
            <a:r>
              <a:rPr lang="en-US" sz="2000" dirty="0"/>
              <a:t>Feature Engineering (Identifying Key Variables)</a:t>
            </a:r>
          </a:p>
          <a:p>
            <a:pPr marL="342900" indent="-342900">
              <a:lnSpc>
                <a:spcPct val="150000"/>
              </a:lnSpc>
              <a:buFont typeface="Wingdings" panose="05000000000000000000" pitchFamily="2" charset="2"/>
              <a:buChar char="v"/>
            </a:pPr>
            <a:r>
              <a:rPr lang="en-US" sz="2000" dirty="0"/>
              <a:t>Model Selection (Regression, Neural Networks, etc.)</a:t>
            </a:r>
          </a:p>
          <a:p>
            <a:pPr marL="342900" indent="-342900">
              <a:lnSpc>
                <a:spcPct val="150000"/>
              </a:lnSpc>
              <a:buFont typeface="Wingdings" panose="05000000000000000000" pitchFamily="2" charset="2"/>
              <a:buChar char="v"/>
            </a:pPr>
            <a:r>
              <a:rPr lang="en-US" sz="2000" dirty="0"/>
              <a:t>Training and Evaluation</a:t>
            </a:r>
          </a:p>
          <a:p>
            <a:pPr marL="342900" indent="-342900">
              <a:lnSpc>
                <a:spcPct val="150000"/>
              </a:lnSpc>
              <a:buFont typeface="Wingdings" panose="05000000000000000000" pitchFamily="2" charset="2"/>
              <a:buChar char="v"/>
            </a:pPr>
            <a:r>
              <a:rPr lang="en-US" sz="2000" dirty="0"/>
              <a:t>Deployment for Real-Time Monitoring &amp; Optimization</a:t>
            </a:r>
          </a:p>
          <a:p>
            <a:pPr marL="342900" indent="-342900" algn="just">
              <a:lnSpc>
                <a:spcPct val="150000"/>
              </a:lnSpc>
              <a:buFont typeface="Wingdings" panose="05000000000000000000" pitchFamily="2" charset="2"/>
              <a:buChar char="v"/>
            </a:pPr>
            <a:endParaRPr lang="en-US" sz="2000" dirty="0"/>
          </a:p>
        </p:txBody>
      </p:sp>
    </p:spTree>
    <p:extLst>
      <p:ext uri="{BB962C8B-B14F-4D97-AF65-F5344CB8AC3E}">
        <p14:creationId xmlns:p14="http://schemas.microsoft.com/office/powerpoint/2010/main" val="1635949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Model Performance Evaluation</a:t>
            </a:r>
          </a:p>
        </p:txBody>
      </p:sp>
      <p:sp>
        <p:nvSpPr>
          <p:cNvPr id="4" name="Rectangle 3"/>
          <p:cNvSpPr/>
          <p:nvPr/>
        </p:nvSpPr>
        <p:spPr>
          <a:xfrm>
            <a:off x="803305" y="1693542"/>
            <a:ext cx="8955992" cy="2862322"/>
          </a:xfrm>
          <a:prstGeom prst="rect">
            <a:avLst/>
          </a:prstGeom>
        </p:spPr>
        <p:txBody>
          <a:bodyPr wrap="square">
            <a:spAutoFit/>
          </a:bodyPr>
          <a:lstStyle/>
          <a:p>
            <a:pPr>
              <a:lnSpc>
                <a:spcPct val="150000"/>
              </a:lnSpc>
            </a:pPr>
            <a:r>
              <a:rPr lang="en-US" sz="2000" b="1" dirty="0"/>
              <a:t>Metrics for Evaluating the AI Model:</a:t>
            </a:r>
            <a:endParaRPr lang="en-US" sz="2000" dirty="0"/>
          </a:p>
          <a:p>
            <a:pPr marL="342900" indent="-342900">
              <a:lnSpc>
                <a:spcPct val="150000"/>
              </a:lnSpc>
              <a:buFont typeface="Wingdings" panose="05000000000000000000" pitchFamily="2" charset="2"/>
              <a:buChar char="v"/>
            </a:pPr>
            <a:r>
              <a:rPr lang="en-US" sz="2000" dirty="0"/>
              <a:t>Mean Absolute Error (MAE)</a:t>
            </a:r>
          </a:p>
          <a:p>
            <a:pPr marL="342900" indent="-342900">
              <a:lnSpc>
                <a:spcPct val="150000"/>
              </a:lnSpc>
              <a:buFont typeface="Wingdings" panose="05000000000000000000" pitchFamily="2" charset="2"/>
              <a:buChar char="v"/>
            </a:pPr>
            <a:r>
              <a:rPr lang="en-US" sz="2000" dirty="0"/>
              <a:t>Root Mean Square Error (RMSE)</a:t>
            </a:r>
          </a:p>
          <a:p>
            <a:pPr marL="342900" indent="-342900">
              <a:lnSpc>
                <a:spcPct val="150000"/>
              </a:lnSpc>
              <a:buFont typeface="Wingdings" panose="05000000000000000000" pitchFamily="2" charset="2"/>
              <a:buChar char="v"/>
            </a:pPr>
            <a:r>
              <a:rPr lang="en-US" sz="2000" dirty="0"/>
              <a:t>Accuracy in predicting energy consumption patterns</a:t>
            </a:r>
          </a:p>
          <a:p>
            <a:pPr marL="342900" indent="-342900">
              <a:lnSpc>
                <a:spcPct val="150000"/>
              </a:lnSpc>
              <a:buFont typeface="Wingdings" panose="05000000000000000000" pitchFamily="2" charset="2"/>
              <a:buChar char="v"/>
            </a:pPr>
            <a:r>
              <a:rPr lang="en-US" sz="2000" dirty="0"/>
              <a:t>Effectiveness in optimizing HVAC systems</a:t>
            </a:r>
          </a:p>
          <a:p>
            <a:pPr marL="342900" indent="-342900" algn="just">
              <a:lnSpc>
                <a:spcPct val="150000"/>
              </a:lnSpc>
              <a:buFont typeface="Wingdings" panose="05000000000000000000" pitchFamily="2" charset="2"/>
              <a:buChar char="v"/>
            </a:pPr>
            <a:endParaRPr lang="en-US" sz="2000" dirty="0"/>
          </a:p>
        </p:txBody>
      </p:sp>
    </p:spTree>
    <p:extLst>
      <p:ext uri="{BB962C8B-B14F-4D97-AF65-F5344CB8AC3E}">
        <p14:creationId xmlns:p14="http://schemas.microsoft.com/office/powerpoint/2010/main" val="151988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389</TotalTime>
  <Words>670</Words>
  <Application>Microsoft Office PowerPoint</Application>
  <PresentationFormat>Custom</PresentationFormat>
  <Paragraphs>106</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Hari kk</cp:lastModifiedBy>
  <cp:revision>46</cp:revision>
  <dcterms:created xsi:type="dcterms:W3CDTF">2024-12-31T09:40:01Z</dcterms:created>
  <dcterms:modified xsi:type="dcterms:W3CDTF">2025-04-05T05:31:16Z</dcterms:modified>
</cp:coreProperties>
</file>