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62425" y="66674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800" y="557603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0400" y="152829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25908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 : ELAKKIYAKUMARAN .D</a:t>
            </a:r>
          </a:p>
          <a:p>
            <a:r>
              <a:rPr lang="en-US" sz="2400" b="1" dirty="0" smtClean="0"/>
              <a:t>DEPT : B.TECH(Artificial Intelligence and Data Science)</a:t>
            </a:r>
          </a:p>
          <a:p>
            <a:r>
              <a:rPr lang="en-US" sz="2400" b="1" dirty="0" smtClean="0"/>
              <a:t>REGISTER NO : 821721243015 </a:t>
            </a:r>
            <a:endParaRPr lang="en-IN" sz="2400" b="1" dirty="0" smtClean="0"/>
          </a:p>
          <a:p>
            <a:r>
              <a:rPr lang="en-US" sz="2400" b="1" dirty="0" smtClean="0"/>
              <a:t>COLLEGE : Sir </a:t>
            </a:r>
            <a:r>
              <a:rPr lang="en-US" sz="2400" b="1" dirty="0" err="1"/>
              <a:t>I</a:t>
            </a:r>
            <a:r>
              <a:rPr lang="en-US" sz="2400" b="1" dirty="0" err="1" smtClean="0"/>
              <a:t>ssac</a:t>
            </a:r>
            <a:r>
              <a:rPr lang="en-US" sz="2400" b="1" dirty="0" smtClean="0"/>
              <a:t> Newton College of Engineering and             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438943" y="63569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" y="3124200"/>
            <a:ext cx="6020634" cy="2590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866" y="228600"/>
            <a:ext cx="772278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0" y="4415135"/>
            <a:ext cx="268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Stock analysis chart</a:t>
            </a:r>
            <a:endParaRPr lang="en-IN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63" y="1060736"/>
            <a:ext cx="5738137" cy="2292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33400" y="1600200"/>
            <a:ext cx="446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Monthwise</a:t>
            </a:r>
            <a:r>
              <a:rPr lang="en-US" sz="2400" b="1" dirty="0" smtClean="0"/>
              <a:t> comparison between </a:t>
            </a:r>
          </a:p>
          <a:p>
            <a:pPr algn="ctr"/>
            <a:r>
              <a:rPr lang="en-US" sz="2400" b="1" dirty="0" smtClean="0"/>
              <a:t>Stock open and close price</a:t>
            </a:r>
            <a:endParaRPr lang="en-IN" sz="2400" b="1" dirty="0"/>
          </a:p>
        </p:txBody>
      </p:sp>
      <p:sp>
        <p:nvSpPr>
          <p:cNvPr id="15" name="Right Arrow 14"/>
          <p:cNvSpPr/>
          <p:nvPr/>
        </p:nvSpPr>
        <p:spPr>
          <a:xfrm>
            <a:off x="5181600" y="1828800"/>
            <a:ext cx="838200" cy="37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6858000" y="4419600"/>
            <a:ext cx="838200" cy="3854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56938"/>
            <a:ext cx="2626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rebuchet MS" pitchFamily="34" charset="0"/>
              </a:rPr>
              <a:t>RESULTS</a:t>
            </a:r>
            <a:endParaRPr lang="en-IN" sz="4800" b="1" dirty="0"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1"/>
            <a:ext cx="4445786" cy="365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219200" y="15240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The </a:t>
            </a:r>
            <a:r>
              <a:rPr lang="en-US" dirty="0"/>
              <a:t>model's results are validated using out-of-sample testing to ensure its ability to generalize to unseen data, affirming its reliability and robustness in making accurate predictions over time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 Results </a:t>
            </a:r>
            <a:r>
              <a:rPr lang="en-US" dirty="0"/>
              <a:t>are compared with baseline models or traditional forecasting methods to highlight the superior predictive capabilities of the </a:t>
            </a:r>
            <a:r>
              <a:rPr lang="en-US" dirty="0" err="1"/>
              <a:t>Bitcoin</a:t>
            </a:r>
            <a:r>
              <a:rPr lang="en-US" dirty="0"/>
              <a:t> prediction model, showcasing its value in capturing the unique dynamics of </a:t>
            </a:r>
            <a:r>
              <a:rPr lang="en-US" dirty="0" err="1"/>
              <a:t>cryptocurrency</a:t>
            </a:r>
            <a:r>
              <a:rPr lang="en-US" dirty="0"/>
              <a:t> markets.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 The </a:t>
            </a:r>
            <a:r>
              <a:rPr lang="en-US" dirty="0" err="1"/>
              <a:t>Bitcoin</a:t>
            </a:r>
            <a:r>
              <a:rPr lang="en-US" dirty="0"/>
              <a:t> prediction model's accuracy is evaluated through rigorous statistical measures such as mean absolute error or root mean squared error, providing a quantifiable assessment of its </a:t>
            </a:r>
            <a:r>
              <a:rPr lang="en-US" dirty="0" smtClean="0"/>
              <a:t>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38104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2635" y="413964"/>
            <a:ext cx="8704262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BITCOIN PREDICTION USING MACHINE LEARNING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08" y="2514600"/>
            <a:ext cx="67627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62800" y="263356"/>
            <a:ext cx="5125147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23837" y="3704882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98352" y="700544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1828800"/>
            <a:ext cx="71281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PROJECT OVERVIEW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WHO ARE THE END USERS?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YOUR SOLUTION AND ITS VALUE PROPOSITION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WOW IN YOUR SOLUTION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MODELING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DATA VISUALIZATION</a:t>
            </a:r>
          </a:p>
          <a:p>
            <a:r>
              <a:rPr lang="en-US" sz="2400" b="1" dirty="0" smtClean="0"/>
              <a:t>8.  RESULTS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03147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1017270"/>
            <a:ext cx="56429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236946" y="2283639"/>
            <a:ext cx="6629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 </a:t>
            </a:r>
            <a:r>
              <a:rPr lang="en-US" sz="2400" b="1" dirty="0" smtClean="0"/>
              <a:t>     </a:t>
            </a:r>
            <a:r>
              <a:rPr lang="en-US" sz="2000" dirty="0" smtClean="0"/>
              <a:t>The </a:t>
            </a:r>
            <a:r>
              <a:rPr lang="en-US" sz="2000" dirty="0"/>
              <a:t>volatile nature of </a:t>
            </a:r>
            <a:r>
              <a:rPr lang="en-US" sz="2000" dirty="0" err="1"/>
              <a:t>Bitcoin</a:t>
            </a:r>
            <a:r>
              <a:rPr lang="en-US" sz="2000" dirty="0"/>
              <a:t> prices presents a significant challenge for investors and traders in the </a:t>
            </a:r>
            <a:r>
              <a:rPr lang="en-US" sz="2000" dirty="0" err="1"/>
              <a:t>cryptocurrency</a:t>
            </a:r>
            <a:r>
              <a:rPr lang="en-US" sz="2000" dirty="0"/>
              <a:t> market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       </a:t>
            </a:r>
            <a:r>
              <a:rPr lang="en-US" sz="2000" dirty="0"/>
              <a:t>Accurately predicting </a:t>
            </a:r>
            <a:r>
              <a:rPr lang="en-US" sz="2000" dirty="0" err="1"/>
              <a:t>Bitcoin</a:t>
            </a:r>
            <a:r>
              <a:rPr lang="en-US" sz="2000" dirty="0"/>
              <a:t> prices is crucial for making informed decisions and maximizing profits.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       Machine </a:t>
            </a:r>
            <a:r>
              <a:rPr lang="en-US" sz="2000" dirty="0"/>
              <a:t>learning techniques offer promising avenues for forecasting </a:t>
            </a:r>
            <a:r>
              <a:rPr lang="en-US" sz="2000" dirty="0" err="1"/>
              <a:t>Bitcoin</a:t>
            </a:r>
            <a:r>
              <a:rPr lang="en-US" sz="2000" dirty="0"/>
              <a:t> prices, leveraging historical data, market sentiment, and various other factors.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06903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019300"/>
            <a:ext cx="701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  </a:t>
            </a:r>
            <a:r>
              <a:rPr lang="en-US" sz="2000" dirty="0" smtClean="0"/>
              <a:t>The </a:t>
            </a:r>
            <a:r>
              <a:rPr lang="en-US" sz="2000" dirty="0"/>
              <a:t>objective of this study is to develop an accurate predictive model for forecasting the future movement of </a:t>
            </a:r>
            <a:r>
              <a:rPr lang="en-US" sz="2000" dirty="0" err="1"/>
              <a:t>Bitcoin</a:t>
            </a:r>
            <a:r>
              <a:rPr lang="en-US" sz="2000" dirty="0"/>
              <a:t> prices. </a:t>
            </a:r>
            <a:r>
              <a:rPr lang="en-US" sz="2000" dirty="0" err="1"/>
              <a:t>Bitcoin</a:t>
            </a:r>
            <a:r>
              <a:rPr lang="en-US" sz="2000" dirty="0"/>
              <a:t>, as the pioneering </a:t>
            </a:r>
            <a:r>
              <a:rPr lang="en-US" sz="2000" dirty="0" err="1"/>
              <a:t>cryptocurrency</a:t>
            </a:r>
            <a:r>
              <a:rPr lang="en-US" sz="2000" dirty="0"/>
              <a:t>, has gained significant attention and investment interest over the years. Understanding and predicting its price movement is crucial for investors, traders, policymakers, and researchers </a:t>
            </a:r>
            <a:r>
              <a:rPr lang="en-US" sz="2000" dirty="0" smtClean="0"/>
              <a:t>alike.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      </a:t>
            </a:r>
            <a:r>
              <a:rPr lang="en-US" sz="2000" dirty="0"/>
              <a:t>Overall, the objective of this study is to contribute to the advancement of predictive analytics in the </a:t>
            </a:r>
            <a:r>
              <a:rPr lang="en-US" sz="2000" dirty="0" err="1"/>
              <a:t>cryptocurrency</a:t>
            </a:r>
            <a:r>
              <a:rPr lang="en-US" sz="2000" dirty="0"/>
              <a:t> domain and provide valuable insights for stakeholders seeking to navigate the volatile and dynamic landscape of </a:t>
            </a:r>
            <a:r>
              <a:rPr lang="en-US" sz="2000" dirty="0" err="1"/>
              <a:t>Bitcoin</a:t>
            </a:r>
            <a:r>
              <a:rPr lang="en-US" sz="2000" dirty="0"/>
              <a:t> markets</a:t>
            </a:r>
            <a:r>
              <a:rPr lang="en-US" sz="2000" dirty="0" smtClean="0"/>
              <a:t>  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8806" y="13250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898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86944"/>
            <a:ext cx="8153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900" dirty="0" smtClean="0"/>
              <a:t>      The </a:t>
            </a:r>
            <a:r>
              <a:rPr lang="en-US" sz="1900" dirty="0"/>
              <a:t>end users of </a:t>
            </a:r>
            <a:r>
              <a:rPr lang="en-US" sz="1900" dirty="0" err="1"/>
              <a:t>Bitcoin</a:t>
            </a:r>
            <a:r>
              <a:rPr lang="en-US" sz="1900" dirty="0"/>
              <a:t> prediction can vary across different sectors and industries. Here are some key stakeholders who may benefit from </a:t>
            </a:r>
            <a:r>
              <a:rPr lang="en-US" sz="1900" dirty="0" err="1"/>
              <a:t>Bitcoin</a:t>
            </a:r>
            <a:r>
              <a:rPr lang="en-US" sz="1900" dirty="0"/>
              <a:t> prediction models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b="1" dirty="0"/>
              <a:t>Investors and Traders</a:t>
            </a:r>
            <a:r>
              <a:rPr lang="en-US" sz="1900" dirty="0"/>
              <a:t>: Individual and institutional investors, as well as </a:t>
            </a:r>
            <a:r>
              <a:rPr lang="en-US" sz="1900" dirty="0" err="1"/>
              <a:t>cryptocurrency</a:t>
            </a:r>
            <a:r>
              <a:rPr lang="en-US" sz="1900" dirty="0"/>
              <a:t> traders, use </a:t>
            </a:r>
            <a:r>
              <a:rPr lang="en-US" sz="1900" dirty="0" err="1"/>
              <a:t>Bitcoin</a:t>
            </a:r>
            <a:r>
              <a:rPr lang="en-US" sz="1900" dirty="0"/>
              <a:t> prediction models to make informed investment decisions. </a:t>
            </a:r>
            <a:endParaRPr lang="en-US" sz="1900" dirty="0" smtClean="0"/>
          </a:p>
          <a:p>
            <a:pPr marL="342900" indent="-342900">
              <a:buFont typeface="+mj-lt"/>
              <a:buAutoNum type="arabicPeriod"/>
            </a:pPr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b="1" dirty="0"/>
              <a:t>Financial Institutions</a:t>
            </a:r>
            <a:r>
              <a:rPr lang="en-US" sz="1900" dirty="0"/>
              <a:t>: Banks, hedge funds, and other financial institutions utilize </a:t>
            </a:r>
            <a:r>
              <a:rPr lang="en-US" sz="1900" dirty="0" err="1"/>
              <a:t>Bitcoin</a:t>
            </a:r>
            <a:r>
              <a:rPr lang="en-US" sz="1900" dirty="0"/>
              <a:t> prediction models to manage their </a:t>
            </a:r>
            <a:r>
              <a:rPr lang="en-US" sz="1900" dirty="0" err="1"/>
              <a:t>cryptocurrency</a:t>
            </a:r>
            <a:r>
              <a:rPr lang="en-US" sz="1900" dirty="0"/>
              <a:t> portfolios, hedge risks, and optimize investment strategies</a:t>
            </a:r>
            <a:r>
              <a:rPr lang="en-US" sz="19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9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900" b="1" dirty="0"/>
              <a:t>Retail Consumers</a:t>
            </a:r>
            <a:r>
              <a:rPr lang="en-US" sz="1900" dirty="0"/>
              <a:t>: Individual </a:t>
            </a:r>
            <a:r>
              <a:rPr lang="en-US" sz="1900" dirty="0" err="1"/>
              <a:t>cryptocurrency</a:t>
            </a:r>
            <a:r>
              <a:rPr lang="en-US" sz="1900" dirty="0"/>
              <a:t> enthusiasts and retail investors may use </a:t>
            </a:r>
            <a:r>
              <a:rPr lang="en-US" sz="1900" dirty="0" err="1"/>
              <a:t>Bitcoin</a:t>
            </a:r>
            <a:r>
              <a:rPr lang="en-US" sz="1900" dirty="0"/>
              <a:t> prediction models to inform their personal investment decisions, track market trends, and manage their digital asset portfolios</a:t>
            </a:r>
            <a:r>
              <a:rPr lang="en-US" sz="1900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5" y="3505200"/>
            <a:ext cx="1747837" cy="2133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53587" y="62023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16864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49" y="620234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2010297"/>
            <a:ext cx="806291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900" dirty="0" smtClean="0"/>
              <a:t>Our </a:t>
            </a:r>
            <a:r>
              <a:rPr lang="en-US" sz="1900" dirty="0"/>
              <a:t>solution employs advanced machine learning algorithms to analyze vast amounts of historical </a:t>
            </a:r>
            <a:r>
              <a:rPr lang="en-US" sz="1900" dirty="0" err="1"/>
              <a:t>Bitcoin</a:t>
            </a:r>
            <a:r>
              <a:rPr lang="en-US" sz="1900" dirty="0"/>
              <a:t> price data and relevant market indicators</a:t>
            </a:r>
            <a:r>
              <a:rPr lang="en-US" sz="1900" dirty="0" smtClean="0"/>
              <a:t>.</a:t>
            </a:r>
            <a:r>
              <a:rPr lang="en-US" sz="1900" dirty="0"/>
              <a:t> We integrate sentiment analysis of social media and news platforms to capture market sentiment and incorporate it into our predictive model</a:t>
            </a:r>
            <a:r>
              <a:rPr lang="en-US" sz="1900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/>
              <a:t>Value </a:t>
            </a:r>
            <a:r>
              <a:rPr lang="en-US" sz="2400" b="1" dirty="0" err="1" smtClean="0"/>
              <a:t>Propositon</a:t>
            </a:r>
            <a:r>
              <a:rPr lang="en-US" sz="2400" b="1" dirty="0" smtClean="0"/>
              <a:t> :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sz="1900" dirty="0" smtClean="0"/>
              <a:t> </a:t>
            </a:r>
            <a:r>
              <a:rPr lang="en-US" sz="1900" dirty="0"/>
              <a:t>Our solution provides reliable forecasts of </a:t>
            </a:r>
            <a:r>
              <a:rPr lang="en-US" sz="1900" dirty="0" err="1"/>
              <a:t>Bitcoin</a:t>
            </a:r>
            <a:r>
              <a:rPr lang="en-US" sz="1900" dirty="0"/>
              <a:t> price movements, enabling users to make informed investment decisions and capitalize on market opportunities</a:t>
            </a:r>
            <a:r>
              <a:rPr lang="en-US" sz="1900" dirty="0" smtClean="0"/>
              <a:t>.</a:t>
            </a:r>
            <a:r>
              <a:rPr lang="en-US" sz="1900" dirty="0"/>
              <a:t> Our model continuously monitors market conditions and updates predictions in real-time, ensuring users have access to the most up-to-date information for timely decision-making.</a:t>
            </a:r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8220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8292" y="145562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44034" y="60769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85" y="2438400"/>
            <a:ext cx="1914525" cy="2305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7462" y="1779478"/>
            <a:ext cx="73089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    </a:t>
            </a:r>
            <a:r>
              <a:rPr lang="en-US" sz="1900" dirty="0" smtClean="0"/>
              <a:t>Wow</a:t>
            </a:r>
            <a:r>
              <a:rPr lang="en-US" sz="1900" dirty="0"/>
              <a:t>, our solution for </a:t>
            </a:r>
            <a:r>
              <a:rPr lang="en-US" sz="1900" dirty="0" err="1"/>
              <a:t>Bitcoin</a:t>
            </a:r>
            <a:r>
              <a:rPr lang="en-US" sz="1900" dirty="0"/>
              <a:t> prediction is truly groundbreaking! Leveraging cutting-edge machine learning algorithms, we've created a predictive model that not only accurately forecasts </a:t>
            </a:r>
            <a:r>
              <a:rPr lang="en-US" sz="1900" dirty="0" err="1"/>
              <a:t>Bitcoin</a:t>
            </a:r>
            <a:r>
              <a:rPr lang="en-US" sz="1900" dirty="0"/>
              <a:t> price movements but also integrates sentiment analysis from social media and news platforms in real-time</a:t>
            </a:r>
            <a:r>
              <a:rPr lang="en-US" sz="19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900" dirty="0" smtClean="0"/>
              <a:t>       This </a:t>
            </a:r>
            <a:r>
              <a:rPr lang="en-US" sz="1900" dirty="0"/>
              <a:t>means we're not just analyzing historical data; we're capturing the pulse of the market as it happens, providing users with invaluable insights for making informed decisions. </a:t>
            </a:r>
            <a:endParaRPr lang="en-US" sz="19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19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900" dirty="0" smtClean="0"/>
              <a:t>       With </a:t>
            </a:r>
            <a:r>
              <a:rPr lang="en-US" sz="1900" dirty="0"/>
              <a:t>customizable risk management strategies built-in, our solution empowers users to navigate the volatile </a:t>
            </a:r>
            <a:r>
              <a:rPr lang="en-US" sz="1900" dirty="0" err="1"/>
              <a:t>cryptocurrency</a:t>
            </a:r>
            <a:r>
              <a:rPr lang="en-US" sz="1900" dirty="0"/>
              <a:t> market with confidence. It's a game-changer in the world of </a:t>
            </a:r>
            <a:r>
              <a:rPr lang="en-US" sz="1900" dirty="0" err="1"/>
              <a:t>Bitcoin</a:t>
            </a:r>
            <a:r>
              <a:rPr lang="en-US" sz="1900" dirty="0"/>
              <a:t> prediction!"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68369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10493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4972" y="634936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1373187"/>
            <a:ext cx="8153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   </a:t>
            </a:r>
            <a:r>
              <a:rPr lang="en-US" sz="1900" dirty="0" smtClean="0"/>
              <a:t>Gather </a:t>
            </a:r>
            <a:r>
              <a:rPr lang="en-US" sz="1900" dirty="0"/>
              <a:t>comprehensive historical data on </a:t>
            </a:r>
            <a:r>
              <a:rPr lang="en-US" sz="1900" dirty="0" err="1"/>
              <a:t>Bitcoin</a:t>
            </a:r>
            <a:r>
              <a:rPr lang="en-US" sz="1900" dirty="0"/>
              <a:t> prices, trading volumes, market sentiment from social media and news sources, as well as relevant macroeconomic indicators</a:t>
            </a:r>
            <a:r>
              <a:rPr lang="en-US" sz="19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900" dirty="0" smtClean="0"/>
              <a:t>      Evaluate </a:t>
            </a:r>
            <a:r>
              <a:rPr lang="en-US" sz="1900" dirty="0"/>
              <a:t>various machine learning algorithms suitable for time-series prediction tasks, such as linear regression, ARIMA, LSTM, or Gradient Boosting Machines (GBM</a:t>
            </a:r>
            <a:r>
              <a:rPr lang="en-US" sz="1900" dirty="0" smtClean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900" dirty="0" smtClean="0"/>
              <a:t>      Split </a:t>
            </a:r>
            <a:r>
              <a:rPr lang="en-US" sz="1900" dirty="0"/>
              <a:t>the historical data into training and validation sets, using the former to train the models and the latter to evaluate their performance</a:t>
            </a:r>
            <a:r>
              <a:rPr lang="en-US" sz="1900" dirty="0" smtClean="0"/>
              <a:t>.</a:t>
            </a:r>
          </a:p>
          <a:p>
            <a:endParaRPr lang="en-US" sz="19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900" dirty="0" smtClean="0"/>
              <a:t>      Assess </a:t>
            </a:r>
            <a:r>
              <a:rPr lang="en-US" sz="1900" dirty="0"/>
              <a:t>the performance of the trained models using appropriate evaluation metrics such as mean absolute error (MAE), mean squared error (MSE), or accuracy scores</a:t>
            </a:r>
            <a:r>
              <a:rPr lang="en-US" dirty="0" smtClean="0"/>
              <a:t>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733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BITCOIN PREDICTION USING MACHINE LEARNING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DATA VISUALIZATION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X</dc:creator>
  <cp:lastModifiedBy>MR X</cp:lastModifiedBy>
  <cp:revision>13</cp:revision>
  <dcterms:created xsi:type="dcterms:W3CDTF">2024-04-02T08:09:24Z</dcterms:created>
  <dcterms:modified xsi:type="dcterms:W3CDTF">2024-04-02T12:54:22Z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