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8" r:id="rId2"/>
    <p:sldId id="257" r:id="rId3"/>
    <p:sldId id="270" r:id="rId4"/>
    <p:sldId id="260" r:id="rId5"/>
    <p:sldId id="261" r:id="rId6"/>
    <p:sldId id="262" r:id="rId7"/>
    <p:sldId id="271" r:id="rId8"/>
    <p:sldId id="272" r:id="rId9"/>
    <p:sldId id="273" r:id="rId10"/>
    <p:sldId id="274" r:id="rId11"/>
    <p:sldId id="278" r:id="rId12"/>
    <p:sldId id="275"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un Tiwari" initials="TT" lastIdx="1" clrIdx="0">
    <p:extLst>
      <p:ext uri="{19B8F6BF-5375-455C-9EA6-DF929625EA0E}">
        <p15:presenceInfo xmlns:p15="http://schemas.microsoft.com/office/powerpoint/2012/main" userId="9414d057b181a7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F949B-F06C-49E3-9F80-06550EF012D9}" v="316" dt="2024-04-04T12:08:47.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01C5D-CDA7-42B4-981D-BF8180C7C9E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F084D2D-DDB9-44FB-9DB6-73B22643497A}">
      <dgm:prSet/>
      <dgm:spPr/>
      <dgm:t>
        <a:bodyPr/>
        <a:lstStyle/>
        <a:p>
          <a:pPr>
            <a:lnSpc>
              <a:spcPct val="100000"/>
            </a:lnSpc>
          </a:pPr>
          <a:r>
            <a:rPr lang="en-US" b="1" i="0"/>
            <a:t>Application Deployment</a:t>
          </a:r>
          <a:r>
            <a:rPr lang="en-US" b="0" i="0"/>
            <a:t>: This model could be integrated into systems that scan or monitor network traffic, providing real-time phishing detection to individuals or businesses.</a:t>
          </a:r>
          <a:endParaRPr lang="en-US"/>
        </a:p>
      </dgm:t>
    </dgm:pt>
    <dgm:pt modelId="{B43A41AB-C0E1-4E90-9613-BFD8B2DD0434}" type="parTrans" cxnId="{B06CAC26-25B9-4238-8682-452C6DCCF81C}">
      <dgm:prSet/>
      <dgm:spPr/>
      <dgm:t>
        <a:bodyPr/>
        <a:lstStyle/>
        <a:p>
          <a:endParaRPr lang="en-US"/>
        </a:p>
      </dgm:t>
    </dgm:pt>
    <dgm:pt modelId="{A6D9DFD6-12F0-4368-B77D-2C01ED3E87DD}" type="sibTrans" cxnId="{B06CAC26-25B9-4238-8682-452C6DCCF81C}">
      <dgm:prSet/>
      <dgm:spPr/>
      <dgm:t>
        <a:bodyPr/>
        <a:lstStyle/>
        <a:p>
          <a:endParaRPr lang="en-US"/>
        </a:p>
      </dgm:t>
    </dgm:pt>
    <dgm:pt modelId="{547509AD-D507-43E3-96DF-C38C58034FF2}">
      <dgm:prSet/>
      <dgm:spPr/>
      <dgm:t>
        <a:bodyPr/>
        <a:lstStyle/>
        <a:p>
          <a:pPr>
            <a:lnSpc>
              <a:spcPct val="100000"/>
            </a:lnSpc>
          </a:pPr>
          <a:r>
            <a:rPr lang="en-US" b="1" i="0"/>
            <a:t>Model Improvement</a:t>
          </a:r>
          <a:r>
            <a:rPr lang="en-US" b="0" i="0"/>
            <a:t>: Although the current model's accuracy is quite high, further optimisation is possible. This could be achieved by trying out different algorithms, improvising preprocessing steps or tuning hyperparameters.</a:t>
          </a:r>
          <a:endParaRPr lang="en-US"/>
        </a:p>
      </dgm:t>
    </dgm:pt>
    <dgm:pt modelId="{02955354-7E60-4C0A-8702-82969FA326BB}" type="parTrans" cxnId="{98949917-09C3-4DEC-87D6-C7E905CBFE7C}">
      <dgm:prSet/>
      <dgm:spPr/>
      <dgm:t>
        <a:bodyPr/>
        <a:lstStyle/>
        <a:p>
          <a:endParaRPr lang="en-US"/>
        </a:p>
      </dgm:t>
    </dgm:pt>
    <dgm:pt modelId="{C06B3CFF-01B5-4F24-A7A7-D0E53E7F5E8B}" type="sibTrans" cxnId="{98949917-09C3-4DEC-87D6-C7E905CBFE7C}">
      <dgm:prSet/>
      <dgm:spPr/>
      <dgm:t>
        <a:bodyPr/>
        <a:lstStyle/>
        <a:p>
          <a:endParaRPr lang="en-US"/>
        </a:p>
      </dgm:t>
    </dgm:pt>
    <dgm:pt modelId="{583EE16D-857F-4B6A-8D90-038056635013}">
      <dgm:prSet/>
      <dgm:spPr/>
      <dgm:t>
        <a:bodyPr/>
        <a:lstStyle/>
        <a:p>
          <a:pPr>
            <a:lnSpc>
              <a:spcPct val="100000"/>
            </a:lnSpc>
          </a:pPr>
          <a:r>
            <a:rPr lang="en-US" b="1" i="0"/>
            <a:t>Extend Phishing Detection Scope</a:t>
          </a:r>
          <a:r>
            <a:rPr lang="en-US" b="0" i="0"/>
            <a:t>: Phishing is now present not just in URLs but also in emails, messages, and social media. The same concept can be expanded to identify these threats.</a:t>
          </a:r>
          <a:endParaRPr lang="en-US"/>
        </a:p>
      </dgm:t>
    </dgm:pt>
    <dgm:pt modelId="{4CD50D43-1023-4660-9C18-977EFEF45E07}" type="parTrans" cxnId="{8D89809C-1608-4974-BE18-B25C42A733DD}">
      <dgm:prSet/>
      <dgm:spPr/>
      <dgm:t>
        <a:bodyPr/>
        <a:lstStyle/>
        <a:p>
          <a:endParaRPr lang="en-US"/>
        </a:p>
      </dgm:t>
    </dgm:pt>
    <dgm:pt modelId="{4AADC06C-E56B-4132-80F8-A92A347561C4}" type="sibTrans" cxnId="{8D89809C-1608-4974-BE18-B25C42A733DD}">
      <dgm:prSet/>
      <dgm:spPr/>
      <dgm:t>
        <a:bodyPr/>
        <a:lstStyle/>
        <a:p>
          <a:endParaRPr lang="en-US"/>
        </a:p>
      </dgm:t>
    </dgm:pt>
    <dgm:pt modelId="{61936614-7058-4D19-B2B8-A08BF16AEC95}">
      <dgm:prSet/>
      <dgm:spPr/>
      <dgm:t>
        <a:bodyPr/>
        <a:lstStyle/>
        <a:p>
          <a:pPr>
            <a:lnSpc>
              <a:spcPct val="100000"/>
            </a:lnSpc>
          </a:pPr>
          <a:r>
            <a:rPr lang="en-US" b="1" i="0"/>
            <a:t>Real-Time Learning</a:t>
          </a:r>
          <a:r>
            <a:rPr lang="en-US" b="0" i="0"/>
            <a:t>: If a steady stream of new data could be secured, the model could continually learn and adapt to new strategies used by phishers.</a:t>
          </a:r>
          <a:endParaRPr lang="en-US"/>
        </a:p>
      </dgm:t>
    </dgm:pt>
    <dgm:pt modelId="{D4D0479A-EF3E-48DB-BC6A-93726995F4B1}" type="parTrans" cxnId="{741C4D80-B756-48ED-B349-876F0458D84C}">
      <dgm:prSet/>
      <dgm:spPr/>
      <dgm:t>
        <a:bodyPr/>
        <a:lstStyle/>
        <a:p>
          <a:endParaRPr lang="en-US"/>
        </a:p>
      </dgm:t>
    </dgm:pt>
    <dgm:pt modelId="{2E07A6B6-DBE6-410C-9D71-E76F0E612E9A}" type="sibTrans" cxnId="{741C4D80-B756-48ED-B349-876F0458D84C}">
      <dgm:prSet/>
      <dgm:spPr/>
      <dgm:t>
        <a:bodyPr/>
        <a:lstStyle/>
        <a:p>
          <a:endParaRPr lang="en-US"/>
        </a:p>
      </dgm:t>
    </dgm:pt>
    <dgm:pt modelId="{0DFE4FB5-FF93-4E69-8E23-30D9F54EF751}">
      <dgm:prSet/>
      <dgm:spPr/>
      <dgm:t>
        <a:bodyPr/>
        <a:lstStyle/>
        <a:p>
          <a:pPr>
            <a:lnSpc>
              <a:spcPct val="100000"/>
            </a:lnSpc>
          </a:pPr>
          <a:r>
            <a:rPr lang="en-US" b="1" i="0"/>
            <a:t>Phishing Classification</a:t>
          </a:r>
          <a:r>
            <a:rPr lang="en-US" b="0" i="0"/>
            <a:t>: In addition to binary classification (phishing vs. legitimate), we could attempt multiclass classification. For instance, categorize URLs by phishing strategy, such as deceptive phishing, spear phishing, or pharming.</a:t>
          </a:r>
          <a:endParaRPr lang="en-US"/>
        </a:p>
      </dgm:t>
    </dgm:pt>
    <dgm:pt modelId="{CD9762C4-2979-4F2C-8A17-9B6E6DAB38AD}" type="parTrans" cxnId="{F0CA9EA6-390D-4AA5-A685-6F31DED5E263}">
      <dgm:prSet/>
      <dgm:spPr/>
      <dgm:t>
        <a:bodyPr/>
        <a:lstStyle/>
        <a:p>
          <a:endParaRPr lang="en-US"/>
        </a:p>
      </dgm:t>
    </dgm:pt>
    <dgm:pt modelId="{B806054F-DC88-4206-AD16-4D63757AB944}" type="sibTrans" cxnId="{F0CA9EA6-390D-4AA5-A685-6F31DED5E263}">
      <dgm:prSet/>
      <dgm:spPr/>
      <dgm:t>
        <a:bodyPr/>
        <a:lstStyle/>
        <a:p>
          <a:endParaRPr lang="en-US"/>
        </a:p>
      </dgm:t>
    </dgm:pt>
    <dgm:pt modelId="{30F29F22-8F30-4AE7-BA88-5BA6A34C8F12}" type="pres">
      <dgm:prSet presAssocID="{2F201C5D-CDA7-42B4-981D-BF8180C7C9EB}" presName="root" presStyleCnt="0">
        <dgm:presLayoutVars>
          <dgm:dir/>
          <dgm:resizeHandles val="exact"/>
        </dgm:presLayoutVars>
      </dgm:prSet>
      <dgm:spPr/>
    </dgm:pt>
    <dgm:pt modelId="{1F25C1B6-9219-4C26-B722-2960C0EBE01B}" type="pres">
      <dgm:prSet presAssocID="{4F084D2D-DDB9-44FB-9DB6-73B22643497A}" presName="compNode" presStyleCnt="0"/>
      <dgm:spPr/>
    </dgm:pt>
    <dgm:pt modelId="{306EE87F-80E5-4EFD-9E4B-323998F195F1}" type="pres">
      <dgm:prSet presAssocID="{4F084D2D-DDB9-44FB-9DB6-73B22643497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E435A016-EBAB-4A79-8E41-F5BF4C8C0963}" type="pres">
      <dgm:prSet presAssocID="{4F084D2D-DDB9-44FB-9DB6-73B22643497A}" presName="spaceRect" presStyleCnt="0"/>
      <dgm:spPr/>
    </dgm:pt>
    <dgm:pt modelId="{62492EE1-0C1D-437E-83E9-190E4A3A7BE5}" type="pres">
      <dgm:prSet presAssocID="{4F084D2D-DDB9-44FB-9DB6-73B22643497A}" presName="textRect" presStyleLbl="revTx" presStyleIdx="0" presStyleCnt="5">
        <dgm:presLayoutVars>
          <dgm:chMax val="1"/>
          <dgm:chPref val="1"/>
        </dgm:presLayoutVars>
      </dgm:prSet>
      <dgm:spPr/>
    </dgm:pt>
    <dgm:pt modelId="{D19D8CF3-6329-417A-A520-A3D30765FDB7}" type="pres">
      <dgm:prSet presAssocID="{A6D9DFD6-12F0-4368-B77D-2C01ED3E87DD}" presName="sibTrans" presStyleCnt="0"/>
      <dgm:spPr/>
    </dgm:pt>
    <dgm:pt modelId="{263FB170-B1C8-4409-A949-5925CADE7D93}" type="pres">
      <dgm:prSet presAssocID="{547509AD-D507-43E3-96DF-C38C58034FF2}" presName="compNode" presStyleCnt="0"/>
      <dgm:spPr/>
    </dgm:pt>
    <dgm:pt modelId="{5FC93337-FD31-4A38-AD71-BAC8B2A8A565}" type="pres">
      <dgm:prSet presAssocID="{547509AD-D507-43E3-96DF-C38C58034F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A6CEA1F1-D886-4A10-A1A3-7207C0A68DC9}" type="pres">
      <dgm:prSet presAssocID="{547509AD-D507-43E3-96DF-C38C58034FF2}" presName="spaceRect" presStyleCnt="0"/>
      <dgm:spPr/>
    </dgm:pt>
    <dgm:pt modelId="{6F84CEA6-6B94-4014-871E-BD4F32F18AF9}" type="pres">
      <dgm:prSet presAssocID="{547509AD-D507-43E3-96DF-C38C58034FF2}" presName="textRect" presStyleLbl="revTx" presStyleIdx="1" presStyleCnt="5">
        <dgm:presLayoutVars>
          <dgm:chMax val="1"/>
          <dgm:chPref val="1"/>
        </dgm:presLayoutVars>
      </dgm:prSet>
      <dgm:spPr/>
    </dgm:pt>
    <dgm:pt modelId="{7A8377D3-8363-4266-BF06-EB353C2A4141}" type="pres">
      <dgm:prSet presAssocID="{C06B3CFF-01B5-4F24-A7A7-D0E53E7F5E8B}" presName="sibTrans" presStyleCnt="0"/>
      <dgm:spPr/>
    </dgm:pt>
    <dgm:pt modelId="{B5FA2644-2CA8-4C8E-B833-D271F57AD31C}" type="pres">
      <dgm:prSet presAssocID="{583EE16D-857F-4B6A-8D90-038056635013}" presName="compNode" presStyleCnt="0"/>
      <dgm:spPr/>
    </dgm:pt>
    <dgm:pt modelId="{7DA57BA0-1A3E-4883-B38A-C4B3EB13892D}" type="pres">
      <dgm:prSet presAssocID="{583EE16D-857F-4B6A-8D90-0380566350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velope"/>
        </a:ext>
      </dgm:extLst>
    </dgm:pt>
    <dgm:pt modelId="{382A456D-E7AC-48A8-A16C-21FD49EFA87D}" type="pres">
      <dgm:prSet presAssocID="{583EE16D-857F-4B6A-8D90-038056635013}" presName="spaceRect" presStyleCnt="0"/>
      <dgm:spPr/>
    </dgm:pt>
    <dgm:pt modelId="{AFD62D59-4C87-4052-B65F-9B783A82F9D5}" type="pres">
      <dgm:prSet presAssocID="{583EE16D-857F-4B6A-8D90-038056635013}" presName="textRect" presStyleLbl="revTx" presStyleIdx="2" presStyleCnt="5">
        <dgm:presLayoutVars>
          <dgm:chMax val="1"/>
          <dgm:chPref val="1"/>
        </dgm:presLayoutVars>
      </dgm:prSet>
      <dgm:spPr/>
    </dgm:pt>
    <dgm:pt modelId="{945E7D8C-BEFC-4183-A21E-226E2A68619A}" type="pres">
      <dgm:prSet presAssocID="{4AADC06C-E56B-4132-80F8-A92A347561C4}" presName="sibTrans" presStyleCnt="0"/>
      <dgm:spPr/>
    </dgm:pt>
    <dgm:pt modelId="{2A2AA972-A12E-4D00-85FC-D706DDA6995D}" type="pres">
      <dgm:prSet presAssocID="{61936614-7058-4D19-B2B8-A08BF16AEC95}" presName="compNode" presStyleCnt="0"/>
      <dgm:spPr/>
    </dgm:pt>
    <dgm:pt modelId="{0412FF7C-69C7-4093-8BEC-2AD534988B66}" type="pres">
      <dgm:prSet presAssocID="{61936614-7058-4D19-B2B8-A08BF16AEC9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EFEABFCE-48F3-4AF4-8D9E-24E19740A261}" type="pres">
      <dgm:prSet presAssocID="{61936614-7058-4D19-B2B8-A08BF16AEC95}" presName="spaceRect" presStyleCnt="0"/>
      <dgm:spPr/>
    </dgm:pt>
    <dgm:pt modelId="{6BBC5FE0-059F-43D3-83F1-120C6F112AB0}" type="pres">
      <dgm:prSet presAssocID="{61936614-7058-4D19-B2B8-A08BF16AEC95}" presName="textRect" presStyleLbl="revTx" presStyleIdx="3" presStyleCnt="5">
        <dgm:presLayoutVars>
          <dgm:chMax val="1"/>
          <dgm:chPref val="1"/>
        </dgm:presLayoutVars>
      </dgm:prSet>
      <dgm:spPr/>
    </dgm:pt>
    <dgm:pt modelId="{0F30EC4C-16CF-4E3A-86F3-BEE05400F2BA}" type="pres">
      <dgm:prSet presAssocID="{2E07A6B6-DBE6-410C-9D71-E76F0E612E9A}" presName="sibTrans" presStyleCnt="0"/>
      <dgm:spPr/>
    </dgm:pt>
    <dgm:pt modelId="{B8950936-7BA7-44C7-A246-7F37178E4043}" type="pres">
      <dgm:prSet presAssocID="{0DFE4FB5-FF93-4E69-8E23-30D9F54EF751}" presName="compNode" presStyleCnt="0"/>
      <dgm:spPr/>
    </dgm:pt>
    <dgm:pt modelId="{3C58300C-ECC6-488B-AF22-3015F30BEA74}" type="pres">
      <dgm:prSet presAssocID="{0DFE4FB5-FF93-4E69-8E23-30D9F54EF75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DD96DF45-8A7C-428E-B2B1-4947C60473CD}" type="pres">
      <dgm:prSet presAssocID="{0DFE4FB5-FF93-4E69-8E23-30D9F54EF751}" presName="spaceRect" presStyleCnt="0"/>
      <dgm:spPr/>
    </dgm:pt>
    <dgm:pt modelId="{B7C0D4A5-55AC-44CC-901B-F4283DF8E9B8}" type="pres">
      <dgm:prSet presAssocID="{0DFE4FB5-FF93-4E69-8E23-30D9F54EF751}" presName="textRect" presStyleLbl="revTx" presStyleIdx="4" presStyleCnt="5">
        <dgm:presLayoutVars>
          <dgm:chMax val="1"/>
          <dgm:chPref val="1"/>
        </dgm:presLayoutVars>
      </dgm:prSet>
      <dgm:spPr/>
    </dgm:pt>
  </dgm:ptLst>
  <dgm:cxnLst>
    <dgm:cxn modelId="{98949917-09C3-4DEC-87D6-C7E905CBFE7C}" srcId="{2F201C5D-CDA7-42B4-981D-BF8180C7C9EB}" destId="{547509AD-D507-43E3-96DF-C38C58034FF2}" srcOrd="1" destOrd="0" parTransId="{02955354-7E60-4C0A-8702-82969FA326BB}" sibTransId="{C06B3CFF-01B5-4F24-A7A7-D0E53E7F5E8B}"/>
    <dgm:cxn modelId="{A0DFCE17-6AFD-42A2-8AE0-C7A979074BD0}" type="presOf" srcId="{61936614-7058-4D19-B2B8-A08BF16AEC95}" destId="{6BBC5FE0-059F-43D3-83F1-120C6F112AB0}" srcOrd="0" destOrd="0" presId="urn:microsoft.com/office/officeart/2018/2/layout/IconLabelList"/>
    <dgm:cxn modelId="{3C35DE19-D2C7-4344-91C3-176D7D5FA33F}" type="presOf" srcId="{0DFE4FB5-FF93-4E69-8E23-30D9F54EF751}" destId="{B7C0D4A5-55AC-44CC-901B-F4283DF8E9B8}" srcOrd="0" destOrd="0" presId="urn:microsoft.com/office/officeart/2018/2/layout/IconLabelList"/>
    <dgm:cxn modelId="{444BD925-FAF9-4AA4-94B5-8E07EBD018B2}" type="presOf" srcId="{2F201C5D-CDA7-42B4-981D-BF8180C7C9EB}" destId="{30F29F22-8F30-4AE7-BA88-5BA6A34C8F12}" srcOrd="0" destOrd="0" presId="urn:microsoft.com/office/officeart/2018/2/layout/IconLabelList"/>
    <dgm:cxn modelId="{B06CAC26-25B9-4238-8682-452C6DCCF81C}" srcId="{2F201C5D-CDA7-42B4-981D-BF8180C7C9EB}" destId="{4F084D2D-DDB9-44FB-9DB6-73B22643497A}" srcOrd="0" destOrd="0" parTransId="{B43A41AB-C0E1-4E90-9613-BFD8B2DD0434}" sibTransId="{A6D9DFD6-12F0-4368-B77D-2C01ED3E87DD}"/>
    <dgm:cxn modelId="{345CF55B-F884-4DC7-A9C4-FB61600AB5BB}" type="presOf" srcId="{4F084D2D-DDB9-44FB-9DB6-73B22643497A}" destId="{62492EE1-0C1D-437E-83E9-190E4A3A7BE5}" srcOrd="0" destOrd="0" presId="urn:microsoft.com/office/officeart/2018/2/layout/IconLabelList"/>
    <dgm:cxn modelId="{741C4D80-B756-48ED-B349-876F0458D84C}" srcId="{2F201C5D-CDA7-42B4-981D-BF8180C7C9EB}" destId="{61936614-7058-4D19-B2B8-A08BF16AEC95}" srcOrd="3" destOrd="0" parTransId="{D4D0479A-EF3E-48DB-BC6A-93726995F4B1}" sibTransId="{2E07A6B6-DBE6-410C-9D71-E76F0E612E9A}"/>
    <dgm:cxn modelId="{8D89809C-1608-4974-BE18-B25C42A733DD}" srcId="{2F201C5D-CDA7-42B4-981D-BF8180C7C9EB}" destId="{583EE16D-857F-4B6A-8D90-038056635013}" srcOrd="2" destOrd="0" parTransId="{4CD50D43-1023-4660-9C18-977EFEF45E07}" sibTransId="{4AADC06C-E56B-4132-80F8-A92A347561C4}"/>
    <dgm:cxn modelId="{F0CA9EA6-390D-4AA5-A685-6F31DED5E263}" srcId="{2F201C5D-CDA7-42B4-981D-BF8180C7C9EB}" destId="{0DFE4FB5-FF93-4E69-8E23-30D9F54EF751}" srcOrd="4" destOrd="0" parTransId="{CD9762C4-2979-4F2C-8A17-9B6E6DAB38AD}" sibTransId="{B806054F-DC88-4206-AD16-4D63757AB944}"/>
    <dgm:cxn modelId="{55725BC6-21A8-4E43-BF0B-E8EF0F37E7DF}" type="presOf" srcId="{583EE16D-857F-4B6A-8D90-038056635013}" destId="{AFD62D59-4C87-4052-B65F-9B783A82F9D5}" srcOrd="0" destOrd="0" presId="urn:microsoft.com/office/officeart/2018/2/layout/IconLabelList"/>
    <dgm:cxn modelId="{571ACEE5-BAF0-4214-BF99-8C00AB7C12D8}" type="presOf" srcId="{547509AD-D507-43E3-96DF-C38C58034FF2}" destId="{6F84CEA6-6B94-4014-871E-BD4F32F18AF9}" srcOrd="0" destOrd="0" presId="urn:microsoft.com/office/officeart/2018/2/layout/IconLabelList"/>
    <dgm:cxn modelId="{C3EADDC6-4821-49FD-9774-686699970534}" type="presParOf" srcId="{30F29F22-8F30-4AE7-BA88-5BA6A34C8F12}" destId="{1F25C1B6-9219-4C26-B722-2960C0EBE01B}" srcOrd="0" destOrd="0" presId="urn:microsoft.com/office/officeart/2018/2/layout/IconLabelList"/>
    <dgm:cxn modelId="{29EC4F6D-EF15-495B-AB30-E5B89A1AEB72}" type="presParOf" srcId="{1F25C1B6-9219-4C26-B722-2960C0EBE01B}" destId="{306EE87F-80E5-4EFD-9E4B-323998F195F1}" srcOrd="0" destOrd="0" presId="urn:microsoft.com/office/officeart/2018/2/layout/IconLabelList"/>
    <dgm:cxn modelId="{3D2800A4-1921-4605-8679-C8533B0CDDB1}" type="presParOf" srcId="{1F25C1B6-9219-4C26-B722-2960C0EBE01B}" destId="{E435A016-EBAB-4A79-8E41-F5BF4C8C0963}" srcOrd="1" destOrd="0" presId="urn:microsoft.com/office/officeart/2018/2/layout/IconLabelList"/>
    <dgm:cxn modelId="{6712D105-1890-4AB6-8220-37C0435121B1}" type="presParOf" srcId="{1F25C1B6-9219-4C26-B722-2960C0EBE01B}" destId="{62492EE1-0C1D-437E-83E9-190E4A3A7BE5}" srcOrd="2" destOrd="0" presId="urn:microsoft.com/office/officeart/2018/2/layout/IconLabelList"/>
    <dgm:cxn modelId="{EB177018-9F3B-4017-8631-7DFD7ACD29C7}" type="presParOf" srcId="{30F29F22-8F30-4AE7-BA88-5BA6A34C8F12}" destId="{D19D8CF3-6329-417A-A520-A3D30765FDB7}" srcOrd="1" destOrd="0" presId="urn:microsoft.com/office/officeart/2018/2/layout/IconLabelList"/>
    <dgm:cxn modelId="{72580153-4D48-4F49-AD8A-0430572EEFD8}" type="presParOf" srcId="{30F29F22-8F30-4AE7-BA88-5BA6A34C8F12}" destId="{263FB170-B1C8-4409-A949-5925CADE7D93}" srcOrd="2" destOrd="0" presId="urn:microsoft.com/office/officeart/2018/2/layout/IconLabelList"/>
    <dgm:cxn modelId="{AD3B506E-11B5-4D1F-894D-07DDE7DA2EA0}" type="presParOf" srcId="{263FB170-B1C8-4409-A949-5925CADE7D93}" destId="{5FC93337-FD31-4A38-AD71-BAC8B2A8A565}" srcOrd="0" destOrd="0" presId="urn:microsoft.com/office/officeart/2018/2/layout/IconLabelList"/>
    <dgm:cxn modelId="{2B34F8D6-D1EE-49B9-9BD5-9552EF50BCA3}" type="presParOf" srcId="{263FB170-B1C8-4409-A949-5925CADE7D93}" destId="{A6CEA1F1-D886-4A10-A1A3-7207C0A68DC9}" srcOrd="1" destOrd="0" presId="urn:microsoft.com/office/officeart/2018/2/layout/IconLabelList"/>
    <dgm:cxn modelId="{21390C36-9E3E-4925-B5B9-E7BBA75E7E4B}" type="presParOf" srcId="{263FB170-B1C8-4409-A949-5925CADE7D93}" destId="{6F84CEA6-6B94-4014-871E-BD4F32F18AF9}" srcOrd="2" destOrd="0" presId="urn:microsoft.com/office/officeart/2018/2/layout/IconLabelList"/>
    <dgm:cxn modelId="{57489533-1DD4-4B48-8794-BAE4CFD90447}" type="presParOf" srcId="{30F29F22-8F30-4AE7-BA88-5BA6A34C8F12}" destId="{7A8377D3-8363-4266-BF06-EB353C2A4141}" srcOrd="3" destOrd="0" presId="urn:microsoft.com/office/officeart/2018/2/layout/IconLabelList"/>
    <dgm:cxn modelId="{E18F0CF1-A251-4DA5-B929-0296EFCCB5C3}" type="presParOf" srcId="{30F29F22-8F30-4AE7-BA88-5BA6A34C8F12}" destId="{B5FA2644-2CA8-4C8E-B833-D271F57AD31C}" srcOrd="4" destOrd="0" presId="urn:microsoft.com/office/officeart/2018/2/layout/IconLabelList"/>
    <dgm:cxn modelId="{30936E14-D1E2-4028-A1E5-25B77B125130}" type="presParOf" srcId="{B5FA2644-2CA8-4C8E-B833-D271F57AD31C}" destId="{7DA57BA0-1A3E-4883-B38A-C4B3EB13892D}" srcOrd="0" destOrd="0" presId="urn:microsoft.com/office/officeart/2018/2/layout/IconLabelList"/>
    <dgm:cxn modelId="{720E102D-1B4F-4ADC-8552-BAFB92F50479}" type="presParOf" srcId="{B5FA2644-2CA8-4C8E-B833-D271F57AD31C}" destId="{382A456D-E7AC-48A8-A16C-21FD49EFA87D}" srcOrd="1" destOrd="0" presId="urn:microsoft.com/office/officeart/2018/2/layout/IconLabelList"/>
    <dgm:cxn modelId="{14E09AEC-62F8-4650-AED4-63966AB28227}" type="presParOf" srcId="{B5FA2644-2CA8-4C8E-B833-D271F57AD31C}" destId="{AFD62D59-4C87-4052-B65F-9B783A82F9D5}" srcOrd="2" destOrd="0" presId="urn:microsoft.com/office/officeart/2018/2/layout/IconLabelList"/>
    <dgm:cxn modelId="{CDA3C776-1938-4531-9B32-DE469EC58A33}" type="presParOf" srcId="{30F29F22-8F30-4AE7-BA88-5BA6A34C8F12}" destId="{945E7D8C-BEFC-4183-A21E-226E2A68619A}" srcOrd="5" destOrd="0" presId="urn:microsoft.com/office/officeart/2018/2/layout/IconLabelList"/>
    <dgm:cxn modelId="{C34200A9-CCF2-471C-97BA-09C4B41E28DD}" type="presParOf" srcId="{30F29F22-8F30-4AE7-BA88-5BA6A34C8F12}" destId="{2A2AA972-A12E-4D00-85FC-D706DDA6995D}" srcOrd="6" destOrd="0" presId="urn:microsoft.com/office/officeart/2018/2/layout/IconLabelList"/>
    <dgm:cxn modelId="{3694B047-961D-497A-AA98-FCF57496B1C5}" type="presParOf" srcId="{2A2AA972-A12E-4D00-85FC-D706DDA6995D}" destId="{0412FF7C-69C7-4093-8BEC-2AD534988B66}" srcOrd="0" destOrd="0" presId="urn:microsoft.com/office/officeart/2018/2/layout/IconLabelList"/>
    <dgm:cxn modelId="{3982658C-0253-450E-B33E-5DF80A184FE4}" type="presParOf" srcId="{2A2AA972-A12E-4D00-85FC-D706DDA6995D}" destId="{EFEABFCE-48F3-4AF4-8D9E-24E19740A261}" srcOrd="1" destOrd="0" presId="urn:microsoft.com/office/officeart/2018/2/layout/IconLabelList"/>
    <dgm:cxn modelId="{7D2FE862-02D8-4C69-A266-12DBBA40F157}" type="presParOf" srcId="{2A2AA972-A12E-4D00-85FC-D706DDA6995D}" destId="{6BBC5FE0-059F-43D3-83F1-120C6F112AB0}" srcOrd="2" destOrd="0" presId="urn:microsoft.com/office/officeart/2018/2/layout/IconLabelList"/>
    <dgm:cxn modelId="{276F02D7-FBC1-4015-907A-DFB8763A6F58}" type="presParOf" srcId="{30F29F22-8F30-4AE7-BA88-5BA6A34C8F12}" destId="{0F30EC4C-16CF-4E3A-86F3-BEE05400F2BA}" srcOrd="7" destOrd="0" presId="urn:microsoft.com/office/officeart/2018/2/layout/IconLabelList"/>
    <dgm:cxn modelId="{92A75C65-707A-412D-8241-83FC471078B7}" type="presParOf" srcId="{30F29F22-8F30-4AE7-BA88-5BA6A34C8F12}" destId="{B8950936-7BA7-44C7-A246-7F37178E4043}" srcOrd="8" destOrd="0" presId="urn:microsoft.com/office/officeart/2018/2/layout/IconLabelList"/>
    <dgm:cxn modelId="{8E66C73B-945C-40B2-9D8C-3449BD97DC85}" type="presParOf" srcId="{B8950936-7BA7-44C7-A246-7F37178E4043}" destId="{3C58300C-ECC6-488B-AF22-3015F30BEA74}" srcOrd="0" destOrd="0" presId="urn:microsoft.com/office/officeart/2018/2/layout/IconLabelList"/>
    <dgm:cxn modelId="{2CCEED5F-E4EB-4F4F-AD4E-FE62D3F43777}" type="presParOf" srcId="{B8950936-7BA7-44C7-A246-7F37178E4043}" destId="{DD96DF45-8A7C-428E-B2B1-4947C60473CD}" srcOrd="1" destOrd="0" presId="urn:microsoft.com/office/officeart/2018/2/layout/IconLabelList"/>
    <dgm:cxn modelId="{4C93D23B-9AEF-4407-AB54-AFF45152491F}" type="presParOf" srcId="{B8950936-7BA7-44C7-A246-7F37178E4043}" destId="{B7C0D4A5-55AC-44CC-901B-F4283DF8E9B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EE87F-80E5-4EFD-9E4B-323998F195F1}">
      <dsp:nvSpPr>
        <dsp:cNvPr id="0" name=""/>
        <dsp:cNvSpPr/>
      </dsp:nvSpPr>
      <dsp:spPr>
        <a:xfrm>
          <a:off x="622800" y="79339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492EE1-0C1D-437E-83E9-190E4A3A7BE5}">
      <dsp:nvSpPr>
        <dsp:cNvPr id="0" name=""/>
        <dsp:cNvSpPr/>
      </dsp:nvSpPr>
      <dsp:spPr>
        <a:xfrm>
          <a:off x="127800" y="2018136"/>
          <a:ext cx="1800000" cy="153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Application Deployment</a:t>
          </a:r>
          <a:r>
            <a:rPr lang="en-US" sz="1100" b="0" i="0" kern="1200"/>
            <a:t>: This model could be integrated into systems that scan or monitor network traffic, providing real-time phishing detection to individuals or businesses.</a:t>
          </a:r>
          <a:endParaRPr lang="en-US" sz="1100" kern="1200"/>
        </a:p>
      </dsp:txBody>
      <dsp:txXfrm>
        <a:off x="127800" y="2018136"/>
        <a:ext cx="1800000" cy="1539802"/>
      </dsp:txXfrm>
    </dsp:sp>
    <dsp:sp modelId="{5FC93337-FD31-4A38-AD71-BAC8B2A8A565}">
      <dsp:nvSpPr>
        <dsp:cNvPr id="0" name=""/>
        <dsp:cNvSpPr/>
      </dsp:nvSpPr>
      <dsp:spPr>
        <a:xfrm>
          <a:off x="2737800" y="79339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84CEA6-6B94-4014-871E-BD4F32F18AF9}">
      <dsp:nvSpPr>
        <dsp:cNvPr id="0" name=""/>
        <dsp:cNvSpPr/>
      </dsp:nvSpPr>
      <dsp:spPr>
        <a:xfrm>
          <a:off x="2242800" y="2018136"/>
          <a:ext cx="1800000" cy="153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Model Improvement</a:t>
          </a:r>
          <a:r>
            <a:rPr lang="en-US" sz="1100" b="0" i="0" kern="1200"/>
            <a:t>: Although the current model's accuracy is quite high, further optimisation is possible. This could be achieved by trying out different algorithms, improvising preprocessing steps or tuning hyperparameters.</a:t>
          </a:r>
          <a:endParaRPr lang="en-US" sz="1100" kern="1200"/>
        </a:p>
      </dsp:txBody>
      <dsp:txXfrm>
        <a:off x="2242800" y="2018136"/>
        <a:ext cx="1800000" cy="1539802"/>
      </dsp:txXfrm>
    </dsp:sp>
    <dsp:sp modelId="{7DA57BA0-1A3E-4883-B38A-C4B3EB13892D}">
      <dsp:nvSpPr>
        <dsp:cNvPr id="0" name=""/>
        <dsp:cNvSpPr/>
      </dsp:nvSpPr>
      <dsp:spPr>
        <a:xfrm>
          <a:off x="4852800" y="79339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62D59-4C87-4052-B65F-9B783A82F9D5}">
      <dsp:nvSpPr>
        <dsp:cNvPr id="0" name=""/>
        <dsp:cNvSpPr/>
      </dsp:nvSpPr>
      <dsp:spPr>
        <a:xfrm>
          <a:off x="4357800" y="2018136"/>
          <a:ext cx="1800000" cy="153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Extend Phishing Detection Scope</a:t>
          </a:r>
          <a:r>
            <a:rPr lang="en-US" sz="1100" b="0" i="0" kern="1200"/>
            <a:t>: Phishing is now present not just in URLs but also in emails, messages, and social media. The same concept can be expanded to identify these threats.</a:t>
          </a:r>
          <a:endParaRPr lang="en-US" sz="1100" kern="1200"/>
        </a:p>
      </dsp:txBody>
      <dsp:txXfrm>
        <a:off x="4357800" y="2018136"/>
        <a:ext cx="1800000" cy="1539802"/>
      </dsp:txXfrm>
    </dsp:sp>
    <dsp:sp modelId="{0412FF7C-69C7-4093-8BEC-2AD534988B66}">
      <dsp:nvSpPr>
        <dsp:cNvPr id="0" name=""/>
        <dsp:cNvSpPr/>
      </dsp:nvSpPr>
      <dsp:spPr>
        <a:xfrm>
          <a:off x="6967800" y="79339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C5FE0-059F-43D3-83F1-120C6F112AB0}">
      <dsp:nvSpPr>
        <dsp:cNvPr id="0" name=""/>
        <dsp:cNvSpPr/>
      </dsp:nvSpPr>
      <dsp:spPr>
        <a:xfrm>
          <a:off x="6472800" y="2018136"/>
          <a:ext cx="1800000" cy="153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Real-Time Learning</a:t>
          </a:r>
          <a:r>
            <a:rPr lang="en-US" sz="1100" b="0" i="0" kern="1200"/>
            <a:t>: If a steady stream of new data could be secured, the model could continually learn and adapt to new strategies used by phishers.</a:t>
          </a:r>
          <a:endParaRPr lang="en-US" sz="1100" kern="1200"/>
        </a:p>
      </dsp:txBody>
      <dsp:txXfrm>
        <a:off x="6472800" y="2018136"/>
        <a:ext cx="1800000" cy="1539802"/>
      </dsp:txXfrm>
    </dsp:sp>
    <dsp:sp modelId="{3C58300C-ECC6-488B-AF22-3015F30BEA74}">
      <dsp:nvSpPr>
        <dsp:cNvPr id="0" name=""/>
        <dsp:cNvSpPr/>
      </dsp:nvSpPr>
      <dsp:spPr>
        <a:xfrm>
          <a:off x="9082800" y="79339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0D4A5-55AC-44CC-901B-F4283DF8E9B8}">
      <dsp:nvSpPr>
        <dsp:cNvPr id="0" name=""/>
        <dsp:cNvSpPr/>
      </dsp:nvSpPr>
      <dsp:spPr>
        <a:xfrm>
          <a:off x="8587800" y="2018136"/>
          <a:ext cx="1800000" cy="153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Phishing Classification</a:t>
          </a:r>
          <a:r>
            <a:rPr lang="en-US" sz="1100" b="0" i="0" kern="1200"/>
            <a:t>: In addition to binary classification (phishing vs. legitimate), we could attempt multiclass classification. For instance, categorize URLs by phishing strategy, such as deceptive phishing, spear phishing, or pharming.</a:t>
          </a:r>
          <a:endParaRPr lang="en-US" sz="1100" kern="1200"/>
        </a:p>
      </dsp:txBody>
      <dsp:txXfrm>
        <a:off x="8587800" y="2018136"/>
        <a:ext cx="1800000" cy="153980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4E91-E58F-49FA-8B33-5E1F89B78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ECCA12-C090-491F-B87E-BA97287B7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5A2FA7-4B06-46F7-BDD2-07C104244C73}"/>
              </a:ext>
            </a:extLst>
          </p:cNvPr>
          <p:cNvSpPr>
            <a:spLocks noGrp="1"/>
          </p:cNvSpPr>
          <p:nvPr>
            <p:ph type="dt" sz="half" idx="10"/>
          </p:nvPr>
        </p:nvSpPr>
        <p:spPr/>
        <p:txBody>
          <a:bodyPr/>
          <a:lstStyle/>
          <a:p>
            <a:fld id="{02AC24A9-CCB6-4F8D-B8DB-C2F3692CFA5A}" type="datetimeFigureOut">
              <a:rPr lang="en-US" smtClean="0"/>
              <a:t>4/4/2024</a:t>
            </a:fld>
            <a:endParaRPr lang="en-US" dirty="0"/>
          </a:p>
        </p:txBody>
      </p:sp>
      <p:sp>
        <p:nvSpPr>
          <p:cNvPr id="5" name="Footer Placeholder 4">
            <a:extLst>
              <a:ext uri="{FF2B5EF4-FFF2-40B4-BE49-F238E27FC236}">
                <a16:creationId xmlns:a16="http://schemas.microsoft.com/office/drawing/2014/main" id="{AC05FDB2-EFB6-41A6-9E29-B846C2E90C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C0524B-03C9-484B-ABB9-96B24D37497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4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C493-0C40-4B33-B8C7-43A2CE69B6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8E38AB-7992-44E9-BF21-DFA1CE26C1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98865-8E07-491D-9768-B435766033C2}"/>
              </a:ext>
            </a:extLst>
          </p:cNvPr>
          <p:cNvSpPr>
            <a:spLocks noGrp="1"/>
          </p:cNvSpPr>
          <p:nvPr>
            <p:ph type="dt" sz="half" idx="10"/>
          </p:nvPr>
        </p:nvSpPr>
        <p:spPr/>
        <p:txBody>
          <a:bodyPr/>
          <a:lstStyle/>
          <a:p>
            <a:fld id="{02AC24A9-CCB6-4F8D-B8DB-C2F3692CFA5A}" type="datetimeFigureOut">
              <a:rPr lang="en-US" smtClean="0"/>
              <a:t>4/4/2024</a:t>
            </a:fld>
            <a:endParaRPr lang="en-US"/>
          </a:p>
        </p:txBody>
      </p:sp>
      <p:sp>
        <p:nvSpPr>
          <p:cNvPr id="5" name="Footer Placeholder 4">
            <a:extLst>
              <a:ext uri="{FF2B5EF4-FFF2-40B4-BE49-F238E27FC236}">
                <a16:creationId xmlns:a16="http://schemas.microsoft.com/office/drawing/2014/main" id="{D2E8B37D-7F77-4815-A385-33BA779F6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8C329-9D98-43DD-8418-18EACCA26F1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03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E2412-BBCB-499C-BBFA-595D59EB89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AF6EE4-2F8E-44DD-8F96-575955638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BB619-EB97-460D-A19A-5D6BD089967D}"/>
              </a:ext>
            </a:extLst>
          </p:cNvPr>
          <p:cNvSpPr>
            <a:spLocks noGrp="1"/>
          </p:cNvSpPr>
          <p:nvPr>
            <p:ph type="dt" sz="half" idx="10"/>
          </p:nvPr>
        </p:nvSpPr>
        <p:spPr/>
        <p:txBody>
          <a:bodyPr/>
          <a:lstStyle/>
          <a:p>
            <a:fld id="{02AC24A9-CCB6-4F8D-B8DB-C2F3692CFA5A}" type="datetimeFigureOut">
              <a:rPr lang="en-US" smtClean="0"/>
              <a:t>4/4/2024</a:t>
            </a:fld>
            <a:endParaRPr lang="en-US"/>
          </a:p>
        </p:txBody>
      </p:sp>
      <p:sp>
        <p:nvSpPr>
          <p:cNvPr id="5" name="Footer Placeholder 4">
            <a:extLst>
              <a:ext uri="{FF2B5EF4-FFF2-40B4-BE49-F238E27FC236}">
                <a16:creationId xmlns:a16="http://schemas.microsoft.com/office/drawing/2014/main" id="{0BC4EEEC-FEA0-4208-99AC-ACCDC45A8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C90A0-2C3F-48F4-BECA-38B060E0900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170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67FD-F75D-4DEE-87A4-AE6AFAA8D0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9C34-3D0D-472B-AA65-4C5371BDE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550F0-99AE-4178-BE8C-C0A0BF3AC5B1}"/>
              </a:ext>
            </a:extLst>
          </p:cNvPr>
          <p:cNvSpPr>
            <a:spLocks noGrp="1"/>
          </p:cNvSpPr>
          <p:nvPr>
            <p:ph type="dt" sz="half" idx="10"/>
          </p:nvPr>
        </p:nvSpPr>
        <p:spPr/>
        <p:txBody>
          <a:bodyPr/>
          <a:lstStyle/>
          <a:p>
            <a:fld id="{02AC24A9-CCB6-4F8D-B8DB-C2F3692CFA5A}" type="datetimeFigureOut">
              <a:rPr lang="en-US" smtClean="0"/>
              <a:t>4/4/2024</a:t>
            </a:fld>
            <a:endParaRPr lang="en-US"/>
          </a:p>
        </p:txBody>
      </p:sp>
      <p:sp>
        <p:nvSpPr>
          <p:cNvPr id="5" name="Footer Placeholder 4">
            <a:extLst>
              <a:ext uri="{FF2B5EF4-FFF2-40B4-BE49-F238E27FC236}">
                <a16:creationId xmlns:a16="http://schemas.microsoft.com/office/drawing/2014/main" id="{184D1A77-777E-448F-8471-4385DACC3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BFC31-6C62-4885-98DC-F7D7F2C3319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599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BBF0-FF8E-461F-8042-E817D766E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5D7D5-0189-4CA8-BE72-D0DB9C663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1E997-23CE-4867-B584-13F5FDDA3DC4}"/>
              </a:ext>
            </a:extLst>
          </p:cNvPr>
          <p:cNvSpPr>
            <a:spLocks noGrp="1"/>
          </p:cNvSpPr>
          <p:nvPr>
            <p:ph type="dt" sz="half" idx="10"/>
          </p:nvPr>
        </p:nvSpPr>
        <p:spPr/>
        <p:txBody>
          <a:bodyPr/>
          <a:lstStyle/>
          <a:p>
            <a:fld id="{02AC24A9-CCB6-4F8D-B8DB-C2F3692CFA5A}" type="datetimeFigureOut">
              <a:rPr lang="en-US" smtClean="0"/>
              <a:t>4/4/2024</a:t>
            </a:fld>
            <a:endParaRPr lang="en-US"/>
          </a:p>
        </p:txBody>
      </p:sp>
      <p:sp>
        <p:nvSpPr>
          <p:cNvPr id="5" name="Footer Placeholder 4">
            <a:extLst>
              <a:ext uri="{FF2B5EF4-FFF2-40B4-BE49-F238E27FC236}">
                <a16:creationId xmlns:a16="http://schemas.microsoft.com/office/drawing/2014/main" id="{43A00490-CE1C-4ACA-A67E-B20247AD9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222B3-44B9-4098-BC4C-5425C110E47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304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2D5A-55C7-4422-8F55-79D5D31CCC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EDFC-ED01-4D9D-A722-F9772BB86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A5FC74-F715-484E-8A68-9740543EF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722E46-C4A3-4F27-8E06-9597E4D09981}"/>
              </a:ext>
            </a:extLst>
          </p:cNvPr>
          <p:cNvSpPr>
            <a:spLocks noGrp="1"/>
          </p:cNvSpPr>
          <p:nvPr>
            <p:ph type="dt" sz="half" idx="10"/>
          </p:nvPr>
        </p:nvSpPr>
        <p:spPr/>
        <p:txBody>
          <a:bodyPr/>
          <a:lstStyle/>
          <a:p>
            <a:fld id="{02AC24A9-CCB6-4F8D-B8DB-C2F3692CFA5A}" type="datetimeFigureOut">
              <a:rPr lang="en-US" smtClean="0"/>
              <a:t>4/4/2024</a:t>
            </a:fld>
            <a:endParaRPr lang="en-US"/>
          </a:p>
        </p:txBody>
      </p:sp>
      <p:sp>
        <p:nvSpPr>
          <p:cNvPr id="6" name="Footer Placeholder 5">
            <a:extLst>
              <a:ext uri="{FF2B5EF4-FFF2-40B4-BE49-F238E27FC236}">
                <a16:creationId xmlns:a16="http://schemas.microsoft.com/office/drawing/2014/main" id="{4DDEC480-71E6-42EB-AEE2-6F9D3F680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4747E-8CCD-4787-B4B2-105A1373C26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419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997C-3702-4245-A5F3-41F5704A78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F04C7E-5ECB-480A-91C8-9CFC00C1D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15E2F-49E2-4DC1-AAAF-933E0295E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1AE178-2122-43A0-B8E9-C24E2CAFB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5C895D-F806-4CEB-B933-4451C2EFD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A47356-EB7F-41EC-8303-18DE4C32C7E7}"/>
              </a:ext>
            </a:extLst>
          </p:cNvPr>
          <p:cNvSpPr>
            <a:spLocks noGrp="1"/>
          </p:cNvSpPr>
          <p:nvPr>
            <p:ph type="dt" sz="half" idx="10"/>
          </p:nvPr>
        </p:nvSpPr>
        <p:spPr/>
        <p:txBody>
          <a:bodyPr/>
          <a:lstStyle/>
          <a:p>
            <a:fld id="{02AC24A9-CCB6-4F8D-B8DB-C2F3692CFA5A}" type="datetimeFigureOut">
              <a:rPr lang="en-US" smtClean="0"/>
              <a:t>4/4/2024</a:t>
            </a:fld>
            <a:endParaRPr lang="en-US"/>
          </a:p>
        </p:txBody>
      </p:sp>
      <p:sp>
        <p:nvSpPr>
          <p:cNvPr id="8" name="Footer Placeholder 7">
            <a:extLst>
              <a:ext uri="{FF2B5EF4-FFF2-40B4-BE49-F238E27FC236}">
                <a16:creationId xmlns:a16="http://schemas.microsoft.com/office/drawing/2014/main" id="{CE5A88C4-56A3-42DC-903C-B8C90B2F3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8493E1-FB0B-4E17-AE1E-2C391565581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250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4045-D3CC-40CD-B992-6A4716A863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125CEB-C610-422C-9DD0-0D2AA08939A1}"/>
              </a:ext>
            </a:extLst>
          </p:cNvPr>
          <p:cNvSpPr>
            <a:spLocks noGrp="1"/>
          </p:cNvSpPr>
          <p:nvPr>
            <p:ph type="dt" sz="half" idx="10"/>
          </p:nvPr>
        </p:nvSpPr>
        <p:spPr/>
        <p:txBody>
          <a:bodyPr/>
          <a:lstStyle/>
          <a:p>
            <a:fld id="{02AC24A9-CCB6-4F8D-B8DB-C2F3692CFA5A}" type="datetimeFigureOut">
              <a:rPr lang="en-US" smtClean="0"/>
              <a:t>4/4/2024</a:t>
            </a:fld>
            <a:endParaRPr lang="en-US"/>
          </a:p>
        </p:txBody>
      </p:sp>
      <p:sp>
        <p:nvSpPr>
          <p:cNvPr id="4" name="Footer Placeholder 3">
            <a:extLst>
              <a:ext uri="{FF2B5EF4-FFF2-40B4-BE49-F238E27FC236}">
                <a16:creationId xmlns:a16="http://schemas.microsoft.com/office/drawing/2014/main" id="{DE1EE18B-A6C9-4D9C-888C-F253280C9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635DAC-88DF-4941-BA49-A7976A7C5B4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883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94420-AA6D-4341-B1B6-766F0CF7202A}"/>
              </a:ext>
            </a:extLst>
          </p:cNvPr>
          <p:cNvSpPr>
            <a:spLocks noGrp="1"/>
          </p:cNvSpPr>
          <p:nvPr>
            <p:ph type="dt" sz="half" idx="10"/>
          </p:nvPr>
        </p:nvSpPr>
        <p:spPr/>
        <p:txBody>
          <a:bodyPr/>
          <a:lstStyle/>
          <a:p>
            <a:fld id="{02AC24A9-CCB6-4F8D-B8DB-C2F3692CFA5A}" type="datetimeFigureOut">
              <a:rPr lang="en-US" smtClean="0"/>
              <a:t>4/4/2024</a:t>
            </a:fld>
            <a:endParaRPr lang="en-US"/>
          </a:p>
        </p:txBody>
      </p:sp>
      <p:sp>
        <p:nvSpPr>
          <p:cNvPr id="3" name="Footer Placeholder 2">
            <a:extLst>
              <a:ext uri="{FF2B5EF4-FFF2-40B4-BE49-F238E27FC236}">
                <a16:creationId xmlns:a16="http://schemas.microsoft.com/office/drawing/2014/main" id="{538E9EC5-E7F1-4FDA-AB3B-11CBB44DD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1E643-AAF8-4216-9FE3-16722891902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192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4620-EFA8-4490-BA14-405FE5DCB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9C4D5D-F980-4657-845A-B376E4B59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8DAAF0-A069-4419-B7B8-489E9D790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88D49-0582-4C29-BDBD-F0A5A9F7E934}"/>
              </a:ext>
            </a:extLst>
          </p:cNvPr>
          <p:cNvSpPr>
            <a:spLocks noGrp="1"/>
          </p:cNvSpPr>
          <p:nvPr>
            <p:ph type="dt" sz="half" idx="10"/>
          </p:nvPr>
        </p:nvSpPr>
        <p:spPr/>
        <p:txBody>
          <a:bodyPr/>
          <a:lstStyle/>
          <a:p>
            <a:fld id="{02AC24A9-CCB6-4F8D-B8DB-C2F3692CFA5A}" type="datetimeFigureOut">
              <a:rPr lang="en-US" smtClean="0"/>
              <a:t>4/4/2024</a:t>
            </a:fld>
            <a:endParaRPr lang="en-US" dirty="0"/>
          </a:p>
        </p:txBody>
      </p:sp>
      <p:sp>
        <p:nvSpPr>
          <p:cNvPr id="6" name="Footer Placeholder 5">
            <a:extLst>
              <a:ext uri="{FF2B5EF4-FFF2-40B4-BE49-F238E27FC236}">
                <a16:creationId xmlns:a16="http://schemas.microsoft.com/office/drawing/2014/main" id="{5BDCA1F3-D974-4BDE-AAA3-E8DB912CD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FB735-74AE-41E1-858B-CDFBAB0D87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232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455B-8F41-40FA-90AB-88D73CF33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20F8FA-FD60-4E4F-8672-C9A2B10D7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AD66F3-27B2-4455-BBCC-1FF75CCCE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B2DE9-C078-4E51-A91D-F7EAE5F370F0}"/>
              </a:ext>
            </a:extLst>
          </p:cNvPr>
          <p:cNvSpPr>
            <a:spLocks noGrp="1"/>
          </p:cNvSpPr>
          <p:nvPr>
            <p:ph type="dt" sz="half" idx="10"/>
          </p:nvPr>
        </p:nvSpPr>
        <p:spPr/>
        <p:txBody>
          <a:bodyPr/>
          <a:lstStyle/>
          <a:p>
            <a:fld id="{02AC24A9-CCB6-4F8D-B8DB-C2F3692CFA5A}" type="datetimeFigureOut">
              <a:rPr lang="en-US" smtClean="0"/>
              <a:t>4/4/2024</a:t>
            </a:fld>
            <a:endParaRPr lang="en-US"/>
          </a:p>
        </p:txBody>
      </p:sp>
      <p:sp>
        <p:nvSpPr>
          <p:cNvPr id="6" name="Footer Placeholder 5">
            <a:extLst>
              <a:ext uri="{FF2B5EF4-FFF2-40B4-BE49-F238E27FC236}">
                <a16:creationId xmlns:a16="http://schemas.microsoft.com/office/drawing/2014/main" id="{D4FD68F4-A277-40D8-BE0D-C27BF845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C4FCE-61CA-4F7E-9AE8-E08E66AC0F7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654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80553-61F3-4B41-807E-427C41793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5ADD8-69A3-4C07-8021-2AABBF6F6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4EB83-93E9-40F1-B61D-A1F4CDFF6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4/4/2024</a:t>
            </a:fld>
            <a:endParaRPr lang="en-US"/>
          </a:p>
        </p:txBody>
      </p:sp>
      <p:sp>
        <p:nvSpPr>
          <p:cNvPr id="5" name="Footer Placeholder 4">
            <a:extLst>
              <a:ext uri="{FF2B5EF4-FFF2-40B4-BE49-F238E27FC236}">
                <a16:creationId xmlns:a16="http://schemas.microsoft.com/office/drawing/2014/main" id="{EEA19552-2FA9-4688-B1F7-34916D846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6DB343-B294-426D-9D27-3DADD45DF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023971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sitek.net/dont-get-phishe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hreyagopal/Phishing-Website-Detection-by-Machine-Learning-Techniques/blob/master/URL%20Feature%20Extraction.ipynb" TargetMode="External"/><Relationship Id="rId2" Type="http://schemas.openxmlformats.org/officeDocument/2006/relationships/hyperlink" Target="https://archive.ics.uci.edu/ml/datasets/Phishing+Websites" TargetMode="External"/><Relationship Id="rId1" Type="http://schemas.openxmlformats.org/officeDocument/2006/relationships/slideLayout" Target="../slideLayouts/slideLayout2.xml"/><Relationship Id="rId5" Type="http://schemas.openxmlformats.org/officeDocument/2006/relationships/hyperlink" Target="https://arxiv.org/pdf/2201.10752" TargetMode="External"/><Relationship Id="rId4" Type="http://schemas.openxmlformats.org/officeDocument/2006/relationships/hyperlink" Target="https://ieeexplore.ieee.org/document/98248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18F82D2F-44A7-42AA-B2FD-C8F84A52132B}"/>
              </a:ext>
            </a:extLst>
          </p:cNvPr>
          <p:cNvSpPr>
            <a:spLocks noGrp="1"/>
          </p:cNvSpPr>
          <p:nvPr>
            <p:ph type="ctrTitle"/>
          </p:nvPr>
        </p:nvSpPr>
        <p:spPr>
          <a:xfrm>
            <a:off x="1472608" y="1380564"/>
            <a:ext cx="4561369" cy="2346229"/>
          </a:xfrm>
        </p:spPr>
        <p:txBody>
          <a:bodyPr vert="horz" lIns="91440" tIns="45720" rIns="91440" bIns="45720" rtlCol="0" anchor="b">
            <a:normAutofit/>
          </a:bodyPr>
          <a:lstStyle/>
          <a:p>
            <a:r>
              <a:rPr lang="en-US" sz="3200" b="1" kern="1200">
                <a:solidFill>
                  <a:srgbClr val="595959"/>
                </a:solidFill>
                <a:latin typeface="+mj-lt"/>
                <a:ea typeface="+mj-ea"/>
                <a:cs typeface="+mj-cs"/>
              </a:rPr>
              <a:t>DETECTION OF PHISHING USING </a:t>
            </a:r>
            <a:br>
              <a:rPr lang="en-US" sz="3200" b="1" kern="1200">
                <a:solidFill>
                  <a:srgbClr val="595959"/>
                </a:solidFill>
                <a:latin typeface="+mj-lt"/>
                <a:ea typeface="+mj-ea"/>
                <a:cs typeface="+mj-cs"/>
              </a:rPr>
            </a:br>
            <a:r>
              <a:rPr lang="en-US" sz="3200" b="1" kern="1200">
                <a:solidFill>
                  <a:srgbClr val="595959"/>
                </a:solidFill>
                <a:latin typeface="+mj-lt"/>
                <a:ea typeface="+mj-ea"/>
                <a:cs typeface="+mj-cs"/>
              </a:rPr>
              <a:t>MACHINE LEARNING</a:t>
            </a:r>
          </a:p>
        </p:txBody>
      </p:sp>
      <p:sp>
        <p:nvSpPr>
          <p:cNvPr id="11" name="Title 1">
            <a:extLst>
              <a:ext uri="{FF2B5EF4-FFF2-40B4-BE49-F238E27FC236}">
                <a16:creationId xmlns:a16="http://schemas.microsoft.com/office/drawing/2014/main" id="{173BAFAE-40D6-75E8-BCB8-96C22DD83ACE}"/>
              </a:ext>
            </a:extLst>
          </p:cNvPr>
          <p:cNvSpPr txBox="1">
            <a:spLocks/>
          </p:cNvSpPr>
          <p:nvPr/>
        </p:nvSpPr>
        <p:spPr>
          <a:xfrm>
            <a:off x="1472608" y="4061345"/>
            <a:ext cx="4561369" cy="141609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1000"/>
              </a:spcBef>
            </a:pPr>
            <a:r>
              <a:rPr lang="en-US" sz="1400" b="1" kern="1200">
                <a:solidFill>
                  <a:srgbClr val="595959"/>
                </a:solidFill>
                <a:latin typeface="+mn-lt"/>
                <a:ea typeface="+mn-ea"/>
                <a:cs typeface="+mn-cs"/>
              </a:rPr>
              <a:t>BY :</a:t>
            </a:r>
            <a:br>
              <a:rPr lang="en-US" sz="1400" b="1" kern="1200">
                <a:solidFill>
                  <a:srgbClr val="595959"/>
                </a:solidFill>
                <a:latin typeface="+mn-lt"/>
                <a:ea typeface="+mn-ea"/>
                <a:cs typeface="+mn-cs"/>
              </a:rPr>
            </a:br>
            <a:r>
              <a:rPr lang="en-US" sz="1400" b="1" kern="1200">
                <a:solidFill>
                  <a:srgbClr val="595959"/>
                </a:solidFill>
                <a:latin typeface="+mn-lt"/>
                <a:ea typeface="+mn-ea"/>
                <a:cs typeface="+mn-cs"/>
              </a:rPr>
              <a:t>ELAMATHI.R</a:t>
            </a:r>
            <a:br>
              <a:rPr lang="en-US" sz="1400" b="1" kern="1200">
                <a:solidFill>
                  <a:srgbClr val="595959"/>
                </a:solidFill>
                <a:latin typeface="+mn-lt"/>
                <a:ea typeface="+mn-ea"/>
                <a:cs typeface="+mn-cs"/>
              </a:rPr>
            </a:br>
            <a:r>
              <a:rPr lang="en-US" sz="1400" b="1" kern="1200">
                <a:solidFill>
                  <a:srgbClr val="595959"/>
                </a:solidFill>
                <a:latin typeface="+mn-lt"/>
                <a:ea typeface="+mn-ea"/>
                <a:cs typeface="+mn-cs"/>
              </a:rPr>
              <a:t>JEPPIAAR INSITUTE OF TECHNOLOGY</a:t>
            </a:r>
            <a:br>
              <a:rPr lang="en-US" sz="1400" b="1" kern="1200">
                <a:solidFill>
                  <a:srgbClr val="595959"/>
                </a:solidFill>
                <a:latin typeface="+mn-lt"/>
                <a:ea typeface="+mn-ea"/>
                <a:cs typeface="+mn-cs"/>
              </a:rPr>
            </a:br>
            <a:r>
              <a:rPr lang="en-US" sz="1400" b="1" kern="1200">
                <a:solidFill>
                  <a:srgbClr val="595959"/>
                </a:solidFill>
                <a:latin typeface="+mn-lt"/>
                <a:ea typeface="+mn-ea"/>
                <a:cs typeface="+mn-cs"/>
              </a:rPr>
              <a:t>ARTIFICIAL INTELLIGENCE &amp; DATA SCIENCE</a:t>
            </a:r>
          </a:p>
        </p:txBody>
      </p:sp>
      <p:pic>
        <p:nvPicPr>
          <p:cNvPr id="7" name="Picture 6" descr="A fishing rod and a computer&#10;&#10;Description automatically generated">
            <a:extLst>
              <a:ext uri="{FF2B5EF4-FFF2-40B4-BE49-F238E27FC236}">
                <a16:creationId xmlns:a16="http://schemas.microsoft.com/office/drawing/2014/main" id="{A295C0C1-263A-30CC-9893-8AE6A4563E3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10935" y="1861812"/>
            <a:ext cx="4018430" cy="3134375"/>
          </a:xfrm>
          <a:prstGeom prst="rect">
            <a:avLst/>
          </a:prstGeom>
        </p:spPr>
      </p:pic>
    </p:spTree>
    <p:extLst>
      <p:ext uri="{BB962C8B-B14F-4D97-AF65-F5344CB8AC3E}">
        <p14:creationId xmlns:p14="http://schemas.microsoft.com/office/powerpoint/2010/main" val="317854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907E470A-25F4-47D0-8FEC-EE9FD606B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6220E63-99E1-482A-A0A6-B47EB4BF8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1" name="Color Cover">
              <a:extLst>
                <a:ext uri="{FF2B5EF4-FFF2-40B4-BE49-F238E27FC236}">
                  <a16:creationId xmlns:a16="http://schemas.microsoft.com/office/drawing/2014/main" id="{F8610896-EA5E-4BE8-8398-C1AFC049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F44E9794-9C4B-427F-BB50-89D893347D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8618EE54-271A-4FE8-B6B3-D0FCF55A7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5" name="Color">
              <a:extLst>
                <a:ext uri="{FF2B5EF4-FFF2-40B4-BE49-F238E27FC236}">
                  <a16:creationId xmlns:a16="http://schemas.microsoft.com/office/drawing/2014/main" id="{ECA6F781-4382-4525-9DA8-9D66605F8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209C186B-2883-498E-A176-6B60F8B51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1ECB02F5-FB6F-C792-5CA0-2D8990DEB860}"/>
              </a:ext>
            </a:extLst>
          </p:cNvPr>
          <p:cNvSpPr>
            <a:spLocks noGrp="1"/>
          </p:cNvSpPr>
          <p:nvPr>
            <p:ph type="title"/>
          </p:nvPr>
        </p:nvSpPr>
        <p:spPr>
          <a:xfrm>
            <a:off x="1492504" y="749472"/>
            <a:ext cx="5309616" cy="5160789"/>
          </a:xfrm>
        </p:spPr>
        <p:txBody>
          <a:bodyPr anchor="ctr">
            <a:normAutofit/>
          </a:bodyPr>
          <a:lstStyle/>
          <a:p>
            <a:r>
              <a:rPr lang="en-IN" sz="8000" dirty="0">
                <a:solidFill>
                  <a:schemeClr val="bg1"/>
                </a:solidFill>
                <a:latin typeface="Times New Roman"/>
                <a:cs typeface="Times New Roman"/>
              </a:rPr>
              <a:t>RESULT</a:t>
            </a:r>
          </a:p>
        </p:txBody>
      </p:sp>
      <p:sp>
        <p:nvSpPr>
          <p:cNvPr id="3" name="Content Placeholder 2">
            <a:extLst>
              <a:ext uri="{FF2B5EF4-FFF2-40B4-BE49-F238E27FC236}">
                <a16:creationId xmlns:a16="http://schemas.microsoft.com/office/drawing/2014/main" id="{94C5A4A8-4EAB-5886-58BE-2E552BADB85A}"/>
              </a:ext>
            </a:extLst>
          </p:cNvPr>
          <p:cNvSpPr>
            <a:spLocks noGrp="1"/>
          </p:cNvSpPr>
          <p:nvPr>
            <p:ph idx="1"/>
          </p:nvPr>
        </p:nvSpPr>
        <p:spPr>
          <a:xfrm>
            <a:off x="6412302" y="891713"/>
            <a:ext cx="4584882" cy="5160790"/>
          </a:xfrm>
        </p:spPr>
        <p:txBody>
          <a:bodyPr anchor="ctr">
            <a:normAutofit/>
          </a:bodyPr>
          <a:lstStyle/>
          <a:p>
            <a:pPr marL="0" indent="0">
              <a:buNone/>
            </a:pPr>
            <a:r>
              <a:rPr lang="en-US" sz="1800" b="0" i="0" dirty="0">
                <a:solidFill>
                  <a:schemeClr val="bg1"/>
                </a:solidFill>
                <a:effectLst/>
                <a:latin typeface="__DM_Sans_0dfae3"/>
              </a:rPr>
              <a:t>The algorithm shows a very high degree of accuracy in detecting phishing URLs, with the Logistic Regression model achieving an impressive 98% accuracy in testing. This suggests that the model has successfully learned to distinguish between phishing and legitimate URLs.</a:t>
            </a:r>
            <a:endParaRPr lang="en-IN" sz="1800" dirty="0">
              <a:solidFill>
                <a:schemeClr val="bg1"/>
              </a:solidFill>
              <a:cs typeface="Calibri" panose="020F0502020204030204"/>
            </a:endParaRPr>
          </a:p>
        </p:txBody>
      </p:sp>
    </p:spTree>
    <p:extLst>
      <p:ext uri="{BB962C8B-B14F-4D97-AF65-F5344CB8AC3E}">
        <p14:creationId xmlns:p14="http://schemas.microsoft.com/office/powerpoint/2010/main" val="34251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4B7617-4CB9-F283-0DDD-F3C47B2913D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dirty="0">
                <a:latin typeface="Times New Roman"/>
                <a:cs typeface="Times New Roman"/>
              </a:rPr>
              <a:t>OUTPUT SCREENSHOT</a:t>
            </a:r>
            <a:endParaRPr lang="en-US" sz="3600" b="1" kern="1200">
              <a:solidFill>
                <a:schemeClr val="tx1"/>
              </a:solidFill>
              <a:latin typeface="Times New Roman"/>
              <a:cs typeface="Times New Roman"/>
            </a:endParaRPr>
          </a:p>
        </p:txBody>
      </p:sp>
      <p:pic>
        <p:nvPicPr>
          <p:cNvPr id="4" name="Content Placeholder 3" descr="A screenshot of a computer&#10;&#10;Description automatically generated">
            <a:extLst>
              <a:ext uri="{FF2B5EF4-FFF2-40B4-BE49-F238E27FC236}">
                <a16:creationId xmlns:a16="http://schemas.microsoft.com/office/drawing/2014/main" id="{4424F81B-45C2-E016-97CF-218E16111420}"/>
              </a:ext>
            </a:extLst>
          </p:cNvPr>
          <p:cNvPicPr>
            <a:picLocks noGrp="1" noChangeAspect="1"/>
          </p:cNvPicPr>
          <p:nvPr>
            <p:ph idx="1"/>
          </p:nvPr>
        </p:nvPicPr>
        <p:blipFill>
          <a:blip r:embed="rId2"/>
          <a:stretch>
            <a:fillRect/>
          </a:stretch>
        </p:blipFill>
        <p:spPr>
          <a:xfrm>
            <a:off x="723900" y="2568919"/>
            <a:ext cx="10744200" cy="3518724"/>
          </a:xfrm>
          <a:prstGeom prst="rect">
            <a:avLst/>
          </a:prstGeom>
        </p:spPr>
      </p:pic>
    </p:spTree>
    <p:extLst>
      <p:ext uri="{BB962C8B-B14F-4D97-AF65-F5344CB8AC3E}">
        <p14:creationId xmlns:p14="http://schemas.microsoft.com/office/powerpoint/2010/main" val="252315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73B8440-27F1-DDD2-1DAD-587D62813E44}"/>
              </a:ext>
            </a:extLst>
          </p:cNvPr>
          <p:cNvSpPr>
            <a:spLocks noGrp="1"/>
          </p:cNvSpPr>
          <p:nvPr>
            <p:ph type="title"/>
          </p:nvPr>
        </p:nvSpPr>
        <p:spPr>
          <a:xfrm>
            <a:off x="502920" y="713312"/>
            <a:ext cx="4038600" cy="5431376"/>
          </a:xfrm>
        </p:spPr>
        <p:txBody>
          <a:bodyPr>
            <a:normAutofit/>
          </a:bodyPr>
          <a:lstStyle/>
          <a:p>
            <a:r>
              <a:rPr lang="en-IN" b="1" dirty="0">
                <a:latin typeface="Times New Roman"/>
                <a:cs typeface="Times New Roman"/>
              </a:rPr>
              <a:t>CONCLUSION</a:t>
            </a:r>
          </a:p>
        </p:txBody>
      </p:sp>
      <p:sp>
        <p:nvSpPr>
          <p:cNvPr id="3" name="Content Placeholder 2">
            <a:extLst>
              <a:ext uri="{FF2B5EF4-FFF2-40B4-BE49-F238E27FC236}">
                <a16:creationId xmlns:a16="http://schemas.microsoft.com/office/drawing/2014/main" id="{6D6A08E6-14E6-4D38-86D6-825A338C3D77}"/>
              </a:ext>
            </a:extLst>
          </p:cNvPr>
          <p:cNvSpPr>
            <a:spLocks noGrp="1"/>
          </p:cNvSpPr>
          <p:nvPr>
            <p:ph idx="1"/>
          </p:nvPr>
        </p:nvSpPr>
        <p:spPr>
          <a:xfrm>
            <a:off x="6095999" y="713313"/>
            <a:ext cx="5257801" cy="5431376"/>
          </a:xfrm>
        </p:spPr>
        <p:txBody>
          <a:bodyPr anchor="ctr">
            <a:normAutofit/>
          </a:bodyPr>
          <a:lstStyle/>
          <a:p>
            <a:pPr marL="0" indent="0">
              <a:buNone/>
            </a:pPr>
            <a:r>
              <a:rPr lang="en-US" sz="2000" b="0" i="0">
                <a:effectLst/>
                <a:latin typeface="__DM_Sans_0dfae3"/>
              </a:rPr>
              <a:t>The algorithm's effectiveness </a:t>
            </a:r>
            <a:r>
              <a:rPr lang="en-US" sz="2000" b="0" i="0" err="1">
                <a:effectLst/>
                <a:latin typeface="__DM_Sans_0dfae3"/>
              </a:rPr>
              <a:t>emphasises</a:t>
            </a:r>
            <a:r>
              <a:rPr lang="en-US" sz="2000" b="0" i="0">
                <a:effectLst/>
                <a:latin typeface="__DM_Sans_0dfae3"/>
              </a:rPr>
              <a:t> the power and potential of machine learning and NLP in cybersecurity. It appears that, by using a combination of tokenization, stemming, and machine learning models, we can quickly identify potentially harmful URLs and protect users with considerable reliability.</a:t>
            </a:r>
            <a:endParaRPr lang="en-IN" sz="2000">
              <a:cs typeface="Calibri" panose="020F0502020204030204"/>
            </a:endParaRPr>
          </a:p>
        </p:txBody>
      </p:sp>
    </p:spTree>
    <p:extLst>
      <p:ext uri="{BB962C8B-B14F-4D97-AF65-F5344CB8AC3E}">
        <p14:creationId xmlns:p14="http://schemas.microsoft.com/office/powerpoint/2010/main" val="216149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DC52-32D9-4805-852E-C6F263BC504E}"/>
              </a:ext>
            </a:extLst>
          </p:cNvPr>
          <p:cNvSpPr>
            <a:spLocks noGrp="1"/>
          </p:cNvSpPr>
          <p:nvPr>
            <p:ph type="title"/>
          </p:nvPr>
        </p:nvSpPr>
        <p:spPr/>
        <p:txBody>
          <a:bodyPr>
            <a:normAutofit/>
          </a:bodyPr>
          <a:lstStyle/>
          <a:p>
            <a:r>
              <a:rPr lang="en-IN" sz="5400" dirty="0">
                <a:latin typeface="Times New Roman"/>
                <a:cs typeface="Times New Roman"/>
              </a:rPr>
              <a:t>FUTURE SCOPE</a:t>
            </a:r>
          </a:p>
        </p:txBody>
      </p:sp>
      <p:graphicFrame>
        <p:nvGraphicFramePr>
          <p:cNvPr id="5" name="Content Placeholder 2">
            <a:extLst>
              <a:ext uri="{FF2B5EF4-FFF2-40B4-BE49-F238E27FC236}">
                <a16:creationId xmlns:a16="http://schemas.microsoft.com/office/drawing/2014/main" id="{5C358DE0-B128-A425-DABD-0F20D2ED74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32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9BE99-C9B3-B378-AB56-6BD92A9484E6}"/>
              </a:ext>
            </a:extLst>
          </p:cNvPr>
          <p:cNvSpPr>
            <a:spLocks noGrp="1"/>
          </p:cNvSpPr>
          <p:nvPr>
            <p:ph type="title"/>
          </p:nvPr>
        </p:nvSpPr>
        <p:spPr>
          <a:xfrm>
            <a:off x="1102368" y="1877492"/>
            <a:ext cx="4030132" cy="3215373"/>
          </a:xfrm>
        </p:spPr>
        <p:txBody>
          <a:bodyPr>
            <a:normAutofit/>
          </a:bodyPr>
          <a:lstStyle/>
          <a:p>
            <a:pPr algn="ctr"/>
            <a:r>
              <a:rPr lang="en-IN" sz="4800" dirty="0">
                <a:solidFill>
                  <a:schemeClr val="bg1"/>
                </a:solidFill>
                <a:latin typeface="Times New Roman"/>
                <a:cs typeface="Times New Roman"/>
              </a:rPr>
              <a:t>REFRENCES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E8E9FA8-F565-9E88-EACC-A40947AB203A}"/>
              </a:ext>
            </a:extLst>
          </p:cNvPr>
          <p:cNvSpPr>
            <a:spLocks noGrp="1"/>
          </p:cNvSpPr>
          <p:nvPr>
            <p:ph idx="1"/>
          </p:nvPr>
        </p:nvSpPr>
        <p:spPr>
          <a:xfrm>
            <a:off x="6234868" y="1130846"/>
            <a:ext cx="5217173" cy="4351338"/>
          </a:xfrm>
        </p:spPr>
        <p:txBody>
          <a:bodyPr>
            <a:normAutofit/>
          </a:bodyPr>
          <a:lstStyle/>
          <a:p>
            <a:r>
              <a:rPr lang="en-IN" sz="2200" b="0" i="0" u="none" strike="noStrike">
                <a:solidFill>
                  <a:schemeClr val="bg1"/>
                </a:solidFill>
                <a:effectLst/>
                <a:latin typeface="system-ui"/>
                <a:hlinkClick r:id="rId2"/>
              </a:rPr>
              <a:t>https://archive.ics.uci.edu/ml/datasets/Phishing+Websites</a:t>
            </a:r>
            <a:endParaRPr lang="en-IN" sz="2200" b="0" i="0">
              <a:solidFill>
                <a:schemeClr val="bg1"/>
              </a:solidFill>
              <a:effectLst/>
              <a:latin typeface="system-ui"/>
            </a:endParaRPr>
          </a:p>
          <a:p>
            <a:r>
              <a:rPr lang="en-IN" sz="2200">
                <a:solidFill>
                  <a:schemeClr val="bg1"/>
                </a:solidFill>
                <a:hlinkClick r:id="rId3"/>
              </a:rPr>
              <a:t>https://github.com/shreyagopal/Phishing-Website-Detection-by-Machine-Learning-Technique</a:t>
            </a:r>
          </a:p>
          <a:p>
            <a:r>
              <a:rPr lang="en-IN" sz="2200">
                <a:solidFill>
                  <a:schemeClr val="bg1"/>
                </a:solidFill>
                <a:hlinkClick r:id="rId3"/>
              </a:rPr>
              <a:t>https://www.ncbi.nlm.nih.gov/pmc/articles/PMC8504731/ s/blob/master/URL%20Feature%20Extraction.ipynb</a:t>
            </a:r>
            <a:r>
              <a:rPr lang="en-IN" sz="2200">
                <a:solidFill>
                  <a:schemeClr val="bg1"/>
                </a:solidFill>
              </a:rPr>
              <a:t> </a:t>
            </a:r>
          </a:p>
          <a:p>
            <a:r>
              <a:rPr lang="en-IN" sz="2200">
                <a:solidFill>
                  <a:schemeClr val="bg1"/>
                </a:solidFill>
                <a:hlinkClick r:id="rId4"/>
              </a:rPr>
              <a:t>https://ieeexplore.ieee.org/document/9824801</a:t>
            </a:r>
            <a:r>
              <a:rPr lang="en-IN" sz="2200">
                <a:solidFill>
                  <a:schemeClr val="bg1"/>
                </a:solidFill>
              </a:rPr>
              <a:t> </a:t>
            </a:r>
          </a:p>
          <a:p>
            <a:r>
              <a:rPr lang="en-IN" sz="2200">
                <a:solidFill>
                  <a:schemeClr val="bg1"/>
                </a:solidFill>
                <a:hlinkClick r:id="rId5"/>
              </a:rPr>
              <a:t>https://arxiv.org/pdf/2201.10752</a:t>
            </a:r>
            <a:r>
              <a:rPr lang="en-IN" sz="2200">
                <a:solidFill>
                  <a:schemeClr val="bg1"/>
                </a:solidFill>
              </a:rPr>
              <a:t> </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4345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42F2F9E-40EF-46F3-835A-E8AF06A8BDE8}"/>
              </a:ext>
            </a:extLst>
          </p:cNvPr>
          <p:cNvSpPr>
            <a:spLocks noGrp="1"/>
          </p:cNvSpPr>
          <p:nvPr>
            <p:ph type="title"/>
          </p:nvPr>
        </p:nvSpPr>
        <p:spPr>
          <a:xfrm>
            <a:off x="284480" y="1243013"/>
            <a:ext cx="3855720" cy="4371974"/>
          </a:xfrm>
        </p:spPr>
        <p:txBody>
          <a:bodyPr>
            <a:normAutofit/>
          </a:bodyPr>
          <a:lstStyle/>
          <a:p>
            <a:r>
              <a:rPr lang="en-IN" sz="6000" b="1" dirty="0">
                <a:solidFill>
                  <a:schemeClr val="tx2"/>
                </a:solidFill>
              </a:rPr>
              <a:t>CONTENTS</a:t>
            </a:r>
            <a:endParaRPr lang="en-IN" sz="6000" b="1">
              <a:solidFill>
                <a:schemeClr val="tx2"/>
              </a:solidFill>
            </a:endParaRPr>
          </a:p>
        </p:txBody>
      </p:sp>
      <p:sp>
        <p:nvSpPr>
          <p:cNvPr id="3" name="Content Placeholder 2">
            <a:extLst>
              <a:ext uri="{FF2B5EF4-FFF2-40B4-BE49-F238E27FC236}">
                <a16:creationId xmlns:a16="http://schemas.microsoft.com/office/drawing/2014/main" id="{2BABBED4-0584-4BEA-BFCC-C5B07CCAA1C1}"/>
              </a:ext>
            </a:extLst>
          </p:cNvPr>
          <p:cNvSpPr>
            <a:spLocks noGrp="1"/>
          </p:cNvSpPr>
          <p:nvPr>
            <p:ph idx="1"/>
          </p:nvPr>
        </p:nvSpPr>
        <p:spPr>
          <a:xfrm>
            <a:off x="6172200" y="804672"/>
            <a:ext cx="5221224" cy="5230368"/>
          </a:xfrm>
        </p:spPr>
        <p:txBody>
          <a:bodyPr anchor="ctr">
            <a:normAutofit/>
          </a:bodyPr>
          <a:lstStyle/>
          <a:p>
            <a:r>
              <a:rPr lang="en-US" sz="1800" b="1" dirty="0">
                <a:solidFill>
                  <a:schemeClr val="tx2"/>
                </a:solidFill>
                <a:latin typeface="Times New Roman"/>
                <a:cs typeface="Times New Roman"/>
              </a:rPr>
              <a:t>Problem Statement</a:t>
            </a:r>
          </a:p>
          <a:p>
            <a:r>
              <a:rPr lang="en-US" sz="1800" b="1" dirty="0">
                <a:solidFill>
                  <a:schemeClr val="tx2"/>
                </a:solidFill>
                <a:latin typeface="Times New Roman"/>
                <a:cs typeface="Times New Roman"/>
              </a:rPr>
              <a:t>Proposed System/Solution</a:t>
            </a:r>
          </a:p>
          <a:p>
            <a:r>
              <a:rPr lang="en-US" sz="1800" b="1" dirty="0">
                <a:solidFill>
                  <a:schemeClr val="tx2"/>
                </a:solidFill>
                <a:latin typeface="Times New Roman"/>
                <a:cs typeface="Times New Roman"/>
              </a:rPr>
              <a:t>System Development Approach (Technology Used) </a:t>
            </a:r>
          </a:p>
          <a:p>
            <a:r>
              <a:rPr lang="en-US" sz="1800" b="1" dirty="0">
                <a:solidFill>
                  <a:schemeClr val="tx2"/>
                </a:solidFill>
                <a:latin typeface="Times New Roman"/>
                <a:cs typeface="Times New Roman"/>
              </a:rPr>
              <a:t>Algorithm &amp; Deployment  </a:t>
            </a:r>
          </a:p>
          <a:p>
            <a:r>
              <a:rPr lang="en-US" sz="1800" b="1" dirty="0">
                <a:solidFill>
                  <a:schemeClr val="tx2"/>
                </a:solidFill>
                <a:latin typeface="Times New Roman"/>
                <a:cs typeface="Times New Roman"/>
              </a:rPr>
              <a:t>Result (Output Image)</a:t>
            </a:r>
          </a:p>
          <a:p>
            <a:r>
              <a:rPr lang="en-US" sz="1800" b="1" dirty="0">
                <a:solidFill>
                  <a:schemeClr val="tx2"/>
                </a:solidFill>
                <a:latin typeface="Times New Roman"/>
                <a:cs typeface="Times New Roman"/>
              </a:rPr>
              <a:t>Conclusion</a:t>
            </a:r>
          </a:p>
          <a:p>
            <a:r>
              <a:rPr lang="en-US" sz="1800" b="1" dirty="0">
                <a:solidFill>
                  <a:schemeClr val="tx2"/>
                </a:solidFill>
                <a:latin typeface="Times New Roman"/>
                <a:cs typeface="Times New Roman"/>
              </a:rPr>
              <a:t>Future Scope</a:t>
            </a:r>
          </a:p>
          <a:p>
            <a:r>
              <a:rPr lang="en-US" sz="1800" b="1" dirty="0">
                <a:solidFill>
                  <a:schemeClr val="tx2"/>
                </a:solidFill>
                <a:latin typeface="Times New Roman"/>
                <a:cs typeface="Times New Roman"/>
              </a:rPr>
              <a:t>References</a:t>
            </a:r>
          </a:p>
          <a:p>
            <a:endParaRPr lang="en-IN" sz="1800">
              <a:solidFill>
                <a:schemeClr val="tx2"/>
              </a:solidFill>
            </a:endParaRPr>
          </a:p>
        </p:txBody>
      </p:sp>
    </p:spTree>
    <p:extLst>
      <p:ext uri="{BB962C8B-B14F-4D97-AF65-F5344CB8AC3E}">
        <p14:creationId xmlns:p14="http://schemas.microsoft.com/office/powerpoint/2010/main" val="2803930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8255487-3909-E40A-9CD2-0E768DBB9A41}"/>
              </a:ext>
            </a:extLst>
          </p:cNvPr>
          <p:cNvSpPr>
            <a:spLocks noGrp="1"/>
          </p:cNvSpPr>
          <p:nvPr>
            <p:ph type="title"/>
          </p:nvPr>
        </p:nvSpPr>
        <p:spPr>
          <a:xfrm>
            <a:off x="804672" y="1243013"/>
            <a:ext cx="3855720" cy="4371974"/>
          </a:xfrm>
        </p:spPr>
        <p:txBody>
          <a:bodyPr>
            <a:normAutofit/>
          </a:bodyPr>
          <a:lstStyle/>
          <a:p>
            <a:r>
              <a:rPr lang="en-IN" b="1" dirty="0">
                <a:solidFill>
                  <a:schemeClr val="tx2"/>
                </a:solidFill>
                <a:latin typeface="Times New Roman"/>
                <a:cs typeface="Times New Roman"/>
              </a:rPr>
              <a:t>PROBLEM STATEMENT</a:t>
            </a:r>
            <a:endParaRPr lang="en-IN" b="1">
              <a:solidFill>
                <a:schemeClr val="tx2"/>
              </a:solidFill>
              <a:latin typeface="Times New Roman" panose="02020603050405020304" pitchFamily="18" charset="0"/>
              <a:cs typeface="Times New Roman" panose="02020603050405020304" pitchFamily="18" charset="0"/>
            </a:endParaRPr>
          </a:p>
        </p:txBody>
      </p:sp>
      <p:grpSp>
        <p:nvGrpSpPr>
          <p:cNvPr id="43" name="Group 42">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702A6AC7-940B-7A80-6FCB-DE77CECA5103}"/>
              </a:ext>
            </a:extLst>
          </p:cNvPr>
          <p:cNvSpPr>
            <a:spLocks noGrp="1"/>
          </p:cNvSpPr>
          <p:nvPr>
            <p:ph idx="1"/>
          </p:nvPr>
        </p:nvSpPr>
        <p:spPr>
          <a:xfrm>
            <a:off x="6632812" y="1032987"/>
            <a:ext cx="4919108" cy="4792027"/>
          </a:xfrm>
        </p:spPr>
        <p:txBody>
          <a:bodyPr anchor="ctr">
            <a:normAutofit/>
          </a:bodyPr>
          <a:lstStyle/>
          <a:p>
            <a:pPr marL="0" indent="0">
              <a:buNone/>
            </a:pPr>
            <a:r>
              <a:rPr lang="en-US" sz="2000" b="0" i="0">
                <a:solidFill>
                  <a:schemeClr val="tx2"/>
                </a:solidFill>
                <a:effectLst/>
                <a:latin typeface="Times New Roman" panose="02020603050405020304" pitchFamily="18" charset="0"/>
                <a:cs typeface="Times New Roman" panose="02020603050405020304" pitchFamily="18" charset="0"/>
              </a:rPr>
              <a:t>This project aims to combat phishing attacks by training machine learning models and deep neural networks on a dataset comprising both phishing and benign URLs. Extracting pertinent features from these URLs and website contents, the models will be evaluated for their ability to accurately predict phishing websites. The project seeks to identify the most effective approach for enhancing cybersecurity and safeguarding users against malicious online activities.</a:t>
            </a:r>
            <a:endParaRPr lang="en-IN" sz="200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49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2DE706-EF14-4319-88E1-7EB19E19EADB}"/>
              </a:ext>
            </a:extLst>
          </p:cNvPr>
          <p:cNvSpPr>
            <a:spLocks noGrp="1"/>
          </p:cNvSpPr>
          <p:nvPr>
            <p:ph type="title"/>
          </p:nvPr>
        </p:nvSpPr>
        <p:spPr>
          <a:xfrm>
            <a:off x="5429250" y="1282032"/>
            <a:ext cx="3329728" cy="1117811"/>
          </a:xfrm>
        </p:spPr>
        <p:txBody>
          <a:bodyPr vert="horz" lIns="91440" tIns="45720" rIns="91440" bIns="45720" rtlCol="0" anchor="ctr">
            <a:noAutofit/>
          </a:bodyPr>
          <a:lstStyle/>
          <a:p>
            <a:r>
              <a:rPr lang="en-IN" sz="4000" b="1" dirty="0">
                <a:latin typeface="Times New Roman"/>
                <a:cs typeface="Times New Roman"/>
              </a:rPr>
              <a:t>PROPOSED </a:t>
            </a:r>
            <a:r>
              <a:rPr lang="en-IN" sz="4000" b="1">
                <a:latin typeface="Times New Roman"/>
                <a:cs typeface="Times New Roman"/>
              </a:rPr>
              <a:t>APPROACH</a:t>
            </a:r>
            <a:endParaRPr lang="en-IN" sz="3600" dirty="0">
              <a:latin typeface="Times New Roman"/>
              <a:cs typeface="Times New Roman"/>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17C85D28-5C44-47C3-9D35-C3229A683C94}"/>
              </a:ext>
            </a:extLst>
          </p:cNvPr>
          <p:cNvSpPr/>
          <p:nvPr/>
        </p:nvSpPr>
        <p:spPr>
          <a:xfrm>
            <a:off x="674051" y="580992"/>
            <a:ext cx="2760345" cy="694690"/>
          </a:xfrm>
          <a:prstGeom prst="rect">
            <a:avLst/>
          </a:prstGeom>
          <a:ln>
            <a:solidFill>
              <a:srgbClr val="0070C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a:solidFill>
                  <a:schemeClr val="tx1"/>
                </a:solidFill>
                <a:latin typeface="Avenir Next LT Pro" panose="020B0504020202020204" pitchFamily="34" charset="0"/>
              </a:rPr>
              <a:t>Collection of Data</a:t>
            </a:r>
          </a:p>
        </p:txBody>
      </p:sp>
      <p:pic>
        <p:nvPicPr>
          <p:cNvPr id="13" name="Picture 12">
            <a:extLst>
              <a:ext uri="{FF2B5EF4-FFF2-40B4-BE49-F238E27FC236}">
                <a16:creationId xmlns:a16="http://schemas.microsoft.com/office/drawing/2014/main" id="{48944168-B1EF-4FE0-BAAC-62890462B4D0}"/>
              </a:ext>
            </a:extLst>
          </p:cNvPr>
          <p:cNvPicPr>
            <a:picLocks noChangeAspect="1"/>
          </p:cNvPicPr>
          <p:nvPr/>
        </p:nvPicPr>
        <p:blipFill>
          <a:blip r:embed="rId2"/>
          <a:stretch>
            <a:fillRect/>
          </a:stretch>
        </p:blipFill>
        <p:spPr>
          <a:xfrm>
            <a:off x="1746348" y="1416574"/>
            <a:ext cx="615749" cy="597460"/>
          </a:xfrm>
          <a:prstGeom prst="rect">
            <a:avLst/>
          </a:prstGeom>
        </p:spPr>
      </p:pic>
      <p:sp>
        <p:nvSpPr>
          <p:cNvPr id="18" name="Arrow: Right 17">
            <a:extLst>
              <a:ext uri="{FF2B5EF4-FFF2-40B4-BE49-F238E27FC236}">
                <a16:creationId xmlns:a16="http://schemas.microsoft.com/office/drawing/2014/main" id="{AB7700B7-8E66-496D-B499-1A4762052946}"/>
              </a:ext>
            </a:extLst>
          </p:cNvPr>
          <p:cNvSpPr/>
          <p:nvPr/>
        </p:nvSpPr>
        <p:spPr>
          <a:xfrm>
            <a:off x="3682962" y="3681760"/>
            <a:ext cx="746023" cy="657543"/>
          </a:xfrm>
          <a:prstGeom prst="rightArrow">
            <a:avLst/>
          </a:prstGeom>
          <a:solidFill>
            <a:srgbClr val="4E91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0299EC6-E956-43F3-842C-ECA6422F4D7A}"/>
              </a:ext>
            </a:extLst>
          </p:cNvPr>
          <p:cNvSpPr/>
          <p:nvPr/>
        </p:nvSpPr>
        <p:spPr>
          <a:xfrm>
            <a:off x="4525153" y="3606377"/>
            <a:ext cx="2683514" cy="808703"/>
          </a:xfrm>
          <a:prstGeom prst="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Train the Model</a:t>
            </a:r>
          </a:p>
        </p:txBody>
      </p:sp>
      <p:sp>
        <p:nvSpPr>
          <p:cNvPr id="19" name="Rectangle 18">
            <a:extLst>
              <a:ext uri="{FF2B5EF4-FFF2-40B4-BE49-F238E27FC236}">
                <a16:creationId xmlns:a16="http://schemas.microsoft.com/office/drawing/2014/main" id="{D3806EB0-A104-42DB-BCD2-BC1CD1867217}"/>
              </a:ext>
            </a:extLst>
          </p:cNvPr>
          <p:cNvSpPr/>
          <p:nvPr/>
        </p:nvSpPr>
        <p:spPr>
          <a:xfrm>
            <a:off x="705953" y="3588254"/>
            <a:ext cx="2738601" cy="8319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Build The Model</a:t>
            </a:r>
          </a:p>
        </p:txBody>
      </p:sp>
      <p:sp>
        <p:nvSpPr>
          <p:cNvPr id="21" name="Rectangle 20">
            <a:extLst>
              <a:ext uri="{FF2B5EF4-FFF2-40B4-BE49-F238E27FC236}">
                <a16:creationId xmlns:a16="http://schemas.microsoft.com/office/drawing/2014/main" id="{4977034F-AD3D-4657-A490-9020E975B89D}"/>
              </a:ext>
            </a:extLst>
          </p:cNvPr>
          <p:cNvSpPr/>
          <p:nvPr/>
        </p:nvSpPr>
        <p:spPr>
          <a:xfrm>
            <a:off x="8651225" y="5274653"/>
            <a:ext cx="2721930" cy="935427"/>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Import Links To Prediction</a:t>
            </a:r>
          </a:p>
        </p:txBody>
      </p:sp>
      <p:sp>
        <p:nvSpPr>
          <p:cNvPr id="22" name="Rectangle 21">
            <a:extLst>
              <a:ext uri="{FF2B5EF4-FFF2-40B4-BE49-F238E27FC236}">
                <a16:creationId xmlns:a16="http://schemas.microsoft.com/office/drawing/2014/main" id="{E9A471BF-95A3-467F-849A-466E49B9C599}"/>
              </a:ext>
            </a:extLst>
          </p:cNvPr>
          <p:cNvSpPr/>
          <p:nvPr/>
        </p:nvSpPr>
        <p:spPr>
          <a:xfrm>
            <a:off x="684921" y="2019472"/>
            <a:ext cx="2760344" cy="83198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Split the Data Into Train and Test set</a:t>
            </a:r>
          </a:p>
        </p:txBody>
      </p:sp>
      <p:pic>
        <p:nvPicPr>
          <p:cNvPr id="23" name="Picture 22">
            <a:extLst>
              <a:ext uri="{FF2B5EF4-FFF2-40B4-BE49-F238E27FC236}">
                <a16:creationId xmlns:a16="http://schemas.microsoft.com/office/drawing/2014/main" id="{26939BB2-7047-409A-AF86-9D3DED689D19}"/>
              </a:ext>
            </a:extLst>
          </p:cNvPr>
          <p:cNvPicPr>
            <a:picLocks noChangeAspect="1"/>
          </p:cNvPicPr>
          <p:nvPr/>
        </p:nvPicPr>
        <p:blipFill>
          <a:blip r:embed="rId2"/>
          <a:stretch>
            <a:fillRect/>
          </a:stretch>
        </p:blipFill>
        <p:spPr>
          <a:xfrm>
            <a:off x="1757218" y="2938575"/>
            <a:ext cx="615749" cy="597460"/>
          </a:xfrm>
          <a:prstGeom prst="rect">
            <a:avLst/>
          </a:prstGeom>
        </p:spPr>
      </p:pic>
      <p:pic>
        <p:nvPicPr>
          <p:cNvPr id="24" name="Picture 23">
            <a:extLst>
              <a:ext uri="{FF2B5EF4-FFF2-40B4-BE49-F238E27FC236}">
                <a16:creationId xmlns:a16="http://schemas.microsoft.com/office/drawing/2014/main" id="{1B0E01D2-43CD-463E-87F6-89199AE004FE}"/>
              </a:ext>
            </a:extLst>
          </p:cNvPr>
          <p:cNvPicPr>
            <a:picLocks noChangeAspect="1"/>
          </p:cNvPicPr>
          <p:nvPr/>
        </p:nvPicPr>
        <p:blipFill>
          <a:blip r:embed="rId2"/>
          <a:stretch>
            <a:fillRect/>
          </a:stretch>
        </p:blipFill>
        <p:spPr>
          <a:xfrm>
            <a:off x="9597488" y="4546136"/>
            <a:ext cx="615749" cy="597460"/>
          </a:xfrm>
          <a:prstGeom prst="rect">
            <a:avLst/>
          </a:prstGeom>
        </p:spPr>
      </p:pic>
      <p:sp>
        <p:nvSpPr>
          <p:cNvPr id="25" name="Arrow: Left 24">
            <a:extLst>
              <a:ext uri="{FF2B5EF4-FFF2-40B4-BE49-F238E27FC236}">
                <a16:creationId xmlns:a16="http://schemas.microsoft.com/office/drawing/2014/main" id="{FF39E19C-D40B-48E6-B1C5-E658EA1BD13C}"/>
              </a:ext>
            </a:extLst>
          </p:cNvPr>
          <p:cNvSpPr/>
          <p:nvPr/>
        </p:nvSpPr>
        <p:spPr>
          <a:xfrm>
            <a:off x="7574798" y="5413554"/>
            <a:ext cx="746023" cy="657543"/>
          </a:xfrm>
          <a:prstGeom prst="leftArrow">
            <a:avLst/>
          </a:prstGeom>
          <a:solidFill>
            <a:srgbClr val="4E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5BF67D5C-E066-4795-85B4-EBDCB5AAE564}"/>
              </a:ext>
            </a:extLst>
          </p:cNvPr>
          <p:cNvSpPr/>
          <p:nvPr/>
        </p:nvSpPr>
        <p:spPr>
          <a:xfrm>
            <a:off x="8609011" y="3588093"/>
            <a:ext cx="2760344" cy="83198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Deploy The Model</a:t>
            </a:r>
          </a:p>
        </p:txBody>
      </p:sp>
      <p:sp>
        <p:nvSpPr>
          <p:cNvPr id="27" name="Arrow: Left 26">
            <a:extLst>
              <a:ext uri="{FF2B5EF4-FFF2-40B4-BE49-F238E27FC236}">
                <a16:creationId xmlns:a16="http://schemas.microsoft.com/office/drawing/2014/main" id="{AC7571AE-78C4-44FF-9A60-D1C5DD579646}"/>
              </a:ext>
            </a:extLst>
          </p:cNvPr>
          <p:cNvSpPr/>
          <p:nvPr/>
        </p:nvSpPr>
        <p:spPr>
          <a:xfrm rot="10800000">
            <a:off x="7576778" y="3676194"/>
            <a:ext cx="746023" cy="657543"/>
          </a:xfrm>
          <a:prstGeom prst="leftArrow">
            <a:avLst/>
          </a:prstGeom>
          <a:solidFill>
            <a:srgbClr val="4E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035EAAB-9E78-42BA-81C5-E0B3243DD1A0}"/>
              </a:ext>
            </a:extLst>
          </p:cNvPr>
          <p:cNvSpPr/>
          <p:nvPr/>
        </p:nvSpPr>
        <p:spPr>
          <a:xfrm>
            <a:off x="5326680" y="4804226"/>
            <a:ext cx="1767797" cy="1615642"/>
          </a:xfrm>
          <a:prstGeom prst="ellipse">
            <a:avLst/>
          </a:prstGeom>
          <a:solidFill>
            <a:srgbClr val="00B0F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venir Next LT Pro" panose="020B0504020202020204" pitchFamily="34" charset="0"/>
              </a:rPr>
              <a:t>Results</a:t>
            </a:r>
          </a:p>
        </p:txBody>
      </p:sp>
    </p:spTree>
    <p:extLst>
      <p:ext uri="{BB962C8B-B14F-4D97-AF65-F5344CB8AC3E}">
        <p14:creationId xmlns:p14="http://schemas.microsoft.com/office/powerpoint/2010/main" val="3686918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arn(inVertical)">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9" grpId="0" animBg="1"/>
      <p:bldP spid="19" grpId="0" animBg="1"/>
      <p:bldP spid="21" grpId="0" animBg="1"/>
      <p:bldP spid="22" grpId="0" animBg="1"/>
      <p:bldP spid="25" grpId="0" animBg="1"/>
      <p:bldP spid="26" grpId="0" animBg="1"/>
      <p:bldP spid="27"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B2955B-D0B4-4EB0-BA1D-01AC7EF4F40E}"/>
              </a:ext>
            </a:extLst>
          </p:cNvPr>
          <p:cNvSpPr>
            <a:spLocks noGrp="1"/>
          </p:cNvSpPr>
          <p:nvPr>
            <p:ph type="title"/>
          </p:nvPr>
        </p:nvSpPr>
        <p:spPr>
          <a:xfrm>
            <a:off x="1701150" y="1000439"/>
            <a:ext cx="8503581" cy="681539"/>
          </a:xfrm>
        </p:spPr>
        <p:txBody>
          <a:bodyPr anchor="t">
            <a:noAutofit/>
          </a:bodyPr>
          <a:lstStyle/>
          <a:p>
            <a:r>
              <a:rPr lang="en-IN" sz="6000" b="1" dirty="0">
                <a:latin typeface="Times New Roman"/>
                <a:cs typeface="Times New Roman"/>
              </a:rPr>
              <a:t>PROJECT OVERVIEW</a:t>
            </a: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Arrow: Right 8">
            <a:extLst>
              <a:ext uri="{FF2B5EF4-FFF2-40B4-BE49-F238E27FC236}">
                <a16:creationId xmlns:a16="http://schemas.microsoft.com/office/drawing/2014/main" id="{7FD1556B-A42C-4A03-BA74-6EB1B5379062}"/>
              </a:ext>
            </a:extLst>
          </p:cNvPr>
          <p:cNvSpPr/>
          <p:nvPr/>
        </p:nvSpPr>
        <p:spPr>
          <a:xfrm>
            <a:off x="3865509" y="3169510"/>
            <a:ext cx="833491" cy="742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45BFBA35-A09D-4F97-8697-6456BE6F944D}"/>
              </a:ext>
            </a:extLst>
          </p:cNvPr>
          <p:cNvSpPr/>
          <p:nvPr/>
        </p:nvSpPr>
        <p:spPr>
          <a:xfrm>
            <a:off x="4863856" y="2861626"/>
            <a:ext cx="2631050" cy="1347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Avenir Next LT Pro" panose="020B0504020202020204" pitchFamily="34" charset="0"/>
              </a:rPr>
              <a:t>Classifier</a:t>
            </a:r>
          </a:p>
        </p:txBody>
      </p:sp>
      <p:sp>
        <p:nvSpPr>
          <p:cNvPr id="13" name="TextBox 12">
            <a:extLst>
              <a:ext uri="{FF2B5EF4-FFF2-40B4-BE49-F238E27FC236}">
                <a16:creationId xmlns:a16="http://schemas.microsoft.com/office/drawing/2014/main" id="{808632EB-524D-4EAE-BA13-083467E895A8}"/>
              </a:ext>
            </a:extLst>
          </p:cNvPr>
          <p:cNvSpPr txBox="1"/>
          <p:nvPr/>
        </p:nvSpPr>
        <p:spPr>
          <a:xfrm>
            <a:off x="5143696" y="4333716"/>
            <a:ext cx="2457450" cy="70788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000" b="1" dirty="0">
                <a:latin typeface="Times New Roman"/>
                <a:cs typeface="Times New Roman"/>
              </a:rPr>
              <a:t>Training links</a:t>
            </a:r>
          </a:p>
          <a:p>
            <a:pPr marL="285750" indent="-285750">
              <a:buFont typeface="Arial" panose="020B0604020202020204" pitchFamily="34" charset="0"/>
              <a:buChar char="•"/>
            </a:pPr>
            <a:r>
              <a:rPr lang="en-IN" sz="2000" b="1" dirty="0">
                <a:latin typeface="Times New Roman"/>
                <a:cs typeface="Times New Roman"/>
              </a:rPr>
              <a:t>Testing links</a:t>
            </a:r>
          </a:p>
        </p:txBody>
      </p:sp>
      <p:sp>
        <p:nvSpPr>
          <p:cNvPr id="19" name="Arrow: Right 18">
            <a:extLst>
              <a:ext uri="{FF2B5EF4-FFF2-40B4-BE49-F238E27FC236}">
                <a16:creationId xmlns:a16="http://schemas.microsoft.com/office/drawing/2014/main" id="{BD110E73-3D93-460A-84B6-B4E0C233CBF7}"/>
              </a:ext>
            </a:extLst>
          </p:cNvPr>
          <p:cNvSpPr/>
          <p:nvPr/>
        </p:nvSpPr>
        <p:spPr>
          <a:xfrm>
            <a:off x="7700119" y="3163431"/>
            <a:ext cx="814903" cy="742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Double Brace 22">
            <a:extLst>
              <a:ext uri="{FF2B5EF4-FFF2-40B4-BE49-F238E27FC236}">
                <a16:creationId xmlns:a16="http://schemas.microsoft.com/office/drawing/2014/main" id="{70C44D6D-8000-4D26-BB0B-87A0628AEF08}"/>
              </a:ext>
            </a:extLst>
          </p:cNvPr>
          <p:cNvSpPr/>
          <p:nvPr/>
        </p:nvSpPr>
        <p:spPr>
          <a:xfrm>
            <a:off x="8884369" y="2346976"/>
            <a:ext cx="2631049" cy="2373016"/>
          </a:xfrm>
          <a:prstGeom prst="bracePair">
            <a:avLst/>
          </a:prstGeom>
          <a:noFill/>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latin typeface="Avenir Next LT Pro" panose="020B0504020202020204" pitchFamily="34" charset="0"/>
            </a:endParaRPr>
          </a:p>
        </p:txBody>
      </p:sp>
      <p:sp>
        <p:nvSpPr>
          <p:cNvPr id="25" name="TextBox 24">
            <a:extLst>
              <a:ext uri="{FF2B5EF4-FFF2-40B4-BE49-F238E27FC236}">
                <a16:creationId xmlns:a16="http://schemas.microsoft.com/office/drawing/2014/main" id="{69AC87CF-9542-46A8-ABCD-4EA9BB7992C2}"/>
              </a:ext>
            </a:extLst>
          </p:cNvPr>
          <p:cNvSpPr txBox="1"/>
          <p:nvPr/>
        </p:nvSpPr>
        <p:spPr>
          <a:xfrm>
            <a:off x="9244261" y="2654657"/>
            <a:ext cx="1921722" cy="1754326"/>
          </a:xfrm>
          <a:prstGeom prst="rect">
            <a:avLst/>
          </a:prstGeom>
          <a:noFill/>
        </p:spPr>
        <p:txBody>
          <a:bodyPr wrap="square" rtlCol="0">
            <a:spAutoFit/>
          </a:bodyPr>
          <a:lstStyle/>
          <a:p>
            <a:r>
              <a:rPr lang="en-IN" b="1" dirty="0">
                <a:latin typeface="Avenir Next LT Pro" panose="020B0504020202020204" pitchFamily="34" charset="0"/>
              </a:rPr>
              <a:t>Target Label</a:t>
            </a:r>
          </a:p>
          <a:p>
            <a:endParaRPr lang="en-IN" b="1" dirty="0">
              <a:latin typeface="Avenir Next LT Pro" panose="020B0504020202020204" pitchFamily="34" charset="0"/>
            </a:endParaRPr>
          </a:p>
          <a:p>
            <a:pPr marL="285750" indent="-285750">
              <a:buFont typeface="Arial" panose="020B0604020202020204" pitchFamily="34" charset="0"/>
              <a:buChar char="•"/>
            </a:pPr>
            <a:r>
              <a:rPr lang="en-IN" b="1" dirty="0">
                <a:latin typeface="Avenir Next LT Pro" panose="020B0504020202020204" pitchFamily="34" charset="0"/>
              </a:rPr>
              <a:t>Phishing site</a:t>
            </a:r>
          </a:p>
          <a:p>
            <a:pPr marL="285750" indent="-285750">
              <a:buFont typeface="Arial" panose="020B0604020202020204" pitchFamily="34" charset="0"/>
              <a:buChar char="•"/>
            </a:pPr>
            <a:endParaRPr lang="en-IN" b="1" dirty="0">
              <a:latin typeface="Avenir Next LT Pro" panose="020B0504020202020204" pitchFamily="34" charset="0"/>
            </a:endParaRPr>
          </a:p>
          <a:p>
            <a:pPr marL="285750" indent="-285750">
              <a:buFont typeface="Arial" panose="020B0604020202020204" pitchFamily="34" charset="0"/>
              <a:buChar char="•"/>
            </a:pPr>
            <a:r>
              <a:rPr lang="en-IN" b="1" dirty="0">
                <a:latin typeface="Avenir Next LT Pro" panose="020B0504020202020204" pitchFamily="34" charset="0"/>
              </a:rPr>
              <a:t>Not Phishing Site</a:t>
            </a:r>
          </a:p>
        </p:txBody>
      </p:sp>
      <p:pic>
        <p:nvPicPr>
          <p:cNvPr id="4" name="Picture 3">
            <a:extLst>
              <a:ext uri="{FF2B5EF4-FFF2-40B4-BE49-F238E27FC236}">
                <a16:creationId xmlns:a16="http://schemas.microsoft.com/office/drawing/2014/main" id="{A8CD8591-6468-413A-967E-31A8A3523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20" y="2743815"/>
            <a:ext cx="2986175" cy="1583410"/>
          </a:xfrm>
          <a:prstGeom prst="rect">
            <a:avLst/>
          </a:prstGeom>
        </p:spPr>
      </p:pic>
    </p:spTree>
    <p:extLst>
      <p:ext uri="{BB962C8B-B14F-4D97-AF65-F5344CB8AC3E}">
        <p14:creationId xmlns:p14="http://schemas.microsoft.com/office/powerpoint/2010/main" val="2814936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P spid="19" grpId="0" animBg="1"/>
      <p:bldP spid="23" grpId="0" animBg="1"/>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C0C44F-205F-4042-B325-FECB7F2ECC17}"/>
              </a:ext>
            </a:extLst>
          </p:cNvPr>
          <p:cNvSpPr>
            <a:spLocks noGrp="1"/>
          </p:cNvSpPr>
          <p:nvPr>
            <p:ph type="title"/>
          </p:nvPr>
        </p:nvSpPr>
        <p:spPr>
          <a:xfrm>
            <a:off x="2646108" y="510086"/>
            <a:ext cx="7516282" cy="1206954"/>
          </a:xfrm>
        </p:spPr>
        <p:txBody>
          <a:bodyPr vert="horz" lIns="91440" tIns="45720" rIns="91440" bIns="45720" rtlCol="0" anchor="t">
            <a:noAutofit/>
          </a:bodyPr>
          <a:lstStyle/>
          <a:p>
            <a:r>
              <a:rPr lang="en-IN" sz="4000" b="1" dirty="0">
                <a:latin typeface="Times New Roman"/>
                <a:cs typeface="Times New Roman"/>
              </a:rPr>
              <a:t>PROJECT OVERVIEW</a:t>
            </a:r>
            <a:br>
              <a:rPr lang="en-IN" sz="4000" b="1" dirty="0">
                <a:latin typeface="Times New Roman"/>
              </a:rPr>
            </a:br>
            <a:r>
              <a:rPr lang="en-IN" sz="4000" b="1" dirty="0">
                <a:latin typeface="Times New Roman"/>
                <a:cs typeface="Times New Roman"/>
              </a:rPr>
              <a:t>(HOW IT ACTUALLY WORKS)</a:t>
            </a: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Arrow: Right 5">
            <a:extLst>
              <a:ext uri="{FF2B5EF4-FFF2-40B4-BE49-F238E27FC236}">
                <a16:creationId xmlns:a16="http://schemas.microsoft.com/office/drawing/2014/main" id="{9FE28FEA-8470-44E2-819A-E5277A68F7BF}"/>
              </a:ext>
            </a:extLst>
          </p:cNvPr>
          <p:cNvSpPr/>
          <p:nvPr/>
        </p:nvSpPr>
        <p:spPr>
          <a:xfrm>
            <a:off x="1923716" y="3262947"/>
            <a:ext cx="1126318" cy="3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81556BD8-569E-457A-B72F-F18D711E06B9}"/>
              </a:ext>
            </a:extLst>
          </p:cNvPr>
          <p:cNvSpPr/>
          <p:nvPr/>
        </p:nvSpPr>
        <p:spPr>
          <a:xfrm>
            <a:off x="5483851" y="3260767"/>
            <a:ext cx="923387" cy="273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C6C825F-E302-434F-A475-2911694DF52F}"/>
              </a:ext>
            </a:extLst>
          </p:cNvPr>
          <p:cNvSpPr/>
          <p:nvPr/>
        </p:nvSpPr>
        <p:spPr>
          <a:xfrm>
            <a:off x="6553028" y="2669401"/>
            <a:ext cx="1219200" cy="97155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04D8352E-9704-4045-B63A-CDD337DC796C}"/>
              </a:ext>
            </a:extLst>
          </p:cNvPr>
          <p:cNvSpPr/>
          <p:nvPr/>
        </p:nvSpPr>
        <p:spPr>
          <a:xfrm>
            <a:off x="6910029" y="3001823"/>
            <a:ext cx="1219200" cy="97155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6F1A124E-6978-484F-A21F-3110A7AE2B6E}"/>
              </a:ext>
            </a:extLst>
          </p:cNvPr>
          <p:cNvSpPr/>
          <p:nvPr/>
        </p:nvSpPr>
        <p:spPr>
          <a:xfrm>
            <a:off x="7274826" y="3381833"/>
            <a:ext cx="1219200" cy="97155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C216CD38-F1C6-40CE-B5DB-5B1FDCB2654E}"/>
              </a:ext>
            </a:extLst>
          </p:cNvPr>
          <p:cNvSpPr/>
          <p:nvPr/>
        </p:nvSpPr>
        <p:spPr>
          <a:xfrm>
            <a:off x="7512944" y="3761843"/>
            <a:ext cx="1436073" cy="97155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Transforms</a:t>
            </a:r>
          </a:p>
          <a:p>
            <a:pPr algn="ctr"/>
            <a:r>
              <a:rPr lang="en-IN" dirty="0"/>
              <a:t>text </a:t>
            </a:r>
          </a:p>
        </p:txBody>
      </p:sp>
      <p:sp>
        <p:nvSpPr>
          <p:cNvPr id="34" name="Rectangle 33">
            <a:extLst>
              <a:ext uri="{FF2B5EF4-FFF2-40B4-BE49-F238E27FC236}">
                <a16:creationId xmlns:a16="http://schemas.microsoft.com/office/drawing/2014/main" id="{FFD6C6F6-57A0-46A5-B78A-73B2FE0098EA}"/>
              </a:ext>
            </a:extLst>
          </p:cNvPr>
          <p:cNvSpPr/>
          <p:nvPr/>
        </p:nvSpPr>
        <p:spPr>
          <a:xfrm>
            <a:off x="3284537" y="2220378"/>
            <a:ext cx="1584325" cy="156289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124CF784-85E8-40D1-811C-0210455F5C17}"/>
              </a:ext>
            </a:extLst>
          </p:cNvPr>
          <p:cNvSpPr/>
          <p:nvPr/>
        </p:nvSpPr>
        <p:spPr>
          <a:xfrm>
            <a:off x="3456561" y="2684728"/>
            <a:ext cx="1584325" cy="156289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289B05FC-523A-4EE8-B843-ED661E8A11C5}"/>
              </a:ext>
            </a:extLst>
          </p:cNvPr>
          <p:cNvSpPr/>
          <p:nvPr/>
        </p:nvSpPr>
        <p:spPr>
          <a:xfrm>
            <a:off x="3742055" y="3108866"/>
            <a:ext cx="1584325" cy="156289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4166193D-20B4-46A4-A964-35001EB5A3F6}"/>
              </a:ext>
            </a:extLst>
          </p:cNvPr>
          <p:cNvSpPr/>
          <p:nvPr/>
        </p:nvSpPr>
        <p:spPr>
          <a:xfrm>
            <a:off x="3955325" y="3605212"/>
            <a:ext cx="1584325" cy="156289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Tokenizes</a:t>
            </a:r>
          </a:p>
        </p:txBody>
      </p:sp>
      <p:sp>
        <p:nvSpPr>
          <p:cNvPr id="38" name="Arrow: Right 37">
            <a:extLst>
              <a:ext uri="{FF2B5EF4-FFF2-40B4-BE49-F238E27FC236}">
                <a16:creationId xmlns:a16="http://schemas.microsoft.com/office/drawing/2014/main" id="{0C206157-BA24-491E-BADF-0083B8E99BCF}"/>
              </a:ext>
            </a:extLst>
          </p:cNvPr>
          <p:cNvSpPr/>
          <p:nvPr/>
        </p:nvSpPr>
        <p:spPr>
          <a:xfrm flipV="1">
            <a:off x="8621519" y="3105842"/>
            <a:ext cx="1056146" cy="437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Down 38">
            <a:extLst>
              <a:ext uri="{FF2B5EF4-FFF2-40B4-BE49-F238E27FC236}">
                <a16:creationId xmlns:a16="http://schemas.microsoft.com/office/drawing/2014/main" id="{E5EA677E-D480-4AFB-B6A5-16519CFF954D}"/>
              </a:ext>
            </a:extLst>
          </p:cNvPr>
          <p:cNvSpPr/>
          <p:nvPr/>
        </p:nvSpPr>
        <p:spPr>
          <a:xfrm>
            <a:off x="10532701" y="4134592"/>
            <a:ext cx="685637" cy="788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950AABA3-42F2-435D-AEEF-A354AFAEF121}"/>
              </a:ext>
            </a:extLst>
          </p:cNvPr>
          <p:cNvSpPr/>
          <p:nvPr/>
        </p:nvSpPr>
        <p:spPr>
          <a:xfrm>
            <a:off x="10166324" y="5119977"/>
            <a:ext cx="1494513" cy="1327948"/>
          </a:xfrm>
          <a:prstGeom prst="ellipse">
            <a:avLst/>
          </a:prstGeom>
          <a:solidFill>
            <a:srgbClr val="00B0F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venir Next LT Pro" panose="020B0504020202020204" pitchFamily="34" charset="0"/>
              </a:rPr>
              <a:t>Results</a:t>
            </a:r>
          </a:p>
        </p:txBody>
      </p:sp>
      <p:sp>
        <p:nvSpPr>
          <p:cNvPr id="41" name="TextBox 40">
            <a:extLst>
              <a:ext uri="{FF2B5EF4-FFF2-40B4-BE49-F238E27FC236}">
                <a16:creationId xmlns:a16="http://schemas.microsoft.com/office/drawing/2014/main" id="{B064088D-288C-4DC8-9EA7-D5100CBF9BCB}"/>
              </a:ext>
            </a:extLst>
          </p:cNvPr>
          <p:cNvSpPr txBox="1"/>
          <p:nvPr/>
        </p:nvSpPr>
        <p:spPr>
          <a:xfrm>
            <a:off x="1919444" y="2970510"/>
            <a:ext cx="1419852" cy="369332"/>
          </a:xfrm>
          <a:prstGeom prst="rect">
            <a:avLst/>
          </a:prstGeom>
          <a:noFill/>
        </p:spPr>
        <p:txBody>
          <a:bodyPr wrap="square" rtlCol="0">
            <a:spAutoFit/>
          </a:bodyPr>
          <a:lstStyle/>
          <a:p>
            <a:r>
              <a:rPr lang="en-IN" b="1" dirty="0">
                <a:solidFill>
                  <a:srgbClr val="FF0000"/>
                </a:solidFill>
              </a:rPr>
              <a:t> Pulling</a:t>
            </a:r>
          </a:p>
        </p:txBody>
      </p:sp>
      <p:sp>
        <p:nvSpPr>
          <p:cNvPr id="42" name="TextBox 41">
            <a:extLst>
              <a:ext uri="{FF2B5EF4-FFF2-40B4-BE49-F238E27FC236}">
                <a16:creationId xmlns:a16="http://schemas.microsoft.com/office/drawing/2014/main" id="{1D3066C2-A764-409A-84C3-04AFE6254681}"/>
              </a:ext>
            </a:extLst>
          </p:cNvPr>
          <p:cNvSpPr txBox="1"/>
          <p:nvPr/>
        </p:nvSpPr>
        <p:spPr>
          <a:xfrm>
            <a:off x="5410773" y="2969720"/>
            <a:ext cx="1700571" cy="369332"/>
          </a:xfrm>
          <a:prstGeom prst="rect">
            <a:avLst/>
          </a:prstGeom>
          <a:noFill/>
        </p:spPr>
        <p:txBody>
          <a:bodyPr wrap="square" rtlCol="0">
            <a:spAutoFit/>
          </a:bodyPr>
          <a:lstStyle/>
          <a:p>
            <a:r>
              <a:rPr lang="en-IN" b="1" dirty="0">
                <a:solidFill>
                  <a:srgbClr val="FF0000"/>
                </a:solidFill>
              </a:rPr>
              <a:t>Converting</a:t>
            </a:r>
          </a:p>
        </p:txBody>
      </p:sp>
      <p:sp>
        <p:nvSpPr>
          <p:cNvPr id="43" name="TextBox 42">
            <a:extLst>
              <a:ext uri="{FF2B5EF4-FFF2-40B4-BE49-F238E27FC236}">
                <a16:creationId xmlns:a16="http://schemas.microsoft.com/office/drawing/2014/main" id="{928FFD60-D15A-42E7-AAC3-719DF9E7493E}"/>
              </a:ext>
            </a:extLst>
          </p:cNvPr>
          <p:cNvSpPr txBox="1"/>
          <p:nvPr/>
        </p:nvSpPr>
        <p:spPr>
          <a:xfrm>
            <a:off x="8620430" y="2896814"/>
            <a:ext cx="1274122" cy="369332"/>
          </a:xfrm>
          <a:prstGeom prst="rect">
            <a:avLst/>
          </a:prstGeom>
          <a:noFill/>
        </p:spPr>
        <p:txBody>
          <a:bodyPr wrap="square" rtlCol="0">
            <a:spAutoFit/>
          </a:bodyPr>
          <a:lstStyle/>
          <a:p>
            <a:r>
              <a:rPr lang="en-IN" b="1" dirty="0">
                <a:solidFill>
                  <a:srgbClr val="FF0000"/>
                </a:solidFill>
              </a:rPr>
              <a:t>Fit data</a:t>
            </a:r>
          </a:p>
        </p:txBody>
      </p:sp>
      <p:pic>
        <p:nvPicPr>
          <p:cNvPr id="30" name="Picture 29">
            <a:extLst>
              <a:ext uri="{FF2B5EF4-FFF2-40B4-BE49-F238E27FC236}">
                <a16:creationId xmlns:a16="http://schemas.microsoft.com/office/drawing/2014/main" id="{15369AD1-DB8D-4A15-9569-FE3B93B91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2" y="2996535"/>
            <a:ext cx="1578824" cy="936048"/>
          </a:xfrm>
          <a:prstGeom prst="rect">
            <a:avLst/>
          </a:prstGeom>
        </p:spPr>
      </p:pic>
      <p:pic>
        <p:nvPicPr>
          <p:cNvPr id="7" name="Picture 6">
            <a:extLst>
              <a:ext uri="{FF2B5EF4-FFF2-40B4-BE49-F238E27FC236}">
                <a16:creationId xmlns:a16="http://schemas.microsoft.com/office/drawing/2014/main" id="{6A88FC5A-6605-4DED-A9ED-A29CA5258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246" y="2408701"/>
            <a:ext cx="2245016" cy="1562890"/>
          </a:xfrm>
          <a:prstGeom prst="rect">
            <a:avLst/>
          </a:prstGeom>
        </p:spPr>
      </p:pic>
    </p:spTree>
    <p:extLst>
      <p:ext uri="{BB962C8B-B14F-4D97-AF65-F5344CB8AC3E}">
        <p14:creationId xmlns:p14="http://schemas.microsoft.com/office/powerpoint/2010/main" val="1853058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26" grpId="0" animBg="1"/>
      <p:bldP spid="27" grpId="0" animBg="1"/>
      <p:bldP spid="28" grpId="0" animBg="1"/>
      <p:bldP spid="29" grpId="0" animBg="1"/>
      <p:bldP spid="34" grpId="0" animBg="1"/>
      <p:bldP spid="35" grpId="0" animBg="1"/>
      <p:bldP spid="36" grpId="0" animBg="1"/>
      <p:bldP spid="37" grpId="0" animBg="1"/>
      <p:bldP spid="38" grpId="0" animBg="1"/>
      <p:bldP spid="39" grpId="0" animBg="1"/>
      <p:bldP spid="40" grpId="0" animBg="1"/>
      <p:bldP spid="41" grpId="0"/>
      <p:bldP spid="4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6824D-0C34-E319-D65A-EAEA2280882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dirty="0">
                <a:latin typeface="+mj-lt"/>
                <a:ea typeface="+mj-ea"/>
                <a:cs typeface="+mj-cs"/>
              </a:rPr>
              <a:t>SYSTEM APPROACH</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683FB084-2C25-5645-3DD0-12A674CD8299}"/>
              </a:ext>
            </a:extLst>
          </p:cNvPr>
          <p:cNvGraphicFramePr>
            <a:graphicFrameLocks noGrp="1"/>
          </p:cNvGraphicFramePr>
          <p:nvPr>
            <p:extLst>
              <p:ext uri="{D42A27DB-BD31-4B8C-83A1-F6EECF244321}">
                <p14:modId xmlns:p14="http://schemas.microsoft.com/office/powerpoint/2010/main" val="1641759340"/>
              </p:ext>
            </p:extLst>
          </p:nvPr>
        </p:nvGraphicFramePr>
        <p:xfrm>
          <a:off x="1153433" y="2379472"/>
          <a:ext cx="9882087" cy="3762033"/>
        </p:xfrm>
        <a:graphic>
          <a:graphicData uri="http://schemas.openxmlformats.org/drawingml/2006/table">
            <a:tbl>
              <a:tblPr>
                <a:noFill/>
              </a:tblPr>
              <a:tblGrid>
                <a:gridCol w="3699944">
                  <a:extLst>
                    <a:ext uri="{9D8B030D-6E8A-4147-A177-3AD203B41FA5}">
                      <a16:colId xmlns:a16="http://schemas.microsoft.com/office/drawing/2014/main" val="1059102049"/>
                    </a:ext>
                  </a:extLst>
                </a:gridCol>
                <a:gridCol w="6182143">
                  <a:extLst>
                    <a:ext uri="{9D8B030D-6E8A-4147-A177-3AD203B41FA5}">
                      <a16:colId xmlns:a16="http://schemas.microsoft.com/office/drawing/2014/main" val="3741643469"/>
                    </a:ext>
                  </a:extLst>
                </a:gridCol>
              </a:tblGrid>
              <a:tr h="551041">
                <a:tc>
                  <a:txBody>
                    <a:bodyPr/>
                    <a:lstStyle/>
                    <a:p>
                      <a:pPr fontAlgn="base"/>
                      <a:r>
                        <a:rPr lang="en-IN" sz="2000" b="1" dirty="0">
                          <a:solidFill>
                            <a:schemeClr val="tx1">
                              <a:lumMod val="75000"/>
                              <a:lumOff val="25000"/>
                            </a:schemeClr>
                          </a:solidFill>
                          <a:effectLst/>
                          <a:latin typeface="Times New Roman"/>
                        </a:rPr>
                        <a:t>Hardware</a:t>
                      </a: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base"/>
                      <a:r>
                        <a:rPr lang="en-IN" sz="2000" b="1" dirty="0">
                          <a:solidFill>
                            <a:schemeClr val="tx1">
                              <a:lumMod val="75000"/>
                              <a:lumOff val="25000"/>
                            </a:schemeClr>
                          </a:solidFill>
                          <a:effectLst/>
                          <a:latin typeface="Times New Roman"/>
                        </a:rPr>
                        <a:t>Processor: Minimum Intel Core i5 or equivalent</a:t>
                      </a: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662122514"/>
                  </a:ext>
                </a:extLst>
              </a:tr>
              <a:tr h="551041">
                <a:tc>
                  <a:txBody>
                    <a:bodyPr/>
                    <a:lstStyle/>
                    <a:p>
                      <a:pPr fontAlgn="base"/>
                      <a:endParaRPr lang="en-IN" sz="2000" b="1" dirty="0">
                        <a:solidFill>
                          <a:schemeClr val="tx1">
                            <a:lumMod val="75000"/>
                            <a:lumOff val="25000"/>
                          </a:schemeClr>
                        </a:solidFill>
                        <a:effectLst/>
                        <a:latin typeface="Times New Roman"/>
                      </a:endParaRP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base"/>
                      <a:r>
                        <a:rPr lang="en-IN" sz="2000" b="1" dirty="0">
                          <a:solidFill>
                            <a:schemeClr val="tx1">
                              <a:lumMod val="75000"/>
                              <a:lumOff val="25000"/>
                            </a:schemeClr>
                          </a:solidFill>
                          <a:effectLst/>
                          <a:latin typeface="Times New Roman"/>
                        </a:rPr>
                        <a:t>RAM: 8 GB</a:t>
                      </a: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3274205578"/>
                  </a:ext>
                </a:extLst>
              </a:tr>
              <a:tr h="551041">
                <a:tc>
                  <a:txBody>
                    <a:bodyPr/>
                    <a:lstStyle/>
                    <a:p>
                      <a:pPr fontAlgn="base"/>
                      <a:endParaRPr lang="en-IN" sz="2000" b="1" dirty="0">
                        <a:solidFill>
                          <a:schemeClr val="tx1">
                            <a:lumMod val="75000"/>
                            <a:lumOff val="25000"/>
                          </a:schemeClr>
                        </a:solidFill>
                        <a:effectLst/>
                        <a:latin typeface="Times New Roman"/>
                      </a:endParaRP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base"/>
                      <a:r>
                        <a:rPr lang="en-US" sz="2000" b="1" dirty="0">
                          <a:solidFill>
                            <a:schemeClr val="tx1">
                              <a:lumMod val="75000"/>
                              <a:lumOff val="25000"/>
                            </a:schemeClr>
                          </a:solidFill>
                          <a:effectLst/>
                          <a:latin typeface="Times New Roman"/>
                        </a:rPr>
                        <a:t>Storage: 256 GB SSD or higher</a:t>
                      </a: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3309040684"/>
                  </a:ext>
                </a:extLst>
              </a:tr>
              <a:tr h="792121">
                <a:tc>
                  <a:txBody>
                    <a:bodyPr/>
                    <a:lstStyle/>
                    <a:p>
                      <a:pPr fontAlgn="base"/>
                      <a:r>
                        <a:rPr lang="en-IN" sz="2000" b="1" dirty="0">
                          <a:solidFill>
                            <a:schemeClr val="tx1">
                              <a:lumMod val="75000"/>
                              <a:lumOff val="25000"/>
                            </a:schemeClr>
                          </a:solidFill>
                          <a:effectLst/>
                          <a:latin typeface="Times New Roman"/>
                        </a:rPr>
                        <a:t>Software</a:t>
                      </a: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base"/>
                      <a:r>
                        <a:rPr lang="en-US" sz="2000" b="1" dirty="0">
                          <a:solidFill>
                            <a:schemeClr val="tx1">
                              <a:lumMod val="75000"/>
                              <a:lumOff val="25000"/>
                            </a:schemeClr>
                          </a:solidFill>
                          <a:effectLst/>
                          <a:latin typeface="Times New Roman"/>
                        </a:rPr>
                        <a:t>Operating System: Windows 10, macOS 10.15, Ubuntu 20.04 LTS</a:t>
                      </a: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1375291349"/>
                  </a:ext>
                </a:extLst>
              </a:tr>
              <a:tr h="551041">
                <a:tc>
                  <a:txBody>
                    <a:bodyPr/>
                    <a:lstStyle/>
                    <a:p>
                      <a:pPr fontAlgn="base"/>
                      <a:endParaRPr lang="en-IN" sz="2000" b="1" dirty="0">
                        <a:solidFill>
                          <a:schemeClr val="tx1">
                            <a:lumMod val="75000"/>
                            <a:lumOff val="25000"/>
                          </a:schemeClr>
                        </a:solidFill>
                        <a:effectLst/>
                        <a:latin typeface="Times New Roman"/>
                      </a:endParaRP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base"/>
                      <a:r>
                        <a:rPr lang="en-US" sz="2000" b="1" dirty="0">
                          <a:solidFill>
                            <a:schemeClr val="tx1">
                              <a:lumMod val="75000"/>
                              <a:lumOff val="25000"/>
                            </a:schemeClr>
                          </a:solidFill>
                          <a:effectLst/>
                          <a:latin typeface="Times New Roman"/>
                        </a:rPr>
                        <a:t>Programming Language: Python 3.8 or higher</a:t>
                      </a: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250725469"/>
                  </a:ext>
                </a:extLst>
              </a:tr>
              <a:tr h="590073">
                <a:tc>
                  <a:txBody>
                    <a:bodyPr/>
                    <a:lstStyle/>
                    <a:p>
                      <a:pPr fontAlgn="base"/>
                      <a:endParaRPr lang="en-IN" sz="1600">
                        <a:solidFill>
                          <a:schemeClr val="tx1">
                            <a:lumMod val="75000"/>
                            <a:lumOff val="25000"/>
                          </a:schemeClr>
                        </a:solidFill>
                        <a:effectLst/>
                      </a:endParaRP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fontAlgn="base"/>
                      <a:endParaRPr lang="en-US" sz="1600">
                        <a:solidFill>
                          <a:schemeClr val="tx1">
                            <a:lumMod val="75000"/>
                            <a:lumOff val="25000"/>
                          </a:schemeClr>
                        </a:solidFill>
                        <a:effectLst/>
                      </a:endParaRPr>
                    </a:p>
                  </a:txBody>
                  <a:tcPr marL="258300" marR="134316" marT="134316" marB="134316"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2211067040"/>
                  </a:ext>
                </a:extLst>
              </a:tr>
            </a:tbl>
          </a:graphicData>
        </a:graphic>
      </p:graphicFrame>
    </p:spTree>
    <p:extLst>
      <p:ext uri="{BB962C8B-B14F-4D97-AF65-F5344CB8AC3E}">
        <p14:creationId xmlns:p14="http://schemas.microsoft.com/office/powerpoint/2010/main" val="197381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4B594-F2B0-A8B5-6125-882A99DA5D7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dirty="0">
                <a:latin typeface="+mj-lt"/>
                <a:ea typeface="+mj-ea"/>
                <a:cs typeface="+mj-cs"/>
              </a:rPr>
              <a:t>LIBRARIES USED</a:t>
            </a:r>
            <a:r>
              <a:rPr lang="en-US" sz="6600" b="1" dirty="0"/>
              <a:t> </a:t>
            </a:r>
            <a:endParaRPr lang="en-US" sz="66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2FC85416-554C-4A4A-2378-B8FF65193697}"/>
              </a:ext>
            </a:extLst>
          </p:cNvPr>
          <p:cNvGraphicFramePr>
            <a:graphicFrameLocks noGrp="1"/>
          </p:cNvGraphicFramePr>
          <p:nvPr>
            <p:ph idx="1"/>
            <p:extLst>
              <p:ext uri="{D42A27DB-BD31-4B8C-83A1-F6EECF244321}">
                <p14:modId xmlns:p14="http://schemas.microsoft.com/office/powerpoint/2010/main" val="2986659977"/>
              </p:ext>
            </p:extLst>
          </p:nvPr>
        </p:nvGraphicFramePr>
        <p:xfrm>
          <a:off x="4906974" y="640080"/>
          <a:ext cx="6709260" cy="5550417"/>
        </p:xfrm>
        <a:graphic>
          <a:graphicData uri="http://schemas.openxmlformats.org/drawingml/2006/table">
            <a:tbl>
              <a:tblPr>
                <a:solidFill>
                  <a:schemeClr val="tx1">
                    <a:lumMod val="65000"/>
                    <a:lumOff val="35000"/>
                  </a:schemeClr>
                </a:solidFill>
              </a:tblPr>
              <a:tblGrid>
                <a:gridCol w="3504115">
                  <a:extLst>
                    <a:ext uri="{9D8B030D-6E8A-4147-A177-3AD203B41FA5}">
                      <a16:colId xmlns:a16="http://schemas.microsoft.com/office/drawing/2014/main" val="1255800618"/>
                    </a:ext>
                  </a:extLst>
                </a:gridCol>
                <a:gridCol w="3205145">
                  <a:extLst>
                    <a:ext uri="{9D8B030D-6E8A-4147-A177-3AD203B41FA5}">
                      <a16:colId xmlns:a16="http://schemas.microsoft.com/office/drawing/2014/main" val="666887795"/>
                    </a:ext>
                  </a:extLst>
                </a:gridCol>
              </a:tblGrid>
              <a:tr h="507566">
                <a:tc>
                  <a:txBody>
                    <a:bodyPr/>
                    <a:lstStyle/>
                    <a:p>
                      <a:endParaRPr lang="en-IN" sz="1800" cap="none" spc="0">
                        <a:solidFill>
                          <a:schemeClr val="bg1"/>
                        </a:solidFill>
                      </a:endParaRPr>
                    </a:p>
                  </a:txBody>
                  <a:tcPr marL="99618" marR="99618" marT="49809" marB="100483">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endParaRPr lang="en-IN" sz="1800" cap="none" spc="0">
                        <a:solidFill>
                          <a:schemeClr val="bg1"/>
                        </a:solidFill>
                      </a:endParaRPr>
                    </a:p>
                  </a:txBody>
                  <a:tcPr marL="99618" marR="99618" marT="49809" marB="100483">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282168361"/>
                  </a:ext>
                </a:extLst>
              </a:tr>
              <a:tr h="458441">
                <a:tc>
                  <a:txBody>
                    <a:bodyPr/>
                    <a:lstStyle/>
                    <a:p>
                      <a:pPr fontAlgn="base"/>
                      <a:r>
                        <a:rPr lang="en-IN" sz="1800" cap="none" spc="0">
                          <a:solidFill>
                            <a:schemeClr val="bg1"/>
                          </a:solidFill>
                          <a:effectLst/>
                        </a:rPr>
                        <a:t>Pandas</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fontAlgn="base"/>
                      <a:r>
                        <a:rPr lang="en-IN" sz="1800" cap="none" spc="0">
                          <a:solidFill>
                            <a:schemeClr val="bg1"/>
                          </a:solidFill>
                          <a:effectLst/>
                        </a:rPr>
                        <a:t>RegexpTokenizer</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073288128"/>
                  </a:ext>
                </a:extLst>
              </a:tr>
              <a:tr h="458441">
                <a:tc>
                  <a:txBody>
                    <a:bodyPr/>
                    <a:lstStyle/>
                    <a:p>
                      <a:pPr fontAlgn="base"/>
                      <a:r>
                        <a:rPr lang="en-IN" sz="1800" cap="none" spc="0">
                          <a:solidFill>
                            <a:schemeClr val="bg1"/>
                          </a:solidFill>
                          <a:effectLst/>
                        </a:rPr>
                        <a:t>Numpy</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fontAlgn="base"/>
                      <a:r>
                        <a:rPr lang="en-IN" sz="1800" cap="none" spc="0">
                          <a:solidFill>
                            <a:schemeClr val="bg1"/>
                          </a:solidFill>
                          <a:effectLst/>
                        </a:rPr>
                        <a:t>SnowballStemmer</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508694429"/>
                  </a:ext>
                </a:extLst>
              </a:tr>
              <a:tr h="458441">
                <a:tc>
                  <a:txBody>
                    <a:bodyPr/>
                    <a:lstStyle/>
                    <a:p>
                      <a:pPr fontAlgn="base"/>
                      <a:r>
                        <a:rPr lang="en-IN" sz="1800" cap="none" spc="0">
                          <a:solidFill>
                            <a:schemeClr val="bg1"/>
                          </a:solidFill>
                          <a:effectLst/>
                        </a:rPr>
                        <a:t>Seaborn</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fontAlgn="base"/>
                      <a:r>
                        <a:rPr lang="en-IN" sz="1800" cap="none" spc="0">
                          <a:solidFill>
                            <a:schemeClr val="bg1"/>
                          </a:solidFill>
                          <a:effectLst/>
                        </a:rPr>
                        <a:t>CountVectorizer</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426316287"/>
                  </a:ext>
                </a:extLst>
              </a:tr>
              <a:tr h="458441">
                <a:tc>
                  <a:txBody>
                    <a:bodyPr/>
                    <a:lstStyle/>
                    <a:p>
                      <a:pPr fontAlgn="base"/>
                      <a:r>
                        <a:rPr lang="en-IN" sz="1800" cap="none" spc="0">
                          <a:solidFill>
                            <a:schemeClr val="bg1"/>
                          </a:solidFill>
                          <a:effectLst/>
                        </a:rPr>
                        <a:t>Matplotlib</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fontAlgn="base"/>
                      <a:r>
                        <a:rPr lang="en-IN" sz="1800" cap="none" spc="0">
                          <a:solidFill>
                            <a:schemeClr val="bg1"/>
                          </a:solidFill>
                          <a:effectLst/>
                        </a:rPr>
                        <a:t>make_pipeline</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406674329"/>
                  </a:ext>
                </a:extLst>
              </a:tr>
              <a:tr h="458441">
                <a:tc>
                  <a:txBody>
                    <a:bodyPr/>
                    <a:lstStyle/>
                    <a:p>
                      <a:pPr fontAlgn="base"/>
                      <a:r>
                        <a:rPr lang="en-IN" sz="1800" cap="none" spc="0">
                          <a:solidFill>
                            <a:schemeClr val="bg1"/>
                          </a:solidFill>
                          <a:effectLst/>
                        </a:rPr>
                        <a:t>Plotly</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fontAlgn="base"/>
                      <a:r>
                        <a:rPr lang="en-IN" sz="1800" cap="none" spc="0">
                          <a:solidFill>
                            <a:schemeClr val="bg1"/>
                          </a:solidFill>
                          <a:effectLst/>
                        </a:rPr>
                        <a:t>Image</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438315148"/>
                  </a:ext>
                </a:extLst>
              </a:tr>
              <a:tr h="458441">
                <a:tc>
                  <a:txBody>
                    <a:bodyPr/>
                    <a:lstStyle/>
                    <a:p>
                      <a:pPr fontAlgn="base"/>
                      <a:r>
                        <a:rPr lang="en-IN" sz="1800" cap="none" spc="0">
                          <a:solidFill>
                            <a:schemeClr val="bg1"/>
                          </a:solidFill>
                          <a:effectLst/>
                        </a:rPr>
                        <a:t>Time</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fontAlgn="base"/>
                      <a:r>
                        <a:rPr lang="en-IN" sz="1800" cap="none" spc="0">
                          <a:solidFill>
                            <a:schemeClr val="bg1"/>
                          </a:solidFill>
                          <a:effectLst/>
                        </a:rPr>
                        <a:t>Word cloud</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313285453"/>
                  </a:ext>
                </a:extLst>
              </a:tr>
              <a:tr h="458441">
                <a:tc>
                  <a:txBody>
                    <a:bodyPr/>
                    <a:lstStyle/>
                    <a:p>
                      <a:pPr fontAlgn="base"/>
                      <a:r>
                        <a:rPr lang="en-IN" sz="1800" cap="none" spc="0">
                          <a:solidFill>
                            <a:schemeClr val="bg1"/>
                          </a:solidFill>
                          <a:effectLst/>
                        </a:rPr>
                        <a:t>LogisticRegression</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fontAlgn="base"/>
                      <a:r>
                        <a:rPr lang="en-IN" sz="1800" cap="none" spc="0">
                          <a:solidFill>
                            <a:schemeClr val="bg1"/>
                          </a:solidFill>
                          <a:effectLst/>
                        </a:rPr>
                        <a:t>Beautiful Soup</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679438170"/>
                  </a:ext>
                </a:extLst>
              </a:tr>
              <a:tr h="458441">
                <a:tc>
                  <a:txBody>
                    <a:bodyPr/>
                    <a:lstStyle/>
                    <a:p>
                      <a:pPr fontAlgn="base"/>
                      <a:r>
                        <a:rPr lang="en-IN" sz="1800" cap="none" spc="0">
                          <a:solidFill>
                            <a:schemeClr val="bg1"/>
                          </a:solidFill>
                          <a:effectLst/>
                        </a:rPr>
                        <a:t>MultinomialNB</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fontAlgn="base"/>
                      <a:r>
                        <a:rPr lang="en-IN" sz="1800" cap="none" spc="0">
                          <a:solidFill>
                            <a:schemeClr val="bg1"/>
                          </a:solidFill>
                          <a:effectLst/>
                        </a:rPr>
                        <a:t>selenium</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370109423"/>
                  </a:ext>
                </a:extLst>
              </a:tr>
              <a:tr h="458441">
                <a:tc>
                  <a:txBody>
                    <a:bodyPr/>
                    <a:lstStyle/>
                    <a:p>
                      <a:pPr fontAlgn="base"/>
                      <a:r>
                        <a:rPr lang="en-IN" sz="1800" cap="none" spc="0">
                          <a:solidFill>
                            <a:schemeClr val="bg1"/>
                          </a:solidFill>
                          <a:effectLst/>
                        </a:rPr>
                        <a:t>train_test_split</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fontAlgn="base"/>
                      <a:r>
                        <a:rPr lang="en-IN" sz="1800" cap="none" spc="0">
                          <a:solidFill>
                            <a:schemeClr val="bg1"/>
                          </a:solidFill>
                          <a:effectLst/>
                        </a:rPr>
                        <a:t>NetworkX</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526765908"/>
                  </a:ext>
                </a:extLst>
              </a:tr>
              <a:tr h="458441">
                <a:tc>
                  <a:txBody>
                    <a:bodyPr/>
                    <a:lstStyle/>
                    <a:p>
                      <a:pPr fontAlgn="base"/>
                      <a:r>
                        <a:rPr lang="en-IN" sz="1800" cap="none" spc="0">
                          <a:solidFill>
                            <a:schemeClr val="bg1"/>
                          </a:solidFill>
                          <a:effectLst/>
                        </a:rPr>
                        <a:t>classification_report</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fontAlgn="base"/>
                      <a:r>
                        <a:rPr lang="en-IN" sz="1800" cap="none" spc="0">
                          <a:solidFill>
                            <a:schemeClr val="bg1"/>
                          </a:solidFill>
                          <a:effectLst/>
                        </a:rPr>
                        <a:t>Warnings</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378442668"/>
                  </a:ext>
                </a:extLst>
              </a:tr>
              <a:tr h="458441">
                <a:tc>
                  <a:txBody>
                    <a:bodyPr/>
                    <a:lstStyle/>
                    <a:p>
                      <a:pPr fontAlgn="base"/>
                      <a:r>
                        <a:rPr lang="en-IN" sz="1800" cap="none" spc="0">
                          <a:solidFill>
                            <a:schemeClr val="bg1"/>
                          </a:solidFill>
                          <a:effectLst/>
                        </a:rPr>
                        <a:t>confusion_matrix</a:t>
                      </a:r>
                    </a:p>
                  </a:txBody>
                  <a:tcPr marL="99618" marR="99618" marT="49809" marB="100483"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endParaRPr lang="en-IN" sz="1800" cap="none" spc="0">
                        <a:solidFill>
                          <a:schemeClr val="bg1"/>
                        </a:solidFill>
                      </a:endParaRPr>
                    </a:p>
                  </a:txBody>
                  <a:tcPr marL="99618" marR="99618" marT="49809" marB="100483">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3144584279"/>
                  </a:ext>
                </a:extLst>
              </a:tr>
            </a:tbl>
          </a:graphicData>
        </a:graphic>
      </p:graphicFrame>
      <p:sp>
        <p:nvSpPr>
          <p:cNvPr id="5" name="Rectangle 1">
            <a:extLst>
              <a:ext uri="{FF2B5EF4-FFF2-40B4-BE49-F238E27FC236}">
                <a16:creationId xmlns:a16="http://schemas.microsoft.com/office/drawing/2014/main" id="{A8009F31-1EE8-5FEF-9421-7780E6FAC865}"/>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389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900BC61-D78B-CF48-B5AA-DE1CDE9B8867}"/>
              </a:ext>
            </a:extLst>
          </p:cNvPr>
          <p:cNvSpPr>
            <a:spLocks noGrp="1"/>
          </p:cNvSpPr>
          <p:nvPr>
            <p:ph type="title"/>
          </p:nvPr>
        </p:nvSpPr>
        <p:spPr>
          <a:xfrm>
            <a:off x="786385" y="841248"/>
            <a:ext cx="5129600" cy="5340097"/>
          </a:xfrm>
        </p:spPr>
        <p:txBody>
          <a:bodyPr anchor="ctr">
            <a:normAutofit/>
          </a:bodyPr>
          <a:lstStyle/>
          <a:p>
            <a:r>
              <a:rPr lang="en-IN" sz="4800">
                <a:solidFill>
                  <a:schemeClr val="bg1"/>
                </a:solidFill>
              </a:rPr>
              <a:t>ALGORITHM AND DEPLOYMENT</a:t>
            </a:r>
          </a:p>
        </p:txBody>
      </p:sp>
      <p:sp>
        <p:nvSpPr>
          <p:cNvPr id="3" name="Content Placeholder 2">
            <a:extLst>
              <a:ext uri="{FF2B5EF4-FFF2-40B4-BE49-F238E27FC236}">
                <a16:creationId xmlns:a16="http://schemas.microsoft.com/office/drawing/2014/main" id="{913167F9-2B06-608F-BE18-9FB3723DF6E2}"/>
              </a:ext>
            </a:extLst>
          </p:cNvPr>
          <p:cNvSpPr>
            <a:spLocks noGrp="1"/>
          </p:cNvSpPr>
          <p:nvPr>
            <p:ph idx="1"/>
          </p:nvPr>
        </p:nvSpPr>
        <p:spPr>
          <a:xfrm>
            <a:off x="6169770" y="201167"/>
            <a:ext cx="5937416" cy="6478017"/>
          </a:xfrm>
        </p:spPr>
        <p:txBody>
          <a:bodyPr anchor="ctr">
            <a:normAutofit/>
          </a:bodyPr>
          <a:lstStyle/>
          <a:p>
            <a:r>
              <a:rPr lang="en-US" sz="1200" b="1" dirty="0">
                <a:solidFill>
                  <a:schemeClr val="tx2"/>
                </a:solidFill>
                <a:latin typeface="Times New Roman"/>
                <a:cs typeface="Times New Roman"/>
              </a:rPr>
              <a:t>Data Collection: </a:t>
            </a:r>
            <a:endParaRPr lang="en-US" sz="1200" b="1">
              <a:solidFill>
                <a:schemeClr val="tx2"/>
              </a:solidFill>
              <a:latin typeface="Times New Roman" panose="02020603050405020304" pitchFamily="18" charset="0"/>
              <a:cs typeface="Times New Roman" panose="02020603050405020304" pitchFamily="18" charset="0"/>
            </a:endParaRPr>
          </a:p>
          <a:p>
            <a:pPr marL="0" indent="0">
              <a:buNone/>
            </a:pPr>
            <a:r>
              <a:rPr lang="en-US" sz="1200" dirty="0">
                <a:solidFill>
                  <a:schemeClr val="tx2"/>
                </a:solidFill>
                <a:latin typeface="Times New Roman"/>
                <a:cs typeface="Times New Roman"/>
              </a:rPr>
              <a:t>Gather a dataset of URLs known to be phishing sites as well as legitimate sites. An example dataset, phishing_site_urls.csv, contains URLs labeled as 'bad' for phishing and 'good' for legitimate.</a:t>
            </a:r>
          </a:p>
          <a:p>
            <a:r>
              <a:rPr lang="en-US" sz="1200" b="1" dirty="0">
                <a:solidFill>
                  <a:schemeClr val="tx2"/>
                </a:solidFill>
                <a:latin typeface="Times New Roman"/>
                <a:cs typeface="Times New Roman"/>
              </a:rPr>
              <a:t>Preprocessing:</a:t>
            </a:r>
            <a:endParaRPr lang="en-US" sz="1200" b="1">
              <a:solidFill>
                <a:schemeClr val="tx2"/>
              </a:solidFill>
              <a:latin typeface="Times New Roman"/>
              <a:cs typeface="Times New Roman"/>
            </a:endParaRPr>
          </a:p>
          <a:p>
            <a:pPr marL="0" indent="0">
              <a:buNone/>
            </a:pPr>
            <a:r>
              <a:rPr lang="en-US" sz="1200" dirty="0">
                <a:solidFill>
                  <a:schemeClr val="tx2"/>
                </a:solidFill>
                <a:latin typeface="Times New Roman"/>
                <a:cs typeface="Times New Roman"/>
              </a:rPr>
              <a:t>Tokenize URLs to separate important keywords using regular expressions.</a:t>
            </a:r>
          </a:p>
          <a:p>
            <a:pPr marL="0" indent="0">
              <a:buNone/>
            </a:pPr>
            <a:r>
              <a:rPr lang="en-US" sz="1200" dirty="0">
                <a:solidFill>
                  <a:schemeClr val="tx2"/>
                </a:solidFill>
                <a:latin typeface="Times New Roman"/>
                <a:cs typeface="Times New Roman"/>
              </a:rPr>
              <a:t>Apply stemming to reduce words to their root form, enabling the model to generalize better across similar terms.</a:t>
            </a:r>
          </a:p>
          <a:p>
            <a:r>
              <a:rPr lang="en-US" sz="1200" b="1" dirty="0">
                <a:solidFill>
                  <a:schemeClr val="tx2"/>
                </a:solidFill>
                <a:latin typeface="Times New Roman"/>
                <a:cs typeface="Times New Roman"/>
              </a:rPr>
              <a:t>Feature Extraction:</a:t>
            </a:r>
            <a:endParaRPr lang="en-US" sz="1200" b="1">
              <a:solidFill>
                <a:schemeClr val="tx2"/>
              </a:solidFill>
              <a:latin typeface="Times New Roman"/>
              <a:cs typeface="Times New Roman"/>
            </a:endParaRPr>
          </a:p>
          <a:p>
            <a:pPr marL="0" indent="0">
              <a:buNone/>
            </a:pPr>
            <a:r>
              <a:rPr lang="en-US" sz="1200" dirty="0">
                <a:solidFill>
                  <a:schemeClr val="tx2"/>
                </a:solidFill>
                <a:latin typeface="Times New Roman"/>
                <a:cs typeface="Times New Roman"/>
              </a:rPr>
              <a:t>Utilize </a:t>
            </a:r>
            <a:r>
              <a:rPr lang="en-US" sz="1200" err="1">
                <a:solidFill>
                  <a:schemeClr val="tx2"/>
                </a:solidFill>
                <a:latin typeface="Times New Roman"/>
                <a:cs typeface="Times New Roman"/>
              </a:rPr>
              <a:t>CountVectorizer</a:t>
            </a:r>
            <a:r>
              <a:rPr lang="en-US" sz="1200" dirty="0">
                <a:solidFill>
                  <a:schemeClr val="tx2"/>
                </a:solidFill>
                <a:latin typeface="Times New Roman"/>
                <a:cs typeface="Times New Roman"/>
              </a:rPr>
              <a:t> to transform the preprocessed URLs into a sparse matrix of token counts. This step turns textual data into numerical data, preparing it for machine learning models.</a:t>
            </a:r>
          </a:p>
          <a:p>
            <a:r>
              <a:rPr lang="en-US" sz="1200" b="1" dirty="0">
                <a:solidFill>
                  <a:schemeClr val="tx2"/>
                </a:solidFill>
                <a:latin typeface="Times New Roman"/>
                <a:cs typeface="Times New Roman"/>
              </a:rPr>
              <a:t>Model Selection and Training:</a:t>
            </a:r>
            <a:endParaRPr lang="en-US" sz="1200" b="1">
              <a:solidFill>
                <a:schemeClr val="tx2"/>
              </a:solidFill>
              <a:latin typeface="Times New Roman"/>
              <a:cs typeface="Times New Roman"/>
            </a:endParaRPr>
          </a:p>
          <a:p>
            <a:pPr marL="0" indent="0">
              <a:buNone/>
            </a:pPr>
            <a:r>
              <a:rPr lang="en-US" sz="1200" dirty="0">
                <a:solidFill>
                  <a:schemeClr val="tx2"/>
                </a:solidFill>
                <a:latin typeface="Times New Roman"/>
                <a:cs typeface="Times New Roman"/>
              </a:rPr>
              <a:t>Split the dataset into training and testing sets to validate the effectiveness of the model.</a:t>
            </a:r>
          </a:p>
          <a:p>
            <a:pPr marL="0" indent="0">
              <a:buNone/>
            </a:pPr>
            <a:r>
              <a:rPr lang="en-US" sz="1200" dirty="0">
                <a:solidFill>
                  <a:schemeClr val="tx2"/>
                </a:solidFill>
                <a:latin typeface="Times New Roman"/>
                <a:cs typeface="Times New Roman"/>
              </a:rPr>
              <a:t>Implement and compare two machine learning models: Logistic Regression and </a:t>
            </a:r>
            <a:r>
              <a:rPr lang="en-US" sz="1200" err="1">
                <a:solidFill>
                  <a:schemeClr val="tx2"/>
                </a:solidFill>
                <a:latin typeface="Times New Roman"/>
                <a:cs typeface="Times New Roman"/>
              </a:rPr>
              <a:t>MultinomialNB</a:t>
            </a:r>
            <a:r>
              <a:rPr lang="en-US" sz="1200" dirty="0">
                <a:solidFill>
                  <a:schemeClr val="tx2"/>
                </a:solidFill>
                <a:latin typeface="Times New Roman"/>
                <a:cs typeface="Times New Roman"/>
              </a:rPr>
              <a:t> (Naive Bayes), to predict whether a URL is a phishing site or legitimate.</a:t>
            </a:r>
          </a:p>
          <a:p>
            <a:r>
              <a:rPr lang="en-US" sz="1200" b="1" dirty="0">
                <a:solidFill>
                  <a:schemeClr val="tx2"/>
                </a:solidFill>
                <a:latin typeface="Times New Roman"/>
                <a:cs typeface="Times New Roman"/>
              </a:rPr>
              <a:t>Model Evaluation:</a:t>
            </a:r>
            <a:endParaRPr lang="en-US" sz="1200" b="1">
              <a:solidFill>
                <a:schemeClr val="tx2"/>
              </a:solidFill>
              <a:latin typeface="Times New Roman"/>
              <a:cs typeface="Times New Roman"/>
            </a:endParaRPr>
          </a:p>
          <a:p>
            <a:pPr marL="0" indent="0">
              <a:buNone/>
            </a:pPr>
            <a:r>
              <a:rPr lang="en-US" sz="1200" dirty="0">
                <a:solidFill>
                  <a:schemeClr val="tx2"/>
                </a:solidFill>
                <a:latin typeface="Times New Roman"/>
                <a:cs typeface="Times New Roman"/>
              </a:rPr>
              <a:t>Evaluate the models' performance on the test set using accuracy score, confusion matrix, and a detailed classification report.</a:t>
            </a:r>
          </a:p>
          <a:p>
            <a:r>
              <a:rPr lang="en-US" sz="1200" b="1" dirty="0">
                <a:solidFill>
                  <a:schemeClr val="tx2"/>
                </a:solidFill>
                <a:latin typeface="Times New Roman"/>
                <a:cs typeface="Times New Roman"/>
              </a:rPr>
              <a:t>Selection of Best Model:</a:t>
            </a:r>
            <a:endParaRPr lang="en-US" sz="1200" b="1">
              <a:solidFill>
                <a:schemeClr val="tx2"/>
              </a:solidFill>
              <a:latin typeface="Times New Roman"/>
              <a:cs typeface="Times New Roman"/>
            </a:endParaRPr>
          </a:p>
          <a:p>
            <a:pPr marL="0" indent="0">
              <a:buNone/>
            </a:pPr>
            <a:r>
              <a:rPr lang="en-US" sz="1200" dirty="0">
                <a:solidFill>
                  <a:schemeClr val="tx2"/>
                </a:solidFill>
                <a:latin typeface="Times New Roman"/>
                <a:cs typeface="Times New Roman"/>
              </a:rPr>
              <a:t>Choose the model with the best predictive accuracy. In this case, Logistic Regression showed superior performance.</a:t>
            </a:r>
          </a:p>
          <a:p>
            <a:r>
              <a:rPr lang="en-US" sz="1200" b="1" dirty="0">
                <a:solidFill>
                  <a:schemeClr val="tx2"/>
                </a:solidFill>
                <a:latin typeface="Times New Roman"/>
                <a:cs typeface="Times New Roman"/>
              </a:rPr>
              <a:t>Deployment:</a:t>
            </a:r>
            <a:endParaRPr lang="en-US" sz="1200" b="1">
              <a:solidFill>
                <a:schemeClr val="tx2"/>
              </a:solidFill>
              <a:latin typeface="Times New Roman"/>
              <a:cs typeface="Times New Roman"/>
            </a:endParaRPr>
          </a:p>
          <a:p>
            <a:pPr marL="0" indent="0">
              <a:buNone/>
            </a:pPr>
            <a:r>
              <a:rPr lang="en-US" sz="1200" dirty="0">
                <a:solidFill>
                  <a:schemeClr val="tx2"/>
                </a:solidFill>
                <a:latin typeface="Times New Roman"/>
                <a:cs typeface="Times New Roman"/>
              </a:rPr>
              <a:t>Implement the chosen model into a pipeline, using </a:t>
            </a:r>
            <a:r>
              <a:rPr lang="en-US" sz="1200" err="1">
                <a:solidFill>
                  <a:schemeClr val="tx2"/>
                </a:solidFill>
                <a:latin typeface="Times New Roman"/>
                <a:cs typeface="Times New Roman"/>
              </a:rPr>
              <a:t>CountVectorizer</a:t>
            </a:r>
            <a:r>
              <a:rPr lang="en-US" sz="1200" dirty="0">
                <a:solidFill>
                  <a:schemeClr val="tx2"/>
                </a:solidFill>
                <a:latin typeface="Times New Roman"/>
                <a:cs typeface="Times New Roman"/>
              </a:rPr>
              <a:t> for feature extraction and the selected algorithm for classification. This pipeline streamlines the process from raw input to</a:t>
            </a:r>
            <a:r>
              <a:rPr lang="en-US" sz="1100" dirty="0">
                <a:solidFill>
                  <a:schemeClr val="tx2"/>
                </a:solidFill>
                <a:latin typeface="Times New Roman"/>
                <a:cs typeface="Times New Roman"/>
              </a:rPr>
              <a:t> prediction.</a:t>
            </a:r>
            <a:endParaRPr lang="en-IN" sz="105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154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184</TotalTime>
  <Words>827</Words>
  <Application>Microsoft Office PowerPoint</Application>
  <PresentationFormat>Widescreen</PresentationFormat>
  <Paragraphs>102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DETECTION OF PHISHING USING  MACHINE LEARNING</vt:lpstr>
      <vt:lpstr>CONTENTS</vt:lpstr>
      <vt:lpstr>PROBLEM STATEMENT</vt:lpstr>
      <vt:lpstr>PROPOSED APPROACH</vt:lpstr>
      <vt:lpstr>PROJECT OVERVIEW</vt:lpstr>
      <vt:lpstr>PROJECT OVERVIEW (HOW IT ACTUALLY WORKS)</vt:lpstr>
      <vt:lpstr>SYSTEM APPROACH</vt:lpstr>
      <vt:lpstr>LIBRARIES USED </vt:lpstr>
      <vt:lpstr>ALGORITHM AND DEPLOYMENT</vt:lpstr>
      <vt:lpstr>RESULT</vt:lpstr>
      <vt:lpstr>OUTPUT SCREENSHOT</vt:lpstr>
      <vt:lpstr>CONCLUSION</vt:lpstr>
      <vt:lpstr>FUTURE SCOPE</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Face Mask Recognition</dc:title>
  <dc:creator>hp</dc:creator>
  <cp:lastModifiedBy>Elamathi Ramesh</cp:lastModifiedBy>
  <cp:revision>159</cp:revision>
  <dcterms:created xsi:type="dcterms:W3CDTF">2020-06-04T09:22:34Z</dcterms:created>
  <dcterms:modified xsi:type="dcterms:W3CDTF">2024-04-04T12:09:09Z</dcterms:modified>
</cp:coreProperties>
</file>