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146847056" r:id="rId8"/>
    <p:sldId id="265" r:id="rId9"/>
    <p:sldId id="266" r:id="rId10"/>
    <p:sldId id="267" r:id="rId11"/>
    <p:sldId id="2146847058" r:id="rId12"/>
    <p:sldId id="2146847057" r:id="rId13"/>
    <p:sldId id="2146847059"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AFC408-0819-4D9F-AB75-1835F0450402}" v="328" dt="2024-04-04T15:12:43.2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ypi.org/project/pynput/" TargetMode="External"/><Relationship Id="rId2" Type="http://schemas.openxmlformats.org/officeDocument/2006/relationships/hyperlink" Target="https://docs.python.org/3/library/tkinter.html" TargetMode="External"/><Relationship Id="rId1" Type="http://schemas.openxmlformats.org/officeDocument/2006/relationships/slideLayout" Target="../slideLayouts/slideLayout2.xml"/><Relationship Id="rId4" Type="http://schemas.openxmlformats.org/officeDocument/2006/relationships/hyperlink" Target="https://github.com/techtrainer20/TNSDC.gi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6267129" y="4261245"/>
            <a:ext cx="7980183" cy="1631216"/>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Times New Roman"/>
                <a:cs typeface="Arial"/>
              </a:rPr>
              <a:t>Presented By:</a:t>
            </a:r>
          </a:p>
          <a:p>
            <a:r>
              <a:rPr lang="en-US" sz="2400" b="1" err="1">
                <a:solidFill>
                  <a:schemeClr val="accent1">
                    <a:lumMod val="75000"/>
                  </a:schemeClr>
                </a:solidFill>
                <a:latin typeface="Times New Roman"/>
                <a:cs typeface="Arial"/>
              </a:rPr>
              <a:t>Elamathi.R</a:t>
            </a:r>
            <a:r>
              <a:rPr lang="en-US" sz="2400" b="1" dirty="0">
                <a:solidFill>
                  <a:schemeClr val="accent1">
                    <a:lumMod val="75000"/>
                  </a:schemeClr>
                </a:solidFill>
                <a:latin typeface="Times New Roman"/>
                <a:cs typeface="Arial"/>
              </a:rPr>
              <a:t> </a:t>
            </a:r>
          </a:p>
          <a:p>
            <a:r>
              <a:rPr lang="en-US" sz="2400" b="1" err="1">
                <a:solidFill>
                  <a:schemeClr val="accent1">
                    <a:lumMod val="75000"/>
                  </a:schemeClr>
                </a:solidFill>
                <a:latin typeface="Times New Roman"/>
                <a:cs typeface="Arial"/>
              </a:rPr>
              <a:t>Jeppiaar</a:t>
            </a:r>
            <a:r>
              <a:rPr lang="en-US" sz="2400" b="1" dirty="0">
                <a:solidFill>
                  <a:schemeClr val="accent1">
                    <a:lumMod val="75000"/>
                  </a:schemeClr>
                </a:solidFill>
                <a:latin typeface="Times New Roman"/>
                <a:cs typeface="Arial"/>
              </a:rPr>
              <a:t> Institute of Technology</a:t>
            </a:r>
          </a:p>
          <a:p>
            <a:r>
              <a:rPr lang="en-US" sz="2400" b="1" dirty="0">
                <a:solidFill>
                  <a:schemeClr val="accent1">
                    <a:lumMod val="75000"/>
                  </a:schemeClr>
                </a:solidFill>
                <a:latin typeface="Times New Roman"/>
                <a:cs typeface="Arial"/>
              </a:rPr>
              <a:t>Artificial Intelligence and Data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4F2D7-01C9-C44F-C22D-2C7AE15C2FB6}"/>
              </a:ext>
            </a:extLst>
          </p:cNvPr>
          <p:cNvSpPr>
            <a:spLocks noGrp="1"/>
          </p:cNvSpPr>
          <p:nvPr>
            <p:ph type="title"/>
          </p:nvPr>
        </p:nvSpPr>
        <p:spPr/>
        <p:txBody>
          <a:bodyPr/>
          <a:lstStyle/>
          <a:p>
            <a:endParaRPr lang="en-US"/>
          </a:p>
        </p:txBody>
      </p:sp>
      <p:pic>
        <p:nvPicPr>
          <p:cNvPr id="4" name="Content Placeholder 3" descr="A screen shot of a computer&#10;&#10;Description automatically generated">
            <a:extLst>
              <a:ext uri="{FF2B5EF4-FFF2-40B4-BE49-F238E27FC236}">
                <a16:creationId xmlns:a16="http://schemas.microsoft.com/office/drawing/2014/main" id="{1D8FA76A-8D93-2088-D512-4C41D100F13C}"/>
              </a:ext>
            </a:extLst>
          </p:cNvPr>
          <p:cNvPicPr>
            <a:picLocks noGrp="1" noChangeAspect="1"/>
          </p:cNvPicPr>
          <p:nvPr>
            <p:ph idx="1"/>
          </p:nvPr>
        </p:nvPicPr>
        <p:blipFill>
          <a:blip r:embed="rId2"/>
          <a:stretch>
            <a:fillRect/>
          </a:stretch>
        </p:blipFill>
        <p:spPr>
          <a:xfrm>
            <a:off x="581192" y="2394336"/>
            <a:ext cx="11029615" cy="2488704"/>
          </a:xfrm>
        </p:spPr>
      </p:pic>
    </p:spTree>
    <p:extLst>
      <p:ext uri="{BB962C8B-B14F-4D97-AF65-F5344CB8AC3E}">
        <p14:creationId xmlns:p14="http://schemas.microsoft.com/office/powerpoint/2010/main" val="1514186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solidFill>
                  <a:srgbClr val="0D0D0D"/>
                </a:solidFill>
                <a:effectLst/>
                <a:latin typeface="Söhne"/>
              </a:rPr>
              <a:t>The keylogger application offers a valuable tool for security monitoring and analysis. Its simple yet effective design enables cybersecurity professionals to track user interactions with keyboards, facilitating threat detection and behavior analysis. The project highlights the importance of implementing robust data collection and preprocessing techniques, coupled with user-friendly interfaces for seamless interaction. By adhering to best coding practices and prioritizing user feedback, the keylogger application demonstrates its utility in enhancing security measures and empowering professionals in their cybersecurity efforts.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20000"/>
          </a:bodyPr>
          <a:lstStyle/>
          <a:p>
            <a:pPr marL="0" indent="0">
              <a:buNone/>
            </a:pPr>
            <a:endParaRPr lang="en-US" sz="2000" b="1" dirty="0"/>
          </a:p>
          <a:p>
            <a:pPr algn="l"/>
            <a:r>
              <a:rPr lang="en-US" sz="2000" b="0" i="0" dirty="0">
                <a:solidFill>
                  <a:srgbClr val="0D0D0D"/>
                </a:solidFill>
                <a:effectLst/>
                <a:latin typeface="Söhne"/>
              </a:rPr>
              <a:t>Moving forward, several avenues for further enhancement and expansion of the keylogger application can be explored. This includes:</a:t>
            </a:r>
          </a:p>
          <a:p>
            <a:pPr algn="l">
              <a:buFont typeface="+mj-lt"/>
              <a:buAutoNum type="arabicPeriod"/>
            </a:pPr>
            <a:r>
              <a:rPr lang="en-US" sz="2000" b="0" i="0" dirty="0">
                <a:solidFill>
                  <a:srgbClr val="0D0D0D"/>
                </a:solidFill>
                <a:effectLst/>
                <a:latin typeface="Söhne"/>
              </a:rPr>
              <a:t>Incorporating machine learning techniques for anomaly detection and behavior analysis, enhancing the application's ability to identify suspicious activities.</a:t>
            </a:r>
          </a:p>
          <a:p>
            <a:pPr algn="l">
              <a:buFont typeface="+mj-lt"/>
              <a:buAutoNum type="arabicPeriod"/>
            </a:pPr>
            <a:r>
              <a:rPr lang="en-US" sz="2000" b="0" i="0" dirty="0">
                <a:solidFill>
                  <a:srgbClr val="0D0D0D"/>
                </a:solidFill>
                <a:effectLst/>
                <a:latin typeface="Söhne"/>
              </a:rPr>
              <a:t>Implementing advanced logging features, such as capturing application-specific keyboard events or monitoring system-wide activities.</a:t>
            </a:r>
          </a:p>
          <a:p>
            <a:pPr algn="l">
              <a:buFont typeface="+mj-lt"/>
              <a:buAutoNum type="arabicPeriod"/>
            </a:pPr>
            <a:r>
              <a:rPr lang="en-US" sz="2000" b="0" i="0" dirty="0">
                <a:solidFill>
                  <a:srgbClr val="0D0D0D"/>
                </a:solidFill>
                <a:effectLst/>
                <a:latin typeface="Söhne"/>
              </a:rPr>
              <a:t>Integrating remote monitoring capabilities, allowing users to access keylogging data from multiple devices or locations.</a:t>
            </a:r>
          </a:p>
          <a:p>
            <a:pPr algn="l">
              <a:buFont typeface="+mj-lt"/>
              <a:buAutoNum type="arabicPeriod"/>
            </a:pPr>
            <a:r>
              <a:rPr lang="en-US" sz="2000" b="0" i="0" dirty="0">
                <a:solidFill>
                  <a:srgbClr val="0D0D0D"/>
                </a:solidFill>
                <a:effectLst/>
                <a:latin typeface="Söhne"/>
              </a:rPr>
              <a:t>Enhancing security measures to protect sensitive data collected by the keylogger, including encryption and access controls.</a:t>
            </a:r>
          </a:p>
          <a:p>
            <a:pPr algn="l">
              <a:buFont typeface="+mj-lt"/>
              <a:buAutoNum type="arabicPeriod"/>
            </a:pPr>
            <a:r>
              <a:rPr lang="en-US" sz="2000" b="0" i="0" dirty="0">
                <a:solidFill>
                  <a:srgbClr val="0D0D0D"/>
                </a:solidFill>
                <a:effectLst/>
                <a:latin typeface="Söhne"/>
              </a:rPr>
              <a:t>Collaborating with cybersecurity experts and organizations to gather insights and feedback for continuous improvement and optimization of the application.</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Arial" panose="020B0604020202020204" pitchFamily="34" charset="0"/>
              <a:buChar char="•"/>
            </a:pPr>
            <a:r>
              <a:rPr lang="en-IN" sz="2400" b="0" i="0" dirty="0">
                <a:solidFill>
                  <a:srgbClr val="0D0D0D"/>
                </a:solidFill>
                <a:effectLst/>
                <a:latin typeface="Söhne"/>
              </a:rPr>
              <a:t>Python Software Foundation. (n.d.). </a:t>
            </a:r>
            <a:r>
              <a:rPr lang="en-IN" sz="2400" b="0" i="0" dirty="0" err="1">
                <a:solidFill>
                  <a:srgbClr val="0D0D0D"/>
                </a:solidFill>
                <a:effectLst/>
                <a:latin typeface="Söhne"/>
              </a:rPr>
              <a:t>Tkinter</a:t>
            </a:r>
            <a:r>
              <a:rPr lang="en-IN" sz="2400" b="0" i="0" dirty="0">
                <a:solidFill>
                  <a:srgbClr val="0D0D0D"/>
                </a:solidFill>
                <a:effectLst/>
                <a:latin typeface="Söhne"/>
              </a:rPr>
              <a:t> documentation. Retrieved from </a:t>
            </a:r>
            <a:r>
              <a:rPr lang="en-IN" sz="2400" b="0" i="0" u="none" strike="noStrike" dirty="0">
                <a:solidFill>
                  <a:srgbClr val="0D0D0D"/>
                </a:solidFill>
                <a:effectLst/>
                <a:latin typeface="Söhne"/>
                <a:hlinkClick r:id="rId2"/>
              </a:rPr>
              <a:t>https://docs.python.org/3/library/tkinter.html</a:t>
            </a:r>
            <a:endParaRPr lang="en-IN" sz="2400" b="0" i="0" dirty="0">
              <a:solidFill>
                <a:srgbClr val="0D0D0D"/>
              </a:solidFill>
              <a:effectLst/>
              <a:latin typeface="Söhne"/>
            </a:endParaRPr>
          </a:p>
          <a:p>
            <a:pPr algn="l">
              <a:buFont typeface="Arial" panose="020B0604020202020204" pitchFamily="34" charset="0"/>
              <a:buChar char="•"/>
            </a:pPr>
            <a:r>
              <a:rPr lang="en-IN" sz="2400" b="0" i="0" dirty="0" err="1">
                <a:solidFill>
                  <a:srgbClr val="0D0D0D"/>
                </a:solidFill>
                <a:effectLst/>
                <a:latin typeface="Söhne"/>
              </a:rPr>
              <a:t>Pynput</a:t>
            </a:r>
            <a:r>
              <a:rPr lang="en-IN" sz="2400" b="0" i="0" dirty="0">
                <a:solidFill>
                  <a:srgbClr val="0D0D0D"/>
                </a:solidFill>
                <a:effectLst/>
                <a:latin typeface="Söhne"/>
              </a:rPr>
              <a:t> Documentation. (n.d.). Retrieved from </a:t>
            </a:r>
            <a:r>
              <a:rPr lang="en-IN" sz="2400" b="0" i="0" u="none" strike="noStrike" dirty="0">
                <a:solidFill>
                  <a:srgbClr val="0D0D0D"/>
                </a:solidFill>
                <a:effectLst/>
                <a:latin typeface="Söhne"/>
                <a:hlinkClick r:id="rId3"/>
              </a:rPr>
              <a:t>https://pypi.org/project/pynput/</a:t>
            </a:r>
            <a:endParaRPr lang="en-IN" sz="2400" b="0" i="0" dirty="0">
              <a:solidFill>
                <a:srgbClr val="0D0D0D"/>
              </a:solidFill>
              <a:effectLst/>
              <a:latin typeface="Söhne"/>
            </a:endParaRPr>
          </a:p>
          <a:p>
            <a:pPr algn="l">
              <a:buFont typeface="Arial" panose="020B0604020202020204" pitchFamily="34" charset="0"/>
              <a:buChar char="•"/>
            </a:pPr>
            <a:r>
              <a:rPr lang="en-IN" sz="2400" b="0" i="0" dirty="0">
                <a:solidFill>
                  <a:srgbClr val="0D0D0D"/>
                </a:solidFill>
                <a:effectLst/>
                <a:latin typeface="Söhne"/>
              </a:rPr>
              <a:t>JSON. (n.d.). Retrieved from </a:t>
            </a:r>
            <a:r>
              <a:rPr lang="en-IN" sz="2400" b="0" i="0" u="none" strike="noStrike" dirty="0">
                <a:solidFill>
                  <a:srgbClr val="0D0D0D"/>
                </a:solidFill>
                <a:effectLst/>
                <a:latin typeface="Söhne"/>
              </a:rPr>
              <a:t>https://www.json.org/json-en.html</a:t>
            </a:r>
            <a:endParaRPr lang="en-IN" sz="2400" b="0" i="0" dirty="0">
              <a:solidFill>
                <a:srgbClr val="0D0D0D"/>
              </a:solidFill>
              <a:effectLst/>
              <a:latin typeface="Söhne"/>
            </a:endParaRPr>
          </a:p>
          <a:p>
            <a:pPr marL="305435" indent="-305435"/>
            <a:r>
              <a:rPr lang="en-IN" sz="2400" dirty="0">
                <a:solidFill>
                  <a:srgbClr val="0F0F0F"/>
                </a:solidFill>
                <a:ea typeface="+mn-lt"/>
                <a:cs typeface="+mn-lt"/>
                <a:hlinkClick r:id="rId4"/>
              </a:rPr>
              <a:t>https://github.com/techtrainer20/TNSDC.git</a:t>
            </a:r>
            <a:r>
              <a:rPr lang="en-IN" sz="2400" dirty="0">
                <a:solidFill>
                  <a:srgbClr val="0F0F0F"/>
                </a:solidFill>
                <a:ea typeface="+mn-lt"/>
                <a:cs typeface="+mn-lt"/>
              </a:rPr>
              <a:t> .</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vert="horz" lIns="91440" tIns="45720" rIns="91440" bIns="45720" rtlCol="0" anchor="ctr">
            <a:noAutofit/>
          </a:bodyPr>
          <a:lstStyle/>
          <a:p>
            <a:pPr marL="0" indent="0">
              <a:buNone/>
            </a:pPr>
            <a:r>
              <a:rPr lang="en-US" sz="2000" b="0" i="0" dirty="0">
                <a:solidFill>
                  <a:srgbClr val="0D0D0D"/>
                </a:solidFill>
                <a:effectLst/>
                <a:latin typeface="Times New Roman"/>
                <a:cs typeface="Times New Roman"/>
              </a:rPr>
              <a:t>Developing a robust keylogging application using Python and </a:t>
            </a:r>
            <a:r>
              <a:rPr lang="en-US" sz="2000" b="0" i="0" err="1">
                <a:solidFill>
                  <a:srgbClr val="0D0D0D"/>
                </a:solidFill>
                <a:effectLst/>
                <a:latin typeface="Times New Roman"/>
                <a:cs typeface="Times New Roman"/>
              </a:rPr>
              <a:t>Tkinter</a:t>
            </a:r>
            <a:r>
              <a:rPr lang="en-US" sz="2000" b="0" i="0" dirty="0">
                <a:solidFill>
                  <a:srgbClr val="0D0D0D"/>
                </a:solidFill>
                <a:effectLst/>
                <a:latin typeface="Times New Roman"/>
                <a:cs typeface="Times New Roman"/>
              </a:rPr>
              <a:t>, this project aims to provide cybersecurity professionals with a reliable tool for monitoring user interactions. With features to capture key presses, holds, and releases, the application ensures comprehensive insights into keyboard activities. Through a user-friendly interface, users can effortlessly control the logging process, facilitated by Start and Stop buttons. Error handling mechanisms guarantee stability, while logging in text and JSON formats enables seamless analysis. By adhering to coding best practices, the project seeks to empower security professionals in detecting and preventing potential threats, contributing to the ongoing efforts in cybersecurity</a:t>
            </a:r>
            <a:endParaRPr lang="en-IN" sz="2000" dirty="0">
              <a:latin typeface="Times New Roman"/>
              <a:cs typeface="Times New Roman"/>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88FE8-0EFD-AAF2-47E7-E74E82882BC3}"/>
              </a:ext>
            </a:extLst>
          </p:cNvPr>
          <p:cNvSpPr>
            <a:spLocks noGrp="1"/>
          </p:cNvSpPr>
          <p:nvPr>
            <p:ph type="title"/>
          </p:nvPr>
        </p:nvSpPr>
        <p:spPr/>
        <p:txBody>
          <a:bodyPr/>
          <a:lstStyle/>
          <a:p>
            <a:r>
              <a:rPr lang="en-IN" dirty="0"/>
              <a:t>PROPOSED SOLUTION</a:t>
            </a:r>
          </a:p>
        </p:txBody>
      </p:sp>
      <p:sp>
        <p:nvSpPr>
          <p:cNvPr id="3" name="Content Placeholder 2">
            <a:extLst>
              <a:ext uri="{FF2B5EF4-FFF2-40B4-BE49-F238E27FC236}">
                <a16:creationId xmlns:a16="http://schemas.microsoft.com/office/drawing/2014/main" id="{9C783187-835E-9A2C-4BC3-CC4B3B0A7EA8}"/>
              </a:ext>
            </a:extLst>
          </p:cNvPr>
          <p:cNvSpPr>
            <a:spLocks noGrp="1"/>
          </p:cNvSpPr>
          <p:nvPr>
            <p:ph idx="1"/>
          </p:nvPr>
        </p:nvSpPr>
        <p:spPr>
          <a:xfrm>
            <a:off x="410862" y="1541929"/>
            <a:ext cx="10418501" cy="5217459"/>
          </a:xfrm>
        </p:spPr>
        <p:txBody>
          <a:bodyPr vert="horz" lIns="91440" tIns="45720" rIns="91440" bIns="45720" rtlCol="0" anchor="ctr">
            <a:noAutofit/>
          </a:bodyPr>
          <a:lstStyle/>
          <a:p>
            <a:pPr marL="305435" indent="-305435"/>
            <a:r>
              <a:rPr lang="en-US" sz="1800" b="0" i="0" dirty="0">
                <a:solidFill>
                  <a:srgbClr val="0D0D0D"/>
                </a:solidFill>
                <a:effectLst/>
                <a:latin typeface="Times New Roman"/>
                <a:cs typeface="Times New Roman"/>
              </a:rPr>
              <a:t>The proposed solution aims to address the challenge of developing a robust keylogging application for security monitoring and analysis. The solution will encompass the following components:</a:t>
            </a:r>
            <a:endParaRPr lang="en-US" altLang="en-US" sz="1800" b="0" i="0" u="none" strike="noStrike" cap="none" normalizeH="0" baseline="0" dirty="0">
              <a:ln>
                <a:noFill/>
              </a:ln>
              <a:solidFill>
                <a:schemeClr val="tx1"/>
              </a:solidFill>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Times New Roman"/>
                <a:cs typeface="Times New Roman"/>
              </a:rPr>
              <a:t>Data Collection:</a:t>
            </a:r>
            <a:endParaRPr lang="en-US" altLang="en-US" sz="1600" b="0" i="0" u="none" strike="noStrike" cap="none" normalizeH="0" baseline="0" dirty="0">
              <a:ln>
                <a:noFill/>
              </a:ln>
              <a:solidFill>
                <a:schemeClr val="tx1"/>
              </a:solidFill>
              <a:effectLst/>
              <a:latin typeface="Times New Roman"/>
              <a:cs typeface="Times New Roman"/>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a:cs typeface="Times New Roman"/>
              </a:rPr>
              <a:t>Gather keyboard activity data, including presses, holds, and releases.</a:t>
            </a:r>
            <a:endParaRPr lang="en-US" altLang="en-US" sz="1600" b="0" i="0" u="none" strike="noStrike" cap="none" normalizeH="0" baseline="0" dirty="0">
              <a:ln>
                <a:noFill/>
              </a:ln>
              <a:solidFill>
                <a:schemeClr val="tx1"/>
              </a:solidFill>
              <a:effectLst/>
              <a:latin typeface="Times New Roman"/>
              <a:cs typeface="Times New Roman"/>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a:cs typeface="Times New Roman"/>
              </a:rPr>
              <a:t>Explore additional data sources for comprehensive insights.</a:t>
            </a:r>
            <a:endParaRPr lang="en-US" altLang="en-US" sz="1600" b="0" i="0" u="none" strike="noStrike" cap="none" normalizeH="0" baseline="0" dirty="0">
              <a:ln>
                <a:noFill/>
              </a:ln>
              <a:solidFill>
                <a:schemeClr val="tx1"/>
              </a:solidFill>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Times New Roman"/>
                <a:cs typeface="Times New Roman"/>
              </a:rPr>
              <a:t>Data Preprocessing:</a:t>
            </a:r>
            <a:endParaRPr lang="en-US" altLang="en-US" sz="1600" b="0" i="0" u="none" strike="noStrike" cap="none" normalizeH="0" baseline="0" dirty="0">
              <a:ln>
                <a:noFill/>
              </a:ln>
              <a:solidFill>
                <a:schemeClr val="tx1"/>
              </a:solidFill>
              <a:effectLst/>
              <a:latin typeface="Times New Roman"/>
              <a:cs typeface="Times New Roman"/>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a:cs typeface="Times New Roman"/>
              </a:rPr>
              <a:t>Clean and preprocess data to handle inconsistencies.</a:t>
            </a:r>
            <a:endParaRPr lang="en-US" altLang="en-US" sz="1600" b="0" i="0" u="none" strike="noStrike" cap="none" normalizeH="0" baseline="0" dirty="0">
              <a:ln>
                <a:noFill/>
              </a:ln>
              <a:solidFill>
                <a:schemeClr val="tx1"/>
              </a:solidFill>
              <a:effectLst/>
              <a:latin typeface="Times New Roman"/>
              <a:cs typeface="Times New Roman"/>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a:cs typeface="Times New Roman"/>
              </a:rPr>
              <a:t>Extract features for analysis.</a:t>
            </a:r>
            <a:endParaRPr lang="en-US" altLang="en-US" sz="1600" b="0" i="0" u="none" strike="noStrike" cap="none" normalizeH="0" baseline="0" dirty="0">
              <a:ln>
                <a:noFill/>
              </a:ln>
              <a:solidFill>
                <a:schemeClr val="tx1"/>
              </a:solidFill>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latin typeface="Times New Roman"/>
                <a:cs typeface="Times New Roman"/>
              </a:rPr>
              <a:t>Machine Learning (Optional):</a:t>
            </a:r>
            <a:endParaRPr lang="en-US" altLang="en-US" sz="1600" b="0" i="0" u="none" strike="noStrike" cap="none" normalizeH="0" baseline="0" dirty="0">
              <a:ln>
                <a:noFill/>
              </a:ln>
              <a:solidFill>
                <a:schemeClr val="tx1"/>
              </a:solidFill>
              <a:effectLst/>
              <a:latin typeface="Times New Roman"/>
              <a:cs typeface="Times New Roman"/>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a:cs typeface="Times New Roman"/>
              </a:rPr>
              <a:t>Implement anomaly detection algorithms.</a:t>
            </a:r>
            <a:endParaRPr lang="en-US" altLang="en-US" sz="1600" b="0" i="0" u="none" strike="noStrike" cap="none" normalizeH="0" baseline="0" dirty="0">
              <a:ln>
                <a:noFill/>
              </a:ln>
              <a:solidFill>
                <a:schemeClr val="tx1"/>
              </a:solidFill>
              <a:effectLst/>
              <a:latin typeface="Times New Roman"/>
              <a:cs typeface="Times New Roman"/>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a:cs typeface="Times New Roman"/>
              </a:rPr>
              <a:t>Train models on labeled data for behavior analysis.</a:t>
            </a:r>
            <a:endParaRPr lang="en-US" altLang="en-US" sz="1600" b="0" i="0" u="none" strike="noStrike" cap="none" normalizeH="0" baseline="0" dirty="0">
              <a:ln>
                <a:noFill/>
              </a:ln>
              <a:solidFill>
                <a:schemeClr val="tx1"/>
              </a:solidFill>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chemeClr val="tx1"/>
                </a:solidFill>
                <a:effectLst/>
                <a:latin typeface="Times New Roman"/>
                <a:cs typeface="Times New Roman"/>
              </a:rPr>
              <a:t>Application Development:</a:t>
            </a:r>
            <a:endParaRPr lang="en-US" altLang="en-US" sz="1600" b="0" i="0" u="none" strike="noStrike" cap="none" normalizeH="0" baseline="0" dirty="0">
              <a:ln>
                <a:noFill/>
              </a:ln>
              <a:solidFill>
                <a:schemeClr val="tx1"/>
              </a:solidFill>
              <a:effectLst/>
              <a:latin typeface="Times New Roman"/>
              <a:cs typeface="Times New Roman"/>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a:cs typeface="Times New Roman"/>
              </a:rPr>
              <a:t>Develop </a:t>
            </a:r>
            <a:r>
              <a:rPr kumimoji="0" lang="en-US" altLang="en-US" sz="1600" b="0" i="0" u="none" strike="noStrike" cap="none" normalizeH="0" baseline="0" err="1">
                <a:ln>
                  <a:noFill/>
                </a:ln>
                <a:solidFill>
                  <a:schemeClr val="tx1"/>
                </a:solidFill>
                <a:effectLst/>
                <a:latin typeface="Times New Roman"/>
                <a:cs typeface="Times New Roman"/>
              </a:rPr>
              <a:t>Tkinter</a:t>
            </a:r>
            <a:r>
              <a:rPr kumimoji="0" lang="en-US" altLang="en-US" sz="1600" b="0" i="0" u="none" strike="noStrike" cap="none" normalizeH="0" baseline="0" dirty="0">
                <a:ln>
                  <a:noFill/>
                </a:ln>
                <a:solidFill>
                  <a:schemeClr val="tx1"/>
                </a:solidFill>
                <a:effectLst/>
                <a:latin typeface="Times New Roman"/>
                <a:cs typeface="Times New Roman"/>
              </a:rPr>
              <a:t> interface for user interaction.</a:t>
            </a:r>
            <a:endParaRPr lang="en-US" altLang="en-US" sz="1600" b="0" i="0" u="none" strike="noStrike" cap="none" normalizeH="0" baseline="0" dirty="0">
              <a:ln>
                <a:noFill/>
              </a:ln>
              <a:solidFill>
                <a:schemeClr val="tx1"/>
              </a:solidFill>
              <a:effectLst/>
              <a:latin typeface="Times New Roman"/>
              <a:cs typeface="Times New Roman"/>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a:cs typeface="Times New Roman"/>
              </a:rPr>
              <a:t>Provide real-time visualization and analysis features.</a:t>
            </a:r>
            <a:endParaRPr lang="en-US" altLang="en-US" sz="1600" b="0" i="0" u="none" strike="noStrike" cap="none" normalizeH="0" baseline="0" dirty="0">
              <a:ln>
                <a:noFill/>
              </a:ln>
              <a:solidFill>
                <a:schemeClr val="tx1"/>
              </a:solidFill>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a:ln>
                  <a:noFill/>
                </a:ln>
                <a:solidFill>
                  <a:schemeClr val="tx1"/>
                </a:solidFill>
                <a:effectLst/>
                <a:latin typeface="Times New Roman"/>
                <a:cs typeface="Times New Roman"/>
              </a:rPr>
              <a:t>Deployment:</a:t>
            </a:r>
            <a:endParaRPr lang="en-US" altLang="en-US" sz="1600" b="0" i="0" u="none" strike="noStrike" cap="none" normalizeH="0" baseline="0" dirty="0">
              <a:ln>
                <a:noFill/>
              </a:ln>
              <a:solidFill>
                <a:schemeClr val="tx1"/>
              </a:solidFill>
              <a:effectLst/>
              <a:latin typeface="Times New Roman"/>
              <a:cs typeface="Times New Roman"/>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a:cs typeface="Times New Roman"/>
              </a:rPr>
              <a:t>Ensure platform compatibility and accessibility.</a:t>
            </a:r>
            <a:endParaRPr lang="en-US" altLang="en-US" sz="1600" b="0" i="0" u="none" strike="noStrike" cap="none" normalizeH="0" baseline="0" dirty="0">
              <a:ln>
                <a:noFill/>
              </a:ln>
              <a:solidFill>
                <a:schemeClr val="tx1"/>
              </a:solidFill>
              <a:effectLst/>
              <a:latin typeface="Times New Roman"/>
              <a:cs typeface="Times New Roman"/>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a:cs typeface="Times New Roman"/>
              </a:rPr>
              <a:t>Implement security measures for data protection.</a:t>
            </a:r>
            <a:endParaRPr lang="en-US" altLang="en-US" sz="1600" b="0" i="0" u="none" strike="noStrike" cap="none" normalizeH="0" baseline="0" dirty="0">
              <a:ln>
                <a:noFill/>
              </a:ln>
              <a:solidFill>
                <a:schemeClr val="tx1"/>
              </a:solidFill>
              <a:effectLst/>
              <a:latin typeface="Times New Roman"/>
              <a:cs typeface="Times New Roman"/>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1" i="0" u="none" strike="noStrike" cap="none" normalizeH="0" baseline="0" dirty="0">
                <a:ln>
                  <a:noFill/>
                </a:ln>
                <a:solidFill>
                  <a:schemeClr val="tx1"/>
                </a:solidFill>
                <a:effectLst/>
                <a:latin typeface="Times New Roman"/>
                <a:cs typeface="Times New Roman"/>
              </a:rPr>
              <a:t>Evaluation:</a:t>
            </a:r>
            <a:endParaRPr lang="en-US" altLang="en-US" sz="1600" b="0" i="0" u="none" strike="noStrike" cap="none" normalizeH="0" baseline="0" dirty="0">
              <a:ln>
                <a:noFill/>
              </a:ln>
              <a:solidFill>
                <a:schemeClr val="tx1"/>
              </a:solidFill>
              <a:effectLst/>
              <a:latin typeface="Times New Roman"/>
              <a:cs typeface="Times New Roman"/>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a:cs typeface="Times New Roman"/>
              </a:rPr>
              <a:t>Assess performance metrics like accuracy and user satisfaction.</a:t>
            </a:r>
            <a:endParaRPr lang="en-US" altLang="en-US" sz="1600" b="0" i="0" u="none" strike="noStrike" cap="none" normalizeH="0" baseline="0" dirty="0">
              <a:ln>
                <a:noFill/>
              </a:ln>
              <a:solidFill>
                <a:schemeClr val="tx1"/>
              </a:solidFill>
              <a:effectLst/>
              <a:latin typeface="Times New Roman"/>
              <a:cs typeface="Times New Roman"/>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a:cs typeface="Times New Roman"/>
              </a:rPr>
              <a:t>Incorporate feedback for optimization and improvement.</a:t>
            </a:r>
            <a:endParaRPr lang="en-US" altLang="en-US" sz="1600" b="0" i="0" u="none" strike="noStrike" cap="none" normalizeH="0" baseline="0" dirty="0">
              <a:ln>
                <a:noFill/>
              </a:ln>
              <a:solidFill>
                <a:schemeClr val="tx1"/>
              </a:solidFill>
              <a:effectLst/>
              <a:latin typeface="Times New Roman"/>
              <a:cs typeface="Times New Roman"/>
            </a:endParaRPr>
          </a:p>
          <a:p>
            <a:pPr marL="0" indent="0">
              <a:buNone/>
            </a:pPr>
            <a:endParaRPr lang="en-US" b="0" i="0" dirty="0">
              <a:solidFill>
                <a:srgbClr val="0D0D0D"/>
              </a:solidFill>
              <a:effectLst/>
              <a:latin typeface="Söhne"/>
            </a:endParaRPr>
          </a:p>
          <a:p>
            <a:pPr marL="305435" indent="-305435"/>
            <a:endParaRPr lang="en-IN" dirty="0"/>
          </a:p>
        </p:txBody>
      </p:sp>
      <p:sp>
        <p:nvSpPr>
          <p:cNvPr id="5" name="Rectangle 2">
            <a:extLst>
              <a:ext uri="{FF2B5EF4-FFF2-40B4-BE49-F238E27FC236}">
                <a16:creationId xmlns:a16="http://schemas.microsoft.com/office/drawing/2014/main" id="{5415D753-5270-0787-8D2D-B0BEFCDA30AB}"/>
              </a:ext>
            </a:extLst>
          </p:cNvPr>
          <p:cNvSpPr>
            <a:spLocks noChangeArrowheads="1"/>
          </p:cNvSpPr>
          <p:nvPr/>
        </p:nvSpPr>
        <p:spPr bwMode="auto">
          <a:xfrm>
            <a:off x="0" y="0"/>
            <a:ext cx="730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0905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vert="horz" lIns="91440" tIns="45720" rIns="91440" bIns="45720" rtlCol="0" anchor="ctr">
            <a:noAutofit/>
          </a:bodyPr>
          <a:lstStyle/>
          <a:p>
            <a:pPr marL="0" indent="0">
              <a:buNone/>
            </a:pPr>
            <a:r>
              <a:rPr lang="en-IN" sz="1200" b="1" dirty="0">
                <a:solidFill>
                  <a:srgbClr val="0F0F0F"/>
                </a:solidFill>
                <a:latin typeface="Times New Roman"/>
                <a:cs typeface="Times New Roman"/>
              </a:rPr>
              <a:t>SYSTEM REQUIREMENTS</a:t>
            </a:r>
          </a:p>
          <a:p>
            <a:pPr marL="0" indent="0" algn="l" rtl="0" eaLnBrk="1" fontAlgn="base" latinLnBrk="0" hangingPunct="1">
              <a:spcBef>
                <a:spcPts val="0"/>
              </a:spcBef>
              <a:spcAft>
                <a:spcPts val="0"/>
              </a:spcAft>
              <a:buNone/>
            </a:pPr>
            <a:r>
              <a:rPr lang="en-IN" sz="1200" b="1" dirty="0">
                <a:solidFill>
                  <a:srgbClr val="404040"/>
                </a:solidFill>
                <a:latin typeface="Times New Roman"/>
                <a:cs typeface="Times New Roman"/>
              </a:rPr>
              <a:t>HARDWARE</a:t>
            </a:r>
            <a:endParaRPr lang="en-IN" sz="1200" b="0" i="0" u="none" strike="noStrike">
              <a:effectLst/>
              <a:latin typeface="Times New Roman"/>
              <a:cs typeface="Times New Roman"/>
            </a:endParaRPr>
          </a:p>
          <a:p>
            <a:pPr marL="0" indent="-305435" algn="l" rtl="0" eaLnBrk="1" fontAlgn="base" latinLnBrk="0" hangingPunct="1">
              <a:spcBef>
                <a:spcPts val="0"/>
              </a:spcBef>
              <a:spcAft>
                <a:spcPts val="0"/>
              </a:spcAft>
            </a:pPr>
            <a:r>
              <a:rPr lang="en-IN" sz="1200" b="1" i="0" u="none" strike="noStrike" kern="1200" dirty="0">
                <a:solidFill>
                  <a:srgbClr val="404040"/>
                </a:solidFill>
                <a:effectLst/>
                <a:latin typeface="Times New Roman"/>
                <a:cs typeface="Times New Roman"/>
              </a:rPr>
              <a:t>Processor: Minimum Intel Core i5 or equivalent</a:t>
            </a:r>
            <a:endParaRPr lang="en-IN" sz="1200" b="0" i="0" u="none" strike="noStrike">
              <a:effectLst/>
              <a:latin typeface="Times New Roman"/>
              <a:cs typeface="Times New Roman"/>
            </a:endParaRPr>
          </a:p>
          <a:p>
            <a:pPr marL="0" indent="-305435" algn="l" rtl="0" eaLnBrk="1" fontAlgn="base" latinLnBrk="0" hangingPunct="1">
              <a:spcBef>
                <a:spcPts val="0"/>
              </a:spcBef>
              <a:spcAft>
                <a:spcPts val="0"/>
              </a:spcAft>
            </a:pPr>
            <a:r>
              <a:rPr lang="en-IN" sz="1200" b="1" i="0" u="none" strike="noStrike" kern="1200" dirty="0">
                <a:solidFill>
                  <a:srgbClr val="404040"/>
                </a:solidFill>
                <a:effectLst/>
                <a:latin typeface="Times New Roman"/>
                <a:cs typeface="Times New Roman"/>
              </a:rPr>
              <a:t>RAM: 8 GB</a:t>
            </a:r>
            <a:endParaRPr lang="en-IN" sz="1200" b="0" i="0" u="none" strike="noStrike">
              <a:effectLst/>
              <a:latin typeface="Times New Roman"/>
              <a:cs typeface="Times New Roman"/>
            </a:endParaRPr>
          </a:p>
          <a:p>
            <a:pPr marL="0" indent="-305435" algn="l" rtl="0" eaLnBrk="1" fontAlgn="base" latinLnBrk="0" hangingPunct="1">
              <a:spcBef>
                <a:spcPts val="0"/>
              </a:spcBef>
              <a:spcAft>
                <a:spcPts val="0"/>
              </a:spcAft>
            </a:pPr>
            <a:r>
              <a:rPr lang="en-US" sz="1200" b="1" i="0" u="none" strike="noStrike" kern="1200" dirty="0">
                <a:solidFill>
                  <a:srgbClr val="404040"/>
                </a:solidFill>
                <a:effectLst/>
                <a:latin typeface="Times New Roman"/>
                <a:cs typeface="Times New Roman"/>
              </a:rPr>
              <a:t>Storage: 256 GB SSD or higher</a:t>
            </a:r>
            <a:endParaRPr lang="en-IN" sz="1200" b="0" i="0" u="none" strike="noStrike">
              <a:effectLst/>
              <a:latin typeface="Times New Roman"/>
              <a:cs typeface="Times New Roman"/>
            </a:endParaRPr>
          </a:p>
          <a:p>
            <a:pPr marL="0" indent="-305435">
              <a:spcBef>
                <a:spcPts val="0"/>
              </a:spcBef>
              <a:spcAft>
                <a:spcPts val="0"/>
              </a:spcAft>
            </a:pPr>
            <a:endParaRPr lang="en-US" sz="1200" b="1" dirty="0">
              <a:solidFill>
                <a:srgbClr val="404040"/>
              </a:solidFill>
              <a:latin typeface="Times New Roman"/>
              <a:cs typeface="Times New Roman"/>
            </a:endParaRPr>
          </a:p>
          <a:p>
            <a:pPr marL="0" indent="0" algn="l" rtl="0" eaLnBrk="1" fontAlgn="base" latinLnBrk="0" hangingPunct="1">
              <a:spcBef>
                <a:spcPts val="0"/>
              </a:spcBef>
              <a:spcAft>
                <a:spcPts val="0"/>
              </a:spcAft>
              <a:buNone/>
            </a:pPr>
            <a:r>
              <a:rPr lang="en-IN" sz="1200" b="1" dirty="0">
                <a:solidFill>
                  <a:srgbClr val="404040"/>
                </a:solidFill>
                <a:latin typeface="Times New Roman"/>
                <a:cs typeface="Times New Roman"/>
              </a:rPr>
              <a:t>SOFTWARE</a:t>
            </a:r>
            <a:endParaRPr lang="en-IN" sz="1200" b="0" i="0" u="none" strike="noStrike">
              <a:effectLst/>
              <a:latin typeface="Times New Roman"/>
              <a:cs typeface="Times New Roman"/>
            </a:endParaRPr>
          </a:p>
          <a:p>
            <a:pPr marL="0" indent="-305435" algn="l" rtl="0" eaLnBrk="1" fontAlgn="base" latinLnBrk="0" hangingPunct="1">
              <a:spcBef>
                <a:spcPts val="0"/>
              </a:spcBef>
              <a:spcAft>
                <a:spcPts val="0"/>
              </a:spcAft>
            </a:pPr>
            <a:r>
              <a:rPr lang="en-US" sz="1200" b="1" i="0" u="none" strike="noStrike" kern="1200" dirty="0">
                <a:solidFill>
                  <a:srgbClr val="404040"/>
                </a:solidFill>
                <a:effectLst/>
                <a:latin typeface="Times New Roman"/>
                <a:cs typeface="Times New Roman"/>
              </a:rPr>
              <a:t>Operating System: Windows 10, macOS 10.15, Ubuntu 20.04 LTS</a:t>
            </a:r>
            <a:endParaRPr lang="en-IN" sz="1200" b="0" i="0" u="none" strike="noStrike">
              <a:effectLst/>
              <a:latin typeface="Times New Roman"/>
              <a:cs typeface="Times New Roman"/>
            </a:endParaRPr>
          </a:p>
          <a:p>
            <a:pPr marL="0" indent="-305435" algn="l" rtl="0" eaLnBrk="1" fontAlgn="base" latinLnBrk="0" hangingPunct="1">
              <a:spcBef>
                <a:spcPts val="0"/>
              </a:spcBef>
              <a:spcAft>
                <a:spcPts val="0"/>
              </a:spcAft>
            </a:pPr>
            <a:r>
              <a:rPr lang="en-US" sz="1200" b="1" i="0" u="none" strike="noStrike" kern="1200" dirty="0">
                <a:solidFill>
                  <a:srgbClr val="404040"/>
                </a:solidFill>
                <a:effectLst/>
                <a:latin typeface="Times New Roman"/>
                <a:cs typeface="Times New Roman"/>
              </a:rPr>
              <a:t>Programming Language: Python 3.8 or higher</a:t>
            </a:r>
            <a:endParaRPr lang="en-IN" sz="1200" b="0" i="0" u="none" strike="noStrike" dirty="0">
              <a:effectLst/>
              <a:latin typeface="Times New Roman"/>
              <a:cs typeface="Times New Roman"/>
            </a:endParaRPr>
          </a:p>
          <a:p>
            <a:pPr marL="0" indent="-305435">
              <a:spcBef>
                <a:spcPts val="0"/>
              </a:spcBef>
              <a:spcAft>
                <a:spcPts val="0"/>
              </a:spcAft>
            </a:pPr>
            <a:endParaRPr lang="en-US" sz="1200" b="1" dirty="0">
              <a:solidFill>
                <a:srgbClr val="404040"/>
              </a:solidFill>
              <a:latin typeface="Times New Roman"/>
              <a:cs typeface="Times New Roman"/>
            </a:endParaRPr>
          </a:p>
          <a:p>
            <a:pPr marL="0" indent="0">
              <a:buNone/>
            </a:pPr>
            <a:r>
              <a:rPr lang="en-IN" sz="1200" b="1" dirty="0">
                <a:solidFill>
                  <a:srgbClr val="0F0F0F"/>
                </a:solidFill>
                <a:latin typeface="Times New Roman"/>
                <a:cs typeface="Times New Roman"/>
              </a:rPr>
              <a:t>Library required to build the model</a:t>
            </a:r>
          </a:p>
          <a:p>
            <a:pPr marL="305435" indent="-305435" algn="l">
              <a:buFont typeface="+mj-lt"/>
              <a:buAutoNum type="arabicPeriod"/>
            </a:pPr>
            <a:r>
              <a:rPr lang="en-IN" sz="1600" b="1" i="0" err="1">
                <a:solidFill>
                  <a:srgbClr val="0D0D0D"/>
                </a:solidFill>
                <a:effectLst/>
                <a:latin typeface="Times New Roman"/>
                <a:cs typeface="Times New Roman"/>
              </a:rPr>
              <a:t>Tkinter</a:t>
            </a:r>
            <a:r>
              <a:rPr lang="en-IN" sz="1600" b="1" i="0" dirty="0">
                <a:solidFill>
                  <a:srgbClr val="0D0D0D"/>
                </a:solidFill>
                <a:effectLst/>
                <a:latin typeface="Times New Roman"/>
                <a:cs typeface="Times New Roman"/>
              </a:rPr>
              <a:t>:</a:t>
            </a:r>
            <a:r>
              <a:rPr lang="en-IN" sz="1600" b="0" i="0" dirty="0">
                <a:solidFill>
                  <a:srgbClr val="0D0D0D"/>
                </a:solidFill>
                <a:effectLst/>
                <a:latin typeface="Times New Roman"/>
                <a:cs typeface="Times New Roman"/>
              </a:rPr>
              <a:t> Required for developing the GUI of the keylogger application.</a:t>
            </a:r>
          </a:p>
          <a:p>
            <a:pPr marL="305435" indent="-305435" algn="l">
              <a:buFont typeface="+mj-lt"/>
              <a:buAutoNum type="arabicPeriod"/>
            </a:pPr>
            <a:r>
              <a:rPr lang="en-IN" sz="1600" b="1" i="0" dirty="0" err="1">
                <a:solidFill>
                  <a:srgbClr val="0D0D0D"/>
                </a:solidFill>
                <a:effectLst/>
                <a:latin typeface="Times New Roman"/>
                <a:cs typeface="Times New Roman"/>
              </a:rPr>
              <a:t>pynput</a:t>
            </a:r>
            <a:r>
              <a:rPr lang="en-IN" sz="1600" b="1" i="0" dirty="0">
                <a:solidFill>
                  <a:srgbClr val="0D0D0D"/>
                </a:solidFill>
                <a:effectLst/>
                <a:latin typeface="Times New Roman"/>
                <a:cs typeface="Times New Roman"/>
              </a:rPr>
              <a:t>:</a:t>
            </a:r>
            <a:r>
              <a:rPr lang="en-IN" sz="1600" b="0" i="0" dirty="0">
                <a:solidFill>
                  <a:srgbClr val="0D0D0D"/>
                </a:solidFill>
                <a:effectLst/>
                <a:latin typeface="Times New Roman"/>
                <a:cs typeface="Times New Roman"/>
              </a:rPr>
              <a:t> Essential library for capturing keyboard events and interactions.</a:t>
            </a:r>
          </a:p>
          <a:p>
            <a:pPr marL="305435" indent="-305435" algn="l">
              <a:buFont typeface="+mj-lt"/>
              <a:buAutoNum type="arabicPeriod"/>
            </a:pPr>
            <a:r>
              <a:rPr lang="en-IN" sz="1600" b="1" i="0" dirty="0" err="1">
                <a:solidFill>
                  <a:srgbClr val="0D0D0D"/>
                </a:solidFill>
                <a:effectLst/>
                <a:latin typeface="Times New Roman"/>
                <a:cs typeface="Times New Roman"/>
              </a:rPr>
              <a:t>json</a:t>
            </a:r>
            <a:r>
              <a:rPr lang="en-IN" sz="1600" b="1" i="0" dirty="0">
                <a:solidFill>
                  <a:srgbClr val="0D0D0D"/>
                </a:solidFill>
                <a:effectLst/>
                <a:latin typeface="Times New Roman"/>
                <a:cs typeface="Times New Roman"/>
              </a:rPr>
              <a:t>: </a:t>
            </a:r>
            <a:r>
              <a:rPr lang="en-IN" sz="1600" b="0" i="0" dirty="0">
                <a:solidFill>
                  <a:srgbClr val="0D0D0D"/>
                </a:solidFill>
                <a:effectLst/>
                <a:latin typeface="Times New Roman"/>
                <a:cs typeface="Times New Roman"/>
              </a:rPr>
              <a:t>Utilized for storing logged keyboard data in JSON format.</a:t>
            </a:r>
          </a:p>
          <a:p>
            <a:pPr marL="305435" indent="-305435" algn="l">
              <a:buFont typeface="+mj-lt"/>
              <a:buAutoNum type="arabicPeriod"/>
            </a:pPr>
            <a:r>
              <a:rPr lang="en-IN" sz="1600" b="1" i="0" dirty="0">
                <a:solidFill>
                  <a:srgbClr val="0D0D0D"/>
                </a:solidFill>
                <a:effectLst/>
                <a:latin typeface="Times New Roman"/>
                <a:cs typeface="Times New Roman"/>
              </a:rPr>
              <a:t>datetime:</a:t>
            </a:r>
            <a:r>
              <a:rPr lang="en-IN" sz="1600" b="0" i="0" dirty="0">
                <a:solidFill>
                  <a:srgbClr val="0D0D0D"/>
                </a:solidFill>
                <a:effectLst/>
                <a:latin typeface="Times New Roman"/>
                <a:cs typeface="Times New Roman"/>
              </a:rPr>
              <a:t> Facilitates timestamping of keyboard events for chronological analysis.</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10000"/>
          </a:bodyPr>
          <a:lstStyle/>
          <a:p>
            <a:pPr marL="0" indent="0" algn="l">
              <a:buNone/>
            </a:pPr>
            <a:br>
              <a:rPr lang="en-US" sz="1400" b="1" i="0" dirty="0">
                <a:solidFill>
                  <a:srgbClr val="0D0D0D"/>
                </a:solidFill>
                <a:effectLst/>
                <a:latin typeface="Söhne"/>
              </a:rPr>
            </a:br>
            <a:r>
              <a:rPr lang="en-US" sz="1600" b="1" i="0" dirty="0">
                <a:solidFill>
                  <a:srgbClr val="0D0D0D"/>
                </a:solidFill>
                <a:effectLst/>
                <a:latin typeface="Times New Roman"/>
                <a:cs typeface="Times New Roman"/>
              </a:rPr>
              <a:t>Algorithm Selection:</a:t>
            </a:r>
            <a:endParaRPr lang="en-US" sz="1600" b="0" i="0" dirty="0">
              <a:solidFill>
                <a:srgbClr val="0D0D0D"/>
              </a:solidFill>
              <a:effectLst/>
              <a:latin typeface="Times New Roman"/>
              <a:cs typeface="Times New Roman"/>
            </a:endParaRPr>
          </a:p>
          <a:p>
            <a:pPr marL="305435" indent="-305435" algn="l">
              <a:buFont typeface="Arial" panose="020B0604020202020204" pitchFamily="34" charset="0"/>
              <a:buChar char="•"/>
            </a:pPr>
            <a:r>
              <a:rPr lang="en-US" sz="1600" b="0" i="0" dirty="0">
                <a:solidFill>
                  <a:srgbClr val="0D0D0D"/>
                </a:solidFill>
                <a:effectLst/>
                <a:latin typeface="Times New Roman"/>
                <a:cs typeface="Times New Roman"/>
              </a:rPr>
              <a:t>Chosen approach: Simple event detection for keylogging.</a:t>
            </a:r>
          </a:p>
          <a:p>
            <a:pPr marL="305435" indent="-305435" algn="l">
              <a:buFont typeface="Arial" panose="020B0604020202020204" pitchFamily="34" charset="0"/>
              <a:buChar char="•"/>
            </a:pPr>
            <a:r>
              <a:rPr lang="en-US" sz="1600" b="0" i="0" dirty="0">
                <a:solidFill>
                  <a:srgbClr val="0D0D0D"/>
                </a:solidFill>
                <a:effectLst/>
                <a:latin typeface="Times New Roman"/>
                <a:cs typeface="Times New Roman"/>
              </a:rPr>
              <a:t>Justification: Given the straightforward nature of keylogging, complex machine learning algorithms are unnecessary.</a:t>
            </a:r>
          </a:p>
          <a:p>
            <a:pPr marL="0" indent="0" algn="l">
              <a:buNone/>
            </a:pPr>
            <a:r>
              <a:rPr lang="en-US" sz="1600" b="1" i="0" dirty="0">
                <a:solidFill>
                  <a:srgbClr val="0D0D0D"/>
                </a:solidFill>
                <a:effectLst/>
                <a:latin typeface="Times New Roman"/>
                <a:cs typeface="Times New Roman"/>
              </a:rPr>
              <a:t>Data Input:</a:t>
            </a:r>
            <a:endParaRPr lang="en-US" sz="1600" b="0" i="0" dirty="0">
              <a:solidFill>
                <a:srgbClr val="0D0D0D"/>
              </a:solidFill>
              <a:effectLst/>
              <a:latin typeface="Times New Roman"/>
              <a:cs typeface="Times New Roman"/>
            </a:endParaRPr>
          </a:p>
          <a:p>
            <a:pPr marL="305435" indent="-305435" algn="l">
              <a:buFont typeface="Arial" panose="020B0604020202020204" pitchFamily="34" charset="0"/>
              <a:buChar char="•"/>
            </a:pPr>
            <a:r>
              <a:rPr lang="en-US" sz="1600" b="0" i="0" dirty="0">
                <a:solidFill>
                  <a:srgbClr val="0D0D0D"/>
                </a:solidFill>
                <a:effectLst/>
                <a:latin typeface="Times New Roman"/>
                <a:cs typeface="Times New Roman"/>
              </a:rPr>
              <a:t>Input features: Keyboard events (key press, hold, release) captured by </a:t>
            </a:r>
            <a:r>
              <a:rPr lang="en-US" sz="1600" b="0" i="0" err="1">
                <a:solidFill>
                  <a:srgbClr val="0D0D0D"/>
                </a:solidFill>
                <a:effectLst/>
                <a:latin typeface="Times New Roman"/>
                <a:cs typeface="Times New Roman"/>
              </a:rPr>
              <a:t>pynput</a:t>
            </a:r>
            <a:r>
              <a:rPr lang="en-US" sz="1600" b="0" i="0" dirty="0">
                <a:solidFill>
                  <a:srgbClr val="0D0D0D"/>
                </a:solidFill>
                <a:effectLst/>
                <a:latin typeface="Times New Roman"/>
                <a:cs typeface="Times New Roman"/>
              </a:rPr>
              <a:t> library.</a:t>
            </a:r>
          </a:p>
          <a:p>
            <a:pPr marL="305435" indent="-305435" algn="l">
              <a:buFont typeface="Arial" panose="020B0604020202020204" pitchFamily="34" charset="0"/>
              <a:buChar char="•"/>
            </a:pPr>
            <a:r>
              <a:rPr lang="en-US" sz="1600" b="0" i="0" dirty="0">
                <a:solidFill>
                  <a:srgbClr val="0D0D0D"/>
                </a:solidFill>
                <a:effectLst/>
                <a:latin typeface="Times New Roman"/>
                <a:cs typeface="Times New Roman"/>
              </a:rPr>
              <a:t>Additional information: Timestamps for chronological tracking.</a:t>
            </a:r>
          </a:p>
          <a:p>
            <a:pPr marL="0" indent="0" algn="l">
              <a:buNone/>
            </a:pPr>
            <a:r>
              <a:rPr lang="en-US" sz="1600" b="1" i="0" dirty="0">
                <a:solidFill>
                  <a:srgbClr val="0D0D0D"/>
                </a:solidFill>
                <a:effectLst/>
                <a:latin typeface="Times New Roman"/>
                <a:cs typeface="Times New Roman"/>
              </a:rPr>
              <a:t>Training Process:</a:t>
            </a:r>
            <a:endParaRPr lang="en-US" sz="1600" b="0" i="0" dirty="0">
              <a:solidFill>
                <a:srgbClr val="0D0D0D"/>
              </a:solidFill>
              <a:effectLst/>
              <a:latin typeface="Times New Roman"/>
              <a:cs typeface="Times New Roman"/>
            </a:endParaRPr>
          </a:p>
          <a:p>
            <a:pPr marL="305435" indent="-305435" algn="l">
              <a:buFont typeface="Arial" panose="020B0604020202020204" pitchFamily="34" charset="0"/>
              <a:buChar char="•"/>
            </a:pPr>
            <a:r>
              <a:rPr lang="en-US" sz="1600" b="0" i="0" dirty="0">
                <a:solidFill>
                  <a:srgbClr val="0D0D0D"/>
                </a:solidFill>
                <a:effectLst/>
                <a:latin typeface="Times New Roman"/>
                <a:cs typeface="Times New Roman"/>
              </a:rPr>
              <a:t>No traditional training process involved.</a:t>
            </a:r>
          </a:p>
          <a:p>
            <a:pPr marL="305435" indent="-305435" algn="l">
              <a:buFont typeface="Arial" panose="020B0604020202020204" pitchFamily="34" charset="0"/>
              <a:buChar char="•"/>
            </a:pPr>
            <a:r>
              <a:rPr lang="en-US" sz="1600" b="0" i="0" dirty="0">
                <a:solidFill>
                  <a:srgbClr val="0D0D0D"/>
                </a:solidFill>
                <a:effectLst/>
                <a:latin typeface="Times New Roman"/>
                <a:cs typeface="Times New Roman"/>
              </a:rPr>
              <a:t>Initialization and configuration performed before application start.</a:t>
            </a:r>
          </a:p>
          <a:p>
            <a:pPr marL="0" indent="0" algn="l">
              <a:buNone/>
            </a:pPr>
            <a:r>
              <a:rPr lang="en-US" sz="1600" b="1" i="0" dirty="0">
                <a:solidFill>
                  <a:srgbClr val="0D0D0D"/>
                </a:solidFill>
                <a:effectLst/>
                <a:latin typeface="Times New Roman"/>
                <a:cs typeface="Times New Roman"/>
              </a:rPr>
              <a:t>Prediction Process:</a:t>
            </a:r>
            <a:endParaRPr lang="en-US" sz="1600" b="0" i="0" dirty="0">
              <a:solidFill>
                <a:srgbClr val="0D0D0D"/>
              </a:solidFill>
              <a:effectLst/>
              <a:latin typeface="Times New Roman"/>
              <a:cs typeface="Times New Roman"/>
            </a:endParaRPr>
          </a:p>
          <a:p>
            <a:pPr marL="305435" indent="-305435" algn="l">
              <a:buFont typeface="Arial" panose="020B0604020202020204" pitchFamily="34" charset="0"/>
              <a:buChar char="•"/>
            </a:pPr>
            <a:r>
              <a:rPr lang="en-US" sz="1600" b="0" i="0" dirty="0">
                <a:solidFill>
                  <a:srgbClr val="0D0D0D"/>
                </a:solidFill>
                <a:effectLst/>
                <a:latin typeface="Times New Roman"/>
                <a:cs typeface="Times New Roman"/>
              </a:rPr>
              <a:t>Real-time logging of keyboard events.</a:t>
            </a:r>
          </a:p>
          <a:p>
            <a:pPr marL="305435" indent="-305435" algn="l">
              <a:buFont typeface="Arial" panose="020B0604020202020204" pitchFamily="34" charset="0"/>
              <a:buChar char="•"/>
            </a:pPr>
            <a:r>
              <a:rPr lang="en-US" sz="1600" b="0" i="0" dirty="0">
                <a:solidFill>
                  <a:srgbClr val="0D0D0D"/>
                </a:solidFill>
                <a:effectLst/>
                <a:latin typeface="Times New Roman"/>
                <a:cs typeface="Times New Roman"/>
              </a:rPr>
              <a:t>Instant processing without the need for prediction.</a:t>
            </a:r>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b="0" i="0" dirty="0">
                <a:solidFill>
                  <a:srgbClr val="0D0D0D"/>
                </a:solidFill>
                <a:effectLst/>
                <a:latin typeface="Times New Roman"/>
                <a:cs typeface="Times New Roman"/>
              </a:rPr>
              <a:t>The developed keylogger application successfully captures keyboard events, including key press, hold, and release actions, in real-time. The interface built with </a:t>
            </a:r>
            <a:r>
              <a:rPr lang="en-US" sz="2400" b="0" i="0" err="1">
                <a:solidFill>
                  <a:srgbClr val="0D0D0D"/>
                </a:solidFill>
                <a:effectLst/>
                <a:latin typeface="Times New Roman"/>
                <a:cs typeface="Times New Roman"/>
              </a:rPr>
              <a:t>Tkinter</a:t>
            </a:r>
            <a:r>
              <a:rPr lang="en-US" sz="2400" b="0" i="0" dirty="0">
                <a:solidFill>
                  <a:srgbClr val="0D0D0D"/>
                </a:solidFill>
                <a:effectLst/>
                <a:latin typeface="Times New Roman"/>
                <a:cs typeface="Times New Roman"/>
              </a:rPr>
              <a:t> provides users with intuitive controls for starting and stopping the keylogging process. Data logging is implemented efficiently, with options for storing logs in both text and JSON formats. The application demonstrates stability and reliability, with error handling mechanisms ensuring smooth operation even in the presence of unexpected events.</a:t>
            </a:r>
            <a:endParaRPr lang="en-IN" sz="2400" dirty="0">
              <a:latin typeface="Times New Roman"/>
              <a:cs typeface="Times New Roman"/>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6C759-7B73-0DE6-81FA-5F6AE64F8F63}"/>
              </a:ext>
            </a:extLst>
          </p:cNvPr>
          <p:cNvSpPr>
            <a:spLocks noGrp="1"/>
          </p:cNvSpPr>
          <p:nvPr>
            <p:ph type="title"/>
          </p:nvPr>
        </p:nvSpPr>
        <p:spPr/>
        <p:txBody>
          <a:bodyPr/>
          <a:lstStyle/>
          <a:p>
            <a:endParaRPr lang="en-US"/>
          </a:p>
        </p:txBody>
      </p:sp>
      <p:pic>
        <p:nvPicPr>
          <p:cNvPr id="4" name="Content Placeholder 3" descr="A screen shot of a computer&#10;&#10;Description automatically generated">
            <a:extLst>
              <a:ext uri="{FF2B5EF4-FFF2-40B4-BE49-F238E27FC236}">
                <a16:creationId xmlns:a16="http://schemas.microsoft.com/office/drawing/2014/main" id="{7C1F5104-BE98-8EEB-600A-8488607FFE06}"/>
              </a:ext>
            </a:extLst>
          </p:cNvPr>
          <p:cNvPicPr>
            <a:picLocks noGrp="1" noChangeAspect="1"/>
          </p:cNvPicPr>
          <p:nvPr>
            <p:ph idx="1"/>
          </p:nvPr>
        </p:nvPicPr>
        <p:blipFill>
          <a:blip r:embed="rId2"/>
          <a:stretch>
            <a:fillRect/>
          </a:stretch>
        </p:blipFill>
        <p:spPr>
          <a:xfrm>
            <a:off x="1669489" y="1302026"/>
            <a:ext cx="8853020" cy="4673324"/>
          </a:xfrm>
        </p:spPr>
      </p:pic>
    </p:spTree>
    <p:extLst>
      <p:ext uri="{BB962C8B-B14F-4D97-AF65-F5344CB8AC3E}">
        <p14:creationId xmlns:p14="http://schemas.microsoft.com/office/powerpoint/2010/main" val="2794084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07E83-887D-3DAB-C6A8-DB99D83F5558}"/>
              </a:ext>
            </a:extLst>
          </p:cNvPr>
          <p:cNvSpPr>
            <a:spLocks noGrp="1"/>
          </p:cNvSpPr>
          <p:nvPr>
            <p:ph type="title"/>
          </p:nvPr>
        </p:nvSpPr>
        <p:spPr/>
        <p:txBody>
          <a:bodyPr/>
          <a:lstStyle/>
          <a:p>
            <a:endParaRPr lang="en-US"/>
          </a:p>
        </p:txBody>
      </p:sp>
      <p:pic>
        <p:nvPicPr>
          <p:cNvPr id="4" name="Content Placeholder 3" descr="A screenshot of a computer&#10;&#10;Description automatically generated">
            <a:extLst>
              <a:ext uri="{FF2B5EF4-FFF2-40B4-BE49-F238E27FC236}">
                <a16:creationId xmlns:a16="http://schemas.microsoft.com/office/drawing/2014/main" id="{0FBD1158-F34C-A01C-CC46-02D6D334B66A}"/>
              </a:ext>
            </a:extLst>
          </p:cNvPr>
          <p:cNvPicPr>
            <a:picLocks noGrp="1" noChangeAspect="1"/>
          </p:cNvPicPr>
          <p:nvPr>
            <p:ph idx="1"/>
          </p:nvPr>
        </p:nvPicPr>
        <p:blipFill>
          <a:blip r:embed="rId2"/>
          <a:stretch>
            <a:fillRect/>
          </a:stretch>
        </p:blipFill>
        <p:spPr>
          <a:xfrm>
            <a:off x="1660733" y="1302026"/>
            <a:ext cx="8870533" cy="4673324"/>
          </a:xfrm>
        </p:spPr>
      </p:pic>
    </p:spTree>
    <p:extLst>
      <p:ext uri="{BB962C8B-B14F-4D97-AF65-F5344CB8AC3E}">
        <p14:creationId xmlns:p14="http://schemas.microsoft.com/office/powerpoint/2010/main" val="280045497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876</Words>
  <Application>Microsoft Office PowerPoint</Application>
  <PresentationFormat>Widescreen</PresentationFormat>
  <Paragraphs>83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Keylogger</vt:lpstr>
      <vt:lpstr>OUTLINE</vt:lpstr>
      <vt:lpstr>Problem Statement</vt:lpstr>
      <vt:lpstr>PROPOSED SOLUTION</vt:lpstr>
      <vt:lpstr>System  Approach</vt:lpstr>
      <vt:lpstr>Algorithm &amp; Deployment</vt:lpstr>
      <vt:lpstr>Result</vt:lpstr>
      <vt:lpstr>PowerPoint Presentation</vt:lpstr>
      <vt:lpstr>PowerPoint Presentation</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Elamathi Ramesh</cp:lastModifiedBy>
  <cp:revision>85</cp:revision>
  <dcterms:created xsi:type="dcterms:W3CDTF">2021-05-26T16:50:10Z</dcterms:created>
  <dcterms:modified xsi:type="dcterms:W3CDTF">2024-04-04T15:13:17Z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