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38"/>
  </p:notesMasterIdLst>
  <p:handoutMasterIdLst>
    <p:handoutMasterId r:id="rId39"/>
  </p:handoutMasterIdLst>
  <p:sldIdLst>
    <p:sldId id="400" r:id="rId2"/>
    <p:sldId id="260" r:id="rId3"/>
    <p:sldId id="371" r:id="rId4"/>
    <p:sldId id="372" r:id="rId5"/>
    <p:sldId id="407" r:id="rId6"/>
    <p:sldId id="406" r:id="rId7"/>
    <p:sldId id="373" r:id="rId8"/>
    <p:sldId id="398" r:id="rId9"/>
    <p:sldId id="416" r:id="rId10"/>
    <p:sldId id="429" r:id="rId11"/>
    <p:sldId id="430" r:id="rId12"/>
    <p:sldId id="431" r:id="rId13"/>
    <p:sldId id="387" r:id="rId14"/>
    <p:sldId id="388" r:id="rId15"/>
    <p:sldId id="389" r:id="rId16"/>
    <p:sldId id="390" r:id="rId17"/>
    <p:sldId id="391" r:id="rId18"/>
    <p:sldId id="392" r:id="rId19"/>
    <p:sldId id="393" r:id="rId20"/>
    <p:sldId id="394" r:id="rId21"/>
    <p:sldId id="395" r:id="rId22"/>
    <p:sldId id="396" r:id="rId23"/>
    <p:sldId id="432" r:id="rId24"/>
    <p:sldId id="433" r:id="rId25"/>
    <p:sldId id="434" r:id="rId26"/>
    <p:sldId id="421" r:id="rId27"/>
    <p:sldId id="423" r:id="rId28"/>
    <p:sldId id="435" r:id="rId29"/>
    <p:sldId id="436" r:id="rId30"/>
    <p:sldId id="437" r:id="rId31"/>
    <p:sldId id="438" r:id="rId32"/>
    <p:sldId id="439" r:id="rId33"/>
    <p:sldId id="397" r:id="rId34"/>
    <p:sldId id="440" r:id="rId35"/>
    <p:sldId id="374"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1944C48-8558-46E7-899A-A338BEA35C6E}"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434" autoAdjust="0"/>
  </p:normalViewPr>
  <p:slideViewPr>
    <p:cSldViewPr snapToGrid="0">
      <p:cViewPr varScale="1">
        <p:scale>
          <a:sx n="70" d="100"/>
          <a:sy n="70"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6/16/2021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89678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B8D6F-0C66-4E98-B788-8A954E7C500D}" type="datetimeFigureOut">
              <a:rPr lang="en-IN" smtClean="0"/>
              <a:pPr/>
              <a:t>16-06-2021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A1408-5488-4969-9B09-F6F8FA0F9BAE}" type="slidenum">
              <a:rPr lang="en-IN" smtClean="0"/>
              <a:pPr/>
              <a:t>‹#›</a:t>
            </a:fld>
            <a:endParaRPr lang="en-IN"/>
          </a:p>
        </p:txBody>
      </p:sp>
    </p:spTree>
    <p:extLst>
      <p:ext uri="{BB962C8B-B14F-4D97-AF65-F5344CB8AC3E}">
        <p14:creationId xmlns:p14="http://schemas.microsoft.com/office/powerpoint/2010/main" val="91313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10: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45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1: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3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1: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28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1: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24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12:notes"/>
          <p:cNvSpPr txBox="1">
            <a:spLocks noGrp="1"/>
          </p:cNvSpPr>
          <p:nvPr>
            <p:ph type="body" idx="1"/>
          </p:nvPr>
        </p:nvSpPr>
        <p:spPr>
          <a:xfrm>
            <a:off x="755950" y="5078450"/>
            <a:ext cx="6047700" cy="48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94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B0A1408-5488-4969-9B09-F6F8FA0F9BAE}" type="slidenum">
              <a:rPr lang="en-IN" smtClean="0"/>
              <a:pPr/>
              <a:t>9</a:t>
            </a:fld>
            <a:endParaRPr lang="en-IN"/>
          </a:p>
        </p:txBody>
      </p:sp>
    </p:spTree>
    <p:extLst>
      <p:ext uri="{BB962C8B-B14F-4D97-AF65-F5344CB8AC3E}">
        <p14:creationId xmlns:p14="http://schemas.microsoft.com/office/powerpoint/2010/main" val="367327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27:notes"/>
          <p:cNvSpPr txBox="1">
            <a:spLocks noGrp="1"/>
          </p:cNvSpPr>
          <p:nvPr>
            <p:ph type="body" idx="1"/>
          </p:nvPr>
        </p:nvSpPr>
        <p:spPr>
          <a:xfrm>
            <a:off x="755950" y="5078450"/>
            <a:ext cx="6047725" cy="4811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6" name="Google Shape;666;p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485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70D30CB-2C64-4664-A050-0B2733EC1771}" type="datetimeFigureOut">
              <a:rPr lang="en-IN" smtClean="0"/>
              <a:pPr/>
              <a:t>16-06-2021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8062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151221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1137661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3995744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171132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1814007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188640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70D30CB-2C64-4664-A050-0B2733EC1771}" type="datetimeFigureOut">
              <a:rPr lang="en-IN" smtClean="0"/>
              <a:pPr/>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2231404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70D30CB-2C64-4664-A050-0B2733EC1771}" type="datetimeFigureOut">
              <a:rPr lang="en-IN" smtClean="0"/>
              <a:pPr/>
              <a:t>16-06-2021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636664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LEVELS">
    <p:spTree>
      <p:nvGrpSpPr>
        <p:cNvPr id="1" name=""/>
        <p:cNvGrpSpPr/>
        <p:nvPr/>
      </p:nvGrpSpPr>
      <p:grpSpPr>
        <a:xfrm>
          <a:off x="0" y="0"/>
          <a:ext cx="0" cy="0"/>
          <a:chOff x="0" y="0"/>
          <a:chExt cx="0" cy="0"/>
        </a:xfrm>
      </p:grpSpPr>
      <p:sp>
        <p:nvSpPr>
          <p:cNvPr id="13" name="Segnaposto testo 12"/>
          <p:cNvSpPr>
            <a:spLocks noGrp="1"/>
          </p:cNvSpPr>
          <p:nvPr>
            <p:ph type="body" sz="quarter" idx="21" hasCustomPrompt="1"/>
          </p:nvPr>
        </p:nvSpPr>
        <p:spPr>
          <a:xfrm>
            <a:off x="465999" y="717075"/>
            <a:ext cx="11256100" cy="5788500"/>
          </a:xfrm>
          <a:prstGeom prst="rect">
            <a:avLst/>
          </a:prstGeom>
        </p:spPr>
        <p:txBody>
          <a:bodyPr vert="horz" lIns="0" tIns="0" rIns="0" bIns="0"/>
          <a:lstStyle>
            <a:lvl1pPr marL="284480" indent="-284480">
              <a:spcBef>
                <a:spcPts val="430"/>
              </a:spcBef>
              <a:spcAft>
                <a:spcPts val="300"/>
              </a:spcAft>
              <a:buSzPct val="120000"/>
              <a:buFont typeface="Wingdings" panose="05000000000000000000" pitchFamily="2" charset="2"/>
              <a:buChar char="§"/>
              <a:defRPr sz="1800" u="none">
                <a:solidFill>
                  <a:schemeClr val="tx1"/>
                </a:solidFill>
                <a:uFillTx/>
              </a:defRPr>
            </a:lvl1pPr>
            <a:lvl2pPr>
              <a:spcBef>
                <a:spcPts val="385"/>
              </a:spcBef>
              <a:spcAft>
                <a:spcPts val="300"/>
              </a:spcAft>
              <a:buSzPct val="100000"/>
              <a:buFont typeface="Arial" panose="020B0604020202020204"/>
              <a:buChar char="●"/>
              <a:defRPr sz="1600" u="none" baseline="0">
                <a:solidFill>
                  <a:schemeClr val="tx1"/>
                </a:solidFill>
                <a:uFillTx/>
              </a:defRPr>
            </a:lvl2pPr>
            <a:lvl3pPr marL="1198880" indent="-284480">
              <a:spcBef>
                <a:spcPts val="335"/>
              </a:spcBef>
              <a:spcAft>
                <a:spcPts val="300"/>
              </a:spcAft>
              <a:buSzPct val="70000"/>
              <a:buFont typeface="Lucida Grande"/>
              <a:buChar char="▲"/>
              <a:defRPr sz="1400" u="none">
                <a:solidFill>
                  <a:schemeClr val="tx1"/>
                </a:solidFill>
                <a:uFillTx/>
              </a:defRPr>
            </a:lvl3pPr>
            <a:lvl4pPr marL="1544320" indent="-252095">
              <a:spcBef>
                <a:spcPts val="290"/>
              </a:spcBef>
              <a:spcAft>
                <a:spcPts val="300"/>
              </a:spcAft>
              <a:buSzPct val="110000"/>
              <a:buFont typeface="Arial Bold Italic"/>
              <a:buChar char="□"/>
              <a:defRPr sz="1200" u="none" baseline="0">
                <a:solidFill>
                  <a:schemeClr val="tx1"/>
                </a:solidFill>
                <a:uFillTx/>
              </a:defRPr>
            </a:lvl4pPr>
            <a:lvl5pPr marL="2001520" indent="-252095">
              <a:spcBef>
                <a:spcPts val="600"/>
              </a:spcBef>
              <a:spcAft>
                <a:spcPts val="300"/>
              </a:spcAft>
              <a:buSzPct val="130000"/>
              <a:buFont typeface="Arial" panose="020B0604020202020204"/>
              <a:buChar char="○"/>
              <a:defRPr sz="1200" u="none" baseline="0">
                <a:solidFill>
                  <a:schemeClr val="tx1"/>
                </a:solidFill>
                <a:uFillTx/>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itle 1"/>
          <p:cNvSpPr>
            <a:spLocks noGrp="1"/>
          </p:cNvSpPr>
          <p:nvPr>
            <p:ph type="title" hasCustomPrompt="1"/>
          </p:nvPr>
        </p:nvSpPr>
        <p:spPr>
          <a:xfrm>
            <a:off x="469901" y="0"/>
            <a:ext cx="9642288" cy="654518"/>
          </a:xfrm>
          <a:prstGeom prst="rect">
            <a:avLst/>
          </a:prstGeom>
        </p:spPr>
        <p:txBody>
          <a:bodyPr anchor="ctr"/>
          <a:lstStyle>
            <a:lvl1pPr algn="l">
              <a:lnSpc>
                <a:spcPts val="2200"/>
              </a:lnSpc>
              <a:defRPr sz="2200" b="1" u="none">
                <a:solidFill>
                  <a:schemeClr val="accent1"/>
                </a:solidFill>
                <a:uFillTx/>
              </a:defRPr>
            </a:lvl1pPr>
          </a:lstStyle>
          <a:p>
            <a:r>
              <a:rPr lang="en-US" dirty="0"/>
              <a:t>Title</a:t>
            </a:r>
          </a:p>
        </p:txBody>
      </p:sp>
      <p:sp>
        <p:nvSpPr>
          <p:cNvPr id="5" name="Segnaposto numero diapositiva 6"/>
          <p:cNvSpPr txBox="1"/>
          <p:nvPr userDrawn="1"/>
        </p:nvSpPr>
        <p:spPr>
          <a:xfrm>
            <a:off x="11764807" y="6651798"/>
            <a:ext cx="427411" cy="199598"/>
          </a:xfrm>
          <a:prstGeom prst="rect">
            <a:avLst/>
          </a:prstGeom>
        </p:spPr>
        <p:txBody>
          <a:bodyPr vert="horz" lIns="0" tIns="0" rIns="0" bIns="0" rtlCol="0" anchor="ctr" anchorCtr="0"/>
          <a:lstStyle>
            <a:defPPr>
              <a:defRPr lang="it-IT"/>
            </a:defPPr>
            <a:lvl1pPr marL="0" algn="l" defTabSz="457200" rtl="0" eaLnBrk="1" latinLnBrk="0" hangingPunct="1">
              <a:defRPr sz="800" u="none" kern="1200" baseline="0">
                <a:solidFill>
                  <a:schemeClr val="accent2"/>
                </a:solidFill>
                <a:uFillTx/>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48F461-6B1C-CA42-A063-2DCE900AB2CB}" type="slidenum">
              <a:rPr lang="it-IT" sz="800" b="1" smtClean="0">
                <a:solidFill>
                  <a:srgbClr val="898C8A"/>
                </a:solidFill>
              </a:rPr>
              <a:pPr algn="ctr"/>
              <a:t>‹#›</a:t>
            </a:fld>
            <a:endParaRPr lang="it-IT" sz="800" b="1" dirty="0">
              <a:solidFill>
                <a:srgbClr val="898C8A"/>
              </a:solidFill>
            </a:endParaRPr>
          </a:p>
        </p:txBody>
      </p:sp>
    </p:spTree>
    <p:extLst>
      <p:ext uri="{BB962C8B-B14F-4D97-AF65-F5344CB8AC3E}">
        <p14:creationId xmlns:p14="http://schemas.microsoft.com/office/powerpoint/2010/main" val="267878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67450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31025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83599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52150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227257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61849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85068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0D30CB-2C64-4664-A050-0B2733EC1771}" type="datetimeFigureOut">
              <a:rPr lang="en-IN" smtClean="0"/>
              <a:pPr/>
              <a:t>16-06-2021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7C2666-22F6-4B8F-96C6-8731925E60B7}" type="slidenum">
              <a:rPr lang="en-IN" smtClean="0"/>
              <a:pPr/>
              <a:t>‹#›</a:t>
            </a:fld>
            <a:endParaRPr lang="en-IN"/>
          </a:p>
        </p:txBody>
      </p:sp>
    </p:spTree>
    <p:extLst>
      <p:ext uri="{BB962C8B-B14F-4D97-AF65-F5344CB8AC3E}">
        <p14:creationId xmlns:p14="http://schemas.microsoft.com/office/powerpoint/2010/main" val="214997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70D30CB-2C64-4664-A050-0B2733EC1771}" type="datetimeFigureOut">
              <a:rPr lang="en-IN" smtClean="0"/>
              <a:pPr/>
              <a:t>16-06-2021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77C2666-22F6-4B8F-96C6-8731925E60B7}" type="slidenum">
              <a:rPr lang="en-IN" smtClean="0"/>
              <a:pPr/>
              <a:t>‹#›</a:t>
            </a:fld>
            <a:endParaRPr lang="en-IN"/>
          </a:p>
        </p:txBody>
      </p:sp>
    </p:spTree>
    <p:extLst>
      <p:ext uri="{BB962C8B-B14F-4D97-AF65-F5344CB8AC3E}">
        <p14:creationId xmlns:p14="http://schemas.microsoft.com/office/powerpoint/2010/main" val="147140679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radiopaedia.org/articles/training-testing-and-validation-datasets?lang=u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dirty="0" smtClean="0">
                <a:latin typeface="Times New Roman" panose="02020603050405020304" pitchFamily="18" charset="0"/>
                <a:cs typeface="Times New Roman" panose="02020603050405020304" pitchFamily="18" charset="0"/>
              </a:rPr>
              <a:t>IMAGE IDENTIFICATION AND RECOGNITION USING NOVEL HYBRID ARCHITECTURE DEVELOPMENT FOR SATELLITE IMAGES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52655" y="3643952"/>
            <a:ext cx="5897450" cy="2562884"/>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GUIDE </a:t>
            </a:r>
            <a:r>
              <a:rPr lang="en-US" sz="20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Ms.V.Sathiya</a:t>
            </a:r>
            <a:r>
              <a:rPr lang="en-US" sz="2000" b="1" dirty="0" smtClean="0">
                <a:latin typeface="Times New Roman" pitchFamily="18" charset="0"/>
                <a:cs typeface="Times New Roman" pitchFamily="18" charset="0"/>
              </a:rPr>
              <a:t>, Assistant Professor</a:t>
            </a:r>
            <a:endParaRPr lang="en-US" sz="2000" dirty="0" smtClean="0">
              <a:latin typeface="Times New Roman" pitchFamily="18" charset="0"/>
              <a:cs typeface="Times New Roman"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BATCH</a:t>
            </a:r>
            <a:r>
              <a:rPr lang="en-US" sz="2000" b="1" dirty="0" smtClean="0">
                <a:latin typeface="Times New Roman" panose="02020603050405020304" pitchFamily="18" charset="0"/>
                <a:cs typeface="Times New Roman" panose="02020603050405020304" pitchFamily="18" charset="0"/>
              </a:rPr>
              <a:t> – 16</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Elamathy</a:t>
            </a:r>
            <a:r>
              <a:rPr lang="en-US" sz="2000" b="1" dirty="0" smtClean="0">
                <a:latin typeface="Times New Roman" panose="02020603050405020304" pitchFamily="18" charset="0"/>
                <a:cs typeface="Times New Roman" panose="02020603050405020304" pitchFamily="18" charset="0"/>
              </a:rPr>
              <a:t> S - 211417104058</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Ridu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Varshini.N</a:t>
            </a:r>
            <a:r>
              <a:rPr lang="en-US" sz="2000" b="1" dirty="0" smtClean="0">
                <a:latin typeface="Times New Roman" panose="02020603050405020304" pitchFamily="18" charset="0"/>
                <a:cs typeface="Times New Roman" panose="02020603050405020304" pitchFamily="18" charset="0"/>
              </a:rPr>
              <a:t> - 211417104225</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9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65999" y="2382983"/>
            <a:ext cx="11256100" cy="4122592"/>
          </a:xfrm>
        </p:spPr>
        <p:txBody>
          <a:bodyPr/>
          <a:lstStyle/>
          <a:p>
            <a:pPr>
              <a:buNone/>
            </a:pPr>
            <a:r>
              <a:rPr lang="en-US" dirty="0" smtClean="0"/>
              <a:t>.</a:t>
            </a:r>
            <a:endParaRPr lang="en-US" dirty="0"/>
          </a:p>
        </p:txBody>
      </p:sp>
      <p:sp>
        <p:nvSpPr>
          <p:cNvPr id="3" name="Title 2"/>
          <p:cNvSpPr>
            <a:spLocks noGrp="1"/>
          </p:cNvSpPr>
          <p:nvPr>
            <p:ph type="title"/>
          </p:nvPr>
        </p:nvSpPr>
        <p:spPr>
          <a:xfrm>
            <a:off x="1273465" y="900545"/>
            <a:ext cx="9642288" cy="654518"/>
          </a:xfrm>
        </p:spPr>
        <p:txBody>
          <a:bodyPr/>
          <a:lstStyle/>
          <a:p>
            <a:pPr algn="ctr"/>
            <a:r>
              <a:rPr lang="en-US" sz="3200" dirty="0" smtClean="0">
                <a:solidFill>
                  <a:schemeClr val="bg1"/>
                </a:solidFill>
                <a:latin typeface="Times New Roman" pitchFamily="18" charset="0"/>
                <a:cs typeface="Times New Roman" pitchFamily="18" charset="0"/>
              </a:rPr>
              <a:t>SYSTEM DESIGN – USE CASE DIAGRAM</a:t>
            </a:r>
            <a:endParaRPr lang="en-US" sz="3200" dirty="0">
              <a:solidFill>
                <a:schemeClr val="bg1"/>
              </a:solidFill>
              <a:latin typeface="Times New Roman" pitchFamily="18" charset="0"/>
              <a:cs typeface="Times New Roman" pitchFamily="18" charset="0"/>
            </a:endParaRPr>
          </a:p>
        </p:txBody>
      </p:sp>
      <p:pic>
        <p:nvPicPr>
          <p:cNvPr id="4" name="Picture 3" descr="ud.jpeg"/>
          <p:cNvPicPr>
            <a:picLocks noChangeAspect="1"/>
          </p:cNvPicPr>
          <p:nvPr/>
        </p:nvPicPr>
        <p:blipFill>
          <a:blip r:embed="rId2"/>
          <a:stretch>
            <a:fillRect/>
          </a:stretch>
        </p:blipFill>
        <p:spPr>
          <a:xfrm>
            <a:off x="2566122" y="2549236"/>
            <a:ext cx="7115175" cy="3810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199" y="2382982"/>
            <a:ext cx="11263745" cy="4053320"/>
          </a:xfrm>
        </p:spPr>
        <p:txBody>
          <a:bodyPr/>
          <a:lstStyle/>
          <a:p>
            <a:pPr>
              <a:buNone/>
            </a:pPr>
            <a:r>
              <a:rPr lang="en-US" dirty="0" smtClean="0"/>
              <a:t>.</a:t>
            </a:r>
            <a:endParaRPr lang="en-US" dirty="0"/>
          </a:p>
        </p:txBody>
      </p:sp>
      <p:sp>
        <p:nvSpPr>
          <p:cNvPr id="3" name="Title 2"/>
          <p:cNvSpPr>
            <a:spLocks noGrp="1"/>
          </p:cNvSpPr>
          <p:nvPr>
            <p:ph type="title"/>
          </p:nvPr>
        </p:nvSpPr>
        <p:spPr>
          <a:xfrm>
            <a:off x="733137" y="969818"/>
            <a:ext cx="9642288" cy="654518"/>
          </a:xfrm>
        </p:spPr>
        <p:txBody>
          <a:bodyPr/>
          <a:lstStyle/>
          <a:p>
            <a:pPr algn="ctr"/>
            <a:r>
              <a:rPr lang="en-US" sz="3200" dirty="0" smtClean="0">
                <a:solidFill>
                  <a:schemeClr val="bg1"/>
                </a:solidFill>
                <a:latin typeface="Times New Roman" pitchFamily="18" charset="0"/>
                <a:cs typeface="Times New Roman" pitchFamily="18" charset="0"/>
              </a:rPr>
              <a:t>SYSTEM DESIGN – SEQUENCE DIAGRAM</a:t>
            </a:r>
            <a:endParaRPr lang="en-US" sz="3200" dirty="0"/>
          </a:p>
        </p:txBody>
      </p:sp>
      <p:pic>
        <p:nvPicPr>
          <p:cNvPr id="4" name="Picture 3" descr="sd.jpeg"/>
          <p:cNvPicPr>
            <a:picLocks noChangeAspect="1"/>
          </p:cNvPicPr>
          <p:nvPr/>
        </p:nvPicPr>
        <p:blipFill>
          <a:blip r:embed="rId2"/>
          <a:stretch>
            <a:fillRect/>
          </a:stretch>
        </p:blipFill>
        <p:spPr>
          <a:xfrm>
            <a:off x="2376487" y="2521527"/>
            <a:ext cx="7439025" cy="399487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65999" y="2341417"/>
            <a:ext cx="11256100" cy="4164157"/>
          </a:xfrm>
        </p:spPr>
        <p:txBody>
          <a:bodyPr/>
          <a:lstStyle/>
          <a:p>
            <a:pPr>
              <a:buNone/>
            </a:pPr>
            <a:r>
              <a:rPr lang="en-US" dirty="0" smtClean="0"/>
              <a:t>.</a:t>
            </a:r>
            <a:endParaRPr lang="en-US" dirty="0"/>
          </a:p>
        </p:txBody>
      </p:sp>
      <p:sp>
        <p:nvSpPr>
          <p:cNvPr id="3" name="Title 2"/>
          <p:cNvSpPr>
            <a:spLocks noGrp="1"/>
          </p:cNvSpPr>
          <p:nvPr>
            <p:ph type="title"/>
          </p:nvPr>
        </p:nvSpPr>
        <p:spPr>
          <a:xfrm>
            <a:off x="968665" y="997528"/>
            <a:ext cx="9642288" cy="720436"/>
          </a:xfrm>
        </p:spPr>
        <p:txBody>
          <a:bodyPr/>
          <a:lstStyle/>
          <a:p>
            <a:pPr algn="ctr"/>
            <a:r>
              <a:rPr lang="en-US" sz="3200" dirty="0" smtClean="0">
                <a:solidFill>
                  <a:schemeClr val="bg1"/>
                </a:solidFill>
                <a:latin typeface="Times New Roman" pitchFamily="18" charset="0"/>
                <a:cs typeface="Times New Roman" pitchFamily="18" charset="0"/>
              </a:rPr>
              <a:t>SYSTEM DESIGN – COLLABRATION  DIAGRAM</a:t>
            </a:r>
            <a:endParaRPr lang="en-US" sz="3200" dirty="0"/>
          </a:p>
        </p:txBody>
      </p:sp>
      <p:pic>
        <p:nvPicPr>
          <p:cNvPr id="4" name="Picture 3" descr="cd.jpeg"/>
          <p:cNvPicPr>
            <a:picLocks noChangeAspect="1"/>
          </p:cNvPicPr>
          <p:nvPr/>
        </p:nvPicPr>
        <p:blipFill>
          <a:blip r:embed="rId2"/>
          <a:stretch>
            <a:fillRect/>
          </a:stretch>
        </p:blipFill>
        <p:spPr>
          <a:xfrm>
            <a:off x="2937164" y="2417185"/>
            <a:ext cx="6137563" cy="414987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MODULE DESCRIPTION</a:t>
            </a:r>
            <a:r>
              <a:rPr lang="en-IN" sz="3200" dirty="0">
                <a:solidFill>
                  <a:schemeClr val="bg1"/>
                </a:solidFill>
                <a:latin typeface="Times New Roman" panose="02020603050405020304" pitchFamily="18" charset="0"/>
                <a:cs typeface="Times New Roman" panose="02020603050405020304" pitchFamily="18" charset="0"/>
              </a:rPr>
              <a:t/>
            </a:r>
            <a:br>
              <a:rPr lang="en-IN" sz="3200" dirty="0">
                <a:solidFill>
                  <a:schemeClr val="bg1"/>
                </a:solidFill>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Dataset Collection Module</a:t>
            </a:r>
            <a:endParaRPr lang="en-IN" sz="19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Preprocessing Data Module </a:t>
            </a:r>
            <a:endParaRPr lang="en-US" sz="1900" dirty="0" smtClean="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
            </a:pPr>
            <a:r>
              <a:rPr lang="en-US" sz="1900" dirty="0" smtClean="0">
                <a:latin typeface="Times New Roman" panose="02020603050405020304" pitchFamily="18" charset="0"/>
                <a:cs typeface="Times New Roman" panose="02020603050405020304" pitchFamily="18" charset="0"/>
              </a:rPr>
              <a:t>Dataset Augmentation</a:t>
            </a:r>
            <a:endParaRPr lang="en-IN" sz="19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Training with novel architecture</a:t>
            </a:r>
          </a:p>
          <a:p>
            <a:pPr lvl="0" algn="just">
              <a:lnSpc>
                <a:spcPct val="150000"/>
              </a:lnSpc>
              <a:buFont typeface="Wingdings" panose="05000000000000000000" pitchFamily="2" charset="2"/>
              <a:buChar char="§"/>
            </a:pPr>
            <a:r>
              <a:rPr lang="" altLang="en-US" sz="1900" dirty="0">
                <a:latin typeface="Times New Roman" panose="02020603050405020304" pitchFamily="18" charset="0"/>
                <a:cs typeface="Times New Roman" panose="02020603050405020304" pitchFamily="18" charset="0"/>
              </a:rPr>
              <a:t>Object</a:t>
            </a:r>
            <a:r>
              <a:rPr lang="en-US" altLang="en-US" sz="1900" dirty="0">
                <a:latin typeface="Times New Roman" panose="02020603050405020304" pitchFamily="18" charset="0"/>
                <a:cs typeface="Times New Roman" panose="02020603050405020304" pitchFamily="18" charset="0"/>
              </a:rPr>
              <a:t> </a:t>
            </a:r>
            <a:r>
              <a:rPr lang="en-US" altLang="en-US" sz="1900" dirty="0" smtClean="0">
                <a:latin typeface="Times New Roman" panose="02020603050405020304" pitchFamily="18" charset="0"/>
                <a:cs typeface="Times New Roman" panose="02020603050405020304" pitchFamily="18" charset="0"/>
              </a:rPr>
              <a:t>detection</a:t>
            </a:r>
            <a:endParaRPr lang="en-US" sz="19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3200" b="1" dirty="0">
                <a:solidFill>
                  <a:schemeClr val="bg1"/>
                </a:solidFill>
                <a:latin typeface="Times New Roman" panose="02020603050405020304" pitchFamily="18" charset="0"/>
                <a:cs typeface="Times New Roman" panose="02020603050405020304" pitchFamily="18" charset="0"/>
              </a:rPr>
              <a:t>DATASET COLLECTION MODULE </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10554825" cy="3933778"/>
          </a:xfrm>
        </p:spPr>
        <p:txBody>
          <a:bodyPr>
            <a:normAutofit fontScale="55000" lnSpcReduction="20000"/>
          </a:bodyPr>
          <a:lstStyle/>
          <a:p>
            <a:pPr algn="just">
              <a:lnSpc>
                <a:spcPct val="150000"/>
              </a:lnSpc>
              <a:buFont typeface="Wingdings" panose="05000000000000000000" pitchFamily="2" charset="2"/>
              <a:buChar char="q"/>
            </a:pPr>
            <a:r>
              <a:rPr lang="en-IN" sz="3500" dirty="0">
                <a:latin typeface="Times New Roman" panose="02020603050405020304" pitchFamily="18" charset="0"/>
                <a:cs typeface="Times New Roman" panose="02020603050405020304" pitchFamily="18" charset="0"/>
              </a:rPr>
              <a:t>Dataset collection module is the process of collecting data that will be processed by the system for performing deep learning process.</a:t>
            </a:r>
          </a:p>
          <a:p>
            <a:pPr algn="just">
              <a:lnSpc>
                <a:spcPct val="150000"/>
              </a:lnSpc>
              <a:buFont typeface="Wingdings" panose="05000000000000000000" pitchFamily="2" charset="2"/>
              <a:buChar char="q"/>
            </a:pPr>
            <a:r>
              <a:rPr lang="en-IN" sz="3500" dirty="0">
                <a:latin typeface="Times New Roman" panose="02020603050405020304" pitchFamily="18" charset="0"/>
                <a:cs typeface="Times New Roman" panose="02020603050405020304" pitchFamily="18" charset="0"/>
              </a:rPr>
              <a:t>There are three steps of collecting data,</a:t>
            </a:r>
          </a:p>
          <a:p>
            <a:pPr marL="693420" lvl="1" indent="-457200" algn="just">
              <a:lnSpc>
                <a:spcPct val="150000"/>
              </a:lnSpc>
              <a:buSzPct val="100000"/>
              <a:buFont typeface="Wingdings" panose="05000000000000000000" pitchFamily="2" charset="2"/>
              <a:buChar char="ü"/>
            </a:pPr>
            <a:r>
              <a:rPr lang="en-IN" sz="3500" dirty="0">
                <a:latin typeface="Times New Roman" panose="02020603050405020304" pitchFamily="18" charset="0"/>
                <a:cs typeface="Times New Roman" panose="02020603050405020304" pitchFamily="18" charset="0"/>
              </a:rPr>
              <a:t>Manually finding and </a:t>
            </a:r>
            <a:r>
              <a:rPr lang="en-IN" sz="3500" dirty="0" smtClean="0">
                <a:latin typeface="Times New Roman" panose="02020603050405020304" pitchFamily="18" charset="0"/>
                <a:cs typeface="Times New Roman" panose="02020603050405020304" pitchFamily="18" charset="0"/>
              </a:rPr>
              <a:t>downloading </a:t>
            </a:r>
            <a:r>
              <a:rPr lang="en-IN" sz="3500" dirty="0">
                <a:latin typeface="Times New Roman" panose="02020603050405020304" pitchFamily="18" charset="0"/>
                <a:cs typeface="Times New Roman" panose="02020603050405020304" pitchFamily="18" charset="0"/>
              </a:rPr>
              <a:t>images takes a long time simply due to the amount of human work involved.</a:t>
            </a:r>
          </a:p>
          <a:p>
            <a:pPr marL="693420" lvl="1" indent="-457200" algn="just">
              <a:lnSpc>
                <a:spcPct val="150000"/>
              </a:lnSpc>
              <a:buSzPct val="100000"/>
              <a:buFont typeface="Wingdings" panose="05000000000000000000" pitchFamily="2" charset="2"/>
              <a:buChar char="ü"/>
            </a:pPr>
            <a:r>
              <a:rPr lang="en-IN" sz="3500" spc="-5" dirty="0">
                <a:latin typeface="Times New Roman" panose="02020603050405020304" pitchFamily="18" charset="0"/>
                <a:ea typeface="Calibri" pitchFamily="34" charset="0"/>
                <a:cs typeface="Times New Roman" panose="02020603050405020304" pitchFamily="18" charset="0"/>
              </a:rPr>
              <a:t>Since data has become such a valuable commodity in the deep learning era, much of the data can be found from third party resources.</a:t>
            </a:r>
          </a:p>
          <a:p>
            <a:pPr marL="693420" lvl="1" indent="-457200" algn="just">
              <a:lnSpc>
                <a:spcPct val="150000"/>
              </a:lnSpc>
              <a:buSzPct val="100000"/>
              <a:buFont typeface="Wingdings" panose="05000000000000000000" pitchFamily="2" charset="2"/>
              <a:buChar char="ü"/>
            </a:pPr>
            <a:r>
              <a:rPr lang="en-IN" sz="3500" dirty="0">
                <a:latin typeface="Times New Roman" panose="02020603050405020304" pitchFamily="18" charset="0"/>
                <a:cs typeface="Times New Roman" panose="02020603050405020304" pitchFamily="18" charset="0"/>
              </a:rPr>
              <a:t>Starting with a network pre-trained on a large dataset, and then fine tune on our own.</a:t>
            </a:r>
          </a:p>
          <a:p>
            <a:pPr algn="just">
              <a:lnSpc>
                <a:spcPct val="150000"/>
              </a:lnSpc>
              <a:buSzPct val="100000"/>
              <a:buFont typeface="Wingdings" panose="05000000000000000000" pitchFamily="2" charset="2"/>
              <a:buChar char="ü"/>
            </a:pPr>
            <a:endParaRPr lang="en-IN" sz="3500" dirty="0">
              <a:latin typeface="Times New Roman" panose="02020603050405020304" pitchFamily="18" charset="0"/>
              <a:cs typeface="Times New Roman" panose="02020603050405020304" pitchFamily="18" charset="0"/>
            </a:endParaRPr>
          </a:p>
          <a:p>
            <a:pPr algn="just">
              <a:lnSpc>
                <a:spcPct val="150000"/>
              </a:lnSpc>
            </a:pPr>
            <a:endParaRPr lang="en-IN" sz="2200" dirty="0"/>
          </a:p>
        </p:txBody>
      </p:sp>
    </p:spTree>
    <p:extLst>
      <p:ext uri="{BB962C8B-B14F-4D97-AF65-F5344CB8AC3E}">
        <p14:creationId xmlns:p14="http://schemas.microsoft.com/office/powerpoint/2010/main" val="1302625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r>
              <a:rPr lang="en-US" sz="3200" b="1" dirty="0">
                <a:solidFill>
                  <a:schemeClr val="bg1"/>
                </a:solidFill>
                <a:latin typeface="Times New Roman" panose="02020603050405020304" pitchFamily="18" charset="0"/>
                <a:cs typeface="Times New Roman" panose="02020603050405020304" pitchFamily="18" charset="0"/>
              </a:rPr>
              <a:t>PREPROCESSING DATA MODULE </a:t>
            </a:r>
            <a:r>
              <a:rPr lang="en-IN" sz="3200" b="1" dirty="0">
                <a:solidFill>
                  <a:schemeClr val="bg1"/>
                </a:solidFill>
                <a:latin typeface="Times New Roman" panose="02020603050405020304" pitchFamily="18" charset="0"/>
                <a:cs typeface="Times New Roman" panose="02020603050405020304" pitchFamily="18" charset="0"/>
              </a:rPr>
              <a:t/>
            </a:r>
            <a:br>
              <a:rPr lang="en-IN" sz="3200" b="1" dirty="0">
                <a:solidFill>
                  <a:schemeClr val="bg1"/>
                </a:solidFill>
                <a:latin typeface="Times New Roman" panose="02020603050405020304" pitchFamily="18" charset="0"/>
                <a:cs typeface="Times New Roman" panose="02020603050405020304" pitchFamily="18" charset="0"/>
              </a:rPr>
            </a:b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In this project the preprocessing data module is used to resize the images.</a:t>
            </a:r>
            <a:endParaRPr lang="en-IN" sz="19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In deep Learning module the quality of the training data determines the quality of your model.</a:t>
            </a:r>
          </a:p>
          <a:p>
            <a:pPr algn="just">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The data you will encounter in practice will be not clean in most cases. It means the data will contain non-uniform data formats, missing values, outliers, and features with very different ranges.</a:t>
            </a:r>
          </a:p>
          <a:p>
            <a:pPr algn="just">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The data would not be ready to be used as training data for your model.</a:t>
            </a:r>
          </a:p>
          <a:p>
            <a:pPr algn="just">
              <a:lnSpc>
                <a:spcPct val="150000"/>
              </a:lnSpc>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For those reason, the data must be </a:t>
            </a:r>
            <a:r>
              <a:rPr lang="en-IN" sz="1900" dirty="0" err="1">
                <a:latin typeface="Times New Roman" panose="02020603050405020304" pitchFamily="18" charset="0"/>
                <a:cs typeface="Times New Roman" panose="02020603050405020304" pitchFamily="18" charset="0"/>
              </a:rPr>
              <a:t>preprocessed</a:t>
            </a:r>
            <a:r>
              <a:rPr lang="en-IN" sz="1900" dirty="0">
                <a:latin typeface="Times New Roman" panose="02020603050405020304" pitchFamily="18" charset="0"/>
                <a:cs typeface="Times New Roman" panose="02020603050405020304" pitchFamily="18" charset="0"/>
              </a:rPr>
              <a:t> in various ways.</a:t>
            </a:r>
            <a:endParaRPr lang="en-IN"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723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5437" y="1185862"/>
            <a:ext cx="9001125" cy="4486275"/>
          </a:xfrm>
          <a:prstGeom prst="rect">
            <a:avLst/>
          </a:prstGeom>
        </p:spPr>
      </p:pic>
    </p:spTree>
    <p:extLst>
      <p:ext uri="{BB962C8B-B14F-4D97-AF65-F5344CB8AC3E}">
        <p14:creationId xmlns:p14="http://schemas.microsoft.com/office/powerpoint/2010/main" val="1326953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65998" y="2558802"/>
            <a:ext cx="11312019" cy="3446213"/>
          </a:xfrm>
        </p:spPr>
        <p:txBody>
          <a:bodyPr>
            <a:noAutofit/>
          </a:bodyPr>
          <a:lstStyle/>
          <a:p>
            <a:pPr algn="just" fontAlgn="base">
              <a:lnSpc>
                <a:spcPct val="150000"/>
              </a:lnSpc>
              <a:buSzPct val="80000"/>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The performance of deep learning neural networks often improves with the amount of data available.</a:t>
            </a:r>
          </a:p>
          <a:p>
            <a:pPr algn="just" fontAlgn="base">
              <a:lnSpc>
                <a:spcPct val="150000"/>
              </a:lnSpc>
              <a:buSzPct val="80000"/>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Data augmentation is a technique to artificially create new training data from existing training data. This is done by applying domain-specific techniques </a:t>
            </a:r>
            <a:r>
              <a:rPr lang="en-IN" sz="1900" dirty="0" smtClean="0">
                <a:latin typeface="Times New Roman" panose="02020603050405020304" pitchFamily="18" charset="0"/>
                <a:cs typeface="Times New Roman" panose="02020603050405020304" pitchFamily="18" charset="0"/>
              </a:rPr>
              <a:t>for example, </a:t>
            </a:r>
            <a:r>
              <a:rPr lang="en-IN" sz="1900" dirty="0">
                <a:latin typeface="Times New Roman" panose="02020603050405020304" pitchFamily="18" charset="0"/>
                <a:cs typeface="Times New Roman" panose="02020603050405020304" pitchFamily="18" charset="0"/>
              </a:rPr>
              <a:t>from the training data </a:t>
            </a:r>
            <a:r>
              <a:rPr lang="en-IN" sz="1900" dirty="0" smtClean="0">
                <a:latin typeface="Times New Roman" panose="02020603050405020304" pitchFamily="18" charset="0"/>
                <a:cs typeface="Times New Roman" panose="02020603050405020304" pitchFamily="18" charset="0"/>
              </a:rPr>
              <a:t>we </a:t>
            </a:r>
            <a:r>
              <a:rPr lang="en-IN" sz="1900" dirty="0">
                <a:latin typeface="Times New Roman" panose="02020603050405020304" pitchFamily="18" charset="0"/>
                <a:cs typeface="Times New Roman" panose="02020603050405020304" pitchFamily="18" charset="0"/>
              </a:rPr>
              <a:t>create new and different training </a:t>
            </a:r>
            <a:r>
              <a:rPr lang="en-IN" sz="1900" dirty="0" smtClean="0">
                <a:latin typeface="Times New Roman" panose="02020603050405020304" pitchFamily="18" charset="0"/>
                <a:cs typeface="Times New Roman" panose="02020603050405020304" pitchFamily="18" charset="0"/>
              </a:rPr>
              <a:t>data.</a:t>
            </a:r>
            <a:endParaRPr lang="en-IN" sz="1900" dirty="0">
              <a:latin typeface="Times New Roman" panose="02020603050405020304" pitchFamily="18" charset="0"/>
              <a:cs typeface="Times New Roman" panose="02020603050405020304" pitchFamily="18" charset="0"/>
            </a:endParaRPr>
          </a:p>
          <a:p>
            <a:pPr algn="just" fontAlgn="base">
              <a:lnSpc>
                <a:spcPct val="150000"/>
              </a:lnSpc>
              <a:buSzPct val="80000"/>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Image data augmentation is perhaps the most well-known type of data augmentation and involves creating transformed versions of images in the training dataset that belong to the same class as the original image.</a:t>
            </a:r>
          </a:p>
        </p:txBody>
      </p:sp>
      <p:sp>
        <p:nvSpPr>
          <p:cNvPr id="3" name="Title 2"/>
          <p:cNvSpPr>
            <a:spLocks noGrp="1"/>
          </p:cNvSpPr>
          <p:nvPr>
            <p:ph type="title"/>
          </p:nvPr>
        </p:nvSpPr>
        <p:spPr>
          <a:xfrm>
            <a:off x="902727" y="912419"/>
            <a:ext cx="9642288" cy="654518"/>
          </a:xfrm>
        </p:spPr>
        <p:txBody>
          <a:bodyPr>
            <a:normAutofit/>
          </a:bodyPr>
          <a:lstStyle/>
          <a:p>
            <a:pPr lvl="0" algn="ctr"/>
            <a:r>
              <a:rPr lang="en-US" sz="3200" dirty="0">
                <a:solidFill>
                  <a:schemeClr val="bg1"/>
                </a:solidFill>
                <a:latin typeface="Times New Roman" panose="02020603050405020304" pitchFamily="18" charset="0"/>
                <a:cs typeface="Times New Roman" panose="02020603050405020304" pitchFamily="18" charset="0"/>
              </a:rPr>
              <a:t>DATA </a:t>
            </a:r>
            <a:r>
              <a:rPr lang="en-US" sz="3200" dirty="0" smtClean="0">
                <a:solidFill>
                  <a:schemeClr val="bg1"/>
                </a:solidFill>
                <a:latin typeface="Times New Roman" panose="02020603050405020304" pitchFamily="18" charset="0"/>
                <a:cs typeface="Times New Roman" panose="02020603050405020304" pitchFamily="18" charset="0"/>
              </a:rPr>
              <a:t>AUGMENTATION MODULE</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156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77360" y="3446025"/>
            <a:ext cx="2039805" cy="594472"/>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i-FI" sz="1500" b="1" dirty="0">
                <a:solidFill>
                  <a:schemeClr val="tx1"/>
                </a:solidFill>
              </a:rPr>
              <a:t>LOAD THE IMAGE</a:t>
            </a:r>
            <a:endParaRPr lang="en-IN" sz="1500" b="1" dirty="0">
              <a:solidFill>
                <a:schemeClr val="tx1"/>
              </a:solidFill>
            </a:endParaRPr>
          </a:p>
        </p:txBody>
      </p:sp>
      <p:sp>
        <p:nvSpPr>
          <p:cNvPr id="20" name="Rectangle 19"/>
          <p:cNvSpPr/>
          <p:nvPr/>
        </p:nvSpPr>
        <p:spPr>
          <a:xfrm>
            <a:off x="4729497" y="4456941"/>
            <a:ext cx="2282879" cy="790402"/>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dirty="0">
                <a:solidFill>
                  <a:schemeClr val="tx1"/>
                </a:solidFill>
              </a:rPr>
              <a:t>AUGMENTATION PROCESS</a:t>
            </a:r>
          </a:p>
        </p:txBody>
      </p:sp>
      <p:sp>
        <p:nvSpPr>
          <p:cNvPr id="25" name="Rectangle 24"/>
          <p:cNvSpPr/>
          <p:nvPr/>
        </p:nvSpPr>
        <p:spPr>
          <a:xfrm>
            <a:off x="1195798" y="2427557"/>
            <a:ext cx="2039805" cy="699336"/>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dirty="0">
                <a:solidFill>
                  <a:schemeClr val="tx1"/>
                </a:solidFill>
              </a:rPr>
              <a:t>LOAD THE COLLECTED IMAGE DATASET</a:t>
            </a:r>
            <a:endParaRPr lang="en-IN" sz="1500" b="1" dirty="0">
              <a:solidFill>
                <a:schemeClr val="tx1"/>
              </a:solidFill>
            </a:endParaRPr>
          </a:p>
        </p:txBody>
      </p:sp>
      <p:cxnSp>
        <p:nvCxnSpPr>
          <p:cNvPr id="3" name="Connector: Elbow 2"/>
          <p:cNvCxnSpPr>
            <a:stCxn id="25" idx="3"/>
            <a:endCxn id="10" idx="0"/>
          </p:cNvCxnSpPr>
          <p:nvPr/>
        </p:nvCxnSpPr>
        <p:spPr>
          <a:xfrm>
            <a:off x="3235603" y="2777225"/>
            <a:ext cx="861660" cy="668800"/>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p:cNvCxnSpPr>
            <a:stCxn id="10" idx="3"/>
            <a:endCxn id="20" idx="0"/>
          </p:cNvCxnSpPr>
          <p:nvPr/>
        </p:nvCxnSpPr>
        <p:spPr>
          <a:xfrm>
            <a:off x="5117165" y="3743261"/>
            <a:ext cx="753772" cy="713680"/>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279885" y="2427557"/>
            <a:ext cx="1622323" cy="91360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ROTATION</a:t>
            </a:r>
          </a:p>
        </p:txBody>
      </p:sp>
      <p:sp>
        <p:nvSpPr>
          <p:cNvPr id="31" name="Oval 30"/>
          <p:cNvSpPr/>
          <p:nvPr/>
        </p:nvSpPr>
        <p:spPr>
          <a:xfrm>
            <a:off x="9456915" y="3126893"/>
            <a:ext cx="1622323" cy="91360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WIDTH SHIFT </a:t>
            </a:r>
          </a:p>
        </p:txBody>
      </p:sp>
      <p:sp>
        <p:nvSpPr>
          <p:cNvPr id="32" name="Oval 31"/>
          <p:cNvSpPr/>
          <p:nvPr/>
        </p:nvSpPr>
        <p:spPr>
          <a:xfrm>
            <a:off x="9562764" y="4456941"/>
            <a:ext cx="1622323" cy="852003"/>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HEIGHT</a:t>
            </a:r>
            <a:r>
              <a:rPr lang="en-US" b="1" dirty="0">
                <a:solidFill>
                  <a:schemeClr val="tx1"/>
                </a:solidFill>
              </a:rPr>
              <a:t> </a:t>
            </a:r>
            <a:r>
              <a:rPr lang="en-US" sz="1500" b="1" dirty="0">
                <a:solidFill>
                  <a:schemeClr val="tx1"/>
                </a:solidFill>
              </a:rPr>
              <a:t>SHIFT</a:t>
            </a:r>
          </a:p>
        </p:txBody>
      </p:sp>
      <p:sp>
        <p:nvSpPr>
          <p:cNvPr id="33" name="Oval 32"/>
          <p:cNvSpPr/>
          <p:nvPr/>
        </p:nvSpPr>
        <p:spPr>
          <a:xfrm>
            <a:off x="7527015" y="5483672"/>
            <a:ext cx="1622323" cy="913604"/>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ZOOM MODE</a:t>
            </a:r>
          </a:p>
        </p:txBody>
      </p:sp>
      <p:cxnSp>
        <p:nvCxnSpPr>
          <p:cNvPr id="16" name="Straight Arrow Connector 15"/>
          <p:cNvCxnSpPr>
            <a:stCxn id="20" idx="3"/>
            <a:endCxn id="14" idx="4"/>
          </p:cNvCxnSpPr>
          <p:nvPr/>
        </p:nvCxnSpPr>
        <p:spPr>
          <a:xfrm flipV="1">
            <a:off x="7012376" y="3341161"/>
            <a:ext cx="1078671" cy="151098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0" idx="3"/>
            <a:endCxn id="31" idx="2"/>
          </p:cNvCxnSpPr>
          <p:nvPr/>
        </p:nvCxnSpPr>
        <p:spPr>
          <a:xfrm flipV="1">
            <a:off x="7012376" y="3583695"/>
            <a:ext cx="2444539" cy="126844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32" idx="2"/>
          </p:cNvCxnSpPr>
          <p:nvPr/>
        </p:nvCxnSpPr>
        <p:spPr>
          <a:xfrm>
            <a:off x="7012376" y="4852142"/>
            <a:ext cx="2550388" cy="3080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3"/>
            <a:endCxn id="33" idx="0"/>
          </p:cNvCxnSpPr>
          <p:nvPr/>
        </p:nvCxnSpPr>
        <p:spPr>
          <a:xfrm>
            <a:off x="7012376" y="4852142"/>
            <a:ext cx="1325801" cy="63153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651533" y="749610"/>
            <a:ext cx="6250675" cy="1077218"/>
          </a:xfrm>
          <a:prstGeom prst="rect">
            <a:avLst/>
          </a:prstGeom>
          <a:noFill/>
        </p:spPr>
        <p:txBody>
          <a:bodyPr wrap="square" rtlCol="0">
            <a:sp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DATA AUGMENTATION PROCESS DIAGRAM</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46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b="1" dirty="0">
                <a:solidFill>
                  <a:schemeClr val="bg1"/>
                </a:solidFill>
                <a:latin typeface="Times New Roman" panose="02020603050405020304" pitchFamily="18" charset="0"/>
                <a:cs typeface="Times New Roman" panose="02020603050405020304" pitchFamily="18" charset="0"/>
              </a:rPr>
              <a:t>TRAINING WITH NOVEL ARCHITECTURE </a:t>
            </a:r>
            <a:r>
              <a:rPr lang="en-IN" sz="3200" b="1" dirty="0">
                <a:solidFill>
                  <a:schemeClr val="accent1"/>
                </a:solidFill>
                <a:latin typeface="+mn-lt"/>
              </a:rPr>
              <a:t/>
            </a:r>
            <a:br>
              <a:rPr lang="en-IN" sz="3200" b="1" dirty="0">
                <a:solidFill>
                  <a:schemeClr val="accent1"/>
                </a:solidFill>
                <a:latin typeface="+mn-lt"/>
              </a:rPr>
            </a:br>
            <a:endParaRPr lang="en-IN" sz="3200" b="1" dirty="0">
              <a:solidFill>
                <a:schemeClr val="accent1"/>
              </a:solidFill>
              <a:latin typeface="+mn-lt"/>
            </a:endParaRPr>
          </a:p>
        </p:txBody>
      </p:sp>
      <p:sp>
        <p:nvSpPr>
          <p:cNvPr id="3" name="Content Placeholder 2"/>
          <p:cNvSpPr>
            <a:spLocks noGrp="1"/>
          </p:cNvSpPr>
          <p:nvPr>
            <p:ph idx="1"/>
          </p:nvPr>
        </p:nvSpPr>
        <p:spPr>
          <a:xfrm>
            <a:off x="1154954" y="2603500"/>
            <a:ext cx="10595768" cy="3416300"/>
          </a:xfrm>
        </p:spPr>
        <p:txBody>
          <a:bodyPr>
            <a:normAutofit/>
          </a:bodyPr>
          <a:lstStyle/>
          <a:p>
            <a:pPr algn="just">
              <a:lnSpc>
                <a:spcPct val="15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In this project, we make use of a effective novel architecture for training the </a:t>
            </a:r>
            <a:r>
              <a:rPr lang="en-US" sz="1900" dirty="0" smtClean="0">
                <a:latin typeface="Times New Roman" panose="02020603050405020304" pitchFamily="18" charset="0"/>
                <a:cs typeface="Times New Roman" panose="02020603050405020304" pitchFamily="18" charset="0"/>
              </a:rPr>
              <a:t>dataset by modifying the </a:t>
            </a:r>
            <a:r>
              <a:rPr lang="en-US" sz="1900" dirty="0" err="1" smtClean="0">
                <a:latin typeface="Times New Roman" panose="02020603050405020304" pitchFamily="18" charset="0"/>
                <a:cs typeface="Times New Roman" panose="02020603050405020304" pitchFamily="18" charset="0"/>
              </a:rPr>
              <a:t>squeezenet</a:t>
            </a:r>
            <a:r>
              <a:rPr lang="en-US" sz="1900" dirty="0" smtClean="0">
                <a:latin typeface="Times New Roman" panose="02020603050405020304" pitchFamily="18" charset="0"/>
                <a:cs typeface="Times New Roman" panose="02020603050405020304" pitchFamily="18" charset="0"/>
              </a:rPr>
              <a:t> algorithm.</a:t>
            </a:r>
            <a:endParaRPr lang="en-US" sz="19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In designing the architecture the  goal was to create a smaller neural network with fewer parameters that can more easily fit into computer memory and can more easily be transmitted over a computer network.</a:t>
            </a:r>
          </a:p>
          <a:p>
            <a:pPr algn="just">
              <a:lnSpc>
                <a:spcPct val="15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The novel architecture achieves an accuracy </a:t>
            </a:r>
            <a:r>
              <a:rPr lang="en-US" sz="1900" dirty="0" smtClean="0">
                <a:latin typeface="Times New Roman" panose="02020603050405020304" pitchFamily="18" charset="0"/>
                <a:cs typeface="Times New Roman" panose="02020603050405020304" pitchFamily="18" charset="0"/>
              </a:rPr>
              <a:t>but </a:t>
            </a:r>
            <a:r>
              <a:rPr lang="en-US" sz="1900" dirty="0">
                <a:latin typeface="Times New Roman" panose="02020603050405020304" pitchFamily="18" charset="0"/>
                <a:cs typeface="Times New Roman" panose="02020603050405020304" pitchFamily="18" charset="0"/>
              </a:rPr>
              <a:t>with fifty times fewer parameters and a model size much smaller than 50 MB.</a:t>
            </a:r>
          </a:p>
          <a:p>
            <a:pPr algn="just">
              <a:lnSpc>
                <a:spcPct val="150000"/>
              </a:lnSpc>
            </a:pPr>
            <a:endParaRPr lang="en-IN"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198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4617" y="929370"/>
            <a:ext cx="9642288" cy="654518"/>
          </a:xfrm>
        </p:spPr>
        <p:txBody>
          <a:bodyPr>
            <a:normAutofit/>
          </a:bodyPr>
          <a:lstStyle/>
          <a:p>
            <a:pPr algn="ctr"/>
            <a:r>
              <a:rPr lang="en-US" sz="3200" dirty="0">
                <a:solidFill>
                  <a:schemeClr val="bg1">
                    <a:lumMod val="95000"/>
                  </a:schemeClr>
                </a:solidFill>
                <a:latin typeface="Times New Roman" panose="02020603050405020304" pitchFamily="18" charset="0"/>
                <a:cs typeface="Times New Roman" panose="02020603050405020304" pitchFamily="18" charset="0"/>
              </a:rPr>
              <a:t>ABSTRACT</a:t>
            </a:r>
          </a:p>
        </p:txBody>
      </p:sp>
      <p:sp>
        <p:nvSpPr>
          <p:cNvPr id="5" name="TextBox 4"/>
          <p:cNvSpPr txBox="1"/>
          <p:nvPr/>
        </p:nvSpPr>
        <p:spPr>
          <a:xfrm>
            <a:off x="363527" y="2408327"/>
            <a:ext cx="11028218" cy="4185761"/>
          </a:xfrm>
          <a:prstGeom prst="rect">
            <a:avLst/>
          </a:prstGeom>
          <a:noFill/>
        </p:spPr>
        <p:txBody>
          <a:bodyPr wrap="square" rtlCol="0">
            <a:spAutoFit/>
          </a:bodyPr>
          <a:lstStyle/>
          <a:p>
            <a:pPr marL="285750" indent="-285750" algn="just">
              <a:buClr>
                <a:schemeClr val="accent1"/>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The continuous innovation and development of satellite technology has brought the world closer together. </a:t>
            </a:r>
          </a:p>
          <a:p>
            <a:pPr marL="285750" indent="-285750" algn="just">
              <a:buClr>
                <a:schemeClr val="accent1"/>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At present, there are thousands of artificial satellites in the world, and the number of spacecraft working in orbit is increasing. With the constant exploration of outer space, there is inevitably a large quantity of space debris, e.g., lacquer, satellite debris.</a:t>
            </a:r>
          </a:p>
          <a:p>
            <a:pPr marL="285750" indent="-285750" algn="just">
              <a:buClr>
                <a:schemeClr val="accent1"/>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But, </a:t>
            </a:r>
            <a:r>
              <a:rPr lang="en-IN" sz="1900" dirty="0" smtClean="0">
                <a:latin typeface="Times New Roman" panose="02020603050405020304" pitchFamily="18" charset="0"/>
                <a:cs typeface="Times New Roman" panose="02020603050405020304" pitchFamily="18" charset="0"/>
              </a:rPr>
              <a:t>nowadays even </a:t>
            </a:r>
            <a:r>
              <a:rPr lang="en-IN" sz="1900" dirty="0">
                <a:latin typeface="Times New Roman" panose="02020603050405020304" pitchFamily="18" charset="0"/>
                <a:cs typeface="Times New Roman" panose="02020603050405020304" pitchFamily="18" charset="0"/>
              </a:rPr>
              <a:t>with the advancement of technology there is still a lag in predicting the space crafts and the related targets in an accurate manner. </a:t>
            </a:r>
          </a:p>
          <a:p>
            <a:pPr marL="285750" indent="-285750" algn="just">
              <a:buClr>
                <a:schemeClr val="accent1"/>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In this project we will be focusing on developing a novel architecture by effectively modifying </a:t>
            </a:r>
            <a:r>
              <a:rPr lang="en-IN" sz="1900" dirty="0" err="1">
                <a:latin typeface="Times New Roman" panose="02020603050405020304" pitchFamily="18" charset="0"/>
                <a:cs typeface="Times New Roman" panose="02020603050405020304" pitchFamily="18" charset="0"/>
              </a:rPr>
              <a:t>squeezenet</a:t>
            </a:r>
            <a:r>
              <a:rPr lang="en-IN" sz="1900" dirty="0">
                <a:latin typeface="Times New Roman" panose="02020603050405020304" pitchFamily="18" charset="0"/>
                <a:cs typeface="Times New Roman" panose="02020603050405020304" pitchFamily="18" charset="0"/>
              </a:rPr>
              <a:t> for determining the different types of satellite </a:t>
            </a:r>
            <a:r>
              <a:rPr lang="en-IN" sz="1900" dirty="0" smtClean="0">
                <a:latin typeface="Times New Roman" panose="02020603050405020304" pitchFamily="18" charset="0"/>
                <a:cs typeface="Times New Roman" panose="02020603050405020304" pitchFamily="18" charset="0"/>
              </a:rPr>
              <a:t>images and classifying between satellite and asteroids, </a:t>
            </a:r>
            <a:r>
              <a:rPr lang="en-IN" sz="1900" dirty="0">
                <a:latin typeface="Times New Roman" panose="02020603050405020304" pitchFamily="18" charset="0"/>
                <a:cs typeface="Times New Roman" panose="02020603050405020304" pitchFamily="18" charset="0"/>
              </a:rPr>
              <a:t>where four different kind of pre-processing techniques as well as two different optimization techniques will be used to increase the accuracy of the proposed model. </a:t>
            </a:r>
          </a:p>
          <a:p>
            <a:pPr marL="285750" indent="-285750" algn="just">
              <a:buClr>
                <a:schemeClr val="accent1"/>
              </a:buClr>
              <a:buFont typeface="Arial" panose="020B0604020202020204" pitchFamily="34" charset="0"/>
              <a:buChar char="•"/>
            </a:pPr>
            <a:r>
              <a:rPr lang="en-IN" sz="1900" dirty="0" smtClean="0">
                <a:latin typeface="Times New Roman" panose="02020603050405020304" pitchFamily="18" charset="0"/>
                <a:cs typeface="Times New Roman" panose="02020603050405020304" pitchFamily="18" charset="0"/>
              </a:rPr>
              <a:t>By </a:t>
            </a:r>
            <a:r>
              <a:rPr lang="en-IN" sz="1900" dirty="0">
                <a:latin typeface="Times New Roman" panose="02020603050405020304" pitchFamily="18" charset="0"/>
                <a:cs typeface="Times New Roman" panose="02020603050405020304" pitchFamily="18" charset="0"/>
              </a:rPr>
              <a:t>this project, we will be able to </a:t>
            </a:r>
            <a:r>
              <a:rPr lang="en-IN" sz="1900" dirty="0" smtClean="0">
                <a:latin typeface="Times New Roman" panose="02020603050405020304" pitchFamily="18" charset="0"/>
                <a:cs typeface="Times New Roman" panose="02020603050405020304" pitchFamily="18" charset="0"/>
              </a:rPr>
              <a:t>recognise any </a:t>
            </a:r>
            <a:r>
              <a:rPr lang="en-IN" sz="1900" dirty="0">
                <a:latin typeface="Times New Roman" panose="02020603050405020304" pitchFamily="18" charset="0"/>
                <a:cs typeface="Times New Roman" panose="02020603050405020304" pitchFamily="18" charset="0"/>
              </a:rPr>
              <a:t>kind of satellite </a:t>
            </a:r>
            <a:r>
              <a:rPr lang="en-IN" sz="1900" dirty="0" smtClean="0">
                <a:latin typeface="Times New Roman" panose="02020603050405020304" pitchFamily="18" charset="0"/>
                <a:cs typeface="Times New Roman" panose="02020603050405020304" pitchFamily="18" charset="0"/>
              </a:rPr>
              <a:t>images given </a:t>
            </a:r>
            <a:r>
              <a:rPr lang="en-IN" sz="1900" dirty="0">
                <a:latin typeface="Times New Roman" panose="02020603050405020304" pitchFamily="18" charset="0"/>
                <a:cs typeface="Times New Roman" panose="02020603050405020304" pitchFamily="18" charset="0"/>
              </a:rPr>
              <a:t>as an input to the generated model. </a:t>
            </a:r>
          </a:p>
          <a:p>
            <a:pPr marL="285750" indent="-285750" algn="just">
              <a:buClr>
                <a:schemeClr val="accent1"/>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Thus, we propose a solution for the determination of </a:t>
            </a:r>
            <a:r>
              <a:rPr lang="en-IN" sz="1900" dirty="0" smtClean="0">
                <a:latin typeface="Times New Roman" panose="02020603050405020304" pitchFamily="18" charset="0"/>
                <a:cs typeface="Times New Roman" panose="02020603050405020304" pitchFamily="18" charset="0"/>
              </a:rPr>
              <a:t>spacecraft and asteroids with </a:t>
            </a:r>
            <a:r>
              <a:rPr lang="en-IN" sz="1900" dirty="0">
                <a:latin typeface="Times New Roman" panose="02020603050405020304" pitchFamily="18" charset="0"/>
                <a:cs typeface="Times New Roman" panose="02020603050405020304" pitchFamily="18" charset="0"/>
              </a:rPr>
              <a:t>the most accurate prediction by developing a novel architecture.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944202" y="1269242"/>
            <a:ext cx="3534771" cy="5390865"/>
          </a:xfrm>
          <a:prstGeom prst="rect">
            <a:avLst/>
          </a:prstGeom>
        </p:spPr>
      </p:pic>
      <p:sp>
        <p:nvSpPr>
          <p:cNvPr id="2" name="TextBox 1"/>
          <p:cNvSpPr txBox="1"/>
          <p:nvPr/>
        </p:nvSpPr>
        <p:spPr>
          <a:xfrm>
            <a:off x="4891490" y="668741"/>
            <a:ext cx="1760418" cy="461665"/>
          </a:xfrm>
          <a:prstGeom prst="rect">
            <a:avLst/>
          </a:prstGeom>
          <a:noFill/>
        </p:spPr>
        <p:txBody>
          <a:bodyPr wrap="none" rtlCol="0">
            <a:spAutoFit/>
          </a:bodyPr>
          <a:lstStyle/>
          <a:p>
            <a:r>
              <a:rPr lang="en-US" sz="2400" b="1" dirty="0" smtClean="0">
                <a:solidFill>
                  <a:schemeClr val="bg1"/>
                </a:solidFill>
                <a:latin typeface="Times New Roman" panose="02020603050405020304" pitchFamily="18" charset="0"/>
                <a:cs typeface="Times New Roman" panose="02020603050405020304" pitchFamily="18" charset="0"/>
              </a:rPr>
              <a:t>TRAINING</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220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65999" y="2320118"/>
            <a:ext cx="11256100" cy="4421875"/>
          </a:xfrm>
        </p:spPr>
        <p:txBody>
          <a:bodyPr>
            <a:normAutofit/>
          </a:bodyPr>
          <a:lstStyle/>
          <a:p>
            <a:pPr algn="just">
              <a:lnSpc>
                <a:spcPct val="150000"/>
              </a:lnSpc>
              <a:buSzPct val="80000"/>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Object detection is a process of finding all the possible instances of real-world objects, such as human faces, flowers, cars, etc. in images or videos, in real-time with utmost accuracy.</a:t>
            </a:r>
          </a:p>
          <a:p>
            <a:pPr algn="just">
              <a:lnSpc>
                <a:spcPct val="150000"/>
              </a:lnSpc>
              <a:buSzPct val="80000"/>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The object detection technique uses derived features and learning algorithms to recognize all the occurrences of an object category.</a:t>
            </a:r>
          </a:p>
          <a:p>
            <a:pPr algn="just">
              <a:lnSpc>
                <a:spcPct val="150000"/>
              </a:lnSpc>
              <a:buSzPct val="80000"/>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Object detection technique helps in the recognition, detection, and localization of multiple visual instances of objects in an image or a video. </a:t>
            </a:r>
          </a:p>
          <a:p>
            <a:pPr algn="just">
              <a:lnSpc>
                <a:spcPct val="150000"/>
              </a:lnSpc>
              <a:buSzPct val="80000"/>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It provides a much better understanding of the object as a whole, rather than just basic object classification. </a:t>
            </a:r>
          </a:p>
          <a:p>
            <a:pPr algn="just">
              <a:lnSpc>
                <a:spcPct val="150000"/>
              </a:lnSpc>
              <a:buSzPct val="80000"/>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rPr>
              <a:t>This method can be used to count the number of instances of unique objects and mark their precise locations, along with </a:t>
            </a:r>
            <a:r>
              <a:rPr lang="en-IN" sz="1900" dirty="0" err="1">
                <a:latin typeface="Times New Roman" panose="02020603050405020304" pitchFamily="18" charset="0"/>
                <a:cs typeface="Times New Roman" panose="02020603050405020304" pitchFamily="18" charset="0"/>
              </a:rPr>
              <a:t>labeling</a:t>
            </a:r>
            <a:r>
              <a:rPr lang="en-IN" sz="1900" dirty="0">
                <a:latin typeface="Times New Roman" panose="02020603050405020304" pitchFamily="18" charset="0"/>
                <a:cs typeface="Times New Roman" panose="02020603050405020304" pitchFamily="18" charset="0"/>
              </a:rPr>
              <a:t>. With time, the performance of this process has also improved </a:t>
            </a:r>
            <a:endParaRPr lang="en-US" sz="19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916375" y="885124"/>
            <a:ext cx="9642288" cy="654518"/>
          </a:xfrm>
        </p:spPr>
        <p:txBody>
          <a:bodyPr>
            <a:normAutofit/>
          </a:bodyPr>
          <a:lstStyle/>
          <a:p>
            <a:pPr lvl="0" algn="ctr"/>
            <a:r>
              <a:rPr lang="en-US" sz="3200" dirty="0">
                <a:solidFill>
                  <a:schemeClr val="bg1"/>
                </a:solidFill>
                <a:latin typeface="Times New Roman" panose="02020603050405020304" pitchFamily="18" charset="0"/>
                <a:cs typeface="Times New Roman" panose="02020603050405020304" pitchFamily="18" charset="0"/>
              </a:rPr>
              <a:t>OBJECT </a:t>
            </a:r>
            <a:r>
              <a:rPr lang="en-US" sz="3200" dirty="0" smtClean="0">
                <a:solidFill>
                  <a:schemeClr val="bg1"/>
                </a:solidFill>
                <a:latin typeface="Times New Roman" panose="02020603050405020304" pitchFamily="18" charset="0"/>
                <a:cs typeface="Times New Roman" panose="02020603050405020304" pitchFamily="18" charset="0"/>
              </a:rPr>
              <a:t>DETECTION MODULE</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882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329706" y="2723200"/>
            <a:ext cx="2039805" cy="594472"/>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dirty="0" smtClean="0">
                <a:solidFill>
                  <a:schemeClr val="tx1"/>
                </a:solidFill>
              </a:rPr>
              <a:t>INPUT IMAGE</a:t>
            </a:r>
            <a:endParaRPr lang="en-IN" sz="1500" b="1" dirty="0">
              <a:solidFill>
                <a:schemeClr val="tx1"/>
              </a:solidFill>
            </a:endParaRPr>
          </a:p>
        </p:txBody>
      </p:sp>
      <p:sp>
        <p:nvSpPr>
          <p:cNvPr id="21" name="Rectangle 20"/>
          <p:cNvSpPr/>
          <p:nvPr/>
        </p:nvSpPr>
        <p:spPr>
          <a:xfrm>
            <a:off x="4823109" y="2683658"/>
            <a:ext cx="2039805" cy="594472"/>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dirty="0">
                <a:solidFill>
                  <a:schemeClr val="tx1"/>
                </a:solidFill>
              </a:rPr>
              <a:t>START </a:t>
            </a:r>
            <a:r>
              <a:rPr lang="en-US" sz="1500" b="1" dirty="0" smtClean="0">
                <a:solidFill>
                  <a:schemeClr val="tx1"/>
                </a:solidFill>
              </a:rPr>
              <a:t>PROCESS</a:t>
            </a:r>
            <a:endParaRPr lang="en-IN" sz="1500" b="1" dirty="0">
              <a:solidFill>
                <a:schemeClr val="tx1"/>
              </a:solidFill>
            </a:endParaRPr>
          </a:p>
        </p:txBody>
      </p:sp>
      <p:cxnSp>
        <p:nvCxnSpPr>
          <p:cNvPr id="50" name="Straight Arrow Connector 49"/>
          <p:cNvCxnSpPr>
            <a:stCxn id="25" idx="3"/>
            <a:endCxn id="21" idx="1"/>
          </p:cNvCxnSpPr>
          <p:nvPr/>
        </p:nvCxnSpPr>
        <p:spPr>
          <a:xfrm flipV="1">
            <a:off x="3369511" y="2980894"/>
            <a:ext cx="1453598" cy="39542"/>
          </a:xfrm>
          <a:prstGeom prst="straightConnector1">
            <a:avLst/>
          </a:prstGeom>
          <a:ln>
            <a:tailEnd type="triangle"/>
          </a:ln>
        </p:spPr>
        <p:style>
          <a:lnRef idx="1">
            <a:schemeClr val="accent1">
              <a:lumMod val="67000"/>
            </a:schemeClr>
          </a:lnRef>
          <a:fillRef idx="0">
            <a:schemeClr val="accent1">
              <a:lumMod val="67000"/>
            </a:schemeClr>
          </a:fillRef>
          <a:effectRef idx="0">
            <a:schemeClr val="accent1">
              <a:lumMod val="67000"/>
            </a:schemeClr>
          </a:effectRef>
          <a:fontRef idx="minor">
            <a:schemeClr val="tx1"/>
          </a:fontRef>
        </p:style>
      </p:cxnSp>
      <p:sp>
        <p:nvSpPr>
          <p:cNvPr id="31" name="Rectangle 30"/>
          <p:cNvSpPr/>
          <p:nvPr/>
        </p:nvSpPr>
        <p:spPr>
          <a:xfrm>
            <a:off x="4823110" y="3833060"/>
            <a:ext cx="2039805" cy="594472"/>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dirty="0">
                <a:solidFill>
                  <a:schemeClr val="tx1"/>
                </a:solidFill>
              </a:rPr>
              <a:t>DETECT OBJECTS</a:t>
            </a:r>
            <a:endParaRPr lang="en-IN" sz="1500" b="1" dirty="0">
              <a:solidFill>
                <a:schemeClr val="tx1"/>
              </a:solidFill>
            </a:endParaRPr>
          </a:p>
        </p:txBody>
      </p:sp>
      <p:cxnSp>
        <p:nvCxnSpPr>
          <p:cNvPr id="32" name="Straight Arrow Connector 31"/>
          <p:cNvCxnSpPr>
            <a:stCxn id="21" idx="2"/>
            <a:endCxn id="31" idx="0"/>
          </p:cNvCxnSpPr>
          <p:nvPr/>
        </p:nvCxnSpPr>
        <p:spPr>
          <a:xfrm>
            <a:off x="5843012" y="3278130"/>
            <a:ext cx="1" cy="554930"/>
          </a:xfrm>
          <a:prstGeom prst="straightConnector1">
            <a:avLst/>
          </a:prstGeom>
          <a:ln>
            <a:tailEnd type="triangle"/>
          </a:ln>
        </p:spPr>
        <p:style>
          <a:lnRef idx="1">
            <a:schemeClr val="accent1">
              <a:lumMod val="67000"/>
            </a:schemeClr>
          </a:lnRef>
          <a:fillRef idx="0">
            <a:schemeClr val="accent1">
              <a:lumMod val="67000"/>
            </a:schemeClr>
          </a:fillRef>
          <a:effectRef idx="0">
            <a:schemeClr val="accent1">
              <a:lumMod val="67000"/>
            </a:schemeClr>
          </a:effectRef>
          <a:fontRef idx="minor">
            <a:schemeClr val="tx1"/>
          </a:fontRef>
        </p:style>
      </p:cxnSp>
      <p:sp>
        <p:nvSpPr>
          <p:cNvPr id="33" name="Rectangle 32"/>
          <p:cNvSpPr/>
          <p:nvPr/>
        </p:nvSpPr>
        <p:spPr>
          <a:xfrm>
            <a:off x="4823109" y="4942920"/>
            <a:ext cx="2039805" cy="517090"/>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dirty="0">
                <a:solidFill>
                  <a:schemeClr val="tx1"/>
                </a:solidFill>
              </a:rPr>
              <a:t>DRAW BOUNDING BOXES</a:t>
            </a:r>
            <a:endParaRPr lang="en-IN" sz="1500" b="1" dirty="0">
              <a:solidFill>
                <a:schemeClr val="tx1"/>
              </a:solidFill>
            </a:endParaRPr>
          </a:p>
        </p:txBody>
      </p:sp>
      <p:cxnSp>
        <p:nvCxnSpPr>
          <p:cNvPr id="19" name="Straight Arrow Connector 18"/>
          <p:cNvCxnSpPr/>
          <p:nvPr/>
        </p:nvCxnSpPr>
        <p:spPr>
          <a:xfrm>
            <a:off x="5860706" y="4427532"/>
            <a:ext cx="0" cy="515388"/>
          </a:xfrm>
          <a:prstGeom prst="straightConnector1">
            <a:avLst/>
          </a:prstGeom>
          <a:ln>
            <a:tailEnd type="triangle"/>
          </a:ln>
        </p:spPr>
        <p:style>
          <a:lnRef idx="1">
            <a:schemeClr val="accent1">
              <a:lumMod val="67000"/>
            </a:schemeClr>
          </a:lnRef>
          <a:fillRef idx="0">
            <a:schemeClr val="accent1">
              <a:lumMod val="67000"/>
            </a:schemeClr>
          </a:fillRef>
          <a:effectRef idx="0">
            <a:schemeClr val="accent1">
              <a:lumMod val="67000"/>
            </a:schemeClr>
          </a:effectRef>
          <a:fontRef idx="minor">
            <a:schemeClr val="tx1"/>
          </a:fontRef>
        </p:style>
      </p:cxnSp>
      <p:sp>
        <p:nvSpPr>
          <p:cNvPr id="10" name="TextBox 9"/>
          <p:cNvSpPr txBox="1"/>
          <p:nvPr/>
        </p:nvSpPr>
        <p:spPr>
          <a:xfrm>
            <a:off x="2538638" y="982639"/>
            <a:ext cx="6544357" cy="584775"/>
          </a:xfrm>
          <a:prstGeom prst="rect">
            <a:avLst/>
          </a:prstGeom>
          <a:noFill/>
        </p:spPr>
        <p:txBody>
          <a:bodyPr wrap="none" rtlCol="0">
            <a:spAutoFit/>
          </a:bodyPr>
          <a:lstStyle/>
          <a:p>
            <a:pPr algn="ctr"/>
            <a:r>
              <a:rPr lang="en-US" sz="3200" b="1" dirty="0" smtClean="0">
                <a:solidFill>
                  <a:schemeClr val="bg1"/>
                </a:solidFill>
                <a:latin typeface="Times New Roman" panose="02020603050405020304" pitchFamily="18" charset="0"/>
                <a:cs typeface="Times New Roman" panose="02020603050405020304" pitchFamily="18" charset="0"/>
              </a:rPr>
              <a:t>OBJECT DETECTION DIAGRAM</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499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582" y="914400"/>
            <a:ext cx="10668000" cy="766232"/>
          </a:xfrm>
        </p:spPr>
        <p:txBody>
          <a:bodyPr/>
          <a:lstStyle/>
          <a:p>
            <a:pPr algn="ctr"/>
            <a:r>
              <a:rPr lang="en-US" sz="3200" dirty="0" smtClean="0">
                <a:latin typeface="Times New Roman" pitchFamily="18" charset="0"/>
                <a:cs typeface="Times New Roman" pitchFamily="18" charset="0"/>
              </a:rPr>
              <a:t>PERFORMANCE EVALUATION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84909" y="2382981"/>
            <a:ext cx="11249891" cy="4156363"/>
          </a:xfrm>
        </p:spPr>
        <p:txBody>
          <a:bodyPr/>
          <a:lstStyle/>
          <a:p>
            <a:pPr>
              <a:buFont typeface="Wingdings" pitchFamily="2" charset="2"/>
              <a:buChar char="Ø"/>
            </a:pPr>
            <a:r>
              <a:rPr lang="en-US" dirty="0" smtClean="0">
                <a:latin typeface="Times New Roman" pitchFamily="18" charset="0"/>
                <a:cs typeface="Times New Roman" pitchFamily="18" charset="0"/>
              </a:rPr>
              <a:t>The error for the current state of the model must be estimated repeatedly. This requires the choice of an error function, conventionally called a loss </a:t>
            </a:r>
            <a:r>
              <a:rPr lang="en-US" dirty="0" err="1" smtClean="0">
                <a:latin typeface="Times New Roman" pitchFamily="18" charset="0"/>
                <a:cs typeface="Times New Roman" pitchFamily="18" charset="0"/>
              </a:rPr>
              <a:t>function.In</a:t>
            </a:r>
            <a:r>
              <a:rPr lang="en-US" dirty="0" smtClean="0">
                <a:latin typeface="Times New Roman" pitchFamily="18" charset="0"/>
                <a:cs typeface="Times New Roman" pitchFamily="18" charset="0"/>
              </a:rPr>
              <a:t> our project the loss is reduced in each epoch during the training. The following graph depicts the loss during the training.</a:t>
            </a:r>
          </a:p>
          <a:p>
            <a:pPr>
              <a:buNone/>
            </a:pPr>
            <a:endParaRPr lang="en-US" dirty="0" smtClean="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78917" y="3411060"/>
            <a:ext cx="4563112" cy="2504831"/>
          </a:xfrm>
          <a:prstGeom prst="rect">
            <a:avLst/>
          </a:prstGeom>
        </p:spPr>
      </p:pic>
      <p:sp>
        <p:nvSpPr>
          <p:cNvPr id="5" name="TextBox 4"/>
          <p:cNvSpPr txBox="1"/>
          <p:nvPr/>
        </p:nvSpPr>
        <p:spPr>
          <a:xfrm>
            <a:off x="4959927" y="5971310"/>
            <a:ext cx="18288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Loss graph</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2355273"/>
            <a:ext cx="11236036" cy="4170218"/>
          </a:xfrm>
        </p:spPr>
        <p:txBody>
          <a:bodyPr/>
          <a:lstStyle/>
          <a:p>
            <a:pPr>
              <a:buFont typeface="Wingdings" pitchFamily="2" charset="2"/>
              <a:buChar char="Ø"/>
            </a:pPr>
            <a:r>
              <a:rPr lang="en-US" dirty="0" smtClean="0">
                <a:latin typeface="Times New Roman" pitchFamily="18" charset="0"/>
                <a:cs typeface="Times New Roman" pitchFamily="18" charset="0"/>
              </a:rPr>
              <a:t>The loss graph shows the training accuracy and training loss of our project during each epoch. </a:t>
            </a:r>
          </a:p>
          <a:p>
            <a:pPr>
              <a:buFont typeface="Wingdings" pitchFamily="2" charset="2"/>
              <a:buChar char="Ø"/>
            </a:pPr>
            <a:r>
              <a:rPr lang="en-US" dirty="0" smtClean="0">
                <a:latin typeface="Times New Roman" pitchFamily="18" charset="0"/>
                <a:cs typeface="Times New Roman" pitchFamily="18" charset="0"/>
              </a:rPr>
              <a:t>From the loss graph it is observed that the accuracy comes to stable after first few epoch. </a:t>
            </a:r>
          </a:p>
          <a:p>
            <a:pPr>
              <a:buFont typeface="Wingdings" pitchFamily="2" charset="2"/>
              <a:buChar char="Ø"/>
            </a:pPr>
            <a:r>
              <a:rPr lang="en-US" dirty="0" smtClean="0">
                <a:latin typeface="Times New Roman" pitchFamily="18" charset="0"/>
                <a:cs typeface="Times New Roman" pitchFamily="18" charset="0"/>
              </a:rPr>
              <a:t>An </a:t>
            </a:r>
            <a:r>
              <a:rPr lang="en-US" b="1" dirty="0" smtClean="0">
                <a:latin typeface="Times New Roman" pitchFamily="18" charset="0"/>
                <a:cs typeface="Times New Roman" pitchFamily="18" charset="0"/>
              </a:rPr>
              <a:t>epoch</a:t>
            </a:r>
            <a:r>
              <a:rPr lang="en-US" dirty="0" smtClean="0">
                <a:latin typeface="Times New Roman" pitchFamily="18" charset="0"/>
                <a:cs typeface="Times New Roman" pitchFamily="18" charset="0"/>
              </a:rPr>
              <a:t> is a term used in machine learning and indicates the number of passes of the entire </a:t>
            </a:r>
            <a:r>
              <a:rPr lang="en-US" u="sng" dirty="0" smtClean="0">
                <a:latin typeface="Times New Roman" pitchFamily="18" charset="0"/>
                <a:cs typeface="Times New Roman" pitchFamily="18" charset="0"/>
                <a:hlinkClick r:id="rId2"/>
              </a:rPr>
              <a:t>training dataset</a:t>
            </a:r>
            <a:r>
              <a:rPr lang="en-US" dirty="0" smtClean="0">
                <a:latin typeface="Times New Roman" pitchFamily="18" charset="0"/>
                <a:cs typeface="Times New Roman" pitchFamily="18" charset="0"/>
              </a:rPr>
              <a:t> the machine learning algorithm has completed.</a:t>
            </a:r>
          </a:p>
          <a:p>
            <a:pPr>
              <a:buFont typeface="Wingdings" pitchFamily="2" charset="2"/>
              <a:buChar char="Ø"/>
            </a:pP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839441" y="3834678"/>
            <a:ext cx="4819650" cy="279082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2410691"/>
            <a:ext cx="11180618" cy="4114800"/>
          </a:xfrm>
        </p:spPr>
        <p:txBody>
          <a:bodyPr/>
          <a:lstStyle/>
          <a:p>
            <a:pPr>
              <a:buFont typeface="Arial" pitchFamily="34" charset="0"/>
              <a:buChar char="•"/>
            </a:pPr>
            <a:r>
              <a:rPr lang="en-US" dirty="0" smtClean="0">
                <a:latin typeface="Times New Roman" pitchFamily="18" charset="0"/>
                <a:cs typeface="Times New Roman" pitchFamily="18" charset="0"/>
              </a:rPr>
              <a:t>The following table has the comparison of our architecture with other architectures</a:t>
            </a:r>
          </a:p>
          <a:p>
            <a:pPr>
              <a:buNone/>
            </a:pP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935018" y="3019520"/>
          <a:ext cx="8127999" cy="2203644"/>
        </p:xfrm>
        <a:graphic>
          <a:graphicData uri="http://schemas.openxmlformats.org/drawingml/2006/table">
            <a:tbl>
              <a:tblPr firstRow="1" bandRow="1">
                <a:tableStyleId>{E1944C48-8558-46E7-899A-A338BEA35C6E}</a:tableStyleId>
              </a:tblPr>
              <a:tblGrid>
                <a:gridCol w="2709333"/>
                <a:gridCol w="2709333"/>
                <a:gridCol w="2709333"/>
              </a:tblGrid>
              <a:tr h="734548">
                <a:tc>
                  <a:txBody>
                    <a:bodyPr/>
                    <a:lstStyle/>
                    <a:p>
                      <a:pPr algn="ctr"/>
                      <a:r>
                        <a:rPr lang="en-US" sz="2000" b="1" dirty="0" smtClean="0">
                          <a:solidFill>
                            <a:schemeClr val="tx1"/>
                          </a:solidFill>
                          <a:latin typeface="Times New Roman" pitchFamily="18" charset="0"/>
                          <a:cs typeface="Times New Roman" pitchFamily="18" charset="0"/>
                        </a:rPr>
                        <a:t>Architecture</a:t>
                      </a:r>
                      <a:endParaRPr lang="en-US" sz="2000" b="1" dirty="0">
                        <a:solidFill>
                          <a:schemeClr val="tx1"/>
                        </a:solidFill>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Mean Average Precision</a:t>
                      </a:r>
                      <a:endParaRPr lang="en-US" sz="2000" b="1" dirty="0">
                        <a:latin typeface="Times New Roman" pitchFamily="18" charset="0"/>
                        <a:cs typeface="Times New Roman" pitchFamily="18" charset="0"/>
                      </a:endParaRPr>
                    </a:p>
                  </a:txBody>
                  <a:tcPr/>
                </a:tc>
                <a:tc>
                  <a:txBody>
                    <a:bodyPr/>
                    <a:lstStyle/>
                    <a:p>
                      <a:pPr algn="ctr"/>
                      <a:r>
                        <a:rPr lang="en-US" sz="2000" b="1" dirty="0" smtClean="0">
                          <a:latin typeface="Times New Roman" pitchFamily="18" charset="0"/>
                          <a:cs typeface="Times New Roman" pitchFamily="18" charset="0"/>
                        </a:rPr>
                        <a:t>Frames</a:t>
                      </a:r>
                      <a:endParaRPr lang="en-US" sz="2000" b="1" dirty="0">
                        <a:latin typeface="Times New Roman" pitchFamily="18" charset="0"/>
                        <a:cs typeface="Times New Roman" pitchFamily="18" charset="0"/>
                      </a:endParaRPr>
                    </a:p>
                  </a:txBody>
                  <a:tcPr/>
                </a:tc>
              </a:tr>
              <a:tr h="734548">
                <a:tc>
                  <a:txBody>
                    <a:bodyPr/>
                    <a:lstStyle/>
                    <a:p>
                      <a:pPr marL="0" marR="0" algn="ctr">
                        <a:lnSpc>
                          <a:spcPct val="150000"/>
                        </a:lnSpc>
                        <a:spcBef>
                          <a:spcPts val="0"/>
                        </a:spcBef>
                        <a:spcAft>
                          <a:spcPts val="0"/>
                        </a:spcAft>
                      </a:pPr>
                      <a:r>
                        <a:rPr lang="en-US" sz="1800" dirty="0" err="1">
                          <a:solidFill>
                            <a:srgbClr val="000000"/>
                          </a:solidFill>
                          <a:latin typeface="Times New Roman"/>
                          <a:ea typeface="Times New Roman"/>
                        </a:rPr>
                        <a:t>Mobilenet</a:t>
                      </a:r>
                      <a:r>
                        <a:rPr lang="en-US" sz="1800" dirty="0">
                          <a:solidFill>
                            <a:srgbClr val="000000"/>
                          </a:solidFill>
                          <a:latin typeface="Times New Roman"/>
                          <a:ea typeface="Times New Roman"/>
                        </a:rPr>
                        <a:t> SSD</a:t>
                      </a:r>
                      <a:endParaRPr lang="en-US" sz="1800" dirty="0">
                        <a:latin typeface="Times New Roman"/>
                        <a:ea typeface="Times New Roman"/>
                      </a:endParaRPr>
                    </a:p>
                  </a:txBody>
                  <a:tcPr marL="68580" marR="68580" marT="0" marB="0"/>
                </a:tc>
                <a:tc>
                  <a:txBody>
                    <a:bodyPr/>
                    <a:lstStyle/>
                    <a:p>
                      <a:pPr algn="ctr"/>
                      <a:r>
                        <a:rPr lang="en-US" sz="1800" kern="1200" dirty="0" smtClean="0">
                          <a:solidFill>
                            <a:srgbClr val="000000"/>
                          </a:solidFill>
                          <a:latin typeface="Times New Roman" pitchFamily="18" charset="0"/>
                          <a:ea typeface="Arial"/>
                          <a:cs typeface="Times New Roman" pitchFamily="18" charset="0"/>
                        </a:rPr>
                        <a:t>76.9% </a:t>
                      </a:r>
                      <a:r>
                        <a:rPr lang="en-US" sz="1800" kern="1200" dirty="0" err="1" smtClean="0">
                          <a:solidFill>
                            <a:srgbClr val="000000"/>
                          </a:solidFill>
                          <a:latin typeface="Times New Roman" pitchFamily="18" charset="0"/>
                          <a:ea typeface="Arial"/>
                          <a:cs typeface="Times New Roman" pitchFamily="18" charset="0"/>
                        </a:rPr>
                        <a:t>mAP</a:t>
                      </a:r>
                      <a:endParaRPr lang="en-US" dirty="0">
                        <a:latin typeface="Times New Roman" pitchFamily="18" charset="0"/>
                        <a:cs typeface="Times New Roman" pitchFamily="18" charset="0"/>
                      </a:endParaRPr>
                    </a:p>
                  </a:txBody>
                  <a:tcPr/>
                </a:tc>
                <a:tc>
                  <a:txBody>
                    <a:bodyPr/>
                    <a:lstStyle/>
                    <a:p>
                      <a:pPr algn="ctr"/>
                      <a:r>
                        <a:rPr lang="en-US" sz="1800" kern="1200" dirty="0" smtClean="0">
                          <a:solidFill>
                            <a:srgbClr val="000000"/>
                          </a:solidFill>
                          <a:latin typeface="Times New Roman" pitchFamily="18" charset="0"/>
                          <a:ea typeface="Arial"/>
                          <a:cs typeface="Times New Roman" pitchFamily="18" charset="0"/>
                        </a:rPr>
                        <a:t>22 FPS</a:t>
                      </a:r>
                      <a:endParaRPr lang="en-US" dirty="0">
                        <a:latin typeface="Times New Roman" pitchFamily="18" charset="0"/>
                        <a:cs typeface="Times New Roman" pitchFamily="18" charset="0"/>
                      </a:endParaRPr>
                    </a:p>
                  </a:txBody>
                  <a:tcPr/>
                </a:tc>
              </a:tr>
              <a:tr h="734548">
                <a:tc>
                  <a:txBody>
                    <a:bodyPr/>
                    <a:lstStyle/>
                    <a:p>
                      <a:pPr marL="0" marR="0" algn="ctr">
                        <a:lnSpc>
                          <a:spcPct val="150000"/>
                        </a:lnSpc>
                        <a:spcBef>
                          <a:spcPts val="0"/>
                        </a:spcBef>
                        <a:spcAft>
                          <a:spcPts val="0"/>
                        </a:spcAft>
                      </a:pPr>
                      <a:r>
                        <a:rPr lang="en-US" sz="1800" dirty="0">
                          <a:solidFill>
                            <a:srgbClr val="000000"/>
                          </a:solidFill>
                          <a:latin typeface="Times New Roman"/>
                          <a:ea typeface="Times New Roman"/>
                        </a:rPr>
                        <a:t>Faster RCNN</a:t>
                      </a:r>
                      <a:endParaRPr lang="en-US" sz="1800" dirty="0">
                        <a:latin typeface="Times New Roman"/>
                        <a:ea typeface="Times New Roman"/>
                      </a:endParaRPr>
                    </a:p>
                  </a:txBody>
                  <a:tcPr marL="68580" marR="68580" marT="0" marB="0"/>
                </a:tc>
                <a:tc>
                  <a:txBody>
                    <a:bodyPr/>
                    <a:lstStyle/>
                    <a:p>
                      <a:pPr algn="ctr"/>
                      <a:r>
                        <a:rPr lang="en-US" sz="1800" kern="1200" dirty="0" smtClean="0">
                          <a:solidFill>
                            <a:srgbClr val="000000"/>
                          </a:solidFill>
                          <a:latin typeface="Times New Roman" pitchFamily="18" charset="0"/>
                          <a:ea typeface="Arial"/>
                          <a:cs typeface="Times New Roman" pitchFamily="18" charset="0"/>
                        </a:rPr>
                        <a:t>73.2% </a:t>
                      </a:r>
                      <a:r>
                        <a:rPr lang="en-US" sz="1800" kern="1200" dirty="0" err="1" smtClean="0">
                          <a:solidFill>
                            <a:srgbClr val="000000"/>
                          </a:solidFill>
                          <a:latin typeface="Times New Roman" pitchFamily="18" charset="0"/>
                          <a:ea typeface="Arial"/>
                          <a:cs typeface="Times New Roman" pitchFamily="18" charset="0"/>
                        </a:rPr>
                        <a:t>mAP</a:t>
                      </a:r>
                      <a:endParaRPr lang="en-US" dirty="0">
                        <a:latin typeface="Times New Roman" pitchFamily="18" charset="0"/>
                        <a:cs typeface="Times New Roman" pitchFamily="18" charset="0"/>
                      </a:endParaRPr>
                    </a:p>
                  </a:txBody>
                  <a:tcPr/>
                </a:tc>
                <a:tc>
                  <a:txBody>
                    <a:bodyPr/>
                    <a:lstStyle/>
                    <a:p>
                      <a:pPr algn="ctr"/>
                      <a:r>
                        <a:rPr lang="en-US" sz="1800" kern="1200" dirty="0" smtClean="0">
                          <a:solidFill>
                            <a:srgbClr val="000000"/>
                          </a:solidFill>
                          <a:latin typeface="Times New Roman" pitchFamily="18" charset="0"/>
                          <a:ea typeface="Arial"/>
                          <a:cs typeface="Times New Roman" pitchFamily="18" charset="0"/>
                        </a:rPr>
                        <a:t>7 FPS</a:t>
                      </a:r>
                      <a:endParaRPr lang="en-US" dirty="0">
                        <a:latin typeface="Times New Roman" pitchFamily="18" charset="0"/>
                        <a:cs typeface="Times New Roman" pitchFamily="18" charset="0"/>
                      </a:endParaRPr>
                    </a:p>
                  </a:txBody>
                  <a:tcPr/>
                </a:tc>
              </a:tr>
            </a:tbl>
          </a:graphicData>
        </a:graphic>
      </p:graphicFrame>
      <p:graphicFrame>
        <p:nvGraphicFramePr>
          <p:cNvPr id="6" name="Table 5"/>
          <p:cNvGraphicFramePr>
            <a:graphicFrameLocks noGrp="1"/>
          </p:cNvGraphicFramePr>
          <p:nvPr/>
        </p:nvGraphicFramePr>
        <p:xfrm>
          <a:off x="1935018" y="5236246"/>
          <a:ext cx="8127999" cy="707353"/>
        </p:xfrm>
        <a:graphic>
          <a:graphicData uri="http://schemas.openxmlformats.org/drawingml/2006/table">
            <a:tbl>
              <a:tblPr firstRow="1" bandRow="1">
                <a:tableStyleId>{E1944C48-8558-46E7-899A-A338BEA35C6E}</a:tableStyleId>
              </a:tblPr>
              <a:tblGrid>
                <a:gridCol w="2709333"/>
                <a:gridCol w="2709333"/>
                <a:gridCol w="2709333"/>
              </a:tblGrid>
              <a:tr h="707353">
                <a:tc>
                  <a:txBody>
                    <a:bodyPr/>
                    <a:lstStyle/>
                    <a:p>
                      <a:pPr algn="ctr"/>
                      <a:r>
                        <a:rPr lang="en-US" dirty="0" smtClean="0">
                          <a:latin typeface="Times New Roman" pitchFamily="18" charset="0"/>
                          <a:cs typeface="Times New Roman" pitchFamily="18" charset="0"/>
                        </a:rPr>
                        <a:t>Novel Hybrid</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81%mAP</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15FPS</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SCREENSHOTS</a:t>
            </a:r>
            <a:endParaRPr lang="en-IN" b="1" dirty="0"/>
          </a:p>
        </p:txBody>
      </p:sp>
      <p:sp>
        <p:nvSpPr>
          <p:cNvPr id="3" name="Content Placeholder 2"/>
          <p:cNvSpPr>
            <a:spLocks noGrp="1"/>
          </p:cNvSpPr>
          <p:nvPr>
            <p:ph idx="1"/>
          </p:nvPr>
        </p:nvSpPr>
        <p:spPr>
          <a:xfrm>
            <a:off x="313900" y="2429301"/>
            <a:ext cx="11586948" cy="4148920"/>
          </a:xfrm>
        </p:spPr>
        <p:txBody>
          <a:bodyPr>
            <a:normAutofit/>
          </a:bodyPr>
          <a:lstStyle/>
          <a:p>
            <a:pPr>
              <a:buFont typeface="Wingdings" pitchFamily="2" charset="2"/>
              <a:buChar char="ü"/>
            </a:pPr>
            <a:r>
              <a:rPr lang="en-IN" sz="2000" b="1" dirty="0" smtClean="0">
                <a:latin typeface="Times New Roman" pitchFamily="18" charset="0"/>
                <a:cs typeface="Times New Roman" pitchFamily="18" charset="0"/>
              </a:rPr>
              <a:t>Dataset Collection</a:t>
            </a:r>
            <a:endParaRPr lang="en-IN" sz="2000" b="1"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678" y="2895600"/>
            <a:ext cx="5786650" cy="3682621"/>
          </a:xfrm>
          <a:prstGeom prst="rect">
            <a:avLst/>
          </a:prstGeom>
        </p:spPr>
      </p:pic>
    </p:spTree>
    <p:extLst>
      <p:ext uri="{BB962C8B-B14F-4D97-AF65-F5344CB8AC3E}">
        <p14:creationId xmlns:p14="http://schemas.microsoft.com/office/powerpoint/2010/main" val="10209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50" y="2347415"/>
            <a:ext cx="11109278" cy="4258101"/>
          </a:xfrm>
        </p:spPr>
        <p:txBody>
          <a:bodyPr>
            <a:normAutofit/>
          </a:bodyPr>
          <a:lstStyle/>
          <a:p>
            <a:pPr marL="457200" indent="-457200">
              <a:buFont typeface="Wingdings" pitchFamily="2" charset="2"/>
              <a:buChar char="ü"/>
            </a:pPr>
            <a:r>
              <a:rPr lang="en-US" sz="2000" b="1" dirty="0" smtClean="0">
                <a:latin typeface="Times New Roman" pitchFamily="18" charset="0"/>
                <a:cs typeface="Times New Roman" pitchFamily="18" charset="0"/>
              </a:rPr>
              <a:t>Image after preprocessing</a:t>
            </a:r>
            <a:endParaRPr lang="en-IN" sz="2000" b="1" dirty="0">
              <a:latin typeface="Times New Roman" pitchFamily="18" charset="0"/>
              <a:cs typeface="Times New Roman" pitchFamily="18" charset="0"/>
            </a:endParaRPr>
          </a:p>
        </p:txBody>
      </p:sp>
      <p:pic>
        <p:nvPicPr>
          <p:cNvPr id="6" name="Picture 5" descr="Screenshot from 2021-03-23 21-26-33"/>
          <p:cNvPicPr/>
          <p:nvPr/>
        </p:nvPicPr>
        <p:blipFill>
          <a:blip r:embed="rId2"/>
          <a:stretch>
            <a:fillRect/>
          </a:stretch>
        </p:blipFill>
        <p:spPr>
          <a:xfrm>
            <a:off x="3588327" y="3158837"/>
            <a:ext cx="4890655" cy="2854035"/>
          </a:xfrm>
          <a:prstGeom prst="rect">
            <a:avLst/>
          </a:prstGeom>
        </p:spPr>
      </p:pic>
    </p:spTree>
    <p:extLst>
      <p:ext uri="{BB962C8B-B14F-4D97-AF65-F5344CB8AC3E}">
        <p14:creationId xmlns:p14="http://schemas.microsoft.com/office/powerpoint/2010/main" val="190686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50" y="2347415"/>
            <a:ext cx="11109278" cy="4258101"/>
          </a:xfrm>
        </p:spPr>
        <p:txBody>
          <a:bodyPr>
            <a:normAutofit/>
          </a:bodyPr>
          <a:lstStyle/>
          <a:p>
            <a:pPr marL="457200" indent="-457200">
              <a:buFont typeface="Wingdings" pitchFamily="2" charset="2"/>
              <a:buChar char="ü"/>
            </a:pPr>
            <a:r>
              <a:rPr lang="en-US" sz="2000" b="1" dirty="0" smtClean="0">
                <a:latin typeface="Times New Roman" pitchFamily="18" charset="0"/>
                <a:cs typeface="Times New Roman" pitchFamily="18" charset="0"/>
              </a:rPr>
              <a:t>Image after augmentation</a:t>
            </a:r>
            <a:endParaRPr lang="en-IN" sz="2000" b="1" dirty="0">
              <a:latin typeface="Times New Roman" pitchFamily="18" charset="0"/>
              <a:cs typeface="Times New Roman" pitchFamily="18" charset="0"/>
            </a:endParaRPr>
          </a:p>
        </p:txBody>
      </p:sp>
      <p:pic>
        <p:nvPicPr>
          <p:cNvPr id="4" name="Picture 3" descr="Screenshot from 2021-03-23 21-29-09"/>
          <p:cNvPicPr/>
          <p:nvPr/>
        </p:nvPicPr>
        <p:blipFill>
          <a:blip r:embed="rId2"/>
          <a:stretch>
            <a:fillRect/>
          </a:stretch>
        </p:blipFill>
        <p:spPr>
          <a:xfrm>
            <a:off x="1496290" y="3228109"/>
            <a:ext cx="9268691" cy="2784763"/>
          </a:xfrm>
          <a:prstGeom prst="rect">
            <a:avLst/>
          </a:prstGeom>
        </p:spPr>
      </p:pic>
    </p:spTree>
    <p:extLst>
      <p:ext uri="{BB962C8B-B14F-4D97-AF65-F5344CB8AC3E}">
        <p14:creationId xmlns:p14="http://schemas.microsoft.com/office/powerpoint/2010/main" val="190686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50" y="2347415"/>
            <a:ext cx="11109278" cy="4258101"/>
          </a:xfrm>
        </p:spPr>
        <p:txBody>
          <a:bodyPr>
            <a:normAutofit/>
          </a:bodyPr>
          <a:lstStyle/>
          <a:p>
            <a:pPr marL="457200" indent="-457200">
              <a:buFont typeface="Wingdings" pitchFamily="2" charset="2"/>
              <a:buChar char="ü"/>
            </a:pPr>
            <a:r>
              <a:rPr lang="en-US" sz="2000" b="1" dirty="0" err="1" smtClean="0">
                <a:latin typeface="Times New Roman" pitchFamily="18" charset="0"/>
                <a:cs typeface="Times New Roman" pitchFamily="18" charset="0"/>
              </a:rPr>
              <a:t>Labelling</a:t>
            </a:r>
            <a:r>
              <a:rPr lang="en-US" sz="2000" b="1" dirty="0" smtClean="0">
                <a:latin typeface="Times New Roman" pitchFamily="18" charset="0"/>
                <a:cs typeface="Times New Roman" pitchFamily="18" charset="0"/>
              </a:rPr>
              <a:t> of dataset</a:t>
            </a:r>
            <a:endParaRPr lang="en-IN" sz="2000" b="1" dirty="0">
              <a:latin typeface="Times New Roman" pitchFamily="18" charset="0"/>
              <a:cs typeface="Times New Roman" pitchFamily="18" charset="0"/>
            </a:endParaRPr>
          </a:p>
        </p:txBody>
      </p:sp>
      <p:pic>
        <p:nvPicPr>
          <p:cNvPr id="5" name="Picture 4" descr="Screenshot from 2021-03-24 09-45-43"/>
          <p:cNvPicPr/>
          <p:nvPr/>
        </p:nvPicPr>
        <p:blipFill>
          <a:blip r:embed="rId2"/>
          <a:stretch>
            <a:fillRect/>
          </a:stretch>
        </p:blipFill>
        <p:spPr>
          <a:xfrm>
            <a:off x="3546764" y="2964873"/>
            <a:ext cx="5137005" cy="3547630"/>
          </a:xfrm>
          <a:prstGeom prst="rect">
            <a:avLst/>
          </a:prstGeom>
        </p:spPr>
      </p:pic>
    </p:spTree>
    <p:extLst>
      <p:ext uri="{BB962C8B-B14F-4D97-AF65-F5344CB8AC3E}">
        <p14:creationId xmlns:p14="http://schemas.microsoft.com/office/powerpoint/2010/main" val="1906869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0"/>
          <p:cNvSpPr/>
          <p:nvPr/>
        </p:nvSpPr>
        <p:spPr>
          <a:xfrm>
            <a:off x="402862" y="0"/>
            <a:ext cx="10938428" cy="684720"/>
          </a:xfrm>
          <a:prstGeom prst="rect">
            <a:avLst/>
          </a:prstGeom>
          <a:noFill/>
          <a:ln>
            <a:noFill/>
          </a:ln>
        </p:spPr>
        <p:txBody>
          <a:bodyPr spcFirstLastPara="1" wrap="square" lIns="90000" tIns="45000" rIns="90000" bIns="45000" anchor="ctr" anchorCtr="0">
            <a:noAutofit/>
          </a:bodyPr>
          <a:lstStyle/>
          <a:p>
            <a:pPr marL="0" marR="0" lvl="0" indent="0" algn="ctr" rtl="0">
              <a:lnSpc>
                <a:spcPct val="90000"/>
              </a:lnSpc>
              <a:spcBef>
                <a:spcPts val="0"/>
              </a:spcBef>
              <a:spcAft>
                <a:spcPts val="0"/>
              </a:spcAft>
              <a:buNone/>
            </a:pPr>
            <a:r>
              <a:rPr lang="en-US" sz="3200" i="0" u="none" strike="noStrike" cap="none" dirty="0">
                <a:latin typeface="Times New Roman" panose="02020603050405020304" pitchFamily="18" charset="0"/>
                <a:ea typeface="Calibri"/>
                <a:cs typeface="Times New Roman" panose="02020603050405020304" pitchFamily="18" charset="0"/>
                <a:sym typeface="Calibri"/>
              </a:rPr>
              <a:t>LITERATURE </a:t>
            </a:r>
            <a:r>
              <a:rPr lang="en-US" sz="3200" dirty="0" smtClean="0">
                <a:latin typeface="Times New Roman" panose="02020603050405020304" pitchFamily="18" charset="0"/>
                <a:ea typeface="Calibri"/>
                <a:cs typeface="Times New Roman" panose="02020603050405020304" pitchFamily="18" charset="0"/>
                <a:sym typeface="Calibri"/>
              </a:rPr>
              <a:t>SURVEY</a:t>
            </a:r>
            <a:endParaRPr sz="3200" i="0" u="none" strike="noStrike" cap="none"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graphicFrame>
        <p:nvGraphicFramePr>
          <p:cNvPr id="7" name="Google Shape;629;p11"/>
          <p:cNvGraphicFramePr/>
          <p:nvPr>
            <p:extLst>
              <p:ext uri="{D42A27DB-BD31-4B8C-83A1-F6EECF244321}">
                <p14:modId xmlns:p14="http://schemas.microsoft.com/office/powerpoint/2010/main" val="2163623113"/>
              </p:ext>
            </p:extLst>
          </p:nvPr>
        </p:nvGraphicFramePr>
        <p:xfrm>
          <a:off x="310190" y="942852"/>
          <a:ext cx="11325925" cy="4816503"/>
        </p:xfrm>
        <a:graphic>
          <a:graphicData uri="http://schemas.openxmlformats.org/drawingml/2006/table">
            <a:tbl>
              <a:tblPr>
                <a:tableStyleId>{E1944C48-8558-46E7-899A-A338BEA35C6E}</a:tableStyleId>
              </a:tblPr>
              <a:tblGrid>
                <a:gridCol w="1696031">
                  <a:extLst>
                    <a:ext uri="{9D8B030D-6E8A-4147-A177-3AD203B41FA5}">
                      <a16:colId xmlns:a16="http://schemas.microsoft.com/office/drawing/2014/main" xmlns="" val="20000"/>
                    </a:ext>
                  </a:extLst>
                </a:gridCol>
                <a:gridCol w="2074459">
                  <a:extLst>
                    <a:ext uri="{9D8B030D-6E8A-4147-A177-3AD203B41FA5}">
                      <a16:colId xmlns:a16="http://schemas.microsoft.com/office/drawing/2014/main" xmlns="" val="20001"/>
                    </a:ext>
                  </a:extLst>
                </a:gridCol>
                <a:gridCol w="2115403">
                  <a:extLst>
                    <a:ext uri="{9D8B030D-6E8A-4147-A177-3AD203B41FA5}">
                      <a16:colId xmlns:a16="http://schemas.microsoft.com/office/drawing/2014/main" xmlns="" val="20002"/>
                    </a:ext>
                  </a:extLst>
                </a:gridCol>
                <a:gridCol w="2506757">
                  <a:extLst>
                    <a:ext uri="{9D8B030D-6E8A-4147-A177-3AD203B41FA5}">
                      <a16:colId xmlns:a16="http://schemas.microsoft.com/office/drawing/2014/main" xmlns="" val="20003"/>
                    </a:ext>
                  </a:extLst>
                </a:gridCol>
                <a:gridCol w="2933275">
                  <a:extLst>
                    <a:ext uri="{9D8B030D-6E8A-4147-A177-3AD203B41FA5}">
                      <a16:colId xmlns:a16="http://schemas.microsoft.com/office/drawing/2014/main" xmlns="" val="20004"/>
                    </a:ext>
                  </a:extLst>
                </a:gridCol>
              </a:tblGrid>
              <a:tr h="712102">
                <a:tc>
                  <a:txBody>
                    <a:bodyPr/>
                    <a:lstStyle/>
                    <a:p>
                      <a:pPr marL="0" lvl="0" indent="0" algn="just" rtl="0">
                        <a:lnSpc>
                          <a:spcPct val="150000"/>
                        </a:lnSpc>
                        <a:spcBef>
                          <a:spcPts val="0"/>
                        </a:spcBef>
                        <a:spcAft>
                          <a:spcPts val="0"/>
                        </a:spcAft>
                        <a:buNone/>
                      </a:pPr>
                      <a:r>
                        <a:rPr lang="en-US" sz="1500" b="1" strike="noStrike" dirty="0" smtClean="0">
                          <a:sym typeface="Calibri"/>
                        </a:rPr>
                        <a:t>Year </a:t>
                      </a:r>
                      <a:r>
                        <a:rPr lang="en-US" sz="1500" b="1" strike="noStrike" baseline="0" dirty="0" smtClean="0">
                          <a:sym typeface="Calibri"/>
                        </a:rPr>
                        <a:t>of</a:t>
                      </a:r>
                    </a:p>
                    <a:p>
                      <a:pPr marL="0" lvl="0" indent="0" algn="just" rtl="0">
                        <a:lnSpc>
                          <a:spcPct val="150000"/>
                        </a:lnSpc>
                        <a:spcBef>
                          <a:spcPts val="0"/>
                        </a:spcBef>
                        <a:spcAft>
                          <a:spcPts val="0"/>
                        </a:spcAft>
                        <a:buNone/>
                      </a:pPr>
                      <a:r>
                        <a:rPr lang="en-US" sz="1500" b="1" strike="noStrike" baseline="0" dirty="0" smtClean="0">
                          <a:solidFill>
                            <a:srgbClr val="000000"/>
                          </a:solidFill>
                          <a:latin typeface="Times New Roman" panose="02020603050405020304" pitchFamily="18" charset="0"/>
                          <a:ea typeface="Calibri"/>
                          <a:cs typeface="Times New Roman" panose="02020603050405020304" pitchFamily="18" charset="0"/>
                          <a:sym typeface="Calibri"/>
                        </a:rPr>
                        <a:t>Publishing</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500" b="1" strike="noStrike" dirty="0" smtClean="0">
                          <a:sym typeface="Calibri"/>
                        </a:rPr>
                        <a:t>Author</a:t>
                      </a:r>
                      <a:r>
                        <a:rPr lang="en-US" sz="1500" b="1" strike="noStrike" baseline="0" dirty="0" smtClean="0">
                          <a:sym typeface="Calibri"/>
                        </a:rPr>
                        <a:t> Name</a:t>
                      </a:r>
                      <a:endParaRPr lang="en-US" sz="1500" b="1" strike="noStrike" dirty="0" smtClean="0">
                        <a:sym typeface="Calibri"/>
                      </a:endParaRPr>
                    </a:p>
                    <a:p>
                      <a:pPr marL="0" lvl="0" indent="0" algn="just" rtl="0">
                        <a:lnSpc>
                          <a:spcPct val="150000"/>
                        </a:lnSpc>
                        <a:spcBef>
                          <a:spcPts val="0"/>
                        </a:spcBef>
                        <a:spcAft>
                          <a:spcPts val="0"/>
                        </a:spcAft>
                        <a:buNone/>
                      </a:pP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Title</a:t>
                      </a:r>
                      <a:r>
                        <a:rPr lang="en-US" sz="1500" b="1" strike="noStrike" baseline="0" dirty="0" smtClean="0">
                          <a:sym typeface="Calibri"/>
                        </a:rPr>
                        <a:t> of the Paper</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Demerits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039253">
                <a:tc>
                  <a:txBody>
                    <a:bodyPr/>
                    <a:lstStyle/>
                    <a:p>
                      <a:pPr marL="0" lvl="0" indent="0" algn="just" rtl="0">
                        <a:lnSpc>
                          <a:spcPct val="150000"/>
                        </a:lnSpc>
                        <a:spcBef>
                          <a:spcPts val="0"/>
                        </a:spcBef>
                        <a:spcAft>
                          <a:spcPts val="0"/>
                        </a:spcAft>
                        <a:buNone/>
                      </a:pPr>
                      <a:r>
                        <a:rPr lang="en-US" sz="1500" dirty="0" smtClean="0">
                          <a:sym typeface="Times New Roman" panose="02020603050405020304"/>
                        </a:rPr>
                        <a:t>2020</a:t>
                      </a: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just" defTabSz="457200" rtl="0" eaLnBrk="1" fontAlgn="auto" latinLnBrk="0" hangingPunct="1">
                        <a:lnSpc>
                          <a:spcPct val="150000"/>
                        </a:lnSpc>
                        <a:spcBef>
                          <a:spcPts val="0"/>
                        </a:spcBef>
                        <a:spcAft>
                          <a:spcPts val="0"/>
                        </a:spcAft>
                        <a:buClr>
                          <a:schemeClr val="dk1"/>
                        </a:buClr>
                        <a:buSzPts val="1100"/>
                        <a:buFont typeface="Arial" panose="020B0604020202020204" pitchFamily="34" charset="0"/>
                        <a:buChar char="•"/>
                        <a:tabLst/>
                        <a:defRPr/>
                      </a:pPr>
                      <a:r>
                        <a:rPr lang="en-US" sz="1500" b="0" i="0" u="none" strike="noStrike" kern="1200" baseline="0" dirty="0" err="1" smtClean="0">
                          <a:solidFill>
                            <a:srgbClr val="000000"/>
                          </a:solidFill>
                          <a:latin typeface="Arial"/>
                          <a:ea typeface="Arial" panose="020B0604020202020204"/>
                          <a:cs typeface="Arial" panose="020B0604020202020204"/>
                        </a:rPr>
                        <a:t>Daqi</a:t>
                      </a:r>
                      <a:r>
                        <a:rPr lang="en-US" sz="1500" b="0" i="0" u="none" strike="noStrike" kern="1200" baseline="0" dirty="0" smtClean="0">
                          <a:solidFill>
                            <a:srgbClr val="000000"/>
                          </a:solidFill>
                          <a:latin typeface="Arial"/>
                          <a:ea typeface="Arial" panose="020B0604020202020204"/>
                          <a:cs typeface="Arial" panose="020B0604020202020204"/>
                        </a:rPr>
                        <a:t> Liu, Bo Chen, </a:t>
                      </a:r>
                    </a:p>
                    <a:p>
                      <a:pPr marL="0" marR="0" lvl="0" indent="0" algn="just" defTabSz="457200" rtl="0" eaLnBrk="1" fontAlgn="auto" latinLnBrk="0" hangingPunct="1">
                        <a:lnSpc>
                          <a:spcPct val="150000"/>
                        </a:lnSpc>
                        <a:spcBef>
                          <a:spcPts val="0"/>
                        </a:spcBef>
                        <a:spcAft>
                          <a:spcPts val="0"/>
                        </a:spcAft>
                        <a:buClr>
                          <a:schemeClr val="dk1"/>
                        </a:buClr>
                        <a:buSzPts val="1100"/>
                        <a:buFontTx/>
                        <a:buNone/>
                        <a:tabLst/>
                        <a:defRPr/>
                      </a:pPr>
                      <a:r>
                        <a:rPr lang="en-US" sz="1500" b="0" i="0" u="none" strike="noStrike" kern="1200" baseline="0" dirty="0" smtClean="0">
                          <a:solidFill>
                            <a:srgbClr val="000000"/>
                          </a:solidFill>
                          <a:latin typeface="Arial"/>
                          <a:ea typeface="Arial" panose="020B0604020202020204"/>
                          <a:cs typeface="Arial" panose="020B0604020202020204"/>
                        </a:rPr>
                        <a:t>Tat-Jun Chin , and Mark G. </a:t>
                      </a:r>
                      <a:r>
                        <a:rPr lang="en-US" sz="1500" b="0" i="0" u="none" strike="noStrike" kern="1200" baseline="0" dirty="0" err="1" smtClean="0">
                          <a:solidFill>
                            <a:srgbClr val="000000"/>
                          </a:solidFill>
                          <a:latin typeface="Arial"/>
                          <a:ea typeface="Arial" panose="020B0604020202020204"/>
                          <a:cs typeface="Arial" panose="020B0604020202020204"/>
                        </a:rPr>
                        <a:t>Rutten</a:t>
                      </a:r>
                      <a:endParaRPr lang="en-US" sz="1500" kern="1200" dirty="0" smtClean="0">
                        <a:solidFill>
                          <a:schemeClr val="dk1"/>
                        </a:solidFill>
                        <a:latin typeface="Arial"/>
                        <a:ea typeface="Times New Roman" panose="02020603050405020304"/>
                        <a:cs typeface="Times New Roman" panose="02020603050405020304" charset="0"/>
                        <a:sym typeface="Times New Roman" panose="02020603050405020304"/>
                      </a:endParaRPr>
                    </a:p>
                    <a:p>
                      <a:pPr marL="0" lvl="0" indent="0" algn="just" rtl="0">
                        <a:lnSpc>
                          <a:spcPct val="150000"/>
                        </a:lnSpc>
                        <a:spcBef>
                          <a:spcPts val="0"/>
                        </a:spcBef>
                        <a:spcAft>
                          <a:spcPts val="0"/>
                        </a:spcAft>
                        <a:buClr>
                          <a:schemeClr val="dk1"/>
                        </a:buClr>
                        <a:buSzPts val="1100"/>
                        <a:buFontTx/>
                        <a:buNone/>
                      </a:pP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50000"/>
                        </a:lnSpc>
                      </a:pPr>
                      <a:r>
                        <a:rPr lang="en-US" sz="1500" b="0" i="0" u="none" strike="noStrike" kern="1200" baseline="0" dirty="0" smtClean="0">
                          <a:solidFill>
                            <a:srgbClr val="000000"/>
                          </a:solidFill>
                          <a:latin typeface="Arial"/>
                          <a:ea typeface="Arial" panose="020B0604020202020204"/>
                          <a:cs typeface="Arial" panose="020B0604020202020204"/>
                        </a:rPr>
                        <a:t>Topological Sweep for Multi-Target Detection</a:t>
                      </a:r>
                    </a:p>
                    <a:p>
                      <a:pPr algn="just">
                        <a:lnSpc>
                          <a:spcPct val="150000"/>
                        </a:lnSpc>
                      </a:pPr>
                      <a:r>
                        <a:rPr lang="en-US" sz="1500" b="0" i="0" u="none" strike="noStrike" kern="1200" baseline="0" dirty="0" smtClean="0">
                          <a:solidFill>
                            <a:srgbClr val="000000"/>
                          </a:solidFill>
                          <a:latin typeface="Arial"/>
                          <a:ea typeface="Arial" panose="020B0604020202020204"/>
                          <a:cs typeface="Arial" panose="020B0604020202020204"/>
                        </a:rPr>
                        <a:t>of Geostationary </a:t>
                      </a:r>
                    </a:p>
                    <a:p>
                      <a:pPr algn="just">
                        <a:lnSpc>
                          <a:spcPct val="150000"/>
                        </a:lnSpc>
                      </a:pPr>
                      <a:r>
                        <a:rPr lang="en-US" sz="1500" b="0" i="0" u="none" strike="noStrike" kern="1200" baseline="0" dirty="0" smtClean="0">
                          <a:solidFill>
                            <a:srgbClr val="000000"/>
                          </a:solidFill>
                          <a:latin typeface="Arial"/>
                          <a:ea typeface="Arial" panose="020B0604020202020204"/>
                          <a:cs typeface="Arial" panose="020B0604020202020204"/>
                        </a:rPr>
                        <a:t>Space Objects</a:t>
                      </a:r>
                      <a:endParaRPr lang="en-US" sz="1500" kern="1200" dirty="0" smtClean="0">
                        <a:solidFill>
                          <a:schemeClr val="dk1"/>
                        </a:solidFill>
                        <a:latin typeface="Arial"/>
                        <a:ea typeface="Times New Roman" panose="02020603050405020304"/>
                        <a:cs typeface="Times New Roman" panose="02020603050405020304" charset="0"/>
                        <a:sym typeface="Times New Roman" panose="02020603050405020304"/>
                      </a:endParaRPr>
                    </a:p>
                    <a:p>
                      <a:pPr marL="0" lvl="0" indent="0" algn="just" rtl="0">
                        <a:lnSpc>
                          <a:spcPct val="150000"/>
                        </a:lnSpc>
                        <a:spcBef>
                          <a:spcPts val="0"/>
                        </a:spcBef>
                        <a:spcAft>
                          <a:spcPts val="0"/>
                        </a:spcAft>
                        <a:buNone/>
                      </a:pPr>
                      <a:endParaRPr lang="en-US"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500" kern="1200" dirty="0" smtClean="0">
                          <a:solidFill>
                            <a:schemeClr val="dk1"/>
                          </a:solidFill>
                          <a:latin typeface="Arial"/>
                          <a:ea typeface="Times New Roman" panose="02020603050405020304"/>
                          <a:cs typeface="Times New Roman" panose="02020603050405020304" charset="0"/>
                          <a:sym typeface="Times New Roman" panose="02020603050405020304"/>
                        </a:rPr>
                        <a:t>The system provides a  solution  to detect the geostationary objects</a:t>
                      </a:r>
                      <a:endParaRPr lang="en-US" sz="1500" strike="noStrike" kern="1200" dirty="0" smtClean="0">
                        <a:solidFill>
                          <a:schemeClr val="dk1"/>
                        </a:solidFill>
                        <a:latin typeface="Arial"/>
                        <a:ea typeface="Times New Roman" panose="02020603050405020304"/>
                        <a:cs typeface="Times New Roman" panose="02020603050405020304" charset="0"/>
                        <a:sym typeface="Times New Roman" panose="02020603050405020304"/>
                      </a:endParaRPr>
                    </a:p>
                    <a:p>
                      <a:pPr marL="0" lvl="0" indent="0" algn="just" rtl="0">
                        <a:lnSpc>
                          <a:spcPct val="150000"/>
                        </a:lnSpc>
                        <a:spcBef>
                          <a:spcPts val="0"/>
                        </a:spcBef>
                        <a:spcAft>
                          <a:spcPts val="0"/>
                        </a:spcAft>
                        <a:buNone/>
                      </a:pPr>
                      <a:endParaRPr lang="en-US" sz="1500" strike="noStrike" dirty="0" smtClean="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800"/>
                        </a:spcBef>
                        <a:spcAft>
                          <a:spcPts val="0"/>
                        </a:spcAft>
                        <a:buClrTx/>
                        <a:buSzTx/>
                        <a:buFontTx/>
                        <a:buNone/>
                        <a:tabLst/>
                        <a:defRPr/>
                      </a:pPr>
                      <a:r>
                        <a:rPr lang="en-US" sz="1500" kern="1200" dirty="0" smtClean="0">
                          <a:solidFill>
                            <a:srgbClr val="000000"/>
                          </a:solidFill>
                          <a:latin typeface="Arial"/>
                          <a:ea typeface="Arial"/>
                          <a:cs typeface="Arial"/>
                        </a:rPr>
                        <a:t>The accuracy is very poor compared to other state of the art methods.</a:t>
                      </a:r>
                      <a:endParaRPr lang="en-US" sz="1500" kern="1200" dirty="0" smtClean="0">
                        <a:solidFill>
                          <a:schemeClr val="dk1"/>
                        </a:solidFill>
                        <a:latin typeface="Arial"/>
                        <a:ea typeface="Times New Roman" panose="02020603050405020304"/>
                        <a:cs typeface="Times New Roman" panose="02020603050405020304" charset="0"/>
                        <a:sym typeface="Times New Roman" panose="02020603050405020304"/>
                      </a:endParaRPr>
                    </a:p>
                    <a:p>
                      <a:pPr marL="0" lvl="0" indent="0" algn="just" rtl="0">
                        <a:lnSpc>
                          <a:spcPct val="150000"/>
                        </a:lnSpc>
                        <a:spcBef>
                          <a:spcPts val="800"/>
                        </a:spcBef>
                        <a:spcAft>
                          <a:spcPts val="0"/>
                        </a:spcAft>
                        <a:buNone/>
                      </a:pP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95365962"/>
              </p:ext>
            </p:extLst>
          </p:nvPr>
        </p:nvGraphicFramePr>
        <p:xfrm>
          <a:off x="313900" y="5759356"/>
          <a:ext cx="11313994" cy="701040"/>
        </p:xfrm>
        <a:graphic>
          <a:graphicData uri="http://schemas.openxmlformats.org/drawingml/2006/table">
            <a:tbl>
              <a:tblPr/>
              <a:tblGrid>
                <a:gridCol w="11313994"/>
              </a:tblGrid>
              <a:tr h="600501">
                <a:tc>
                  <a:txBody>
                    <a:bodyPr/>
                    <a:lstStyle/>
                    <a:p>
                      <a:r>
                        <a:rPr lang="en-US" sz="2000" b="1" dirty="0" smtClean="0">
                          <a:latin typeface="Times New Roman" panose="02020603050405020304" pitchFamily="18" charset="0"/>
                          <a:cs typeface="Times New Roman" panose="02020603050405020304" pitchFamily="18" charset="0"/>
                        </a:rPr>
                        <a:t>Link of the </a:t>
                      </a:r>
                    </a:p>
                    <a:p>
                      <a:r>
                        <a:rPr lang="en-US" sz="2000" b="1" dirty="0" smtClean="0">
                          <a:latin typeface="Times New Roman" panose="02020603050405020304" pitchFamily="18" charset="0"/>
                          <a:cs typeface="Times New Roman" panose="02020603050405020304" pitchFamily="18" charset="0"/>
                        </a:rPr>
                        <a:t>paper</a:t>
                      </a:r>
                      <a:endParaRPr lang="en-IN" sz="20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85410157"/>
              </p:ext>
            </p:extLst>
          </p:nvPr>
        </p:nvGraphicFramePr>
        <p:xfrm>
          <a:off x="1992573" y="5786651"/>
          <a:ext cx="9621672" cy="682387"/>
        </p:xfrm>
        <a:graphic>
          <a:graphicData uri="http://schemas.openxmlformats.org/drawingml/2006/table">
            <a:tbl>
              <a:tblPr/>
              <a:tblGrid>
                <a:gridCol w="9621672"/>
              </a:tblGrid>
              <a:tr h="682387">
                <a:tc>
                  <a:txBody>
                    <a:bodyPr/>
                    <a:lstStyle/>
                    <a:p>
                      <a:r>
                        <a:rPr lang="en-IN" sz="2000" b="1" dirty="0" smtClean="0">
                          <a:solidFill>
                            <a:schemeClr val="tx1"/>
                          </a:solidFill>
                          <a:latin typeface="Times New Roman" panose="02020603050405020304" pitchFamily="18" charset="0"/>
                          <a:cs typeface="Times New Roman" panose="02020603050405020304" pitchFamily="18" charset="0"/>
                        </a:rPr>
                        <a:t>https://ieeexplore.ieee.org/document/9185021</a:t>
                      </a:r>
                      <a:endParaRPr lang="en-IN" sz="2000" b="1" dirty="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50" y="2347415"/>
            <a:ext cx="11109278" cy="4258101"/>
          </a:xfrm>
        </p:spPr>
        <p:txBody>
          <a:bodyPr>
            <a:normAutofit/>
          </a:bodyPr>
          <a:lstStyle/>
          <a:p>
            <a:pPr marL="457200" indent="-457200">
              <a:buFont typeface="Wingdings" pitchFamily="2" charset="2"/>
              <a:buChar char="ü"/>
            </a:pPr>
            <a:r>
              <a:rPr lang="en-US" sz="2000" b="1" dirty="0" smtClean="0">
                <a:latin typeface="Times New Roman" pitchFamily="18" charset="0"/>
                <a:cs typeface="Times New Roman" pitchFamily="18" charset="0"/>
              </a:rPr>
              <a:t>Training Process</a:t>
            </a:r>
            <a:endParaRPr lang="en-IN" sz="2000" b="1" dirty="0">
              <a:latin typeface="Times New Roman" pitchFamily="18" charset="0"/>
              <a:cs typeface="Times New Roman" pitchFamily="18" charset="0"/>
            </a:endParaRPr>
          </a:p>
        </p:txBody>
      </p:sp>
      <p:pic>
        <p:nvPicPr>
          <p:cNvPr id="4" name="Picture 3" descr="WhatsApp Image 2021-03-24 at 9.44.10 AM"/>
          <p:cNvPicPr/>
          <p:nvPr/>
        </p:nvPicPr>
        <p:blipFill>
          <a:blip r:embed="rId2"/>
          <a:stretch>
            <a:fillRect/>
          </a:stretch>
        </p:blipFill>
        <p:spPr>
          <a:xfrm>
            <a:off x="2036618" y="2867891"/>
            <a:ext cx="8035637" cy="3352800"/>
          </a:xfrm>
          <a:prstGeom prst="rect">
            <a:avLst/>
          </a:prstGeom>
        </p:spPr>
      </p:pic>
    </p:spTree>
    <p:extLst>
      <p:ext uri="{BB962C8B-B14F-4D97-AF65-F5344CB8AC3E}">
        <p14:creationId xmlns:p14="http://schemas.microsoft.com/office/powerpoint/2010/main" val="1906869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50" y="2347415"/>
            <a:ext cx="11109278" cy="4258101"/>
          </a:xfrm>
        </p:spPr>
        <p:txBody>
          <a:bodyPr>
            <a:normAutofit/>
          </a:bodyPr>
          <a:lstStyle/>
          <a:p>
            <a:pPr marL="457200" indent="-457200">
              <a:buFont typeface="Wingdings" pitchFamily="2" charset="2"/>
              <a:buChar char="ü"/>
            </a:pPr>
            <a:r>
              <a:rPr lang="en-US" sz="2000" b="1" dirty="0" smtClean="0">
                <a:latin typeface="Times New Roman" pitchFamily="18" charset="0"/>
                <a:cs typeface="Times New Roman" pitchFamily="18" charset="0"/>
              </a:rPr>
              <a:t>Spacecraft Detection</a:t>
            </a:r>
            <a:endParaRPr lang="en-IN" sz="2000" b="1" dirty="0">
              <a:latin typeface="Times New Roman" pitchFamily="18" charset="0"/>
              <a:cs typeface="Times New Roman" pitchFamily="18" charset="0"/>
            </a:endParaRPr>
          </a:p>
        </p:txBody>
      </p:sp>
      <p:pic>
        <p:nvPicPr>
          <p:cNvPr id="5" name="Picture 4" descr="WhatsApp Image 2021-03-24 at 9.44.28 AM"/>
          <p:cNvPicPr/>
          <p:nvPr/>
        </p:nvPicPr>
        <p:blipFill>
          <a:blip r:embed="rId2"/>
          <a:stretch>
            <a:fillRect/>
          </a:stretch>
        </p:blipFill>
        <p:spPr>
          <a:xfrm>
            <a:off x="3158836" y="3012930"/>
            <a:ext cx="5403273" cy="3076575"/>
          </a:xfrm>
          <a:prstGeom prst="rect">
            <a:avLst/>
          </a:prstGeom>
        </p:spPr>
      </p:pic>
    </p:spTree>
    <p:extLst>
      <p:ext uri="{BB962C8B-B14F-4D97-AF65-F5344CB8AC3E}">
        <p14:creationId xmlns:p14="http://schemas.microsoft.com/office/powerpoint/2010/main" val="1906869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50" y="2347415"/>
            <a:ext cx="11109278" cy="4258101"/>
          </a:xfrm>
        </p:spPr>
        <p:txBody>
          <a:bodyPr>
            <a:normAutofit/>
          </a:bodyPr>
          <a:lstStyle/>
          <a:p>
            <a:pPr marL="457200" indent="-457200">
              <a:buFont typeface="Wingdings" pitchFamily="2" charset="2"/>
              <a:buChar char="ü"/>
            </a:pPr>
            <a:r>
              <a:rPr lang="en-US" sz="2000" b="1" dirty="0" smtClean="0">
                <a:latin typeface="Times New Roman" pitchFamily="18" charset="0"/>
                <a:cs typeface="Times New Roman" pitchFamily="18" charset="0"/>
              </a:rPr>
              <a:t>Multiply space object detection</a:t>
            </a:r>
            <a:endParaRPr lang="en-IN" sz="2000" b="1" dirty="0">
              <a:latin typeface="Times New Roman" pitchFamily="18" charset="0"/>
              <a:cs typeface="Times New Roman" pitchFamily="18" charset="0"/>
            </a:endParaRPr>
          </a:p>
        </p:txBody>
      </p:sp>
      <p:pic>
        <p:nvPicPr>
          <p:cNvPr id="4" name="Picture 3" descr="WhatsApp Image 2021-03-24 at 9.44.40 AM"/>
          <p:cNvPicPr/>
          <p:nvPr/>
        </p:nvPicPr>
        <p:blipFill>
          <a:blip r:embed="rId2"/>
          <a:stretch>
            <a:fillRect/>
          </a:stretch>
        </p:blipFill>
        <p:spPr>
          <a:xfrm>
            <a:off x="3588328" y="2854036"/>
            <a:ext cx="4918364" cy="3774498"/>
          </a:xfrm>
          <a:prstGeom prst="rect">
            <a:avLst/>
          </a:prstGeom>
        </p:spPr>
      </p:pic>
    </p:spTree>
    <p:extLst>
      <p:ext uri="{BB962C8B-B14F-4D97-AF65-F5344CB8AC3E}">
        <p14:creationId xmlns:p14="http://schemas.microsoft.com/office/powerpoint/2010/main" val="1906869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302226" y="2292824"/>
            <a:ext cx="11256100" cy="3862317"/>
          </a:xfrm>
        </p:spPr>
        <p:txBody>
          <a:bodyPr>
            <a:normAutofit fontScale="92500" lnSpcReduction="10000"/>
          </a:bodyPr>
          <a:lstStyle/>
          <a:p>
            <a:pPr marL="0" lvl="0" indent="0" algn="just">
              <a:lnSpc>
                <a:spcPct val="150000"/>
              </a:lnSpc>
              <a:buNone/>
            </a:pPr>
            <a:r>
              <a:rPr lang="en-US" sz="1900" b="1" dirty="0" smtClean="0">
                <a:latin typeface="Times New Roman" panose="02020603050405020304" pitchFamily="18" charset="0"/>
                <a:cs typeface="Times New Roman" panose="02020603050405020304" pitchFamily="18" charset="0"/>
              </a:rPr>
              <a:t>Conclusion:</a:t>
            </a:r>
          </a:p>
          <a:p>
            <a:pPr marL="0" lvl="0" indent="0" algn="just">
              <a:lnSpc>
                <a:spcPct val="150000"/>
              </a:lnSpc>
              <a:buNone/>
            </a:pPr>
            <a:r>
              <a:rPr lang="en-US" sz="1900" b="1"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This project is successfully implemented for effectively identifying the </a:t>
            </a:r>
            <a:r>
              <a:rPr lang="en-US" sz="1900" dirty="0" err="1" smtClean="0">
                <a:latin typeface="Times New Roman" panose="02020603050405020304" pitchFamily="18" charset="0"/>
                <a:cs typeface="Times New Roman" panose="02020603050405020304" pitchFamily="18" charset="0"/>
              </a:rPr>
              <a:t>spacecrafts</a:t>
            </a:r>
            <a:r>
              <a:rPr lang="en-US" sz="1900" dirty="0" smtClean="0">
                <a:latin typeface="Times New Roman" panose="02020603050405020304" pitchFamily="18" charset="0"/>
                <a:cs typeface="Times New Roman" panose="02020603050405020304" pitchFamily="18" charset="0"/>
              </a:rPr>
              <a:t> using the available the </a:t>
            </a:r>
            <a:r>
              <a:rPr lang="en-US" sz="1900" dirty="0" err="1" smtClean="0">
                <a:latin typeface="Times New Roman" panose="02020603050405020304" pitchFamily="18" charset="0"/>
                <a:cs typeface="Times New Roman" panose="02020603050405020304" pitchFamily="18" charset="0"/>
              </a:rPr>
              <a:t>avaible</a:t>
            </a:r>
            <a:r>
              <a:rPr lang="en-US" sz="1900" dirty="0" smtClean="0">
                <a:latin typeface="Times New Roman" panose="02020603050405020304" pitchFamily="18" charset="0"/>
                <a:cs typeface="Times New Roman" panose="02020603050405020304" pitchFamily="18" charset="0"/>
              </a:rPr>
              <a:t> deep learning </a:t>
            </a:r>
            <a:r>
              <a:rPr lang="en-US" sz="1900" dirty="0" err="1" smtClean="0">
                <a:latin typeface="Times New Roman" panose="02020603050405020304" pitchFamily="18" charset="0"/>
                <a:cs typeface="Times New Roman" panose="02020603050405020304" pitchFamily="18" charset="0"/>
              </a:rPr>
              <a:t>approach.This</a:t>
            </a:r>
            <a:r>
              <a:rPr lang="en-US" sz="1900" dirty="0" smtClean="0">
                <a:latin typeface="Times New Roman" panose="02020603050405020304" pitchFamily="18" charset="0"/>
                <a:cs typeface="Times New Roman" panose="02020603050405020304" pitchFamily="18" charset="0"/>
              </a:rPr>
              <a:t> projects is very helpful in providing a cheap yet effective solution to detecting spacecraft and space objects.</a:t>
            </a:r>
          </a:p>
          <a:p>
            <a:pPr marL="0" indent="0" algn="just">
              <a:lnSpc>
                <a:spcPct val="150000"/>
              </a:lnSpc>
              <a:buNone/>
            </a:pPr>
            <a:r>
              <a:rPr lang="en-US" sz="1900" b="1" dirty="0" smtClean="0">
                <a:latin typeface="Times New Roman" panose="02020603050405020304" pitchFamily="18" charset="0"/>
                <a:cs typeface="Times New Roman" panose="02020603050405020304" pitchFamily="18" charset="0"/>
              </a:rPr>
              <a:t>Future </a:t>
            </a:r>
            <a:r>
              <a:rPr lang="en-US" sz="1900" b="1" dirty="0">
                <a:latin typeface="Times New Roman" panose="02020603050405020304" pitchFamily="18" charset="0"/>
                <a:cs typeface="Times New Roman" panose="02020603050405020304" pitchFamily="18" charset="0"/>
              </a:rPr>
              <a:t>E</a:t>
            </a:r>
            <a:r>
              <a:rPr lang="en-US" sz="1900" b="1" dirty="0" smtClean="0">
                <a:latin typeface="Times New Roman" panose="02020603050405020304" pitchFamily="18" charset="0"/>
                <a:cs typeface="Times New Roman" panose="02020603050405020304" pitchFamily="18" charset="0"/>
              </a:rPr>
              <a:t>nhancements:</a:t>
            </a:r>
          </a:p>
          <a:p>
            <a:pPr marL="0" indent="0">
              <a:buNone/>
            </a:pPr>
            <a:r>
              <a:rPr lang="en-US" sz="2000" dirty="0" smtClean="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the coming future, we review the application of the</a:t>
            </a:r>
            <a:r>
              <a:rPr lang="en-IN" sz="1900" dirty="0">
                <a:latin typeface="Times New Roman" panose="02020603050405020304" pitchFamily="18" charset="0"/>
                <a:cs typeface="Times New Roman" panose="02020603050405020304" pitchFamily="18" charset="0"/>
              </a:rPr>
              <a:t> space detection </a:t>
            </a:r>
            <a:r>
              <a:rPr lang="en-US" sz="1900" dirty="0">
                <a:latin typeface="Times New Roman" panose="02020603050405020304" pitchFamily="18" charset="0"/>
                <a:cs typeface="Times New Roman" panose="02020603050405020304" pitchFamily="18" charset="0"/>
              </a:rPr>
              <a:t>technology in the</a:t>
            </a:r>
            <a:r>
              <a:rPr lang="en-IN" sz="1900" dirty="0">
                <a:latin typeface="Times New Roman" panose="02020603050405020304" pitchFamily="18" charset="0"/>
                <a:cs typeface="Times New Roman" panose="02020603050405020304" pitchFamily="18" charset="0"/>
              </a:rPr>
              <a:t> space exploration</a:t>
            </a:r>
            <a:r>
              <a:rPr lang="en-US" sz="1900" dirty="0">
                <a:latin typeface="Times New Roman" panose="02020603050405020304" pitchFamily="18" charset="0"/>
                <a:cs typeface="Times New Roman" panose="02020603050405020304" pitchFamily="18" charset="0"/>
              </a:rPr>
              <a:t> ﬁeld and it can promote for</a:t>
            </a:r>
            <a:r>
              <a:rPr lang="en-IN" sz="1900" dirty="0">
                <a:latin typeface="Times New Roman" panose="02020603050405020304" pitchFamily="18" charset="0"/>
                <a:cs typeface="Times New Roman" panose="02020603050405020304" pitchFamily="18" charset="0"/>
              </a:rPr>
              <a:t> effective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advan</a:t>
            </a:r>
            <a:r>
              <a:rPr lang="en-IN" sz="1900" dirty="0" err="1">
                <a:latin typeface="Times New Roman" panose="02020603050405020304" pitchFamily="18" charset="0"/>
                <a:cs typeface="Times New Roman" panose="02020603050405020304" pitchFamily="18" charset="0"/>
              </a:rPr>
              <a:t>cing</a:t>
            </a:r>
            <a:r>
              <a:rPr lang="en-IN" sz="1900" dirty="0">
                <a:latin typeface="Times New Roman" panose="02020603050405020304" pitchFamily="18" charset="0"/>
                <a:cs typeface="Times New Roman" panose="02020603050405020304" pitchFamily="18" charset="0"/>
              </a:rPr>
              <a:t> the present technological methods</a:t>
            </a:r>
            <a:r>
              <a:rPr lang="en-US" sz="1900" dirty="0">
                <a:latin typeface="Times New Roman" panose="02020603050405020304" pitchFamily="18" charset="0"/>
                <a:cs typeface="Times New Roman" panose="02020603050405020304" pitchFamily="18" charset="0"/>
              </a:rPr>
              <a:t>. In this field, there are more chance to develop or convert this project in many ways. Thus, this project has an efficient scope in coming future where this idea can be converted to computerized </a:t>
            </a:r>
            <a:r>
              <a:rPr lang="en-IN" sz="1900" dirty="0">
                <a:latin typeface="Times New Roman" panose="02020603050405020304" pitchFamily="18" charset="0"/>
                <a:cs typeface="Times New Roman" panose="02020603050405020304" pitchFamily="18" charset="0"/>
              </a:rPr>
              <a:t>space detection</a:t>
            </a:r>
            <a:r>
              <a:rPr lang="en-US" sz="1900" dirty="0">
                <a:latin typeface="Times New Roman" panose="02020603050405020304" pitchFamily="18" charset="0"/>
                <a:cs typeface="Times New Roman" panose="02020603050405020304" pitchFamily="18" charset="0"/>
              </a:rPr>
              <a:t> in a cheap way.</a:t>
            </a:r>
            <a:endParaRPr lang="en-IN" sz="1900" dirty="0">
              <a:latin typeface="Times New Roman" panose="02020603050405020304" pitchFamily="18" charset="0"/>
              <a:cs typeface="Times New Roman" panose="02020603050405020304" pitchFamily="18" charset="0"/>
            </a:endParaRPr>
          </a:p>
          <a:p>
            <a:pPr marL="0" indent="0">
              <a:buNone/>
            </a:pPr>
            <a:r>
              <a:rPr lang="en-US" sz="2000" b="1" dirty="0"/>
              <a:t/>
            </a:r>
            <a:br>
              <a:rPr lang="en-US" sz="2000" b="1" dirty="0"/>
            </a:br>
            <a:endParaRPr lang="en-IN" sz="1900" dirty="0">
              <a:latin typeface="Times New Roman" panose="02020603050405020304" pitchFamily="18" charset="0"/>
              <a:cs typeface="Times New Roman" panose="02020603050405020304" pitchFamily="18" charset="0"/>
            </a:endParaRPr>
          </a:p>
          <a:p>
            <a:pPr marL="0" lvl="0" indent="0" algn="just">
              <a:lnSpc>
                <a:spcPct val="150000"/>
              </a:lnSpc>
              <a:buNone/>
            </a:pPr>
            <a:endParaRPr lang="en-IN" sz="1900" dirty="0" smtClean="0">
              <a:latin typeface="Times New Roman" panose="02020603050405020304" pitchFamily="18" charset="0"/>
              <a:cs typeface="Times New Roman" panose="02020603050405020304" pitchFamily="18" charset="0"/>
            </a:endParaRPr>
          </a:p>
          <a:p>
            <a:pPr lvl="0" algn="just">
              <a:lnSpc>
                <a:spcPct val="150000"/>
              </a:lnSpc>
              <a:buFont typeface="Arial" panose="020B0604020202020204" pitchFamily="34" charset="0"/>
              <a:buChar char="•"/>
            </a:pPr>
            <a:endParaRPr lang="en-IN" sz="1900" dirty="0">
              <a:latin typeface="Times New Roman" panose="02020603050405020304" pitchFamily="18" charset="0"/>
              <a:cs typeface="Times New Roman" panose="02020603050405020304" pitchFamily="18" charset="0"/>
            </a:endParaRPr>
          </a:p>
          <a:p>
            <a:pPr lvl="0" algn="just">
              <a:lnSpc>
                <a:spcPct val="150000"/>
              </a:lnSpc>
              <a:buFont typeface="Arial" panose="020B0604020202020204" pitchFamily="34" charset="0"/>
              <a:buChar char="•"/>
            </a:pPr>
            <a:endParaRPr lang="en-IN" sz="19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72905" y="913520"/>
            <a:ext cx="9642288" cy="654518"/>
          </a:xfrm>
        </p:spPr>
        <p:txBody>
          <a:bodyPr>
            <a:norm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Conclusion and future enhancements</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19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69901" y="2347416"/>
            <a:ext cx="11256100" cy="4107976"/>
          </a:xfrm>
        </p:spPr>
        <p:txBody>
          <a:bodyPr/>
          <a:lstStyle/>
          <a:p>
            <a:pPr marL="0" indent="0">
              <a:buNone/>
            </a:pPr>
            <a:r>
              <a:rPr lang="en-US" b="1" dirty="0">
                <a:latin typeface="Times New Roman" panose="02020603050405020304" pitchFamily="18" charset="0"/>
                <a:cs typeface="Times New Roman" panose="02020603050405020304" pitchFamily="18" charset="0"/>
              </a:rPr>
              <a:t>Journal name -</a:t>
            </a:r>
            <a:r>
              <a:rPr lang="en-US" dirty="0">
                <a:latin typeface="Times New Roman" panose="02020603050405020304" pitchFamily="18" charset="0"/>
                <a:cs typeface="Times New Roman" panose="02020603050405020304" pitchFamily="18" charset="0"/>
              </a:rPr>
              <a:t>  International Research Journal of Engineering and Technology (IRJET)</a:t>
            </a:r>
            <a:endParaRPr lang="en-IN"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Publication issue -</a:t>
            </a:r>
            <a:r>
              <a:rPr lang="en-US" dirty="0">
                <a:latin typeface="Times New Roman" panose="02020603050405020304" pitchFamily="18" charset="0"/>
                <a:cs typeface="Times New Roman" panose="02020603050405020304" pitchFamily="18" charset="0"/>
              </a:rPr>
              <a:t>  Volume 8, Issue 4,  April 2021</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76807" y="873457"/>
            <a:ext cx="9642288" cy="654518"/>
          </a:xfrm>
        </p:spPr>
        <p:txBody>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PUBLICATIONS</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6807" y="3507474"/>
            <a:ext cx="4339989" cy="273296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5974" y="3507474"/>
            <a:ext cx="4383121" cy="2732966"/>
          </a:xfrm>
          <a:prstGeom prst="rect">
            <a:avLst/>
          </a:prstGeom>
        </p:spPr>
      </p:pic>
    </p:spTree>
    <p:extLst>
      <p:ext uri="{BB962C8B-B14F-4D97-AF65-F5344CB8AC3E}">
        <p14:creationId xmlns:p14="http://schemas.microsoft.com/office/powerpoint/2010/main" val="3668402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7"/>
          <p:cNvSpPr/>
          <p:nvPr/>
        </p:nvSpPr>
        <p:spPr>
          <a:xfrm>
            <a:off x="1010160" y="696036"/>
            <a:ext cx="10478880" cy="5923128"/>
          </a:xfrm>
          <a:prstGeom prst="rect">
            <a:avLst/>
          </a:prstGeom>
          <a:noFill/>
          <a:ln>
            <a:noFill/>
          </a:ln>
        </p:spPr>
        <p:txBody>
          <a:bodyPr spcFirstLastPara="1" wrap="square" lIns="90000" tIns="45000" rIns="90000" bIns="45000" anchor="t" anchorCtr="0">
            <a:noAutofit/>
          </a:bodyPr>
          <a:lstStyle/>
          <a:p>
            <a:pPr algn="just">
              <a:lnSpc>
                <a:spcPct val="150000"/>
              </a:lnSpc>
            </a:pPr>
            <a:r>
              <a:rPr lang="en-US" b="0" strike="noStrike" dirty="0">
                <a:solidFill>
                  <a:srgbClr val="000000"/>
                </a:solidFill>
                <a:latin typeface="Times New Roman" panose="02020603050405020304" pitchFamily="18" charset="0"/>
                <a:ea typeface="Calibri"/>
                <a:cs typeface="Times New Roman" panose="02020603050405020304" pitchFamily="18" charset="0"/>
                <a:sym typeface="Calibri"/>
              </a:rPr>
              <a:t>[1]</a:t>
            </a:r>
            <a:r>
              <a:rPr lang="en-US" altLang="en-US" b="0" strike="noStrike" dirty="0">
                <a:solidFill>
                  <a:srgbClr val="000000"/>
                </a:solidFill>
                <a:latin typeface="Times New Roman" panose="02020603050405020304" pitchFamily="18" charset="0"/>
                <a:ea typeface="Calibri"/>
                <a:cs typeface="Times New Roman" panose="02020603050405020304" pitchFamily="18" charset="0"/>
                <a:sym typeface="Calibri"/>
              </a:rPr>
              <a:t> </a:t>
            </a:r>
            <a:r>
              <a:rPr lang="en-US" dirty="0" err="1">
                <a:solidFill>
                  <a:srgbClr val="000000"/>
                </a:solidFill>
                <a:latin typeface="Times New Roman" panose="02020603050405020304" pitchFamily="18" charset="0"/>
                <a:ea typeface="Arial" panose="020B0604020202020204"/>
                <a:cs typeface="Times New Roman" panose="02020603050405020304" pitchFamily="18" charset="0"/>
              </a:rPr>
              <a:t>Daqi</a:t>
            </a:r>
            <a:r>
              <a:rPr lang="en-US" dirty="0">
                <a:solidFill>
                  <a:srgbClr val="000000"/>
                </a:solidFill>
                <a:latin typeface="Times New Roman" panose="02020603050405020304" pitchFamily="18" charset="0"/>
                <a:ea typeface="Arial" panose="020B0604020202020204"/>
                <a:cs typeface="Times New Roman" panose="02020603050405020304" pitchFamily="18" charset="0"/>
              </a:rPr>
              <a:t> Liu, Bo Chen , Tat-Jun Chin , and Mark G. Rutten</a:t>
            </a:r>
            <a:r>
              <a:rPr lang="en-US" dirty="0">
                <a:solidFill>
                  <a:schemeClr val="dk1"/>
                </a:solidFill>
                <a:latin typeface="Times New Roman" panose="02020603050405020304" pitchFamily="18" charset="0"/>
                <a:ea typeface="Arial" panose="020B0604020202020204"/>
                <a:cs typeface="Times New Roman" panose="02020603050405020304" pitchFamily="18" charset="0"/>
                <a:sym typeface="Times New Roman" panose="02020603050405020304"/>
              </a:rPr>
              <a:t>,”</a:t>
            </a:r>
            <a:r>
              <a:rPr lang="en-US" dirty="0">
                <a:solidFill>
                  <a:srgbClr val="000000"/>
                </a:solidFill>
                <a:latin typeface="Times New Roman" panose="02020603050405020304" pitchFamily="18" charset="0"/>
                <a:ea typeface="Arial" panose="020B0604020202020204"/>
                <a:cs typeface="Times New Roman" panose="02020603050405020304" pitchFamily="18" charset="0"/>
              </a:rPr>
              <a:t> Topological Sweep for Multi-Target Detection of Geostationary Space Objects</a:t>
            </a:r>
            <a:r>
              <a:rPr lang="en-US" dirty="0">
                <a:solidFill>
                  <a:schemeClr val="dk1"/>
                </a:solidFill>
                <a:latin typeface="Times New Roman" panose="02020603050405020304" pitchFamily="18" charset="0"/>
                <a:ea typeface="Arial" panose="020B0604020202020204"/>
                <a:cs typeface="Times New Roman" panose="02020603050405020304" pitchFamily="18" charset="0"/>
                <a:sym typeface="Times New Roman" panose="02020603050405020304"/>
              </a:rPr>
              <a:t>”</a:t>
            </a:r>
            <a:endParaRPr lang="en-US" altLang="en-US" b="0" strike="noStrike" dirty="0">
              <a:solidFill>
                <a:schemeClr val="dk1"/>
              </a:solidFill>
              <a:latin typeface="Times New Roman" panose="02020603050405020304" pitchFamily="18" charset="0"/>
              <a:ea typeface="Calibri"/>
              <a:cs typeface="Times New Roman" panose="02020603050405020304" pitchFamily="18" charset="0"/>
              <a:sym typeface="Times New Roman" panose="02020603050405020304"/>
            </a:endParaRPr>
          </a:p>
          <a:p>
            <a:pPr marL="0" lvl="0" indent="0" algn="just" rtl="0">
              <a:lnSpc>
                <a:spcPct val="150000"/>
              </a:lnSpc>
              <a:spcBef>
                <a:spcPts val="0"/>
              </a:spcBef>
              <a:spcAft>
                <a:spcPts val="0"/>
              </a:spcAft>
              <a:buNone/>
            </a:pPr>
            <a:r>
              <a:rPr lang="en-US" b="0" strike="noStrike" dirty="0">
                <a:solidFill>
                  <a:srgbClr val="000000"/>
                </a:solidFill>
                <a:latin typeface="Times New Roman" panose="02020603050405020304" pitchFamily="18" charset="0"/>
                <a:ea typeface="Calibri"/>
                <a:cs typeface="Times New Roman" panose="02020603050405020304" pitchFamily="18" charset="0"/>
                <a:sym typeface="Calibri"/>
              </a:rPr>
              <a:t>[2]</a:t>
            </a:r>
            <a:r>
              <a:rPr lang="en-US" altLang="en-US" b="0" strike="noStrike" dirty="0">
                <a:solidFill>
                  <a:srgbClr val="000000"/>
                </a:solidFill>
                <a:latin typeface="Times New Roman" panose="02020603050405020304" pitchFamily="18" charset="0"/>
                <a:ea typeface="Calibri"/>
                <a:cs typeface="Times New Roman" panose="02020603050405020304" pitchFamily="18" charset="0"/>
                <a:sym typeface="Calibri"/>
              </a:rPr>
              <a:t> </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Joon-Ho Lee, Hyun-</a:t>
            </a:r>
            <a:r>
              <a:rPr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Jin</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Moon, and So-</a:t>
            </a:r>
            <a:r>
              <a:rPr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Hee</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Jeong</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Numerically Efficient Determination of the Optimal</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Threshold in Natural Frequency-Based Radar Target</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Recognition</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b="0"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p>
            <a:pPr marL="0" lvl="0" indent="0" algn="just" rtl="0">
              <a:lnSpc>
                <a:spcPct val="150000"/>
              </a:lnSpc>
              <a:spcBef>
                <a:spcPts val="0"/>
              </a:spcBef>
              <a:spcAft>
                <a:spcPts val="0"/>
              </a:spcAft>
              <a:buNone/>
            </a:pPr>
            <a:r>
              <a:rPr lang="en-US" b="0" strike="noStrike" dirty="0">
                <a:solidFill>
                  <a:srgbClr val="000000"/>
                </a:solidFill>
                <a:latin typeface="Times New Roman" panose="02020603050405020304" pitchFamily="18" charset="0"/>
                <a:ea typeface="Calibri"/>
                <a:cs typeface="Times New Roman" panose="02020603050405020304" pitchFamily="18" charset="0"/>
                <a:sym typeface="Calibri"/>
              </a:rPr>
              <a:t>[3]</a:t>
            </a:r>
            <a:r>
              <a:rPr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Jifang</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Pei , Student Member, IEEE, </a:t>
            </a:r>
            <a:r>
              <a:rPr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Yulin</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Huang, Member, IEEE, Weibo </a:t>
            </a:r>
            <a:r>
              <a:rPr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Huo</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Yin Zhang , Member, IEEE,</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SAR Automatic Target Recognition Based on</a:t>
            </a:r>
          </a:p>
          <a:p>
            <a:pPr marL="0" lvl="0" indent="0" algn="just" rtl="0">
              <a:lnSpc>
                <a:spcPct val="150000"/>
              </a:lnSpc>
              <a:spcBef>
                <a:spcPts val="0"/>
              </a:spcBef>
              <a:spcAft>
                <a:spcPts val="0"/>
              </a:spcAft>
              <a:buNone/>
            </a:pPr>
            <a:r>
              <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Multiview Deep Learning Framework</a:t>
            </a:r>
            <a:r>
              <a:rPr lang="en-US" dirty="0" smtClean="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p>
          <a:p>
            <a:pPr lvl="0" algn="just">
              <a:lnSpc>
                <a:spcPct val="150000"/>
              </a:lnSpc>
            </a:pPr>
            <a:r>
              <a:rPr lang="en-US" dirty="0">
                <a:latin typeface="Times New Roman" panose="02020603050405020304" pitchFamily="18" charset="0"/>
                <a:ea typeface="Calibri"/>
                <a:cs typeface="Times New Roman" panose="02020603050405020304" pitchFamily="18" charset="0"/>
                <a:sym typeface="Calibri"/>
              </a:rPr>
              <a:t>[4]</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Chunlei</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Huo</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Member IEEE,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Zhixin</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Zhou, Kun Ding,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Chunhong</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Pan,”Online</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Target Recognition for Time-sensitive Space Information Networks ”</a:t>
            </a:r>
            <a:r>
              <a:rPr lang="en-US" dirty="0">
                <a:latin typeface="Times New Roman" panose="02020603050405020304" pitchFamily="18" charset="0"/>
                <a:ea typeface="Calibri"/>
                <a:cs typeface="Times New Roman" panose="02020603050405020304" pitchFamily="18" charset="0"/>
                <a:sym typeface="Calibri"/>
              </a:rPr>
              <a:t> </a:t>
            </a:r>
          </a:p>
          <a:p>
            <a:pPr lvl="0" algn="just">
              <a:lnSpc>
                <a:spcPct val="150000"/>
              </a:lnSpc>
              <a:buSzPts val="1100"/>
            </a:pPr>
            <a:r>
              <a:rPr lang="en-US" dirty="0">
                <a:latin typeface="Times New Roman" panose="02020603050405020304" pitchFamily="18" charset="0"/>
                <a:ea typeface="Calibri"/>
                <a:cs typeface="Times New Roman" panose="02020603050405020304" pitchFamily="18" charset="0"/>
                <a:sym typeface="Calibri"/>
              </a:rPr>
              <a:t>[5] </a:t>
            </a:r>
            <a:r>
              <a:rPr lang="en-US" alt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Xueru</a:t>
            </a:r>
            <a:r>
              <a:rPr lang="en-US" alt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Bai , Member, IEEE, </a:t>
            </a:r>
            <a:r>
              <a:rPr lang="en-US" alt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Xuening</a:t>
            </a:r>
            <a:r>
              <a:rPr lang="en-US" alt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Zhou, Feng Zhang, Li </a:t>
            </a:r>
            <a:r>
              <a:rPr lang="en-US" alt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Wang,Ruihang</a:t>
            </a:r>
            <a:r>
              <a:rPr lang="en-US" alt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alt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Xue</a:t>
            </a:r>
            <a:r>
              <a:rPr lang="en-US" alt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 and Feng Zhou , Member, </a:t>
            </a:r>
            <a:r>
              <a:rPr lang="en-US" alt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IEEE,”</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Robust</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Pol-ISAR Target Recognition Based on ST-MC-DCNN</a:t>
            </a:r>
            <a:r>
              <a:rPr lang="en-US" alt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dirty="0">
              <a:latin typeface="Times New Roman" panose="02020603050405020304" pitchFamily="18" charset="0"/>
              <a:ea typeface="Calibri"/>
              <a:cs typeface="Times New Roman" panose="02020603050405020304" pitchFamily="18" charset="0"/>
              <a:sym typeface="Calibri"/>
            </a:endParaRPr>
          </a:p>
          <a:p>
            <a:pPr lvl="0" algn="just">
              <a:lnSpc>
                <a:spcPct val="150000"/>
              </a:lnSpc>
              <a:buSzPts val="1100"/>
            </a:pPr>
            <a:r>
              <a:rPr lang="en-US" dirty="0">
                <a:latin typeface="Times New Roman" panose="02020603050405020304" pitchFamily="18" charset="0"/>
                <a:ea typeface="Calibri"/>
                <a:cs typeface="Times New Roman" panose="02020603050405020304" pitchFamily="18" charset="0"/>
                <a:sym typeface="Calibri"/>
              </a:rPr>
              <a:t>[6] </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Tan Wu (a) , Xi Yang (a)* , Bin Song (a) ,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Nannan</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Wang (a) ,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Xinbo</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Gao (b) ,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Liyang</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Kuang</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 ,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Xiaoting</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Nan (a) ,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Yuwen</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Chen (a) , Dong Yang (c),”T-SCNN: A Two-Stage Convolutional </a:t>
            </a:r>
            <a:r>
              <a:rPr lang="en-US"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NeuralNetwork</a:t>
            </a:r>
            <a:r>
              <a:rPr 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 for Space Target Recognition”</a:t>
            </a:r>
          </a:p>
          <a:p>
            <a:pPr lvl="0" algn="just">
              <a:lnSpc>
                <a:spcPct val="150000"/>
              </a:lnSpc>
            </a:pPr>
            <a:endParaRPr lang="en-US" sz="2200" dirty="0">
              <a:ea typeface="Calibri"/>
              <a:cs typeface="Calibri"/>
              <a:sym typeface="Calibri"/>
            </a:endParaRPr>
          </a:p>
          <a:p>
            <a:pPr marL="0" lvl="0" indent="0" algn="just" rtl="0">
              <a:lnSpc>
                <a:spcPct val="150000"/>
              </a:lnSpc>
              <a:spcBef>
                <a:spcPts val="0"/>
              </a:spcBef>
              <a:spcAft>
                <a:spcPts val="0"/>
              </a:spcAft>
              <a:buNone/>
            </a:pPr>
            <a:endParaRPr sz="1900" b="0" strike="noStrik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50000"/>
              </a:lnSpc>
              <a:spcBef>
                <a:spcPts val="1000"/>
              </a:spcBef>
              <a:spcAft>
                <a:spcPts val="0"/>
              </a:spcAft>
              <a:buNone/>
            </a:pPr>
            <a:endParaRPr sz="2200" b="0" strike="noStrike" dirty="0">
              <a:solidFill>
                <a:schemeClr val="dk1"/>
              </a:solidFill>
              <a:ea typeface="Calibri"/>
              <a:cs typeface="Calibri"/>
              <a:sym typeface="Calibri"/>
            </a:endParaRPr>
          </a:p>
          <a:p>
            <a:pPr marL="0" marR="0" lvl="0" indent="0" algn="just" rtl="0">
              <a:lnSpc>
                <a:spcPct val="150000"/>
              </a:lnSpc>
              <a:spcBef>
                <a:spcPts val="1000"/>
              </a:spcBef>
              <a:spcAft>
                <a:spcPts val="0"/>
              </a:spcAft>
              <a:buNone/>
            </a:pPr>
            <a:endParaRPr sz="2200" b="0" strike="noStrike" dirty="0">
              <a:solidFill>
                <a:schemeClr val="dk1"/>
              </a:solidFill>
              <a:ea typeface="Calibri"/>
              <a:cs typeface="Calibri"/>
              <a:sym typeface="Calibri"/>
            </a:endParaRPr>
          </a:p>
        </p:txBody>
      </p:sp>
      <p:sp>
        <p:nvSpPr>
          <p:cNvPr id="669" name="Google Shape;669;p27"/>
          <p:cNvSpPr/>
          <p:nvPr/>
        </p:nvSpPr>
        <p:spPr>
          <a:xfrm>
            <a:off x="1010160" y="214652"/>
            <a:ext cx="7755120" cy="481384"/>
          </a:xfrm>
          <a:prstGeom prst="rect">
            <a:avLst/>
          </a:prstGeom>
          <a:noFill/>
          <a:ln>
            <a:noFill/>
          </a:ln>
        </p:spPr>
        <p:txBody>
          <a:bodyPr spcFirstLastPara="1" wrap="square" lIns="90000" tIns="45000" rIns="90000" bIns="45000" anchor="t" anchorCtr="0">
            <a:noAutofit/>
          </a:bodyPr>
          <a:lstStyle/>
          <a:p>
            <a:pPr marL="0" marR="0" lvl="0" indent="0" algn="just" rtl="0">
              <a:lnSpc>
                <a:spcPct val="90000"/>
              </a:lnSpc>
              <a:spcBef>
                <a:spcPts val="0"/>
              </a:spcBef>
              <a:spcAft>
                <a:spcPts val="0"/>
              </a:spcAft>
              <a:buNone/>
            </a:pPr>
            <a:r>
              <a:rPr lang="en-US" sz="3200" b="1" strike="noStrike" dirty="0">
                <a:solidFill>
                  <a:srgbClr val="4472C4"/>
                </a:solidFill>
                <a:latin typeface="Times New Roman" panose="02020603050405020304" pitchFamily="18" charset="0"/>
                <a:ea typeface="Calibri"/>
                <a:cs typeface="Times New Roman" panose="02020603050405020304" pitchFamily="18" charset="0"/>
                <a:sym typeface="Calibri"/>
              </a:rPr>
              <a:t>REFERENCE</a:t>
            </a:r>
            <a:endParaRPr sz="3200" b="1" strike="noStrik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1036" t="4315"/>
          <a:stretch>
            <a:fillRect/>
          </a:stretch>
        </p:blipFill>
        <p:spPr>
          <a:xfrm>
            <a:off x="2670049" y="1234916"/>
            <a:ext cx="5868542" cy="414156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aphicFrame>
        <p:nvGraphicFramePr>
          <p:cNvPr id="629" name="Google Shape;629;p11"/>
          <p:cNvGraphicFramePr/>
          <p:nvPr>
            <p:extLst>
              <p:ext uri="{D42A27DB-BD31-4B8C-83A1-F6EECF244321}">
                <p14:modId xmlns:p14="http://schemas.microsoft.com/office/powerpoint/2010/main" val="3261818188"/>
              </p:ext>
            </p:extLst>
          </p:nvPr>
        </p:nvGraphicFramePr>
        <p:xfrm>
          <a:off x="310190" y="942852"/>
          <a:ext cx="11325925" cy="4120608"/>
        </p:xfrm>
        <a:graphic>
          <a:graphicData uri="http://schemas.openxmlformats.org/drawingml/2006/table">
            <a:tbl>
              <a:tblPr>
                <a:tableStyleId>{E1944C48-8558-46E7-899A-A338BEA35C6E}</a:tableStyleId>
              </a:tblPr>
              <a:tblGrid>
                <a:gridCol w="1696031">
                  <a:extLst>
                    <a:ext uri="{9D8B030D-6E8A-4147-A177-3AD203B41FA5}">
                      <a16:colId xmlns:a16="http://schemas.microsoft.com/office/drawing/2014/main" xmlns="" val="20000"/>
                    </a:ext>
                  </a:extLst>
                </a:gridCol>
                <a:gridCol w="2074459">
                  <a:extLst>
                    <a:ext uri="{9D8B030D-6E8A-4147-A177-3AD203B41FA5}">
                      <a16:colId xmlns:a16="http://schemas.microsoft.com/office/drawing/2014/main" xmlns="" val="20001"/>
                    </a:ext>
                  </a:extLst>
                </a:gridCol>
                <a:gridCol w="2115403">
                  <a:extLst>
                    <a:ext uri="{9D8B030D-6E8A-4147-A177-3AD203B41FA5}">
                      <a16:colId xmlns:a16="http://schemas.microsoft.com/office/drawing/2014/main" xmlns="" val="20002"/>
                    </a:ext>
                  </a:extLst>
                </a:gridCol>
                <a:gridCol w="2506757">
                  <a:extLst>
                    <a:ext uri="{9D8B030D-6E8A-4147-A177-3AD203B41FA5}">
                      <a16:colId xmlns:a16="http://schemas.microsoft.com/office/drawing/2014/main" xmlns="" val="20003"/>
                    </a:ext>
                  </a:extLst>
                </a:gridCol>
                <a:gridCol w="2933275">
                  <a:extLst>
                    <a:ext uri="{9D8B030D-6E8A-4147-A177-3AD203B41FA5}">
                      <a16:colId xmlns:a16="http://schemas.microsoft.com/office/drawing/2014/main" xmlns="" val="20004"/>
                    </a:ext>
                  </a:extLst>
                </a:gridCol>
              </a:tblGrid>
              <a:tr h="712102">
                <a:tc>
                  <a:txBody>
                    <a:bodyPr/>
                    <a:lstStyle/>
                    <a:p>
                      <a:pPr marL="0" lvl="0" indent="0" algn="just" rtl="0">
                        <a:lnSpc>
                          <a:spcPct val="150000"/>
                        </a:lnSpc>
                        <a:spcBef>
                          <a:spcPts val="0"/>
                        </a:spcBef>
                        <a:spcAft>
                          <a:spcPts val="0"/>
                        </a:spcAft>
                        <a:buNone/>
                      </a:pPr>
                      <a:r>
                        <a:rPr lang="en-US" sz="1500" b="1" strike="noStrike" dirty="0" smtClean="0">
                          <a:sym typeface="Calibri"/>
                        </a:rPr>
                        <a:t>Year </a:t>
                      </a:r>
                      <a:r>
                        <a:rPr lang="en-US" sz="1500" b="1" strike="noStrike" baseline="0" dirty="0" smtClean="0">
                          <a:sym typeface="Calibri"/>
                        </a:rPr>
                        <a:t>of</a:t>
                      </a:r>
                    </a:p>
                    <a:p>
                      <a:pPr marL="0" lvl="0" indent="0" algn="just" rtl="0">
                        <a:lnSpc>
                          <a:spcPct val="150000"/>
                        </a:lnSpc>
                        <a:spcBef>
                          <a:spcPts val="0"/>
                        </a:spcBef>
                        <a:spcAft>
                          <a:spcPts val="0"/>
                        </a:spcAft>
                        <a:buNone/>
                      </a:pPr>
                      <a:r>
                        <a:rPr lang="en-US" sz="1500" b="1" strike="noStrike" baseline="0" dirty="0" smtClean="0">
                          <a:solidFill>
                            <a:srgbClr val="000000"/>
                          </a:solidFill>
                          <a:latin typeface="Times New Roman" panose="02020603050405020304" pitchFamily="18" charset="0"/>
                          <a:ea typeface="Calibri"/>
                          <a:cs typeface="Times New Roman" panose="02020603050405020304" pitchFamily="18" charset="0"/>
                          <a:sym typeface="Calibri"/>
                        </a:rPr>
                        <a:t>Publishing</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500" b="1" strike="noStrike" dirty="0" smtClean="0">
                          <a:sym typeface="Calibri"/>
                        </a:rPr>
                        <a:t>Author</a:t>
                      </a:r>
                      <a:r>
                        <a:rPr lang="en-US" sz="1500" b="1" strike="noStrike" baseline="0" dirty="0" smtClean="0">
                          <a:sym typeface="Calibri"/>
                        </a:rPr>
                        <a:t> Name</a:t>
                      </a:r>
                      <a:endParaRPr lang="en-US" sz="1500" b="1" strike="noStrike" dirty="0" smtClean="0">
                        <a:sym typeface="Calibri"/>
                      </a:endParaRPr>
                    </a:p>
                    <a:p>
                      <a:pPr marL="0" lvl="0" indent="0" algn="just" rtl="0">
                        <a:lnSpc>
                          <a:spcPct val="150000"/>
                        </a:lnSpc>
                        <a:spcBef>
                          <a:spcPts val="0"/>
                        </a:spcBef>
                        <a:spcAft>
                          <a:spcPts val="0"/>
                        </a:spcAft>
                        <a:buNone/>
                      </a:pP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Title</a:t>
                      </a:r>
                      <a:r>
                        <a:rPr lang="en-US" sz="1500" b="1" strike="noStrike" baseline="0" dirty="0" smtClean="0">
                          <a:sym typeface="Calibri"/>
                        </a:rPr>
                        <a:t> of the Paper</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Demerits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343358">
                <a:tc>
                  <a:txBody>
                    <a:bodyPr/>
                    <a:lstStyle/>
                    <a:p>
                      <a:pPr marL="0" lvl="0" indent="0" algn="just" rtl="0">
                        <a:lnSpc>
                          <a:spcPct val="150000"/>
                        </a:lnSpc>
                        <a:spcBef>
                          <a:spcPts val="0"/>
                        </a:spcBef>
                        <a:spcAft>
                          <a:spcPts val="0"/>
                        </a:spcAft>
                        <a:buNone/>
                      </a:pPr>
                      <a:r>
                        <a:rPr lang="en-US" sz="1500" dirty="0" smtClean="0">
                          <a:sym typeface="Times New Roman" panose="02020603050405020304"/>
                        </a:rPr>
                        <a:t>2019</a:t>
                      </a: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0"/>
                        </a:spcBef>
                        <a:spcAft>
                          <a:spcPts val="0"/>
                        </a:spcAft>
                        <a:buClr>
                          <a:schemeClr val="dk1"/>
                        </a:buClr>
                        <a:buSzPts val="1100"/>
                        <a:buFont typeface="Arial" panose="020B0604020202020204"/>
                        <a:buNone/>
                        <a:tabLst/>
                        <a:defRPr/>
                      </a:pPr>
                      <a:r>
                        <a:rPr lang="en-US" sz="1500" strike="noStrike" kern="1200" dirty="0" err="1" smtClean="0">
                          <a:solidFill>
                            <a:srgbClr val="000000"/>
                          </a:solidFill>
                          <a:latin typeface="Arial"/>
                          <a:ea typeface="Times New Roman" panose="02020603050405020304"/>
                          <a:cs typeface="Times New Roman" panose="02020603050405020304"/>
                          <a:sym typeface="Times New Roman" panose="02020603050405020304"/>
                        </a:rPr>
                        <a:t>Joon</a:t>
                      </a:r>
                      <a:r>
                        <a:rPr 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-Ho Lee, Hyun-Jin Moon, and So-</a:t>
                      </a:r>
                      <a:r>
                        <a:rPr lang="en-US" sz="1500" strike="noStrike" kern="1200" dirty="0" err="1" smtClean="0">
                          <a:solidFill>
                            <a:srgbClr val="000000"/>
                          </a:solidFill>
                          <a:latin typeface="Arial"/>
                          <a:ea typeface="Times New Roman" panose="02020603050405020304"/>
                          <a:cs typeface="Times New Roman" panose="02020603050405020304"/>
                          <a:sym typeface="Times New Roman" panose="02020603050405020304"/>
                        </a:rPr>
                        <a:t>Hee</a:t>
                      </a:r>
                      <a:r>
                        <a:rPr 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 </a:t>
                      </a:r>
                      <a:r>
                        <a:rPr lang="en-US" sz="1500" strike="noStrike" kern="1200" dirty="0" err="1" smtClean="0">
                          <a:solidFill>
                            <a:srgbClr val="000000"/>
                          </a:solidFill>
                          <a:latin typeface="Arial"/>
                          <a:ea typeface="Times New Roman" panose="02020603050405020304"/>
                          <a:cs typeface="Times New Roman" panose="02020603050405020304"/>
                          <a:sym typeface="Times New Roman" panose="02020603050405020304"/>
                        </a:rPr>
                        <a:t>Jeong</a:t>
                      </a:r>
                      <a:endParaRPr 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Clr>
                          <a:schemeClr val="dk1"/>
                        </a:buClr>
                        <a:buSzPts val="1100"/>
                        <a:buFont typeface="Arial" panose="020B0604020202020204"/>
                        <a:buNone/>
                      </a:pP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Numerically Efficient Determination of the Optimal</a:t>
                      </a:r>
                      <a:r>
                        <a:rPr lang="en-US" sz="1500" kern="1200" baseline="0" dirty="0" smtClean="0">
                          <a:solidFill>
                            <a:srgbClr val="000000"/>
                          </a:solidFill>
                          <a:latin typeface="Arial"/>
                          <a:ea typeface="Times New Roman" panose="02020603050405020304"/>
                          <a:cs typeface="Times New Roman" panose="02020603050405020304"/>
                          <a:sym typeface="Times New Roman" panose="02020603050405020304"/>
                        </a:rPr>
                        <a:t> </a:t>
                      </a: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Threshold </a:t>
                      </a:r>
                    </a:p>
                    <a:p>
                      <a:pPr marL="0" lvl="0" indent="0" algn="just" rtl="0">
                        <a:lnSpc>
                          <a:spcPct val="150000"/>
                        </a:lnSpc>
                        <a:spcBef>
                          <a:spcPts val="0"/>
                        </a:spcBef>
                        <a:spcAft>
                          <a:spcPts val="0"/>
                        </a:spcAft>
                        <a:buNone/>
                      </a:pP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in Natural Frequency-Based Radar Target</a:t>
                      </a:r>
                    </a:p>
                    <a:p>
                      <a:pPr marL="0" lvl="0" indent="0" algn="just" rtl="0">
                        <a:lnSpc>
                          <a:spcPct val="150000"/>
                        </a:lnSpc>
                        <a:spcBef>
                          <a:spcPts val="0"/>
                        </a:spcBef>
                        <a:spcAft>
                          <a:spcPts val="0"/>
                        </a:spcAft>
                        <a:buNone/>
                      </a:pP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Recognition</a:t>
                      </a:r>
                      <a:endParaRPr lang="en-US"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The scheme is validated by comparing the threshold obtained from the Newton</a:t>
                      </a:r>
                    </a:p>
                    <a:p>
                      <a:pPr marL="0" lvl="0" indent="0" algn="just" rtl="0">
                        <a:lnSpc>
                          <a:spcPct val="150000"/>
                        </a:lnSpc>
                        <a:spcBef>
                          <a:spcPts val="0"/>
                        </a:spcBef>
                        <a:spcAft>
                          <a:spcPts val="0"/>
                        </a:spcAft>
                        <a:buNone/>
                      </a:pP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iteration with that using the probability density function</a:t>
                      </a:r>
                      <a:endParaRPr sz="1500" strike="noStrik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800"/>
                        </a:spcBef>
                        <a:spcAft>
                          <a:spcPts val="0"/>
                        </a:spcAft>
                        <a:buClrTx/>
                        <a:buSzTx/>
                        <a:buFontTx/>
                        <a:buNone/>
                        <a:tabLst/>
                        <a:defRPr/>
                      </a:pPr>
                      <a:r>
                        <a:rPr 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The results are based out of potential assumptions alone making it un reliable.</a:t>
                      </a:r>
                    </a:p>
                    <a:p>
                      <a:pPr marL="0" lvl="0" indent="0" algn="just" rtl="0">
                        <a:lnSpc>
                          <a:spcPct val="150000"/>
                        </a:lnSpc>
                        <a:spcBef>
                          <a:spcPts val="800"/>
                        </a:spcBef>
                        <a:spcAft>
                          <a:spcPts val="0"/>
                        </a:spcAft>
                        <a:buNone/>
                      </a:pPr>
                      <a:endParaRPr lang="en-US" sz="1500" strike="noStrike" kern="1200" dirty="0" smtClean="0">
                        <a:solidFill>
                          <a:srgbClr val="000000"/>
                        </a:solidFill>
                        <a:latin typeface="Arial"/>
                        <a:ea typeface="Times New Roman" panose="02020603050405020304"/>
                        <a:cs typeface="Times New Roman" panose="02020603050405020304" charset="0"/>
                        <a:sym typeface="Times New Roman" panose="02020603050405020304"/>
                      </a:endParaRPr>
                    </a:p>
                    <a:p>
                      <a:pPr marL="0" lvl="0" indent="0" algn="just" rtl="0">
                        <a:lnSpc>
                          <a:spcPct val="150000"/>
                        </a:lnSpc>
                        <a:spcBef>
                          <a:spcPts val="800"/>
                        </a:spcBef>
                        <a:spcAft>
                          <a:spcPts val="0"/>
                        </a:spcAft>
                        <a:buNone/>
                      </a:pP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630" name="Google Shape;630;p11"/>
          <p:cNvSpPr/>
          <p:nvPr/>
        </p:nvSpPr>
        <p:spPr>
          <a:xfrm>
            <a:off x="433019" y="449201"/>
            <a:ext cx="10594371" cy="437904"/>
          </a:xfrm>
          <a:prstGeom prst="rect">
            <a:avLst/>
          </a:prstGeom>
          <a:noFill/>
          <a:ln>
            <a:noFill/>
          </a:ln>
        </p:spPr>
        <p:txBody>
          <a:bodyPr spcFirstLastPara="1" wrap="square" lIns="90000" tIns="45000" rIns="90000" bIns="45000" anchor="ctr" anchorCtr="0">
            <a:noAutofit/>
          </a:bodyPr>
          <a:lstStyle/>
          <a:p>
            <a:pPr algn="ctr">
              <a:lnSpc>
                <a:spcPct val="90000"/>
              </a:lnSpc>
            </a:pPr>
            <a:r>
              <a:rPr lang="en-US" sz="3200" dirty="0">
                <a:latin typeface="Times New Roman" panose="02020603050405020304" pitchFamily="18" charset="0"/>
                <a:ea typeface="Calibri"/>
                <a:cs typeface="Times New Roman" panose="02020603050405020304" pitchFamily="18" charset="0"/>
                <a:sym typeface="Calibri"/>
              </a:rPr>
              <a:t>LITERATURE SURVEY</a:t>
            </a:r>
            <a:endParaRPr lang="en-US" sz="3200"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ctr" rtl="0">
              <a:lnSpc>
                <a:spcPct val="90000"/>
              </a:lnSpc>
              <a:spcBef>
                <a:spcPts val="0"/>
              </a:spcBef>
              <a:spcAft>
                <a:spcPts val="0"/>
              </a:spcAft>
              <a:buNone/>
            </a:pPr>
            <a:endParaRPr sz="320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 name="Table 2"/>
          <p:cNvGraphicFramePr>
            <a:graphicFrameLocks noGrp="1"/>
          </p:cNvGraphicFramePr>
          <p:nvPr>
            <p:extLst>
              <p:ext uri="{D42A27DB-BD31-4B8C-83A1-F6EECF244321}">
                <p14:modId xmlns:p14="http://schemas.microsoft.com/office/powerpoint/2010/main" val="2104737598"/>
              </p:ext>
            </p:extLst>
          </p:nvPr>
        </p:nvGraphicFramePr>
        <p:xfrm>
          <a:off x="313899" y="5036024"/>
          <a:ext cx="11300346" cy="641444"/>
        </p:xfrm>
        <a:graphic>
          <a:graphicData uri="http://schemas.openxmlformats.org/drawingml/2006/table">
            <a:tbl>
              <a:tblPr/>
              <a:tblGrid>
                <a:gridCol w="11300346"/>
              </a:tblGrid>
              <a:tr h="641444">
                <a:tc>
                  <a:txBody>
                    <a:bodyPr/>
                    <a:lstStyle/>
                    <a:p>
                      <a:r>
                        <a:rPr lang="en-US" sz="1500" b="1" dirty="0" smtClean="0">
                          <a:latin typeface="Times New Roman" panose="02020603050405020304" pitchFamily="18" charset="0"/>
                          <a:cs typeface="Times New Roman" panose="02020603050405020304" pitchFamily="18" charset="0"/>
                        </a:rPr>
                        <a:t>Link of the paper</a:t>
                      </a:r>
                      <a:endParaRPr lang="en-IN" sz="15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90242781"/>
              </p:ext>
            </p:extLst>
          </p:nvPr>
        </p:nvGraphicFramePr>
        <p:xfrm>
          <a:off x="1992573" y="5008729"/>
          <a:ext cx="9621672" cy="655092"/>
        </p:xfrm>
        <a:graphic>
          <a:graphicData uri="http://schemas.openxmlformats.org/drawingml/2006/table">
            <a:tbl>
              <a:tblPr/>
              <a:tblGrid>
                <a:gridCol w="9621672"/>
              </a:tblGrid>
              <a:tr h="655092">
                <a:tc>
                  <a:txBody>
                    <a:bodyPr/>
                    <a:lstStyle/>
                    <a:p>
                      <a:r>
                        <a:rPr lang="en-IN" sz="2000" b="1" dirty="0" smtClean="0">
                          <a:latin typeface="Times New Roman" panose="02020603050405020304" pitchFamily="18" charset="0"/>
                          <a:cs typeface="Times New Roman" panose="02020603050405020304" pitchFamily="18" charset="0"/>
                        </a:rPr>
                        <a:t>https://ieeexplore.ieee.org/document/6891312</a:t>
                      </a:r>
                      <a:endParaRPr lang="en-IN" sz="20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aphicFrame>
        <p:nvGraphicFramePr>
          <p:cNvPr id="629" name="Google Shape;629;p11"/>
          <p:cNvGraphicFramePr/>
          <p:nvPr>
            <p:extLst>
              <p:ext uri="{D42A27DB-BD31-4B8C-83A1-F6EECF244321}">
                <p14:modId xmlns:p14="http://schemas.microsoft.com/office/powerpoint/2010/main" val="1039338023"/>
              </p:ext>
            </p:extLst>
          </p:nvPr>
        </p:nvGraphicFramePr>
        <p:xfrm>
          <a:off x="310190" y="942852"/>
          <a:ext cx="11325925" cy="4120608"/>
        </p:xfrm>
        <a:graphic>
          <a:graphicData uri="http://schemas.openxmlformats.org/drawingml/2006/table">
            <a:tbl>
              <a:tblPr>
                <a:tableStyleId>{E1944C48-8558-46E7-899A-A338BEA35C6E}</a:tableStyleId>
              </a:tblPr>
              <a:tblGrid>
                <a:gridCol w="1696031">
                  <a:extLst>
                    <a:ext uri="{9D8B030D-6E8A-4147-A177-3AD203B41FA5}">
                      <a16:colId xmlns:a16="http://schemas.microsoft.com/office/drawing/2014/main" xmlns="" val="20000"/>
                    </a:ext>
                  </a:extLst>
                </a:gridCol>
                <a:gridCol w="2074459">
                  <a:extLst>
                    <a:ext uri="{9D8B030D-6E8A-4147-A177-3AD203B41FA5}">
                      <a16:colId xmlns:a16="http://schemas.microsoft.com/office/drawing/2014/main" xmlns="" val="20001"/>
                    </a:ext>
                  </a:extLst>
                </a:gridCol>
                <a:gridCol w="2115403">
                  <a:extLst>
                    <a:ext uri="{9D8B030D-6E8A-4147-A177-3AD203B41FA5}">
                      <a16:colId xmlns:a16="http://schemas.microsoft.com/office/drawing/2014/main" xmlns="" val="20002"/>
                    </a:ext>
                  </a:extLst>
                </a:gridCol>
                <a:gridCol w="2506757">
                  <a:extLst>
                    <a:ext uri="{9D8B030D-6E8A-4147-A177-3AD203B41FA5}">
                      <a16:colId xmlns:a16="http://schemas.microsoft.com/office/drawing/2014/main" xmlns="" val="20003"/>
                    </a:ext>
                  </a:extLst>
                </a:gridCol>
                <a:gridCol w="2933275">
                  <a:extLst>
                    <a:ext uri="{9D8B030D-6E8A-4147-A177-3AD203B41FA5}">
                      <a16:colId xmlns:a16="http://schemas.microsoft.com/office/drawing/2014/main" xmlns="" val="20004"/>
                    </a:ext>
                  </a:extLst>
                </a:gridCol>
              </a:tblGrid>
              <a:tr h="712102">
                <a:tc>
                  <a:txBody>
                    <a:bodyPr/>
                    <a:lstStyle/>
                    <a:p>
                      <a:pPr marL="0" lvl="0" indent="0" algn="just" rtl="0">
                        <a:lnSpc>
                          <a:spcPct val="150000"/>
                        </a:lnSpc>
                        <a:spcBef>
                          <a:spcPts val="0"/>
                        </a:spcBef>
                        <a:spcAft>
                          <a:spcPts val="0"/>
                        </a:spcAft>
                        <a:buNone/>
                      </a:pPr>
                      <a:r>
                        <a:rPr lang="en-US" sz="1500" b="1" strike="noStrike" dirty="0" smtClean="0">
                          <a:sym typeface="Calibri"/>
                        </a:rPr>
                        <a:t>Year </a:t>
                      </a:r>
                      <a:r>
                        <a:rPr lang="en-US" sz="1500" b="1" strike="noStrike" baseline="0" dirty="0" smtClean="0">
                          <a:sym typeface="Calibri"/>
                        </a:rPr>
                        <a:t>of</a:t>
                      </a:r>
                    </a:p>
                    <a:p>
                      <a:pPr marL="0" lvl="0" indent="0" algn="just" rtl="0">
                        <a:lnSpc>
                          <a:spcPct val="150000"/>
                        </a:lnSpc>
                        <a:spcBef>
                          <a:spcPts val="0"/>
                        </a:spcBef>
                        <a:spcAft>
                          <a:spcPts val="0"/>
                        </a:spcAft>
                        <a:buNone/>
                      </a:pPr>
                      <a:r>
                        <a:rPr lang="en-US" sz="1500" b="1" strike="noStrike" baseline="0" dirty="0" smtClean="0">
                          <a:solidFill>
                            <a:srgbClr val="000000"/>
                          </a:solidFill>
                          <a:latin typeface="Times New Roman" panose="02020603050405020304" pitchFamily="18" charset="0"/>
                          <a:ea typeface="Calibri"/>
                          <a:cs typeface="Times New Roman" panose="02020603050405020304" pitchFamily="18" charset="0"/>
                          <a:sym typeface="Calibri"/>
                        </a:rPr>
                        <a:t>Publishing</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500" b="1" strike="noStrike" dirty="0" smtClean="0">
                          <a:sym typeface="Calibri"/>
                        </a:rPr>
                        <a:t>Author</a:t>
                      </a:r>
                      <a:r>
                        <a:rPr lang="en-US" sz="1500" b="1" strike="noStrike" baseline="0" dirty="0" smtClean="0">
                          <a:sym typeface="Calibri"/>
                        </a:rPr>
                        <a:t> Name</a:t>
                      </a:r>
                      <a:endParaRPr lang="en-US" sz="1500" b="1" strike="noStrike" dirty="0" smtClean="0">
                        <a:sym typeface="Calibri"/>
                      </a:endParaRPr>
                    </a:p>
                    <a:p>
                      <a:pPr marL="0" lvl="0" indent="0" algn="just" rtl="0">
                        <a:lnSpc>
                          <a:spcPct val="150000"/>
                        </a:lnSpc>
                        <a:spcBef>
                          <a:spcPts val="0"/>
                        </a:spcBef>
                        <a:spcAft>
                          <a:spcPts val="0"/>
                        </a:spcAft>
                        <a:buNone/>
                      </a:pP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Title</a:t>
                      </a:r>
                      <a:r>
                        <a:rPr lang="en-US" sz="1500" b="1" strike="noStrike" baseline="0" dirty="0" smtClean="0">
                          <a:sym typeface="Calibri"/>
                        </a:rPr>
                        <a:t> of the Paper</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Demerits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343358">
                <a:tc>
                  <a:txBody>
                    <a:bodyPr/>
                    <a:lstStyle/>
                    <a:p>
                      <a:pPr marL="0" lvl="0" indent="0" algn="just" rtl="0">
                        <a:lnSpc>
                          <a:spcPct val="150000"/>
                        </a:lnSpc>
                        <a:spcBef>
                          <a:spcPts val="0"/>
                        </a:spcBef>
                        <a:spcAft>
                          <a:spcPts val="0"/>
                        </a:spcAft>
                        <a:buNone/>
                      </a:pPr>
                      <a:r>
                        <a:rPr lang="en-US" sz="1500" dirty="0" smtClean="0">
                          <a:sym typeface="Times New Roman" panose="02020603050405020304"/>
                        </a:rPr>
                        <a:t>2018</a:t>
                      </a: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lgn="just" rtl="0">
                        <a:lnSpc>
                          <a:spcPct val="150000"/>
                        </a:lnSpc>
                        <a:spcBef>
                          <a:spcPts val="0"/>
                        </a:spcBef>
                        <a:spcAft>
                          <a:spcPts val="0"/>
                        </a:spcAft>
                        <a:buFont typeface="Arial" panose="020B0604020202020204" pitchFamily="34" charset="0"/>
                        <a:buChar char="•"/>
                      </a:pPr>
                      <a:r>
                        <a:rPr lang="en-US" altLang="en-US" sz="1500" strike="noStrike" kern="1200" dirty="0" err="1" smtClean="0">
                          <a:solidFill>
                            <a:srgbClr val="000000"/>
                          </a:solidFill>
                          <a:latin typeface="Arial"/>
                          <a:ea typeface="Times New Roman" panose="02020603050405020304"/>
                          <a:cs typeface="Times New Roman" panose="02020603050405020304"/>
                          <a:sym typeface="Times New Roman" panose="02020603050405020304"/>
                        </a:rPr>
                        <a:t>Xueru</a:t>
                      </a:r>
                      <a:r>
                        <a:rPr lang="en-US" alt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 Bai , Member, IEEE, </a:t>
                      </a:r>
                    </a:p>
                    <a:p>
                      <a:pPr marL="285750" lvl="0" indent="-285750" algn="just" rtl="0">
                        <a:lnSpc>
                          <a:spcPct val="150000"/>
                        </a:lnSpc>
                        <a:spcBef>
                          <a:spcPts val="0"/>
                        </a:spcBef>
                        <a:spcAft>
                          <a:spcPts val="0"/>
                        </a:spcAft>
                        <a:buFont typeface="Arial" panose="020B0604020202020204" pitchFamily="34" charset="0"/>
                        <a:buChar char="•"/>
                      </a:pPr>
                      <a:r>
                        <a:rPr lang="en-US" altLang="en-US" sz="1500" strike="noStrike" kern="1200" dirty="0" err="1" smtClean="0">
                          <a:solidFill>
                            <a:srgbClr val="000000"/>
                          </a:solidFill>
                          <a:latin typeface="Arial"/>
                          <a:ea typeface="Times New Roman" panose="02020603050405020304"/>
                          <a:cs typeface="Times New Roman" panose="02020603050405020304"/>
                          <a:sym typeface="Times New Roman" panose="02020603050405020304"/>
                        </a:rPr>
                        <a:t>Xuening</a:t>
                      </a:r>
                      <a:r>
                        <a:rPr lang="en-US" alt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 Zhou, Feng Zhang, Li Wang, and</a:t>
                      </a:r>
                    </a:p>
                    <a:p>
                      <a:pPr marL="0" lvl="0" indent="0" algn="just" rtl="0">
                        <a:lnSpc>
                          <a:spcPct val="150000"/>
                        </a:lnSpc>
                        <a:spcBef>
                          <a:spcPts val="0"/>
                        </a:spcBef>
                        <a:spcAft>
                          <a:spcPts val="0"/>
                        </a:spcAft>
                        <a:buNone/>
                      </a:pPr>
                      <a:r>
                        <a:rPr lang="en-US" alt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      </a:t>
                      </a:r>
                      <a:r>
                        <a:rPr lang="en-US" altLang="en-US" sz="1500" strike="noStrike" kern="1200" dirty="0" err="1" smtClean="0">
                          <a:solidFill>
                            <a:srgbClr val="000000"/>
                          </a:solidFill>
                          <a:latin typeface="Arial"/>
                          <a:ea typeface="Times New Roman" panose="02020603050405020304"/>
                          <a:cs typeface="Times New Roman" panose="02020603050405020304"/>
                          <a:sym typeface="Times New Roman" panose="02020603050405020304"/>
                        </a:rPr>
                        <a:t>Ruihang</a:t>
                      </a:r>
                      <a:r>
                        <a:rPr lang="en-US" alt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 </a:t>
                      </a:r>
                      <a:r>
                        <a:rPr lang="en-US" altLang="en-US" sz="1500" strike="noStrike" kern="1200" dirty="0" err="1" smtClean="0">
                          <a:solidFill>
                            <a:srgbClr val="000000"/>
                          </a:solidFill>
                          <a:latin typeface="Arial"/>
                          <a:ea typeface="Times New Roman" panose="02020603050405020304"/>
                          <a:cs typeface="Times New Roman" panose="02020603050405020304"/>
                          <a:sym typeface="Times New Roman" panose="02020603050405020304"/>
                        </a:rPr>
                        <a:t>Xue</a:t>
                      </a:r>
                      <a:r>
                        <a:rPr lang="en-US" alt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 .</a:t>
                      </a:r>
                    </a:p>
                    <a:p>
                      <a:pPr marL="0" lvl="0" indent="0" algn="just" rtl="0">
                        <a:lnSpc>
                          <a:spcPct val="150000"/>
                        </a:lnSpc>
                        <a:spcBef>
                          <a:spcPts val="0"/>
                        </a:spcBef>
                        <a:spcAft>
                          <a:spcPts val="0"/>
                        </a:spcAft>
                        <a:buClr>
                          <a:schemeClr val="dk1"/>
                        </a:buClr>
                        <a:buSzPts val="1100"/>
                        <a:buFont typeface="Arial" panose="020B0604020202020204"/>
                        <a:buNone/>
                      </a:pP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SzPts val="1100"/>
                        <a:buNone/>
                      </a:pP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Robust Pol-ISAR </a:t>
                      </a:r>
                    </a:p>
                    <a:p>
                      <a:pPr marL="0" lvl="0" indent="0" algn="just" rtl="0">
                        <a:lnSpc>
                          <a:spcPct val="150000"/>
                        </a:lnSpc>
                        <a:spcBef>
                          <a:spcPts val="0"/>
                        </a:spcBef>
                        <a:spcAft>
                          <a:spcPts val="0"/>
                        </a:spcAft>
                        <a:buSzPts val="1100"/>
                        <a:buNone/>
                      </a:pP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Target Recognition</a:t>
                      </a:r>
                    </a:p>
                    <a:p>
                      <a:pPr marL="0" lvl="0" indent="0" algn="just" rtl="0">
                        <a:lnSpc>
                          <a:spcPct val="150000"/>
                        </a:lnSpc>
                        <a:spcBef>
                          <a:spcPts val="0"/>
                        </a:spcBef>
                        <a:spcAft>
                          <a:spcPts val="0"/>
                        </a:spcAft>
                        <a:buSzPts val="1100"/>
                        <a:buNone/>
                      </a:pPr>
                      <a:r>
                        <a:rPr lang="en-US" sz="1500" kern="1200" dirty="0" smtClean="0">
                          <a:solidFill>
                            <a:srgbClr val="000000"/>
                          </a:solidFill>
                          <a:latin typeface="Arial"/>
                          <a:ea typeface="Times New Roman" panose="02020603050405020304"/>
                          <a:cs typeface="Times New Roman" panose="02020603050405020304"/>
                          <a:sym typeface="Times New Roman" panose="02020603050405020304"/>
                        </a:rPr>
                        <a:t>Based on ST-MC-DCNN</a:t>
                      </a:r>
                      <a:endParaRPr lang="en-US"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500" strike="noStrike" kern="1200" dirty="0" smtClean="0">
                          <a:solidFill>
                            <a:srgbClr val="000000"/>
                          </a:solidFill>
                          <a:latin typeface="Arial"/>
                          <a:ea typeface="Times New Roman" panose="02020603050405020304"/>
                          <a:cs typeface="Times New Roman" panose="02020603050405020304"/>
                          <a:sym typeface="Times New Roman" panose="02020603050405020304"/>
                        </a:rPr>
                        <a:t>The system has shown robustness to image scaling, rotation, and combined deformation</a:t>
                      </a:r>
                    </a:p>
                    <a:p>
                      <a:pPr marL="0" lvl="0" indent="0" algn="just" rtl="0">
                        <a:lnSpc>
                          <a:spcPct val="150000"/>
                        </a:lnSpc>
                        <a:spcBef>
                          <a:spcPts val="0"/>
                        </a:spcBef>
                        <a:spcAft>
                          <a:spcPts val="0"/>
                        </a:spcAft>
                        <a:buNone/>
                      </a:pPr>
                      <a:endParaRPr sz="1500" strike="noStrik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800"/>
                        </a:spcBef>
                        <a:spcAft>
                          <a:spcPts val="0"/>
                        </a:spcAft>
                        <a:buClrTx/>
                        <a:buSzTx/>
                        <a:buFontTx/>
                        <a:buNone/>
                        <a:tabLst/>
                        <a:defRPr/>
                      </a:pPr>
                      <a:r>
                        <a:rPr lang="en-US" sz="1500" kern="1200" dirty="0" smtClean="0">
                          <a:solidFill>
                            <a:schemeClr val="dk1"/>
                          </a:solidFill>
                          <a:latin typeface="Arial"/>
                          <a:ea typeface="Times New Roman" panose="02020603050405020304"/>
                          <a:cs typeface="Times New Roman" panose="02020603050405020304"/>
                          <a:sym typeface="Times New Roman" panose="02020603050405020304"/>
                        </a:rPr>
                        <a:t>The system cannot tackle the inherent unknown deformation</a:t>
                      </a:r>
                    </a:p>
                    <a:p>
                      <a:pPr marL="0" lvl="0" indent="0" algn="just" rtl="0">
                        <a:lnSpc>
                          <a:spcPct val="150000"/>
                        </a:lnSpc>
                        <a:spcBef>
                          <a:spcPts val="800"/>
                        </a:spcBef>
                        <a:spcAft>
                          <a:spcPts val="0"/>
                        </a:spcAft>
                        <a:buNone/>
                      </a:pP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630" name="Google Shape;630;p11"/>
          <p:cNvSpPr/>
          <p:nvPr/>
        </p:nvSpPr>
        <p:spPr>
          <a:xfrm>
            <a:off x="433019" y="449201"/>
            <a:ext cx="10594371" cy="437904"/>
          </a:xfrm>
          <a:prstGeom prst="rect">
            <a:avLst/>
          </a:prstGeom>
          <a:noFill/>
          <a:ln>
            <a:noFill/>
          </a:ln>
        </p:spPr>
        <p:txBody>
          <a:bodyPr spcFirstLastPara="1" wrap="square" lIns="90000" tIns="45000" rIns="90000" bIns="45000" anchor="ctr" anchorCtr="0">
            <a:noAutofit/>
          </a:bodyPr>
          <a:lstStyle/>
          <a:p>
            <a:pPr algn="ctr">
              <a:lnSpc>
                <a:spcPct val="90000"/>
              </a:lnSpc>
            </a:pPr>
            <a:r>
              <a:rPr lang="en-US" sz="3200" dirty="0">
                <a:latin typeface="Times New Roman" panose="02020603050405020304" pitchFamily="18" charset="0"/>
                <a:ea typeface="Calibri"/>
                <a:cs typeface="Times New Roman" panose="02020603050405020304" pitchFamily="18" charset="0"/>
                <a:sym typeface="Calibri"/>
              </a:rPr>
              <a:t>LITERATURE SURVEY</a:t>
            </a:r>
            <a:endParaRPr lang="en-US" sz="3200"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marR="0" lvl="0" indent="0" algn="ctr" rtl="0">
              <a:lnSpc>
                <a:spcPct val="90000"/>
              </a:lnSpc>
              <a:spcBef>
                <a:spcPts val="0"/>
              </a:spcBef>
              <a:spcAft>
                <a:spcPts val="0"/>
              </a:spcAft>
              <a:buNone/>
            </a:pPr>
            <a:endParaRPr sz="320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 name="Table 2"/>
          <p:cNvGraphicFramePr>
            <a:graphicFrameLocks noGrp="1"/>
          </p:cNvGraphicFramePr>
          <p:nvPr>
            <p:extLst>
              <p:ext uri="{D42A27DB-BD31-4B8C-83A1-F6EECF244321}">
                <p14:modId xmlns:p14="http://schemas.microsoft.com/office/powerpoint/2010/main" val="2104737598"/>
              </p:ext>
            </p:extLst>
          </p:nvPr>
        </p:nvGraphicFramePr>
        <p:xfrm>
          <a:off x="313899" y="5036024"/>
          <a:ext cx="11300346" cy="641444"/>
        </p:xfrm>
        <a:graphic>
          <a:graphicData uri="http://schemas.openxmlformats.org/drawingml/2006/table">
            <a:tbl>
              <a:tblPr/>
              <a:tblGrid>
                <a:gridCol w="11300346"/>
              </a:tblGrid>
              <a:tr h="641444">
                <a:tc>
                  <a:txBody>
                    <a:bodyPr/>
                    <a:lstStyle/>
                    <a:p>
                      <a:r>
                        <a:rPr lang="en-US" sz="1500" b="1" dirty="0" smtClean="0">
                          <a:latin typeface="Times New Roman" panose="02020603050405020304" pitchFamily="18" charset="0"/>
                          <a:cs typeface="Times New Roman" panose="02020603050405020304" pitchFamily="18" charset="0"/>
                        </a:rPr>
                        <a:t>Link of the paper</a:t>
                      </a:r>
                      <a:endParaRPr lang="en-IN" sz="15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16795756"/>
              </p:ext>
            </p:extLst>
          </p:nvPr>
        </p:nvGraphicFramePr>
        <p:xfrm>
          <a:off x="1992573" y="5008729"/>
          <a:ext cx="9621672" cy="655092"/>
        </p:xfrm>
        <a:graphic>
          <a:graphicData uri="http://schemas.openxmlformats.org/drawingml/2006/table">
            <a:tbl>
              <a:tblPr/>
              <a:tblGrid>
                <a:gridCol w="9621672"/>
              </a:tblGrid>
              <a:tr h="655092">
                <a:tc>
                  <a:txBody>
                    <a:bodyPr/>
                    <a:lstStyle/>
                    <a:p>
                      <a:r>
                        <a:rPr lang="en-IN" sz="2000" b="1" dirty="0" smtClean="0">
                          <a:latin typeface="Times New Roman" panose="02020603050405020304" pitchFamily="18" charset="0"/>
                          <a:cs typeface="Times New Roman" panose="02020603050405020304" pitchFamily="18" charset="0"/>
                        </a:rPr>
                        <a:t>https://ieeexplore.ieee.org/document/8804365</a:t>
                      </a:r>
                      <a:endParaRPr lang="en-IN" sz="20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p14="http://schemas.microsoft.com/office/powerpoint/2010/main" val="31363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30" name="Google Shape;630;p11"/>
          <p:cNvSpPr/>
          <p:nvPr/>
        </p:nvSpPr>
        <p:spPr>
          <a:xfrm>
            <a:off x="433020" y="121654"/>
            <a:ext cx="11003804" cy="684720"/>
          </a:xfrm>
          <a:prstGeom prst="rect">
            <a:avLst/>
          </a:prstGeom>
          <a:noFill/>
          <a:ln>
            <a:noFill/>
          </a:ln>
        </p:spPr>
        <p:txBody>
          <a:bodyPr spcFirstLastPara="1" wrap="square" lIns="90000" tIns="45000" rIns="90000" bIns="45000" anchor="ctr" anchorCtr="0">
            <a:noAutofit/>
          </a:bodyPr>
          <a:lstStyle/>
          <a:p>
            <a:pPr marL="0" marR="0" lvl="0" indent="0" algn="just" rtl="0">
              <a:lnSpc>
                <a:spcPct val="90000"/>
              </a:lnSpc>
              <a:spcBef>
                <a:spcPts val="0"/>
              </a:spcBef>
              <a:spcAft>
                <a:spcPts val="0"/>
              </a:spcAft>
              <a:buNone/>
            </a:pPr>
            <a:endParaRPr sz="320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4" name="Google Shape;629;p11"/>
          <p:cNvGraphicFramePr/>
          <p:nvPr>
            <p:extLst>
              <p:ext uri="{D42A27DB-BD31-4B8C-83A1-F6EECF244321}">
                <p14:modId xmlns:p14="http://schemas.microsoft.com/office/powerpoint/2010/main" val="1174795214"/>
              </p:ext>
            </p:extLst>
          </p:nvPr>
        </p:nvGraphicFramePr>
        <p:xfrm>
          <a:off x="310190" y="942852"/>
          <a:ext cx="11325925" cy="4816503"/>
        </p:xfrm>
        <a:graphic>
          <a:graphicData uri="http://schemas.openxmlformats.org/drawingml/2006/table">
            <a:tbl>
              <a:tblPr>
                <a:tableStyleId>{E1944C48-8558-46E7-899A-A338BEA35C6E}</a:tableStyleId>
              </a:tblPr>
              <a:tblGrid>
                <a:gridCol w="1696031">
                  <a:extLst>
                    <a:ext uri="{9D8B030D-6E8A-4147-A177-3AD203B41FA5}">
                      <a16:colId xmlns:a16="http://schemas.microsoft.com/office/drawing/2014/main" xmlns="" val="20000"/>
                    </a:ext>
                  </a:extLst>
                </a:gridCol>
                <a:gridCol w="2074459">
                  <a:extLst>
                    <a:ext uri="{9D8B030D-6E8A-4147-A177-3AD203B41FA5}">
                      <a16:colId xmlns:a16="http://schemas.microsoft.com/office/drawing/2014/main" xmlns="" val="20001"/>
                    </a:ext>
                  </a:extLst>
                </a:gridCol>
                <a:gridCol w="2115403">
                  <a:extLst>
                    <a:ext uri="{9D8B030D-6E8A-4147-A177-3AD203B41FA5}">
                      <a16:colId xmlns:a16="http://schemas.microsoft.com/office/drawing/2014/main" xmlns="" val="20002"/>
                    </a:ext>
                  </a:extLst>
                </a:gridCol>
                <a:gridCol w="2506757">
                  <a:extLst>
                    <a:ext uri="{9D8B030D-6E8A-4147-A177-3AD203B41FA5}">
                      <a16:colId xmlns:a16="http://schemas.microsoft.com/office/drawing/2014/main" xmlns="" val="20003"/>
                    </a:ext>
                  </a:extLst>
                </a:gridCol>
                <a:gridCol w="2933275">
                  <a:extLst>
                    <a:ext uri="{9D8B030D-6E8A-4147-A177-3AD203B41FA5}">
                      <a16:colId xmlns:a16="http://schemas.microsoft.com/office/drawing/2014/main" xmlns="" val="20004"/>
                    </a:ext>
                  </a:extLst>
                </a:gridCol>
              </a:tblGrid>
              <a:tr h="712102">
                <a:tc>
                  <a:txBody>
                    <a:bodyPr/>
                    <a:lstStyle/>
                    <a:p>
                      <a:pPr marL="0" lvl="0" indent="0" algn="just" rtl="0">
                        <a:lnSpc>
                          <a:spcPct val="150000"/>
                        </a:lnSpc>
                        <a:spcBef>
                          <a:spcPts val="0"/>
                        </a:spcBef>
                        <a:spcAft>
                          <a:spcPts val="0"/>
                        </a:spcAft>
                        <a:buNone/>
                      </a:pPr>
                      <a:r>
                        <a:rPr lang="en-US" sz="1500" b="1" strike="noStrike" dirty="0" smtClean="0">
                          <a:sym typeface="Calibri"/>
                        </a:rPr>
                        <a:t>Year </a:t>
                      </a:r>
                      <a:r>
                        <a:rPr lang="en-US" sz="1500" b="1" strike="noStrike" baseline="0" dirty="0" smtClean="0">
                          <a:sym typeface="Calibri"/>
                        </a:rPr>
                        <a:t>of</a:t>
                      </a:r>
                    </a:p>
                    <a:p>
                      <a:pPr marL="0" lvl="0" indent="0" algn="just" rtl="0">
                        <a:lnSpc>
                          <a:spcPct val="150000"/>
                        </a:lnSpc>
                        <a:spcBef>
                          <a:spcPts val="0"/>
                        </a:spcBef>
                        <a:spcAft>
                          <a:spcPts val="0"/>
                        </a:spcAft>
                        <a:buNone/>
                      </a:pPr>
                      <a:r>
                        <a:rPr lang="en-US" sz="1500" b="1" strike="noStrike" baseline="0" dirty="0" smtClean="0">
                          <a:solidFill>
                            <a:srgbClr val="000000"/>
                          </a:solidFill>
                          <a:latin typeface="Times New Roman" panose="02020603050405020304" pitchFamily="18" charset="0"/>
                          <a:ea typeface="Calibri"/>
                          <a:cs typeface="Times New Roman" panose="02020603050405020304" pitchFamily="18" charset="0"/>
                          <a:sym typeface="Calibri"/>
                        </a:rPr>
                        <a:t>Publishing</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500" b="1" strike="noStrike" dirty="0" smtClean="0">
                          <a:sym typeface="Calibri"/>
                        </a:rPr>
                        <a:t>Author</a:t>
                      </a:r>
                      <a:r>
                        <a:rPr lang="en-US" sz="1500" b="1" strike="noStrike" baseline="0" dirty="0" smtClean="0">
                          <a:sym typeface="Calibri"/>
                        </a:rPr>
                        <a:t> Name</a:t>
                      </a:r>
                      <a:endParaRPr lang="en-US" sz="1500" b="1" strike="noStrike" dirty="0" smtClean="0">
                        <a:sym typeface="Calibri"/>
                      </a:endParaRPr>
                    </a:p>
                    <a:p>
                      <a:pPr marL="0" lvl="0" indent="0" algn="just" rtl="0">
                        <a:lnSpc>
                          <a:spcPct val="150000"/>
                        </a:lnSpc>
                        <a:spcBef>
                          <a:spcPts val="0"/>
                        </a:spcBef>
                        <a:spcAft>
                          <a:spcPts val="0"/>
                        </a:spcAft>
                        <a:buNone/>
                      </a:pP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Title</a:t>
                      </a:r>
                      <a:r>
                        <a:rPr lang="en-US" sz="1500" b="1" strike="noStrike" baseline="0" dirty="0" smtClean="0">
                          <a:sym typeface="Calibri"/>
                        </a:rPr>
                        <a:t> of the Paper</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Demerits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039253">
                <a:tc>
                  <a:txBody>
                    <a:bodyPr/>
                    <a:lstStyle/>
                    <a:p>
                      <a:pPr marL="0" lvl="0" indent="0" algn="just" rtl="0">
                        <a:lnSpc>
                          <a:spcPct val="150000"/>
                        </a:lnSpc>
                        <a:spcBef>
                          <a:spcPts val="0"/>
                        </a:spcBef>
                        <a:spcAft>
                          <a:spcPts val="0"/>
                        </a:spcAft>
                        <a:buNone/>
                      </a:pPr>
                      <a:r>
                        <a:rPr lang="en-US" sz="1500" dirty="0" smtClean="0">
                          <a:sym typeface="Times New Roman" panose="02020603050405020304"/>
                        </a:rPr>
                        <a:t>2017</a:t>
                      </a: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algn="just" rtl="0">
                        <a:lnSpc>
                          <a:spcPct val="150000"/>
                        </a:lnSpc>
                        <a:spcBef>
                          <a:spcPts val="0"/>
                        </a:spcBef>
                        <a:spcAft>
                          <a:spcPts val="0"/>
                        </a:spcAft>
                        <a:buFont typeface="Arial" panose="020B0604020202020204" pitchFamily="34" charset="0"/>
                        <a:buChar char="•"/>
                      </a:pPr>
                      <a:r>
                        <a:rPr lang="en-IN" sz="1500" strike="noStrike" dirty="0" err="1" smtClean="0">
                          <a:ea typeface="Times New Roman" panose="02020603050405020304"/>
                          <a:cs typeface="+mn-lt"/>
                          <a:sym typeface="Times New Roman" panose="02020603050405020304"/>
                        </a:rPr>
                        <a:t>Jifang</a:t>
                      </a:r>
                      <a:r>
                        <a:rPr lang="en-IN" sz="1500" strike="noStrike" dirty="0" smtClean="0">
                          <a:ea typeface="Times New Roman" panose="02020603050405020304"/>
                          <a:cs typeface="+mn-lt"/>
                          <a:sym typeface="Times New Roman" panose="02020603050405020304"/>
                        </a:rPr>
                        <a:t> Pei, Student </a:t>
                      </a:r>
                    </a:p>
                    <a:p>
                      <a:pPr marL="0" lvl="0" indent="0" algn="just" rtl="0">
                        <a:lnSpc>
                          <a:spcPct val="150000"/>
                        </a:lnSpc>
                        <a:spcBef>
                          <a:spcPts val="0"/>
                        </a:spcBef>
                        <a:spcAft>
                          <a:spcPts val="0"/>
                        </a:spcAft>
                        <a:buNone/>
                      </a:pPr>
                      <a:r>
                        <a:rPr lang="en-IN" sz="1500" strike="noStrike" dirty="0" smtClean="0">
                          <a:ea typeface="Times New Roman" panose="02020603050405020304"/>
                          <a:cs typeface="+mn-lt"/>
                          <a:sym typeface="Times New Roman" panose="02020603050405020304"/>
                        </a:rPr>
                        <a:t>      Member, IEEE. </a:t>
                      </a:r>
                    </a:p>
                    <a:p>
                      <a:pPr marL="285750" lvl="0" indent="-285750" algn="just" rtl="0">
                        <a:lnSpc>
                          <a:spcPct val="150000"/>
                        </a:lnSpc>
                        <a:spcBef>
                          <a:spcPts val="0"/>
                        </a:spcBef>
                        <a:spcAft>
                          <a:spcPts val="0"/>
                        </a:spcAft>
                        <a:buFont typeface="Arial" panose="020B0604020202020204" pitchFamily="34" charset="0"/>
                        <a:buChar char="•"/>
                      </a:pPr>
                      <a:r>
                        <a:rPr lang="en-IN" sz="1500" strike="noStrike" dirty="0" err="1" smtClean="0">
                          <a:ea typeface="Times New Roman" panose="02020603050405020304"/>
                          <a:cs typeface="+mn-lt"/>
                          <a:sym typeface="Times New Roman" panose="02020603050405020304"/>
                        </a:rPr>
                        <a:t>Yulin</a:t>
                      </a:r>
                      <a:r>
                        <a:rPr lang="en-IN" sz="1500" strike="noStrike" dirty="0" smtClean="0">
                          <a:ea typeface="Times New Roman" panose="02020603050405020304"/>
                          <a:cs typeface="+mn-lt"/>
                          <a:sym typeface="Times New Roman" panose="02020603050405020304"/>
                        </a:rPr>
                        <a:t> Huang, Member, IEEE. </a:t>
                      </a:r>
                    </a:p>
                    <a:p>
                      <a:pPr marL="285750" lvl="0" indent="-285750" algn="just" rtl="0">
                        <a:lnSpc>
                          <a:spcPct val="150000"/>
                        </a:lnSpc>
                        <a:spcBef>
                          <a:spcPts val="0"/>
                        </a:spcBef>
                        <a:spcAft>
                          <a:spcPts val="0"/>
                        </a:spcAft>
                        <a:buFont typeface="Arial" panose="020B0604020202020204" pitchFamily="34" charset="0"/>
                        <a:buChar char="•"/>
                      </a:pPr>
                      <a:r>
                        <a:rPr lang="en-IN" sz="1500" strike="noStrike" dirty="0" err="1" smtClean="0">
                          <a:ea typeface="Times New Roman" panose="02020603050405020304"/>
                          <a:cs typeface="+mn-lt"/>
                          <a:sym typeface="Times New Roman" panose="02020603050405020304"/>
                        </a:rPr>
                        <a:t>Weibo</a:t>
                      </a:r>
                      <a:r>
                        <a:rPr lang="en-IN" sz="1500" strike="noStrike" dirty="0" smtClean="0">
                          <a:ea typeface="Times New Roman" panose="02020603050405020304"/>
                          <a:cs typeface="+mn-lt"/>
                          <a:sym typeface="Times New Roman" panose="02020603050405020304"/>
                        </a:rPr>
                        <a:t> </a:t>
                      </a:r>
                      <a:r>
                        <a:rPr lang="en-IN" sz="1500" strike="noStrike" dirty="0" err="1" smtClean="0">
                          <a:ea typeface="Times New Roman" panose="02020603050405020304"/>
                          <a:cs typeface="+mn-lt"/>
                          <a:sym typeface="Times New Roman" panose="02020603050405020304"/>
                        </a:rPr>
                        <a:t>Huo,Yin</a:t>
                      </a:r>
                      <a:r>
                        <a:rPr lang="en-IN" sz="1500" strike="noStrike" dirty="0" smtClean="0">
                          <a:ea typeface="Times New Roman" panose="02020603050405020304"/>
                          <a:cs typeface="+mn-lt"/>
                          <a:sym typeface="Times New Roman" panose="02020603050405020304"/>
                        </a:rPr>
                        <a:t> Zhang, Member, IEEE.</a:t>
                      </a:r>
                    </a:p>
                    <a:p>
                      <a:pPr marL="0" lvl="0" indent="0" algn="just" rtl="0">
                        <a:lnSpc>
                          <a:spcPct val="150000"/>
                        </a:lnSpc>
                        <a:spcBef>
                          <a:spcPts val="0"/>
                        </a:spcBef>
                        <a:spcAft>
                          <a:spcPts val="0"/>
                        </a:spcAft>
                        <a:buNone/>
                      </a:pPr>
                      <a:endParaRPr lang="en-IN" sz="1500" strike="noStrike" dirty="0" smtClean="0">
                        <a:ea typeface="Times New Roman" panose="02020603050405020304"/>
                        <a:cs typeface="+mn-lt"/>
                        <a:sym typeface="Times New Roman" panose="02020603050405020304"/>
                      </a:endParaRPr>
                    </a:p>
                    <a:p>
                      <a:pPr marL="0" lvl="0" indent="0" algn="just" rtl="0">
                        <a:lnSpc>
                          <a:spcPct val="150000"/>
                        </a:lnSpc>
                        <a:spcBef>
                          <a:spcPts val="0"/>
                        </a:spcBef>
                        <a:spcAft>
                          <a:spcPts val="0"/>
                        </a:spcAft>
                        <a:buClr>
                          <a:schemeClr val="dk1"/>
                        </a:buClr>
                        <a:buSzPts val="1100"/>
                        <a:buFont typeface="Arial" panose="020B0604020202020204"/>
                        <a:buNone/>
                      </a:pP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dirty="0" smtClean="0">
                          <a:ea typeface="Times New Roman" panose="02020603050405020304"/>
                          <a:cs typeface="+mn-lt"/>
                          <a:sym typeface="Times New Roman" panose="02020603050405020304"/>
                        </a:rPr>
                        <a:t>SAR Automatic Target Recognition Based on</a:t>
                      </a:r>
                    </a:p>
                    <a:p>
                      <a:pPr marL="0" lvl="0" indent="0" algn="just" rtl="0">
                        <a:lnSpc>
                          <a:spcPct val="150000"/>
                        </a:lnSpc>
                        <a:spcBef>
                          <a:spcPts val="0"/>
                        </a:spcBef>
                        <a:spcAft>
                          <a:spcPts val="0"/>
                        </a:spcAft>
                        <a:buNone/>
                      </a:pPr>
                      <a:r>
                        <a:rPr lang="en-US" sz="1500" dirty="0" err="1" smtClean="0">
                          <a:ea typeface="Times New Roman" panose="02020603050405020304"/>
                          <a:cs typeface="+mn-lt"/>
                          <a:sym typeface="Times New Roman" panose="02020603050405020304"/>
                        </a:rPr>
                        <a:t>Multiview</a:t>
                      </a:r>
                      <a:r>
                        <a:rPr lang="en-US" sz="1500" dirty="0" smtClean="0">
                          <a:ea typeface="Times New Roman" panose="02020603050405020304"/>
                          <a:cs typeface="+mn-lt"/>
                          <a:sym typeface="Times New Roman" panose="02020603050405020304"/>
                        </a:rPr>
                        <a:t> Deep </a:t>
                      </a:r>
                    </a:p>
                    <a:p>
                      <a:pPr marL="0" lvl="0" indent="0" algn="just" rtl="0">
                        <a:lnSpc>
                          <a:spcPct val="150000"/>
                        </a:lnSpc>
                        <a:spcBef>
                          <a:spcPts val="0"/>
                        </a:spcBef>
                        <a:spcAft>
                          <a:spcPts val="0"/>
                        </a:spcAft>
                        <a:buNone/>
                      </a:pPr>
                      <a:r>
                        <a:rPr lang="en-US" sz="1500" dirty="0" smtClean="0">
                          <a:ea typeface="Times New Roman" panose="02020603050405020304"/>
                          <a:cs typeface="+mn-lt"/>
                          <a:sym typeface="Times New Roman" panose="02020603050405020304"/>
                        </a:rPr>
                        <a:t>Learning Framework</a:t>
                      </a:r>
                      <a:endParaRPr lang="en-US"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dirty="0" smtClean="0">
                          <a:ea typeface="Times New Roman" panose="02020603050405020304"/>
                          <a:cs typeface="+mn-lt"/>
                          <a:sym typeface="Times New Roman" panose="02020603050405020304"/>
                        </a:rPr>
                        <a:t>The proposed</a:t>
                      </a:r>
                      <a:r>
                        <a:rPr lang="en-US" sz="1500" baseline="0" dirty="0" smtClean="0">
                          <a:ea typeface="Times New Roman" panose="02020603050405020304"/>
                          <a:cs typeface="+mn-lt"/>
                          <a:sym typeface="Times New Roman" panose="02020603050405020304"/>
                        </a:rPr>
                        <a:t> </a:t>
                      </a:r>
                      <a:r>
                        <a:rPr lang="en-US" sz="1500" dirty="0" smtClean="0">
                          <a:ea typeface="Times New Roman" panose="02020603050405020304"/>
                          <a:cs typeface="+mn-lt"/>
                          <a:sym typeface="Times New Roman" panose="02020603050405020304"/>
                        </a:rPr>
                        <a:t>framework </a:t>
                      </a:r>
                    </a:p>
                    <a:p>
                      <a:pPr marL="0" lvl="0" indent="0" algn="just" rtl="0">
                        <a:lnSpc>
                          <a:spcPct val="150000"/>
                        </a:lnSpc>
                        <a:spcBef>
                          <a:spcPts val="0"/>
                        </a:spcBef>
                        <a:spcAft>
                          <a:spcPts val="0"/>
                        </a:spcAft>
                        <a:buNone/>
                      </a:pPr>
                      <a:r>
                        <a:rPr lang="en-US" sz="1500" dirty="0" smtClean="0">
                          <a:ea typeface="Times New Roman" panose="02020603050405020304"/>
                          <a:cs typeface="+mn-lt"/>
                          <a:sym typeface="Times New Roman" panose="02020603050405020304"/>
                        </a:rPr>
                        <a:t>is able to achieve a superior Recognition</a:t>
                      </a:r>
                    </a:p>
                    <a:p>
                      <a:pPr marL="0" lvl="0" indent="0" algn="just" rtl="0">
                        <a:lnSpc>
                          <a:spcPct val="150000"/>
                        </a:lnSpc>
                        <a:spcBef>
                          <a:spcPts val="0"/>
                        </a:spcBef>
                        <a:spcAft>
                          <a:spcPts val="0"/>
                        </a:spcAft>
                        <a:buNone/>
                      </a:pPr>
                      <a:r>
                        <a:rPr lang="en-US" sz="1500" dirty="0" err="1" smtClean="0">
                          <a:ea typeface="Times New Roman" panose="02020603050405020304"/>
                          <a:cs typeface="+mn-lt"/>
                          <a:sym typeface="Times New Roman" panose="02020603050405020304"/>
                        </a:rPr>
                        <a:t>performance,and</a:t>
                      </a:r>
                      <a:r>
                        <a:rPr lang="en-US" sz="1500" dirty="0" smtClean="0">
                          <a:ea typeface="Times New Roman" panose="02020603050405020304"/>
                          <a:cs typeface="+mn-lt"/>
                          <a:sym typeface="Times New Roman" panose="02020603050405020304"/>
                        </a:rPr>
                        <a:t> requires </a:t>
                      </a:r>
                    </a:p>
                    <a:p>
                      <a:pPr marL="0" lvl="0" indent="0" algn="just" rtl="0">
                        <a:lnSpc>
                          <a:spcPct val="150000"/>
                        </a:lnSpc>
                        <a:spcBef>
                          <a:spcPts val="0"/>
                        </a:spcBef>
                        <a:spcAft>
                          <a:spcPts val="0"/>
                        </a:spcAft>
                        <a:buNone/>
                      </a:pPr>
                      <a:r>
                        <a:rPr lang="en-US" sz="1500" dirty="0" smtClean="0">
                          <a:ea typeface="Times New Roman" panose="02020603050405020304"/>
                          <a:cs typeface="+mn-lt"/>
                          <a:sym typeface="Times New Roman" panose="02020603050405020304"/>
                        </a:rPr>
                        <a:t>only a small number of raw SAR images for network</a:t>
                      </a:r>
                    </a:p>
                    <a:p>
                      <a:pPr marL="0" lvl="0" indent="0" algn="just" rtl="0">
                        <a:lnSpc>
                          <a:spcPct val="150000"/>
                        </a:lnSpc>
                        <a:spcBef>
                          <a:spcPts val="0"/>
                        </a:spcBef>
                        <a:spcAft>
                          <a:spcPts val="0"/>
                        </a:spcAft>
                        <a:buNone/>
                      </a:pPr>
                      <a:r>
                        <a:rPr lang="en-US" sz="1500" dirty="0" smtClean="0">
                          <a:ea typeface="Times New Roman" panose="02020603050405020304"/>
                          <a:cs typeface="+mn-lt"/>
                          <a:sym typeface="Times New Roman" panose="02020603050405020304"/>
                        </a:rPr>
                        <a:t>training samples generation</a:t>
                      </a:r>
                    </a:p>
                    <a:p>
                      <a:pPr marL="0" lvl="0" indent="0" algn="just" rtl="0">
                        <a:lnSpc>
                          <a:spcPct val="150000"/>
                        </a:lnSpc>
                        <a:spcBef>
                          <a:spcPts val="0"/>
                        </a:spcBef>
                        <a:spcAft>
                          <a:spcPts val="0"/>
                        </a:spcAft>
                        <a:buNone/>
                      </a:pPr>
                      <a:endParaRPr sz="1500" strike="noStrik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800"/>
                        </a:spcBef>
                        <a:spcAft>
                          <a:spcPts val="0"/>
                        </a:spcAft>
                        <a:buClrTx/>
                        <a:buSzTx/>
                        <a:buFontTx/>
                        <a:buNone/>
                        <a:tabLst/>
                        <a:defRPr/>
                      </a:pPr>
                      <a:r>
                        <a:rPr lang="en-US" sz="1500" dirty="0" smtClean="0">
                          <a:solidFill>
                            <a:schemeClr val="dk1"/>
                          </a:solidFill>
                          <a:ea typeface="Times New Roman" panose="02020603050405020304"/>
                          <a:cs typeface="+mn-lt"/>
                          <a:sym typeface="Times New Roman" panose="02020603050405020304"/>
                        </a:rPr>
                        <a:t>However, it is too difficult to effectively </a:t>
                      </a:r>
                      <a:r>
                        <a:rPr lang="en-US" sz="1500" dirty="0" err="1" smtClean="0">
                          <a:solidFill>
                            <a:schemeClr val="dk1"/>
                          </a:solidFill>
                          <a:ea typeface="Times New Roman" panose="02020603050405020304"/>
                          <a:cs typeface="+mn-lt"/>
                          <a:sym typeface="Times New Roman" panose="02020603050405020304"/>
                        </a:rPr>
                        <a:t>trainthe</a:t>
                      </a:r>
                      <a:r>
                        <a:rPr lang="en-US" sz="1500" dirty="0" smtClean="0">
                          <a:solidFill>
                            <a:schemeClr val="dk1"/>
                          </a:solidFill>
                          <a:ea typeface="Times New Roman" panose="02020603050405020304"/>
                          <a:cs typeface="+mn-lt"/>
                          <a:sym typeface="Times New Roman" panose="02020603050405020304"/>
                        </a:rPr>
                        <a:t> deep neural networks with limited raw SAR images</a:t>
                      </a:r>
                    </a:p>
                    <a:p>
                      <a:pPr marL="0" lvl="0" indent="0" algn="just" rtl="0">
                        <a:lnSpc>
                          <a:spcPct val="150000"/>
                        </a:lnSpc>
                        <a:spcBef>
                          <a:spcPts val="800"/>
                        </a:spcBef>
                        <a:spcAft>
                          <a:spcPts val="0"/>
                        </a:spcAft>
                        <a:buNone/>
                      </a:pP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62899750"/>
              </p:ext>
            </p:extLst>
          </p:nvPr>
        </p:nvGraphicFramePr>
        <p:xfrm>
          <a:off x="313900" y="5759356"/>
          <a:ext cx="11313994" cy="600501"/>
        </p:xfrm>
        <a:graphic>
          <a:graphicData uri="http://schemas.openxmlformats.org/drawingml/2006/table">
            <a:tbl>
              <a:tblPr/>
              <a:tblGrid>
                <a:gridCol w="11313994"/>
              </a:tblGrid>
              <a:tr h="600501">
                <a:tc>
                  <a:txBody>
                    <a:bodyPr/>
                    <a:lstStyle/>
                    <a:p>
                      <a:r>
                        <a:rPr lang="en-US" sz="1500" b="1" dirty="0" smtClean="0">
                          <a:latin typeface="Times New Roman" panose="02020603050405020304" pitchFamily="18" charset="0"/>
                          <a:cs typeface="Times New Roman" panose="02020603050405020304" pitchFamily="18" charset="0"/>
                        </a:rPr>
                        <a:t>Link of the paper</a:t>
                      </a:r>
                      <a:endParaRPr lang="en-IN" sz="15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186141"/>
              </p:ext>
            </p:extLst>
          </p:nvPr>
        </p:nvGraphicFramePr>
        <p:xfrm>
          <a:off x="1992573" y="5732060"/>
          <a:ext cx="9621672" cy="614149"/>
        </p:xfrm>
        <a:graphic>
          <a:graphicData uri="http://schemas.openxmlformats.org/drawingml/2006/table">
            <a:tbl>
              <a:tblPr/>
              <a:tblGrid>
                <a:gridCol w="9621672"/>
              </a:tblGrid>
              <a:tr h="614149">
                <a:tc>
                  <a:txBody>
                    <a:bodyPr/>
                    <a:lstStyle/>
                    <a:p>
                      <a:r>
                        <a:rPr lang="en-IN" sz="2000" b="1" dirty="0" smtClean="0">
                          <a:latin typeface="Times New Roman" panose="02020603050405020304" pitchFamily="18" charset="0"/>
                          <a:cs typeface="Times New Roman" panose="02020603050405020304" pitchFamily="18" charset="0"/>
                        </a:rPr>
                        <a:t>https://ieeexplore.ieee.org/document/8207785</a:t>
                      </a:r>
                      <a:endParaRPr lang="en-IN" sz="20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2" name="Rectangle 1"/>
          <p:cNvSpPr/>
          <p:nvPr/>
        </p:nvSpPr>
        <p:spPr>
          <a:xfrm>
            <a:off x="3388228" y="293198"/>
            <a:ext cx="4500178" cy="535531"/>
          </a:xfrm>
          <a:prstGeom prst="rect">
            <a:avLst/>
          </a:prstGeom>
        </p:spPr>
        <p:txBody>
          <a:bodyPr wrap="square">
            <a:spAutoFit/>
          </a:bodyPr>
          <a:lstStyle/>
          <a:p>
            <a:pPr lvl="0" algn="ctr">
              <a:lnSpc>
                <a:spcPct val="90000"/>
              </a:lnSpc>
            </a:pPr>
            <a:r>
              <a:rPr lang="en-US" sz="3200" dirty="0">
                <a:latin typeface="Times New Roman" panose="02020603050405020304" pitchFamily="18" charset="0"/>
                <a:ea typeface="Calibri"/>
                <a:cs typeface="Times New Roman" panose="02020603050405020304" pitchFamily="18" charset="0"/>
                <a:sym typeface="Calibri"/>
              </a:rPr>
              <a:t>LITERATURE SURVEY</a:t>
            </a:r>
            <a:endParaRPr lang="en-US" sz="32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1388978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3" name="Google Shape;630;p11"/>
          <p:cNvSpPr/>
          <p:nvPr/>
        </p:nvSpPr>
        <p:spPr>
          <a:xfrm>
            <a:off x="433037" y="272954"/>
            <a:ext cx="10853662" cy="411765"/>
          </a:xfrm>
          <a:prstGeom prst="rect">
            <a:avLst/>
          </a:prstGeom>
          <a:noFill/>
          <a:ln>
            <a:noFill/>
          </a:ln>
        </p:spPr>
        <p:txBody>
          <a:bodyPr spcFirstLastPara="1" wrap="square" lIns="90000" tIns="45000" rIns="90000" bIns="45000" anchor="ctr" anchorCtr="0">
            <a:noAutofit/>
          </a:bodyPr>
          <a:lstStyle/>
          <a:p>
            <a:pPr marL="0" marR="0" lvl="0" indent="0" algn="just" rtl="0">
              <a:lnSpc>
                <a:spcPct val="90000"/>
              </a:lnSpc>
              <a:spcBef>
                <a:spcPts val="0"/>
              </a:spcBef>
              <a:spcAft>
                <a:spcPts val="0"/>
              </a:spcAft>
              <a:buNone/>
            </a:pPr>
            <a:endParaRPr sz="320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4" name="Google Shape;629;p11"/>
          <p:cNvGraphicFramePr/>
          <p:nvPr>
            <p:extLst>
              <p:ext uri="{D42A27DB-BD31-4B8C-83A1-F6EECF244321}">
                <p14:modId xmlns:p14="http://schemas.microsoft.com/office/powerpoint/2010/main" val="4182440599"/>
              </p:ext>
            </p:extLst>
          </p:nvPr>
        </p:nvGraphicFramePr>
        <p:xfrm>
          <a:off x="310190" y="942852"/>
          <a:ext cx="11325925" cy="4816503"/>
        </p:xfrm>
        <a:graphic>
          <a:graphicData uri="http://schemas.openxmlformats.org/drawingml/2006/table">
            <a:tbl>
              <a:tblPr>
                <a:tableStyleId>{E1944C48-8558-46E7-899A-A338BEA35C6E}</a:tableStyleId>
              </a:tblPr>
              <a:tblGrid>
                <a:gridCol w="1696031">
                  <a:extLst>
                    <a:ext uri="{9D8B030D-6E8A-4147-A177-3AD203B41FA5}">
                      <a16:colId xmlns:a16="http://schemas.microsoft.com/office/drawing/2014/main" xmlns="" val="20000"/>
                    </a:ext>
                  </a:extLst>
                </a:gridCol>
                <a:gridCol w="2074459">
                  <a:extLst>
                    <a:ext uri="{9D8B030D-6E8A-4147-A177-3AD203B41FA5}">
                      <a16:colId xmlns:a16="http://schemas.microsoft.com/office/drawing/2014/main" xmlns="" val="20001"/>
                    </a:ext>
                  </a:extLst>
                </a:gridCol>
                <a:gridCol w="2115403">
                  <a:extLst>
                    <a:ext uri="{9D8B030D-6E8A-4147-A177-3AD203B41FA5}">
                      <a16:colId xmlns:a16="http://schemas.microsoft.com/office/drawing/2014/main" xmlns="" val="20002"/>
                    </a:ext>
                  </a:extLst>
                </a:gridCol>
                <a:gridCol w="2506757">
                  <a:extLst>
                    <a:ext uri="{9D8B030D-6E8A-4147-A177-3AD203B41FA5}">
                      <a16:colId xmlns:a16="http://schemas.microsoft.com/office/drawing/2014/main" xmlns="" val="20003"/>
                    </a:ext>
                  </a:extLst>
                </a:gridCol>
                <a:gridCol w="2933275">
                  <a:extLst>
                    <a:ext uri="{9D8B030D-6E8A-4147-A177-3AD203B41FA5}">
                      <a16:colId xmlns:a16="http://schemas.microsoft.com/office/drawing/2014/main" xmlns="" val="20004"/>
                    </a:ext>
                  </a:extLst>
                </a:gridCol>
              </a:tblGrid>
              <a:tr h="712102">
                <a:tc>
                  <a:txBody>
                    <a:bodyPr/>
                    <a:lstStyle/>
                    <a:p>
                      <a:pPr marL="0" lvl="0" indent="0" algn="just" rtl="0">
                        <a:lnSpc>
                          <a:spcPct val="150000"/>
                        </a:lnSpc>
                        <a:spcBef>
                          <a:spcPts val="0"/>
                        </a:spcBef>
                        <a:spcAft>
                          <a:spcPts val="0"/>
                        </a:spcAft>
                        <a:buNone/>
                      </a:pPr>
                      <a:r>
                        <a:rPr lang="en-US" sz="1500" b="1" strike="noStrike" dirty="0" smtClean="0">
                          <a:sym typeface="Calibri"/>
                        </a:rPr>
                        <a:t>Year </a:t>
                      </a:r>
                      <a:r>
                        <a:rPr lang="en-US" sz="1500" b="1" strike="noStrike" baseline="0" dirty="0" smtClean="0">
                          <a:sym typeface="Calibri"/>
                        </a:rPr>
                        <a:t>of</a:t>
                      </a:r>
                    </a:p>
                    <a:p>
                      <a:pPr marL="0" lvl="0" indent="0" algn="just" rtl="0">
                        <a:lnSpc>
                          <a:spcPct val="150000"/>
                        </a:lnSpc>
                        <a:spcBef>
                          <a:spcPts val="0"/>
                        </a:spcBef>
                        <a:spcAft>
                          <a:spcPts val="0"/>
                        </a:spcAft>
                        <a:buNone/>
                      </a:pPr>
                      <a:r>
                        <a:rPr lang="en-US" sz="1500" b="1" strike="noStrike" baseline="0" dirty="0" smtClean="0">
                          <a:solidFill>
                            <a:srgbClr val="000000"/>
                          </a:solidFill>
                          <a:latin typeface="Times New Roman" panose="02020603050405020304" pitchFamily="18" charset="0"/>
                          <a:ea typeface="Calibri"/>
                          <a:cs typeface="Times New Roman" panose="02020603050405020304" pitchFamily="18" charset="0"/>
                          <a:sym typeface="Calibri"/>
                        </a:rPr>
                        <a:t>Publishing</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500" b="1" strike="noStrike" dirty="0" smtClean="0">
                          <a:sym typeface="Calibri"/>
                        </a:rPr>
                        <a:t>Author</a:t>
                      </a:r>
                      <a:r>
                        <a:rPr lang="en-US" sz="1500" b="1" strike="noStrike" baseline="0" dirty="0" smtClean="0">
                          <a:sym typeface="Calibri"/>
                        </a:rPr>
                        <a:t> Name</a:t>
                      </a:r>
                      <a:endParaRPr lang="en-US" sz="1500" b="1" strike="noStrike" dirty="0" smtClean="0">
                        <a:sym typeface="Calibri"/>
                      </a:endParaRPr>
                    </a:p>
                    <a:p>
                      <a:pPr marL="0" lvl="0" indent="0" algn="just" rtl="0">
                        <a:lnSpc>
                          <a:spcPct val="150000"/>
                        </a:lnSpc>
                        <a:spcBef>
                          <a:spcPts val="0"/>
                        </a:spcBef>
                        <a:spcAft>
                          <a:spcPts val="0"/>
                        </a:spcAft>
                        <a:buNone/>
                      </a:pP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Title</a:t>
                      </a:r>
                      <a:r>
                        <a:rPr lang="en-US" sz="1500" b="1" strike="noStrike" baseline="0" dirty="0" smtClean="0">
                          <a:sym typeface="Calibri"/>
                        </a:rPr>
                        <a:t> of the Paper</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b="1" strike="noStrike" dirty="0" smtClean="0">
                          <a:sym typeface="Calibri"/>
                        </a:rPr>
                        <a:t>Demerits</a:t>
                      </a:r>
                      <a:endParaRPr lang="en-US" sz="1500" b="1" strike="noStrike" dirty="0">
                        <a:solidFill>
                          <a:srgbClr val="000000"/>
                        </a:solidFill>
                        <a:latin typeface="Times New Roman" panose="02020603050405020304" pitchFamily="18" charset="0"/>
                        <a:ea typeface="Calibri"/>
                        <a:cs typeface="Times New Roman" panose="02020603050405020304" pitchFamily="18" charset="0"/>
                        <a:sym typeface="Calibri"/>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039253">
                <a:tc>
                  <a:txBody>
                    <a:bodyPr/>
                    <a:lstStyle/>
                    <a:p>
                      <a:pPr marL="0" lvl="0" indent="0" algn="just" rtl="0">
                        <a:lnSpc>
                          <a:spcPct val="150000"/>
                        </a:lnSpc>
                        <a:spcBef>
                          <a:spcPts val="0"/>
                        </a:spcBef>
                        <a:spcAft>
                          <a:spcPts val="0"/>
                        </a:spcAft>
                        <a:buNone/>
                      </a:pPr>
                      <a:r>
                        <a:rPr lang="en-US" sz="1500" dirty="0" smtClean="0">
                          <a:sym typeface="Times New Roman" panose="02020603050405020304"/>
                        </a:rPr>
                        <a:t>2016</a:t>
                      </a: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Clr>
                          <a:schemeClr val="dk1"/>
                        </a:buClr>
                        <a:buSzPts val="1100"/>
                        <a:buFont typeface="Arial" panose="020B0604020202020204"/>
                        <a:buNone/>
                      </a:pPr>
                      <a:r>
                        <a:rPr sz="1500" dirty="0" err="1" smtClean="0">
                          <a:sym typeface="Times New Roman" panose="02020603050405020304"/>
                        </a:rPr>
                        <a:t>Chunlei</a:t>
                      </a:r>
                      <a:r>
                        <a:rPr lang="en-US" sz="1500" baseline="0" dirty="0" smtClean="0">
                          <a:sym typeface="Times New Roman" panose="02020603050405020304"/>
                        </a:rPr>
                        <a:t> </a:t>
                      </a:r>
                      <a:r>
                        <a:rPr sz="1500" dirty="0" err="1" smtClean="0">
                          <a:sym typeface="Times New Roman" panose="02020603050405020304"/>
                        </a:rPr>
                        <a:t>Huo</a:t>
                      </a:r>
                      <a:r>
                        <a:rPr sz="1500" dirty="0">
                          <a:sym typeface="Times New Roman" panose="02020603050405020304"/>
                        </a:rPr>
                        <a:t>, Member IEEE, </a:t>
                      </a:r>
                      <a:r>
                        <a:rPr sz="1500" dirty="0" err="1">
                          <a:sym typeface="Times New Roman" panose="02020603050405020304"/>
                        </a:rPr>
                        <a:t>Zhixin</a:t>
                      </a:r>
                      <a:r>
                        <a:rPr sz="1500" dirty="0">
                          <a:sym typeface="Times New Roman" panose="02020603050405020304"/>
                        </a:rPr>
                        <a:t> Zhou, Kun Ding, </a:t>
                      </a:r>
                      <a:r>
                        <a:rPr sz="1500" dirty="0" err="1">
                          <a:sym typeface="Times New Roman" panose="02020603050405020304"/>
                        </a:rPr>
                        <a:t>Chunhong</a:t>
                      </a:r>
                      <a:r>
                        <a:rPr sz="1500" dirty="0">
                          <a:sym typeface="Times New Roman" panose="02020603050405020304"/>
                        </a:rPr>
                        <a:t> Pan</a:t>
                      </a: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dirty="0" smtClean="0">
                          <a:sym typeface="Times New Roman" panose="02020603050405020304"/>
                        </a:rPr>
                        <a:t>Online Target</a:t>
                      </a:r>
                    </a:p>
                    <a:p>
                      <a:pPr marL="0" lvl="0" indent="0" algn="just" rtl="0">
                        <a:lnSpc>
                          <a:spcPct val="150000"/>
                        </a:lnSpc>
                        <a:spcBef>
                          <a:spcPts val="0"/>
                        </a:spcBef>
                        <a:spcAft>
                          <a:spcPts val="0"/>
                        </a:spcAft>
                        <a:buNone/>
                      </a:pPr>
                      <a:r>
                        <a:rPr lang="en-US" sz="1500" dirty="0" smtClean="0">
                          <a:sym typeface="Times New Roman" panose="02020603050405020304"/>
                        </a:rPr>
                        <a:t>Recognition for </a:t>
                      </a:r>
                    </a:p>
                    <a:p>
                      <a:pPr marL="0" lvl="0" indent="0" algn="just" rtl="0">
                        <a:lnSpc>
                          <a:spcPct val="150000"/>
                        </a:lnSpc>
                        <a:spcBef>
                          <a:spcPts val="0"/>
                        </a:spcBef>
                        <a:spcAft>
                          <a:spcPts val="0"/>
                        </a:spcAft>
                        <a:buNone/>
                      </a:pPr>
                      <a:r>
                        <a:rPr lang="en-US" sz="1500" dirty="0" smtClean="0">
                          <a:sym typeface="Times New Roman" panose="02020603050405020304"/>
                        </a:rPr>
                        <a:t>Time-sensitive Space</a:t>
                      </a:r>
                    </a:p>
                    <a:p>
                      <a:pPr marL="0" lvl="0" indent="0" algn="just" rtl="0">
                        <a:lnSpc>
                          <a:spcPct val="150000"/>
                        </a:lnSpc>
                        <a:spcBef>
                          <a:spcPts val="0"/>
                        </a:spcBef>
                        <a:spcAft>
                          <a:spcPts val="0"/>
                        </a:spcAft>
                        <a:buNone/>
                      </a:pPr>
                      <a:r>
                        <a:rPr lang="en-US" sz="1500" dirty="0" smtClean="0">
                          <a:sym typeface="Times New Roman" panose="02020603050405020304"/>
                        </a:rPr>
                        <a:t>Information Networks</a:t>
                      </a:r>
                      <a:endParaRPr lang="en-US"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1500" strike="noStrike" dirty="0" smtClean="0">
                          <a:sym typeface="Times New Roman" panose="02020603050405020304"/>
                        </a:rPr>
                        <a:t>T</a:t>
                      </a:r>
                      <a:r>
                        <a:rPr sz="1500" strike="noStrike" dirty="0">
                          <a:sym typeface="Times New Roman" panose="02020603050405020304"/>
                        </a:rPr>
                        <a:t>he proposed approach is more promising for </a:t>
                      </a:r>
                      <a:r>
                        <a:rPr sz="1500" strike="noStrike" dirty="0" smtClean="0">
                          <a:sym typeface="Times New Roman" panose="02020603050405020304"/>
                        </a:rPr>
                        <a:t>time-sensitive</a:t>
                      </a:r>
                      <a:r>
                        <a:rPr lang="en-US" sz="1500" strike="noStrike" dirty="0" smtClean="0">
                          <a:sym typeface="Times New Roman" panose="02020603050405020304"/>
                        </a:rPr>
                        <a:t> </a:t>
                      </a:r>
                      <a:r>
                        <a:rPr sz="1500" strike="noStrike" dirty="0" smtClean="0">
                          <a:sym typeface="Times New Roman" panose="02020603050405020304"/>
                        </a:rPr>
                        <a:t>space </a:t>
                      </a:r>
                      <a:endParaRPr lang="en-US" sz="1500" strike="noStrike" dirty="0" smtClean="0">
                        <a:sym typeface="Times New Roman" panose="02020603050405020304"/>
                      </a:endParaRPr>
                    </a:p>
                    <a:p>
                      <a:pPr marL="0" lvl="0" indent="0" algn="just" rtl="0">
                        <a:lnSpc>
                          <a:spcPct val="150000"/>
                        </a:lnSpc>
                        <a:spcBef>
                          <a:spcPts val="0"/>
                        </a:spcBef>
                        <a:spcAft>
                          <a:spcPts val="0"/>
                        </a:spcAft>
                        <a:buNone/>
                      </a:pPr>
                      <a:r>
                        <a:rPr sz="1500" strike="noStrike" dirty="0" smtClean="0">
                          <a:sym typeface="Times New Roman" panose="02020603050405020304"/>
                        </a:rPr>
                        <a:t>information </a:t>
                      </a:r>
                      <a:r>
                        <a:rPr sz="1500" strike="noStrike" dirty="0">
                          <a:sym typeface="Times New Roman" panose="02020603050405020304"/>
                        </a:rPr>
                        <a:t>networks</a:t>
                      </a:r>
                      <a:endParaRPr sz="1500" strike="noStrik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just" rtl="0">
                        <a:lnSpc>
                          <a:spcPct val="150000"/>
                        </a:lnSpc>
                        <a:spcBef>
                          <a:spcPts val="800"/>
                        </a:spcBef>
                        <a:spcAft>
                          <a:spcPts val="0"/>
                        </a:spcAft>
                        <a:buNone/>
                      </a:pPr>
                      <a:r>
                        <a:rPr sz="1500" dirty="0" smtClean="0">
                          <a:sym typeface="Times New Roman" panose="02020603050405020304"/>
                        </a:rPr>
                        <a:t>The </a:t>
                      </a:r>
                      <a:r>
                        <a:rPr sz="1500" dirty="0">
                          <a:sym typeface="Times New Roman" panose="02020603050405020304"/>
                        </a:rPr>
                        <a:t>key difficulties of online target recognition </a:t>
                      </a:r>
                      <a:r>
                        <a:rPr sz="1500" dirty="0" smtClean="0">
                          <a:sym typeface="Times New Roman" panose="02020603050405020304"/>
                        </a:rPr>
                        <a:t>task</a:t>
                      </a:r>
                      <a:r>
                        <a:rPr lang="en-US" sz="1500" dirty="0" smtClean="0">
                          <a:sym typeface="Times New Roman" panose="02020603050405020304"/>
                        </a:rPr>
                        <a:t> </a:t>
                      </a:r>
                      <a:r>
                        <a:rPr sz="1500" dirty="0" smtClean="0">
                          <a:sym typeface="Times New Roman" panose="02020603050405020304"/>
                        </a:rPr>
                        <a:t>for </a:t>
                      </a:r>
                      <a:r>
                        <a:rPr sz="1500" dirty="0">
                          <a:sym typeface="Times New Roman" panose="02020603050405020304"/>
                        </a:rPr>
                        <a:t>space information networks lie in the </a:t>
                      </a:r>
                      <a:r>
                        <a:rPr sz="1500" dirty="0" smtClean="0">
                          <a:sym typeface="Times New Roman" panose="02020603050405020304"/>
                        </a:rPr>
                        <a:t>contradiction</a:t>
                      </a:r>
                      <a:r>
                        <a:rPr lang="en-US" sz="1500" dirty="0" smtClean="0">
                          <a:sym typeface="Times New Roman" panose="02020603050405020304"/>
                        </a:rPr>
                        <a:t> between time </a:t>
                      </a:r>
                      <a:r>
                        <a:rPr sz="1500" dirty="0" smtClean="0">
                          <a:sym typeface="Times New Roman" panose="02020603050405020304"/>
                        </a:rPr>
                        <a:t>sensitive </a:t>
                      </a:r>
                      <a:r>
                        <a:rPr sz="1500" dirty="0">
                          <a:sym typeface="Times New Roman" panose="02020603050405020304"/>
                        </a:rPr>
                        <a:t>response requirement and resource constraints</a:t>
                      </a:r>
                      <a:endParaRPr sz="15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400" marR="6840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62899750"/>
              </p:ext>
            </p:extLst>
          </p:nvPr>
        </p:nvGraphicFramePr>
        <p:xfrm>
          <a:off x="313900" y="5759356"/>
          <a:ext cx="11313994" cy="600501"/>
        </p:xfrm>
        <a:graphic>
          <a:graphicData uri="http://schemas.openxmlformats.org/drawingml/2006/table">
            <a:tbl>
              <a:tblPr/>
              <a:tblGrid>
                <a:gridCol w="11313994"/>
              </a:tblGrid>
              <a:tr h="600501">
                <a:tc>
                  <a:txBody>
                    <a:bodyPr/>
                    <a:lstStyle/>
                    <a:p>
                      <a:r>
                        <a:rPr lang="en-US" sz="1500" b="1" dirty="0" smtClean="0">
                          <a:latin typeface="Times New Roman" panose="02020603050405020304" pitchFamily="18" charset="0"/>
                          <a:cs typeface="Times New Roman" panose="02020603050405020304" pitchFamily="18" charset="0"/>
                        </a:rPr>
                        <a:t>Link of the paper</a:t>
                      </a:r>
                      <a:endParaRPr lang="en-IN" sz="15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61635373"/>
              </p:ext>
            </p:extLst>
          </p:nvPr>
        </p:nvGraphicFramePr>
        <p:xfrm>
          <a:off x="1992573" y="5732060"/>
          <a:ext cx="9621672" cy="614149"/>
        </p:xfrm>
        <a:graphic>
          <a:graphicData uri="http://schemas.openxmlformats.org/drawingml/2006/table">
            <a:tbl>
              <a:tblPr/>
              <a:tblGrid>
                <a:gridCol w="9621672"/>
              </a:tblGrid>
              <a:tr h="614149">
                <a:tc>
                  <a:txBody>
                    <a:bodyPr/>
                    <a:lstStyle/>
                    <a:p>
                      <a:r>
                        <a:rPr lang="en-IN" sz="2000" b="1" dirty="0" smtClean="0">
                          <a:latin typeface="Times New Roman" panose="02020603050405020304" pitchFamily="18" charset="0"/>
                          <a:cs typeface="Times New Roman" panose="02020603050405020304" pitchFamily="18" charset="0"/>
                        </a:rPr>
                        <a:t>https://ieeexplore.ieee.org/document/7822901</a:t>
                      </a:r>
                      <a:endParaRPr lang="en-IN" sz="2000" b="1"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2" name="Rectangle 1"/>
          <p:cNvSpPr/>
          <p:nvPr/>
        </p:nvSpPr>
        <p:spPr>
          <a:xfrm>
            <a:off x="3483763" y="245657"/>
            <a:ext cx="4378314" cy="535531"/>
          </a:xfrm>
          <a:prstGeom prst="rect">
            <a:avLst/>
          </a:prstGeom>
        </p:spPr>
        <p:txBody>
          <a:bodyPr wrap="none">
            <a:spAutoFit/>
          </a:bodyPr>
          <a:lstStyle/>
          <a:p>
            <a:pPr lvl="0" algn="ctr">
              <a:lnSpc>
                <a:spcPct val="90000"/>
              </a:lnSpc>
            </a:pPr>
            <a:r>
              <a:rPr lang="en-US" sz="3200" dirty="0">
                <a:latin typeface="Times New Roman" panose="02020603050405020304" pitchFamily="18" charset="0"/>
                <a:ea typeface="Calibri"/>
                <a:cs typeface="Times New Roman" panose="02020603050405020304" pitchFamily="18" charset="0"/>
                <a:sym typeface="Calibri"/>
              </a:rPr>
              <a:t>LITERATURE SURVEY</a:t>
            </a:r>
            <a:endParaRPr lang="en-US" sz="32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698011" y="2334648"/>
            <a:ext cx="10530195" cy="4352756"/>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Hardware Requirements: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PC</a:t>
            </a:r>
          </a:p>
          <a:p>
            <a:pPr>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RAM  : 4 GB</a:t>
            </a:r>
          </a:p>
          <a:p>
            <a:pPr>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Processor : i3</a:t>
            </a:r>
          </a:p>
          <a:p>
            <a:pPr>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Hard disk : 500GB </a:t>
            </a:r>
          </a:p>
          <a:p>
            <a:pPr marL="0" indent="0">
              <a:buNone/>
            </a:pPr>
            <a:r>
              <a:rPr lang="en-US" sz="1900" dirty="0" smtClean="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OS : Windows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Language:</a:t>
            </a:r>
          </a:p>
          <a:p>
            <a:pPr>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Python</a:t>
            </a:r>
            <a:endParaRPr lang="en-US" sz="1900" dirty="0">
              <a:latin typeface="Times New Roman" panose="02020603050405020304" pitchFamily="18" charset="0"/>
              <a:cs typeface="Times New Roman" panose="02020603050405020304" pitchFamily="18" charset="0"/>
            </a:endParaRPr>
          </a:p>
          <a:p>
            <a:pPr marL="0" indent="0">
              <a:buNone/>
            </a:pPr>
            <a:endParaRPr lang="en-US" sz="2400" dirty="0"/>
          </a:p>
          <a:p>
            <a:pPr marL="0" indent="0">
              <a:buNone/>
            </a:pPr>
            <a:endParaRPr lang="en-US" sz="2400" dirty="0"/>
          </a:p>
          <a:p>
            <a:pPr marL="0" indent="0">
              <a:buNone/>
            </a:pPr>
            <a:r>
              <a:rPr lang="en-US" sz="2400" dirty="0"/>
              <a:t> </a:t>
            </a:r>
          </a:p>
          <a:p>
            <a:endParaRPr lang="en-US" sz="2400" dirty="0"/>
          </a:p>
          <a:p>
            <a:endParaRPr lang="en-IN" sz="2400" dirty="0"/>
          </a:p>
        </p:txBody>
      </p:sp>
      <p:sp>
        <p:nvSpPr>
          <p:cNvPr id="3" name="Title 2"/>
          <p:cNvSpPr>
            <a:spLocks noGrp="1"/>
          </p:cNvSpPr>
          <p:nvPr>
            <p:ph type="title"/>
          </p:nvPr>
        </p:nvSpPr>
        <p:spPr>
          <a:xfrm>
            <a:off x="575181" y="947418"/>
            <a:ext cx="9642288" cy="654518"/>
          </a:xfrm>
        </p:spPr>
        <p:txBody>
          <a:bodyPr>
            <a:norm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    TECHNOLOGY STACK</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196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996764" y="2329311"/>
            <a:ext cx="10085218" cy="4426331"/>
          </a:xfrm>
          <a:ln>
            <a:solidFill>
              <a:schemeClr val="tx1"/>
            </a:solidFill>
            <a:prstDash val="sysDot"/>
          </a:ln>
        </p:spPr>
        <p:txBody>
          <a:bodyPr/>
          <a:lstStyle/>
          <a:p>
            <a:pPr marL="0" indent="0">
              <a:buNone/>
            </a:pPr>
            <a:r>
              <a:rPr lang="en-US" dirty="0" smtClean="0"/>
              <a:t>.</a:t>
            </a:r>
            <a:endParaRPr lang="en-IN" dirty="0"/>
          </a:p>
        </p:txBody>
      </p:sp>
      <p:sp>
        <p:nvSpPr>
          <p:cNvPr id="3" name="Title 2"/>
          <p:cNvSpPr>
            <a:spLocks noGrp="1"/>
          </p:cNvSpPr>
          <p:nvPr>
            <p:ph type="title"/>
          </p:nvPr>
        </p:nvSpPr>
        <p:spPr>
          <a:xfrm>
            <a:off x="1170223" y="970107"/>
            <a:ext cx="9642288" cy="654518"/>
          </a:xfrm>
        </p:spPr>
        <p:txBody>
          <a:bodyPr/>
          <a:lstStyle/>
          <a:p>
            <a:pPr algn="ctr"/>
            <a:r>
              <a:rPr lang="en-US" sz="2000" dirty="0">
                <a:solidFill>
                  <a:schemeClr val="bg1"/>
                </a:solidFill>
                <a:latin typeface="Times New Roman" pitchFamily="18" charset="0"/>
                <a:cs typeface="Times New Roman" pitchFamily="18" charset="0"/>
              </a:rPr>
              <a:t>ARCHITECTURE DIAGRAM</a:t>
            </a:r>
            <a:endParaRPr lang="en-IN" dirty="0">
              <a:latin typeface="Times New Roman" pitchFamily="18" charset="0"/>
              <a:cs typeface="Times New Roman"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2841826" y="2367820"/>
            <a:ext cx="1409700" cy="1409700"/>
          </a:xfrm>
          <a:prstGeom prst="rect">
            <a:avLst/>
          </a:prstGeom>
        </p:spPr>
      </p:pic>
      <p:pic>
        <p:nvPicPr>
          <p:cNvPr id="7" name="Picture 6"/>
          <p:cNvPicPr/>
          <p:nvPr/>
        </p:nvPicPr>
        <p:blipFill>
          <a:blip r:embed="rId4"/>
          <a:stretch>
            <a:fillRect/>
          </a:stretch>
        </p:blipFill>
        <p:spPr>
          <a:xfrm>
            <a:off x="6798950" y="4240799"/>
            <a:ext cx="2252609" cy="25090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5915" y="2367820"/>
            <a:ext cx="2038681" cy="1520225"/>
          </a:xfrm>
          <a:prstGeom prst="rect">
            <a:avLst/>
          </a:prstGeom>
        </p:spPr>
      </p:pic>
      <p:sp>
        <p:nvSpPr>
          <p:cNvPr id="10" name="TextBox 9"/>
          <p:cNvSpPr txBox="1"/>
          <p:nvPr/>
        </p:nvSpPr>
        <p:spPr>
          <a:xfrm>
            <a:off x="1313855" y="2900271"/>
            <a:ext cx="121088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Raw image</a:t>
            </a:r>
            <a:endParaRPr lang="en-US"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178710" y="2900271"/>
            <a:ext cx="1633801"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Pre processing </a:t>
            </a:r>
            <a:endParaRPr lang="en-US" sz="16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811197" y="4823901"/>
            <a:ext cx="2225919" cy="830997"/>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Novel architecture (modified </a:t>
            </a:r>
            <a:r>
              <a:rPr lang="en-US" sz="1600" dirty="0" err="1" smtClean="0">
                <a:latin typeface="Times New Roman" panose="02020603050405020304" pitchFamily="18" charset="0"/>
                <a:cs typeface="Times New Roman" panose="02020603050405020304" pitchFamily="18" charset="0"/>
              </a:rPr>
              <a:t>squeezenet</a:t>
            </a:r>
            <a:r>
              <a:rPr lang="en-US" sz="1600" dirty="0" smtClean="0">
                <a:latin typeface="Times New Roman" panose="02020603050405020304" pitchFamily="18" charset="0"/>
                <a:cs typeface="Times New Roman" panose="02020603050405020304" pitchFamily="18" charset="0"/>
              </a:rPr>
              <a:t> algorithm)</a:t>
            </a:r>
            <a:endParaRPr lang="en-US" sz="16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79835" y="4823901"/>
            <a:ext cx="1559843" cy="1077218"/>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Output of space craft and asteroids with bounding box</a:t>
            </a:r>
            <a:endParaRPr lang="en-US" sz="1600" dirty="0">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a:off x="4743847" y="3127932"/>
            <a:ext cx="15614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952550" y="3902245"/>
            <a:ext cx="0" cy="338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682431" y="5146680"/>
            <a:ext cx="1684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WhatsApp Image 2021-03-24 at 9.44.40 AM"/>
          <p:cNvPicPr/>
          <p:nvPr/>
        </p:nvPicPr>
        <p:blipFill>
          <a:blip r:embed="rId6"/>
          <a:stretch>
            <a:fillRect/>
          </a:stretch>
        </p:blipFill>
        <p:spPr>
          <a:xfrm>
            <a:off x="2524735" y="4240799"/>
            <a:ext cx="1986012" cy="2265244"/>
          </a:xfrm>
          <a:prstGeom prst="rect">
            <a:avLst/>
          </a:prstGeom>
        </p:spPr>
      </p:pic>
    </p:spTree>
    <p:extLst>
      <p:ext uri="{BB962C8B-B14F-4D97-AF65-F5344CB8AC3E}">
        <p14:creationId xmlns:p14="http://schemas.microsoft.com/office/powerpoint/2010/main" val="3043350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3164</TotalTime>
  <Words>1589</Words>
  <Application>Microsoft Office PowerPoint</Application>
  <PresentationFormat>Widescreen</PresentationFormat>
  <Paragraphs>227</Paragraphs>
  <Slides>36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Bold Italic</vt:lpstr>
      <vt:lpstr>Calibri</vt:lpstr>
      <vt:lpstr>Century Gothic</vt:lpstr>
      <vt:lpstr>Lucida Grande</vt:lpstr>
      <vt:lpstr>Times New Roman</vt:lpstr>
      <vt:lpstr>Wingdings</vt:lpstr>
      <vt:lpstr>Wingdings 3</vt:lpstr>
      <vt:lpstr>Ion Boardroom</vt:lpstr>
      <vt:lpstr>IMAGE IDENTIFICATION AND RECOGNITION USING NOVEL HYBRID ARCHITECTURE DEVELOPMENT FOR SATELLITE IMAGES</vt:lpstr>
      <vt:lpstr>ABSTRACT</vt:lpstr>
      <vt:lpstr>PowerPoint Presentation</vt:lpstr>
      <vt:lpstr>PowerPoint Presentation</vt:lpstr>
      <vt:lpstr>PowerPoint Presentation</vt:lpstr>
      <vt:lpstr>PowerPoint Presentation</vt:lpstr>
      <vt:lpstr>PowerPoint Presentation</vt:lpstr>
      <vt:lpstr>    TECHNOLOGY STACK</vt:lpstr>
      <vt:lpstr>ARCHITECTURE DIAGRAM</vt:lpstr>
      <vt:lpstr>SYSTEM DESIGN – USE CASE DIAGRAM</vt:lpstr>
      <vt:lpstr>SYSTEM DESIGN – SEQUENCE DIAGRAM</vt:lpstr>
      <vt:lpstr>SYSTEM DESIGN – COLLABRATION  DIAGRAM</vt:lpstr>
      <vt:lpstr>MODULE DESCRIPTION </vt:lpstr>
      <vt:lpstr>DATASET COLLECTION MODULE </vt:lpstr>
      <vt:lpstr>PREPROCESSING DATA MODULE  </vt:lpstr>
      <vt:lpstr>PowerPoint Presentation</vt:lpstr>
      <vt:lpstr>DATA AUGMENTATION MODULE</vt:lpstr>
      <vt:lpstr>PowerPoint Presentation</vt:lpstr>
      <vt:lpstr>TRAINING WITH NOVEL ARCHITECTURE  </vt:lpstr>
      <vt:lpstr>PowerPoint Presentation</vt:lpstr>
      <vt:lpstr>OBJECT DETECTION MODULE</vt:lpstr>
      <vt:lpstr>PowerPoint Presentation</vt:lpstr>
      <vt:lpstr>PERFORMANCE EVALUATION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Conclusion and future enhancements</vt:lpstr>
      <vt:lpstr>PUBLICATIONS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HUMAN RESOURCE MANAGEMENT USING DEEP LEARNING TECHNIQUES</dc:title>
  <dc:creator>Tahmina</dc:creator>
  <cp:lastModifiedBy>DELL</cp:lastModifiedBy>
  <cp:revision>215</cp:revision>
  <dcterms:created xsi:type="dcterms:W3CDTF">2021-02-20T10:21:13Z</dcterms:created>
  <dcterms:modified xsi:type="dcterms:W3CDTF">2021-06-16T16:47:37Z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