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8" r:id="rId3"/>
    <p:sldId id="259" r:id="rId4"/>
    <p:sldId id="260" r:id="rId5"/>
    <p:sldId id="261" r:id="rId6"/>
    <p:sldId id="262" r:id="rId7"/>
    <p:sldId id="263" r:id="rId8"/>
    <p:sldId id="264" r:id="rId9"/>
    <p:sldId id="285" r:id="rId10"/>
    <p:sldId id="286" r:id="rId11"/>
    <p:sldId id="266" r:id="rId12"/>
    <p:sldId id="267" r:id="rId13"/>
    <p:sldId id="295" r:id="rId14"/>
    <p:sldId id="296" r:id="rId15"/>
    <p:sldId id="297" r:id="rId16"/>
    <p:sldId id="268" r:id="rId17"/>
    <p:sldId id="277" r:id="rId18"/>
    <p:sldId id="278" r:id="rId19"/>
    <p:sldId id="272" r:id="rId20"/>
    <p:sldId id="279" r:id="rId21"/>
    <p:sldId id="280" r:id="rId22"/>
    <p:sldId id="281" r:id="rId23"/>
    <p:sldId id="282" r:id="rId24"/>
    <p:sldId id="273" r:id="rId25"/>
    <p:sldId id="276" r:id="rId26"/>
    <p:sldId id="274" r:id="rId27"/>
    <p:sldId id="275" r:id="rId28"/>
    <p:sldId id="283" r:id="rId29"/>
    <p:sldId id="287" r:id="rId30"/>
    <p:sldId id="288" r:id="rId31"/>
    <p:sldId id="289" r:id="rId32"/>
    <p:sldId id="290" r:id="rId33"/>
    <p:sldId id="291" r:id="rId34"/>
    <p:sldId id="292" r:id="rId35"/>
    <p:sldId id="29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445D5A-BB65-48BF-AE29-8FFD8BD073BE}" v="4" dt="2024-08-01T14:32:16.1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amin Abdulaziz" userId="ece17a88260fa925" providerId="LiveId" clId="{41445D5A-BB65-48BF-AE29-8FFD8BD073BE}"/>
    <pc:docChg chg="undo custSel addSld delSld modSld sldOrd">
      <pc:chgData name="Elamin Abdulaziz" userId="ece17a88260fa925" providerId="LiveId" clId="{41445D5A-BB65-48BF-AE29-8FFD8BD073BE}" dt="2024-08-01T14:32:28.885" v="143" actId="313"/>
      <pc:docMkLst>
        <pc:docMk/>
      </pc:docMkLst>
      <pc:sldChg chg="del">
        <pc:chgData name="Elamin Abdulaziz" userId="ece17a88260fa925" providerId="LiveId" clId="{41445D5A-BB65-48BF-AE29-8FFD8BD073BE}" dt="2024-08-01T09:26:20.011" v="0" actId="47"/>
        <pc:sldMkLst>
          <pc:docMk/>
          <pc:sldMk cId="3244099947" sldId="265"/>
        </pc:sldMkLst>
      </pc:sldChg>
      <pc:sldChg chg="modSp mod">
        <pc:chgData name="Elamin Abdulaziz" userId="ece17a88260fa925" providerId="LiveId" clId="{41445D5A-BB65-48BF-AE29-8FFD8BD073BE}" dt="2024-08-01T14:30:53.932" v="134" actId="2"/>
        <pc:sldMkLst>
          <pc:docMk/>
          <pc:sldMk cId="101506636" sldId="266"/>
        </pc:sldMkLst>
        <pc:spChg chg="mod">
          <ac:chgData name="Elamin Abdulaziz" userId="ece17a88260fa925" providerId="LiveId" clId="{41445D5A-BB65-48BF-AE29-8FFD8BD073BE}" dt="2024-08-01T14:30:53.932" v="134" actId="2"/>
          <ac:spMkLst>
            <pc:docMk/>
            <pc:sldMk cId="101506636" sldId="266"/>
            <ac:spMk id="2" creationId="{C8F50381-9E73-E4A0-FF08-28467219DCD6}"/>
          </ac:spMkLst>
        </pc:spChg>
      </pc:sldChg>
      <pc:sldChg chg="modSp mod">
        <pc:chgData name="Elamin Abdulaziz" userId="ece17a88260fa925" providerId="LiveId" clId="{41445D5A-BB65-48BF-AE29-8FFD8BD073BE}" dt="2024-08-01T11:40:00.172" v="82" actId="1076"/>
        <pc:sldMkLst>
          <pc:docMk/>
          <pc:sldMk cId="2550630507" sldId="267"/>
        </pc:sldMkLst>
        <pc:spChg chg="mod">
          <ac:chgData name="Elamin Abdulaziz" userId="ece17a88260fa925" providerId="LiveId" clId="{41445D5A-BB65-48BF-AE29-8FFD8BD073BE}" dt="2024-08-01T11:40:00.172" v="82" actId="1076"/>
          <ac:spMkLst>
            <pc:docMk/>
            <pc:sldMk cId="2550630507" sldId="267"/>
            <ac:spMk id="6" creationId="{275FE391-D8ED-D969-DC05-670CA2A4F5FC}"/>
          </ac:spMkLst>
        </pc:spChg>
        <pc:spChg chg="mod">
          <ac:chgData name="Elamin Abdulaziz" userId="ece17a88260fa925" providerId="LiveId" clId="{41445D5A-BB65-48BF-AE29-8FFD8BD073BE}" dt="2024-08-01T11:38:28.227" v="42" actId="20577"/>
          <ac:spMkLst>
            <pc:docMk/>
            <pc:sldMk cId="2550630507" sldId="267"/>
            <ac:spMk id="8" creationId="{47142695-15BD-14CB-E535-8729B3991EB8}"/>
          </ac:spMkLst>
        </pc:spChg>
      </pc:sldChg>
      <pc:sldChg chg="modSp mod">
        <pc:chgData name="Elamin Abdulaziz" userId="ece17a88260fa925" providerId="LiveId" clId="{41445D5A-BB65-48BF-AE29-8FFD8BD073BE}" dt="2024-08-01T14:31:47.422" v="141" actId="313"/>
        <pc:sldMkLst>
          <pc:docMk/>
          <pc:sldMk cId="4080608463" sldId="279"/>
        </pc:sldMkLst>
        <pc:spChg chg="mod">
          <ac:chgData name="Elamin Abdulaziz" userId="ece17a88260fa925" providerId="LiveId" clId="{41445D5A-BB65-48BF-AE29-8FFD8BD073BE}" dt="2024-08-01T14:31:05.364" v="135" actId="313"/>
          <ac:spMkLst>
            <pc:docMk/>
            <pc:sldMk cId="4080608463" sldId="279"/>
            <ac:spMk id="3" creationId="{A3A6C213-2C8C-6F85-912C-040CC9BFDD42}"/>
          </ac:spMkLst>
        </pc:spChg>
        <pc:spChg chg="mod">
          <ac:chgData name="Elamin Abdulaziz" userId="ece17a88260fa925" providerId="LiveId" clId="{41445D5A-BB65-48BF-AE29-8FFD8BD073BE}" dt="2024-08-01T14:31:36.446" v="139" actId="20577"/>
          <ac:spMkLst>
            <pc:docMk/>
            <pc:sldMk cId="4080608463" sldId="279"/>
            <ac:spMk id="4" creationId="{CD9997A4-36ED-709C-2662-FC7646CAFACA}"/>
          </ac:spMkLst>
        </pc:spChg>
        <pc:spChg chg="mod">
          <ac:chgData name="Elamin Abdulaziz" userId="ece17a88260fa925" providerId="LiveId" clId="{41445D5A-BB65-48BF-AE29-8FFD8BD073BE}" dt="2024-08-01T14:31:47.422" v="141" actId="313"/>
          <ac:spMkLst>
            <pc:docMk/>
            <pc:sldMk cId="4080608463" sldId="279"/>
            <ac:spMk id="5" creationId="{2B0CD97E-CD35-5C16-D2E2-B41B3D63FC62}"/>
          </ac:spMkLst>
        </pc:spChg>
      </pc:sldChg>
      <pc:sldChg chg="modSp mod">
        <pc:chgData name="Elamin Abdulaziz" userId="ece17a88260fa925" providerId="LiveId" clId="{41445D5A-BB65-48BF-AE29-8FFD8BD073BE}" dt="2024-08-01T14:32:28.885" v="143" actId="313"/>
        <pc:sldMkLst>
          <pc:docMk/>
          <pc:sldMk cId="2181479437" sldId="283"/>
        </pc:sldMkLst>
        <pc:spChg chg="mod">
          <ac:chgData name="Elamin Abdulaziz" userId="ece17a88260fa925" providerId="LiveId" clId="{41445D5A-BB65-48BF-AE29-8FFD8BD073BE}" dt="2024-08-01T14:32:28.885" v="143" actId="313"/>
          <ac:spMkLst>
            <pc:docMk/>
            <pc:sldMk cId="2181479437" sldId="283"/>
            <ac:spMk id="16" creationId="{BA58CD97-178B-856A-69FB-5BFC441D9B30}"/>
          </ac:spMkLst>
        </pc:spChg>
      </pc:sldChg>
      <pc:sldChg chg="modSp mod ord">
        <pc:chgData name="Elamin Abdulaziz" userId="ece17a88260fa925" providerId="LiveId" clId="{41445D5A-BB65-48BF-AE29-8FFD8BD073BE}" dt="2024-08-01T14:30:19.821" v="132" actId="313"/>
        <pc:sldMkLst>
          <pc:docMk/>
          <pc:sldMk cId="4148626548" sldId="285"/>
        </pc:sldMkLst>
        <pc:spChg chg="mod">
          <ac:chgData name="Elamin Abdulaziz" userId="ece17a88260fa925" providerId="LiveId" clId="{41445D5A-BB65-48BF-AE29-8FFD8BD073BE}" dt="2024-08-01T14:30:19.821" v="132" actId="313"/>
          <ac:spMkLst>
            <pc:docMk/>
            <pc:sldMk cId="4148626548" sldId="285"/>
            <ac:spMk id="2" creationId="{2AC076B0-A1E7-AA2A-7E76-11FBD3289549}"/>
          </ac:spMkLst>
        </pc:spChg>
      </pc:sldChg>
      <pc:sldChg chg="modSp ord">
        <pc:chgData name="Elamin Abdulaziz" userId="ece17a88260fa925" providerId="LiveId" clId="{41445D5A-BB65-48BF-AE29-8FFD8BD073BE}" dt="2024-08-01T14:30:45.417" v="133" actId="313"/>
        <pc:sldMkLst>
          <pc:docMk/>
          <pc:sldMk cId="2654438698" sldId="286"/>
        </pc:sldMkLst>
        <pc:graphicFrameChg chg="mod">
          <ac:chgData name="Elamin Abdulaziz" userId="ece17a88260fa925" providerId="LiveId" clId="{41445D5A-BB65-48BF-AE29-8FFD8BD073BE}" dt="2024-08-01T14:30:45.417" v="133" actId="313"/>
          <ac:graphicFrameMkLst>
            <pc:docMk/>
            <pc:sldMk cId="2654438698" sldId="286"/>
            <ac:graphicFrameMk id="97" creationId="{550F5462-3FB1-F435-021D-8A855C86489B}"/>
          </ac:graphicFrameMkLst>
        </pc:graphicFrameChg>
      </pc:sldChg>
      <pc:sldChg chg="delSp add del setBg delDesignElem">
        <pc:chgData name="Elamin Abdulaziz" userId="ece17a88260fa925" providerId="LiveId" clId="{41445D5A-BB65-48BF-AE29-8FFD8BD073BE}" dt="2024-08-01T11:38:04.552" v="11" actId="2696"/>
        <pc:sldMkLst>
          <pc:docMk/>
          <pc:sldMk cId="2341563648" sldId="294"/>
        </pc:sldMkLst>
        <pc:spChg chg="del">
          <ac:chgData name="Elamin Abdulaziz" userId="ece17a88260fa925" providerId="LiveId" clId="{41445D5A-BB65-48BF-AE29-8FFD8BD073BE}" dt="2024-08-01T11:37:37.646" v="9"/>
          <ac:spMkLst>
            <pc:docMk/>
            <pc:sldMk cId="2341563648" sldId="294"/>
            <ac:spMk id="16" creationId="{5112AC23-F046-4DC5-9B92-07CA6CC7C580}"/>
          </ac:spMkLst>
        </pc:spChg>
        <pc:spChg chg="del">
          <ac:chgData name="Elamin Abdulaziz" userId="ece17a88260fa925" providerId="LiveId" clId="{41445D5A-BB65-48BF-AE29-8FFD8BD073BE}" dt="2024-08-01T11:37:37.646" v="9"/>
          <ac:spMkLst>
            <pc:docMk/>
            <pc:sldMk cId="2341563648" sldId="294"/>
            <ac:spMk id="18" creationId="{175AAFE7-143D-45AC-B616-09521E0F5597}"/>
          </ac:spMkLst>
        </pc:spChg>
        <pc:spChg chg="del">
          <ac:chgData name="Elamin Abdulaziz" userId="ece17a88260fa925" providerId="LiveId" clId="{41445D5A-BB65-48BF-AE29-8FFD8BD073BE}" dt="2024-08-01T11:37:37.646" v="9"/>
          <ac:spMkLst>
            <pc:docMk/>
            <pc:sldMk cId="2341563648" sldId="294"/>
            <ac:spMk id="20" creationId="{0BA5DB72-E109-4D37-B6DD-C328D539705B}"/>
          </ac:spMkLst>
        </pc:spChg>
        <pc:spChg chg="del">
          <ac:chgData name="Elamin Abdulaziz" userId="ece17a88260fa925" providerId="LiveId" clId="{41445D5A-BB65-48BF-AE29-8FFD8BD073BE}" dt="2024-08-01T11:37:37.646" v="9"/>
          <ac:spMkLst>
            <pc:docMk/>
            <pc:sldMk cId="2341563648" sldId="294"/>
            <ac:spMk id="30" creationId="{EB2D1A1F-B200-4444-AE01-EFC97AF7B51F}"/>
          </ac:spMkLst>
        </pc:spChg>
        <pc:spChg chg="del">
          <ac:chgData name="Elamin Abdulaziz" userId="ece17a88260fa925" providerId="LiveId" clId="{41445D5A-BB65-48BF-AE29-8FFD8BD073BE}" dt="2024-08-01T11:37:37.646" v="9"/>
          <ac:spMkLst>
            <pc:docMk/>
            <pc:sldMk cId="2341563648" sldId="294"/>
            <ac:spMk id="44" creationId="{C8D9C5DD-B8B3-46A0-8FBC-EE462F96C4E5}"/>
          </ac:spMkLst>
        </pc:spChg>
        <pc:grpChg chg="del">
          <ac:chgData name="Elamin Abdulaziz" userId="ece17a88260fa925" providerId="LiveId" clId="{41445D5A-BB65-48BF-AE29-8FFD8BD073BE}" dt="2024-08-01T11:37:37.646" v="9"/>
          <ac:grpSpMkLst>
            <pc:docMk/>
            <pc:sldMk cId="2341563648" sldId="294"/>
            <ac:grpSpMk id="22" creationId="{7C34EE77-74D1-42B4-801B-40B35A68C127}"/>
          </ac:grpSpMkLst>
        </pc:grpChg>
        <pc:grpChg chg="del">
          <ac:chgData name="Elamin Abdulaziz" userId="ece17a88260fa925" providerId="LiveId" clId="{41445D5A-BB65-48BF-AE29-8FFD8BD073BE}" dt="2024-08-01T11:37:37.646" v="9"/>
          <ac:grpSpMkLst>
            <pc:docMk/>
            <pc:sldMk cId="2341563648" sldId="294"/>
            <ac:grpSpMk id="32" creationId="{70E4CB9D-2256-4786-8DDF-ADFBF3533745}"/>
          </ac:grpSpMkLst>
        </pc:grpChg>
        <pc:grpChg chg="del">
          <ac:chgData name="Elamin Abdulaziz" userId="ece17a88260fa925" providerId="LiveId" clId="{41445D5A-BB65-48BF-AE29-8FFD8BD073BE}" dt="2024-08-01T11:37:37.646" v="9"/>
          <ac:grpSpMkLst>
            <pc:docMk/>
            <pc:sldMk cId="2341563648" sldId="294"/>
            <ac:grpSpMk id="38" creationId="{568E6F37-AE05-46BF-A77F-5505926E92C6}"/>
          </ac:grpSpMkLst>
        </pc:grpChg>
      </pc:sldChg>
      <pc:sldChg chg="addSp modSp new del">
        <pc:chgData name="Elamin Abdulaziz" userId="ece17a88260fa925" providerId="LiveId" clId="{41445D5A-BB65-48BF-AE29-8FFD8BD073BE}" dt="2024-08-01T11:37:27.915" v="7" actId="2696"/>
        <pc:sldMkLst>
          <pc:docMk/>
          <pc:sldMk cId="2934353212" sldId="294"/>
        </pc:sldMkLst>
        <pc:picChg chg="add mod">
          <ac:chgData name="Elamin Abdulaziz" userId="ece17a88260fa925" providerId="LiveId" clId="{41445D5A-BB65-48BF-AE29-8FFD8BD073BE}" dt="2024-08-01T11:37:10.129" v="6"/>
          <ac:picMkLst>
            <pc:docMk/>
            <pc:sldMk cId="2934353212" sldId="294"/>
            <ac:picMk id="2" creationId="{BB6B0E35-41DB-FB62-759B-0FC7A884CDD1}"/>
          </ac:picMkLst>
        </pc:picChg>
      </pc:sldChg>
      <pc:sldChg chg="modSp add mod">
        <pc:chgData name="Elamin Abdulaziz" userId="ece17a88260fa925" providerId="LiveId" clId="{41445D5A-BB65-48BF-AE29-8FFD8BD073BE}" dt="2024-08-01T11:41:16.228" v="107" actId="1076"/>
        <pc:sldMkLst>
          <pc:docMk/>
          <pc:sldMk cId="1184431418" sldId="295"/>
        </pc:sldMkLst>
        <pc:spChg chg="mod">
          <ac:chgData name="Elamin Abdulaziz" userId="ece17a88260fa925" providerId="LiveId" clId="{41445D5A-BB65-48BF-AE29-8FFD8BD073BE}" dt="2024-08-01T11:41:16.228" v="107" actId="1076"/>
          <ac:spMkLst>
            <pc:docMk/>
            <pc:sldMk cId="1184431418" sldId="295"/>
            <ac:spMk id="6" creationId="{275FE391-D8ED-D969-DC05-670CA2A4F5FC}"/>
          </ac:spMkLst>
        </pc:spChg>
        <pc:spChg chg="mod">
          <ac:chgData name="Elamin Abdulaziz" userId="ece17a88260fa925" providerId="LiveId" clId="{41445D5A-BB65-48BF-AE29-8FFD8BD073BE}" dt="2024-08-01T11:40:49.726" v="104" actId="20577"/>
          <ac:spMkLst>
            <pc:docMk/>
            <pc:sldMk cId="1184431418" sldId="295"/>
            <ac:spMk id="8" creationId="{47142695-15BD-14CB-E535-8729B3991EB8}"/>
          </ac:spMkLst>
        </pc:spChg>
      </pc:sldChg>
      <pc:sldChg chg="modSp add mod">
        <pc:chgData name="Elamin Abdulaziz" userId="ece17a88260fa925" providerId="LiveId" clId="{41445D5A-BB65-48BF-AE29-8FFD8BD073BE}" dt="2024-08-01T11:42:43.329" v="131" actId="1076"/>
        <pc:sldMkLst>
          <pc:docMk/>
          <pc:sldMk cId="881441678" sldId="296"/>
        </pc:sldMkLst>
        <pc:spChg chg="mod">
          <ac:chgData name="Elamin Abdulaziz" userId="ece17a88260fa925" providerId="LiveId" clId="{41445D5A-BB65-48BF-AE29-8FFD8BD073BE}" dt="2024-08-01T11:42:43.329" v="131" actId="1076"/>
          <ac:spMkLst>
            <pc:docMk/>
            <pc:sldMk cId="881441678" sldId="296"/>
            <ac:spMk id="6" creationId="{275FE391-D8ED-D969-DC05-670CA2A4F5FC}"/>
          </ac:spMkLst>
        </pc:spChg>
        <pc:spChg chg="mod">
          <ac:chgData name="Elamin Abdulaziz" userId="ece17a88260fa925" providerId="LiveId" clId="{41445D5A-BB65-48BF-AE29-8FFD8BD073BE}" dt="2024-08-01T11:41:51.277" v="126" actId="20577"/>
          <ac:spMkLst>
            <pc:docMk/>
            <pc:sldMk cId="881441678" sldId="296"/>
            <ac:spMk id="8" creationId="{47142695-15BD-14CB-E535-8729B3991EB8}"/>
          </ac:spMkLst>
        </pc:spChg>
      </pc:sldChg>
      <pc:sldChg chg="add">
        <pc:chgData name="Elamin Abdulaziz" userId="ece17a88260fa925" providerId="LiveId" clId="{41445D5A-BB65-48BF-AE29-8FFD8BD073BE}" dt="2024-08-01T11:41:24.518" v="108" actId="2890"/>
        <pc:sldMkLst>
          <pc:docMk/>
          <pc:sldMk cId="2114617875" sldId="297"/>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_rels/data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4.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25.svg"/><Relationship Id="rId9" Type="http://schemas.openxmlformats.org/officeDocument/2006/relationships/image" Target="../media/image38.png"/></Relationships>
</file>

<file path=ppt/diagrams/_rels/data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4.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25.svg"/><Relationship Id="rId9" Type="http://schemas.openxmlformats.org/officeDocument/2006/relationships/image" Target="../media/image38.png"/></Relationships>
</file>

<file path=ppt/diagrams/_rels/drawing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217E29-411E-43FD-B3B7-AFFE1405EDB3}" type="doc">
      <dgm:prSet loTypeId="urn:microsoft.com/office/officeart/2018/2/layout/IconCircle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B5EC6830-7056-4B0B-9502-F249279D2134}">
      <dgm:prSet/>
      <dgm:spPr/>
      <dgm:t>
        <a:bodyPr/>
        <a:lstStyle/>
        <a:p>
          <a:r>
            <a:rPr lang="en-GB" dirty="0"/>
            <a:t>Focus on achieving profitability in the first year by recycling CO2, nitrogen, and sulphur for use in:</a:t>
          </a:r>
          <a:endParaRPr lang="en-US" dirty="0"/>
        </a:p>
      </dgm:t>
    </dgm:pt>
    <dgm:pt modelId="{13F84C23-01D1-48BC-BE8A-B5A6772CBE03}" type="parTrans" cxnId="{1E3C269E-BD87-4B34-86C7-FC663E67C607}">
      <dgm:prSet/>
      <dgm:spPr/>
      <dgm:t>
        <a:bodyPr/>
        <a:lstStyle/>
        <a:p>
          <a:endParaRPr lang="en-US"/>
        </a:p>
      </dgm:t>
    </dgm:pt>
    <dgm:pt modelId="{B4AA7970-7BD8-47D7-B12B-1EB5BC1B3B6D}" type="sibTrans" cxnId="{1E3C269E-BD87-4B34-86C7-FC663E67C607}">
      <dgm:prSet/>
      <dgm:spPr/>
      <dgm:t>
        <a:bodyPr/>
        <a:lstStyle/>
        <a:p>
          <a:endParaRPr lang="en-US"/>
        </a:p>
      </dgm:t>
    </dgm:pt>
    <dgm:pt modelId="{7FE85ACA-E0E4-4C05-9460-E8E17865CD03}">
      <dgm:prSet/>
      <dgm:spPr/>
      <dgm:t>
        <a:bodyPr/>
        <a:lstStyle/>
        <a:p>
          <a:r>
            <a:rPr lang="en-GB" dirty="0"/>
            <a:t>Chemical and Plastic Industries: Large market size, increasing demand for sustainable materials, cost-effective raw materials.</a:t>
          </a:r>
          <a:endParaRPr lang="en-US" dirty="0"/>
        </a:p>
      </dgm:t>
    </dgm:pt>
    <dgm:pt modelId="{2AE99F14-C2AE-4BAD-8EE2-8E88571A8594}" type="parTrans" cxnId="{3F6EC76E-A3DC-4758-B85B-AC5E2768EA25}">
      <dgm:prSet/>
      <dgm:spPr/>
      <dgm:t>
        <a:bodyPr/>
        <a:lstStyle/>
        <a:p>
          <a:endParaRPr lang="en-US"/>
        </a:p>
      </dgm:t>
    </dgm:pt>
    <dgm:pt modelId="{B165FF75-6D1D-47E8-838F-47348CCA9CF6}" type="sibTrans" cxnId="{3F6EC76E-A3DC-4758-B85B-AC5E2768EA25}">
      <dgm:prSet/>
      <dgm:spPr/>
      <dgm:t>
        <a:bodyPr/>
        <a:lstStyle/>
        <a:p>
          <a:endParaRPr lang="en-US"/>
        </a:p>
      </dgm:t>
    </dgm:pt>
    <dgm:pt modelId="{9B8DFBC2-0FEE-4E08-94E1-B3EBAB8E0634}">
      <dgm:prSet/>
      <dgm:spPr/>
      <dgm:t>
        <a:bodyPr/>
        <a:lstStyle/>
        <a:p>
          <a:r>
            <a:rPr lang="en-GB" dirty="0"/>
            <a:t>Construction and Concrete Industry: Large economic sector, trend towards sustainable materials, cost reduction, and durability.</a:t>
          </a:r>
          <a:endParaRPr lang="en-US" dirty="0"/>
        </a:p>
      </dgm:t>
    </dgm:pt>
    <dgm:pt modelId="{CFCE71C3-919E-4743-815D-5503076A629D}" type="parTrans" cxnId="{E181A279-6CCE-462C-BEC9-C05D4F7A69C0}">
      <dgm:prSet/>
      <dgm:spPr/>
      <dgm:t>
        <a:bodyPr/>
        <a:lstStyle/>
        <a:p>
          <a:endParaRPr lang="en-US"/>
        </a:p>
      </dgm:t>
    </dgm:pt>
    <dgm:pt modelId="{E567474D-D7F8-44DF-A8DA-C4D1BB881C41}" type="sibTrans" cxnId="{E181A279-6CCE-462C-BEC9-C05D4F7A69C0}">
      <dgm:prSet/>
      <dgm:spPr/>
      <dgm:t>
        <a:bodyPr/>
        <a:lstStyle/>
        <a:p>
          <a:endParaRPr lang="en-US"/>
        </a:p>
      </dgm:t>
    </dgm:pt>
    <dgm:pt modelId="{A98CB970-C495-4443-B666-B9C802480D5D}">
      <dgm:prSet/>
      <dgm:spPr/>
      <dgm:t>
        <a:bodyPr/>
        <a:lstStyle/>
        <a:p>
          <a:r>
            <a:rPr lang="en-GB" dirty="0"/>
            <a:t>Agriculture: Growing market for greenhouses, increased productivity, and sustainable methods.</a:t>
          </a:r>
          <a:endParaRPr lang="en-US" dirty="0"/>
        </a:p>
      </dgm:t>
    </dgm:pt>
    <dgm:pt modelId="{300A5210-BC7A-4120-99F8-517D7941D3A9}" type="parTrans" cxnId="{18772A65-33FC-4679-BD74-626782384F80}">
      <dgm:prSet/>
      <dgm:spPr/>
      <dgm:t>
        <a:bodyPr/>
        <a:lstStyle/>
        <a:p>
          <a:endParaRPr lang="en-US"/>
        </a:p>
      </dgm:t>
    </dgm:pt>
    <dgm:pt modelId="{D3F115B2-C3BE-434A-938D-32A93CBE45B6}" type="sibTrans" cxnId="{18772A65-33FC-4679-BD74-626782384F80}">
      <dgm:prSet/>
      <dgm:spPr/>
      <dgm:t>
        <a:bodyPr/>
        <a:lstStyle/>
        <a:p>
          <a:endParaRPr lang="en-US"/>
        </a:p>
      </dgm:t>
    </dgm:pt>
    <dgm:pt modelId="{2B6D3B37-7DC0-4E8C-A8F5-47993521DB74}" type="pres">
      <dgm:prSet presAssocID="{6C217E29-411E-43FD-B3B7-AFFE1405EDB3}" presName="root" presStyleCnt="0">
        <dgm:presLayoutVars>
          <dgm:dir/>
          <dgm:resizeHandles val="exact"/>
        </dgm:presLayoutVars>
      </dgm:prSet>
      <dgm:spPr/>
    </dgm:pt>
    <dgm:pt modelId="{9B48A9AD-E74C-45CE-981F-CFA1D403538D}" type="pres">
      <dgm:prSet presAssocID="{6C217E29-411E-43FD-B3B7-AFFE1405EDB3}" presName="container" presStyleCnt="0">
        <dgm:presLayoutVars>
          <dgm:dir/>
          <dgm:resizeHandles val="exact"/>
        </dgm:presLayoutVars>
      </dgm:prSet>
      <dgm:spPr/>
    </dgm:pt>
    <dgm:pt modelId="{FB5DE5D8-37EC-431B-AE8C-4FE18AB5FD30}" type="pres">
      <dgm:prSet presAssocID="{B5EC6830-7056-4B0B-9502-F249279D2134}" presName="compNode" presStyleCnt="0"/>
      <dgm:spPr/>
    </dgm:pt>
    <dgm:pt modelId="{CA842843-5D57-47E0-A69D-0387145D4A22}" type="pres">
      <dgm:prSet presAssocID="{B5EC6830-7056-4B0B-9502-F249279D2134}" presName="iconBgRect" presStyleLbl="bgShp" presStyleIdx="0" presStyleCnt="4"/>
      <dgm:spPr/>
    </dgm:pt>
    <dgm:pt modelId="{A6AD0737-E7C6-46C5-8A93-D2280E8C5176}" type="pres">
      <dgm:prSet presAssocID="{B5EC6830-7056-4B0B-9502-F249279D21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ientist"/>
        </a:ext>
      </dgm:extLst>
    </dgm:pt>
    <dgm:pt modelId="{721342C1-DC20-4064-A5FB-CCFB156B4FA2}" type="pres">
      <dgm:prSet presAssocID="{B5EC6830-7056-4B0B-9502-F249279D2134}" presName="spaceRect" presStyleCnt="0"/>
      <dgm:spPr/>
    </dgm:pt>
    <dgm:pt modelId="{6238567E-19D3-4669-8CAD-65D497A61A77}" type="pres">
      <dgm:prSet presAssocID="{B5EC6830-7056-4B0B-9502-F249279D2134}" presName="textRect" presStyleLbl="revTx" presStyleIdx="0" presStyleCnt="4">
        <dgm:presLayoutVars>
          <dgm:chMax val="1"/>
          <dgm:chPref val="1"/>
        </dgm:presLayoutVars>
      </dgm:prSet>
      <dgm:spPr/>
    </dgm:pt>
    <dgm:pt modelId="{5E277AE7-1AE9-4370-A886-D200A9469DF5}" type="pres">
      <dgm:prSet presAssocID="{B4AA7970-7BD8-47D7-B12B-1EB5BC1B3B6D}" presName="sibTrans" presStyleLbl="sibTrans2D1" presStyleIdx="0" presStyleCnt="0"/>
      <dgm:spPr/>
    </dgm:pt>
    <dgm:pt modelId="{D4BB598E-19DF-4AF2-8045-B70C946B29F4}" type="pres">
      <dgm:prSet presAssocID="{7FE85ACA-E0E4-4C05-9460-E8E17865CD03}" presName="compNode" presStyleCnt="0"/>
      <dgm:spPr/>
    </dgm:pt>
    <dgm:pt modelId="{CC166B6D-22C0-4222-80B9-59000347D080}" type="pres">
      <dgm:prSet presAssocID="{7FE85ACA-E0E4-4C05-9460-E8E17865CD03}" presName="iconBgRect" presStyleLbl="bgShp" presStyleIdx="1" presStyleCnt="4"/>
      <dgm:spPr/>
    </dgm:pt>
    <dgm:pt modelId="{B01A4DBF-5550-4321-8ABB-A2DE213E9858}" type="pres">
      <dgm:prSet presAssocID="{7FE85ACA-E0E4-4C05-9460-E8E17865CD0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cycle Sign"/>
        </a:ext>
      </dgm:extLst>
    </dgm:pt>
    <dgm:pt modelId="{FEEE1785-8CAA-4A54-84F1-DB7147AA8B11}" type="pres">
      <dgm:prSet presAssocID="{7FE85ACA-E0E4-4C05-9460-E8E17865CD03}" presName="spaceRect" presStyleCnt="0"/>
      <dgm:spPr/>
    </dgm:pt>
    <dgm:pt modelId="{F0B3ED4F-92DF-461A-95B4-046A312E8F62}" type="pres">
      <dgm:prSet presAssocID="{7FE85ACA-E0E4-4C05-9460-E8E17865CD03}" presName="textRect" presStyleLbl="revTx" presStyleIdx="1" presStyleCnt="4">
        <dgm:presLayoutVars>
          <dgm:chMax val="1"/>
          <dgm:chPref val="1"/>
        </dgm:presLayoutVars>
      </dgm:prSet>
      <dgm:spPr/>
    </dgm:pt>
    <dgm:pt modelId="{56435DA2-D56F-4118-AE39-155E7C5E4808}" type="pres">
      <dgm:prSet presAssocID="{B165FF75-6D1D-47E8-838F-47348CCA9CF6}" presName="sibTrans" presStyleLbl="sibTrans2D1" presStyleIdx="0" presStyleCnt="0"/>
      <dgm:spPr/>
    </dgm:pt>
    <dgm:pt modelId="{BB76FD65-7B54-4EC1-9928-F05397C5EB30}" type="pres">
      <dgm:prSet presAssocID="{9B8DFBC2-0FEE-4E08-94E1-B3EBAB8E0634}" presName="compNode" presStyleCnt="0"/>
      <dgm:spPr/>
    </dgm:pt>
    <dgm:pt modelId="{36188B99-0138-4DF6-8CFE-17B2C7D83D7B}" type="pres">
      <dgm:prSet presAssocID="{9B8DFBC2-0FEE-4E08-94E1-B3EBAB8E0634}" presName="iconBgRect" presStyleLbl="bgShp" presStyleIdx="2" presStyleCnt="4"/>
      <dgm:spPr/>
    </dgm:pt>
    <dgm:pt modelId="{81A65B99-A19C-49D2-8ADC-74DBB8D5C0E8}" type="pres">
      <dgm:prSet presAssocID="{9B8DFBC2-0FEE-4E08-94E1-B3EBAB8E063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ement truck"/>
        </a:ext>
      </dgm:extLst>
    </dgm:pt>
    <dgm:pt modelId="{132A99B6-DBC8-4F56-899A-17ED1DFDED51}" type="pres">
      <dgm:prSet presAssocID="{9B8DFBC2-0FEE-4E08-94E1-B3EBAB8E0634}" presName="spaceRect" presStyleCnt="0"/>
      <dgm:spPr/>
    </dgm:pt>
    <dgm:pt modelId="{FD89EA84-60E8-4148-84A6-19BCEE000D80}" type="pres">
      <dgm:prSet presAssocID="{9B8DFBC2-0FEE-4E08-94E1-B3EBAB8E0634}" presName="textRect" presStyleLbl="revTx" presStyleIdx="2" presStyleCnt="4">
        <dgm:presLayoutVars>
          <dgm:chMax val="1"/>
          <dgm:chPref val="1"/>
        </dgm:presLayoutVars>
      </dgm:prSet>
      <dgm:spPr/>
    </dgm:pt>
    <dgm:pt modelId="{D6C3AA06-8AA6-4965-87BC-745873122A5C}" type="pres">
      <dgm:prSet presAssocID="{E567474D-D7F8-44DF-A8DA-C4D1BB881C41}" presName="sibTrans" presStyleLbl="sibTrans2D1" presStyleIdx="0" presStyleCnt="0"/>
      <dgm:spPr/>
    </dgm:pt>
    <dgm:pt modelId="{7E9EF2CC-E705-4466-B50E-92180C6B5337}" type="pres">
      <dgm:prSet presAssocID="{A98CB970-C495-4443-B666-B9C802480D5D}" presName="compNode" presStyleCnt="0"/>
      <dgm:spPr/>
    </dgm:pt>
    <dgm:pt modelId="{0D196DB6-6258-444F-A7F4-024286A2E88B}" type="pres">
      <dgm:prSet presAssocID="{A98CB970-C495-4443-B666-B9C802480D5D}" presName="iconBgRect" presStyleLbl="bgShp" presStyleIdx="3" presStyleCnt="4"/>
      <dgm:spPr/>
    </dgm:pt>
    <dgm:pt modelId="{CD9E7376-CB8C-4AEF-BE18-0AB251E00CBF}" type="pres">
      <dgm:prSet presAssocID="{A98CB970-C495-4443-B666-B9C802480D5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rm scene"/>
        </a:ext>
      </dgm:extLst>
    </dgm:pt>
    <dgm:pt modelId="{CCCAD2B6-3FDA-4E01-8FFB-02F8DE8CA5E5}" type="pres">
      <dgm:prSet presAssocID="{A98CB970-C495-4443-B666-B9C802480D5D}" presName="spaceRect" presStyleCnt="0"/>
      <dgm:spPr/>
    </dgm:pt>
    <dgm:pt modelId="{A02C24E2-E85C-49FE-969A-874D781C3623}" type="pres">
      <dgm:prSet presAssocID="{A98CB970-C495-4443-B666-B9C802480D5D}" presName="textRect" presStyleLbl="revTx" presStyleIdx="3" presStyleCnt="4">
        <dgm:presLayoutVars>
          <dgm:chMax val="1"/>
          <dgm:chPref val="1"/>
        </dgm:presLayoutVars>
      </dgm:prSet>
      <dgm:spPr/>
    </dgm:pt>
  </dgm:ptLst>
  <dgm:cxnLst>
    <dgm:cxn modelId="{B2251D27-2D50-4E00-8F8A-D4CABAB005B5}" type="presOf" srcId="{6C217E29-411E-43FD-B3B7-AFFE1405EDB3}" destId="{2B6D3B37-7DC0-4E8C-A8F5-47993521DB74}" srcOrd="0" destOrd="0" presId="urn:microsoft.com/office/officeart/2018/2/layout/IconCircleList"/>
    <dgm:cxn modelId="{38EAB42B-8FDC-4EE3-8B8B-536A354953FF}" type="presOf" srcId="{B5EC6830-7056-4B0B-9502-F249279D2134}" destId="{6238567E-19D3-4669-8CAD-65D497A61A77}" srcOrd="0" destOrd="0" presId="urn:microsoft.com/office/officeart/2018/2/layout/IconCircleList"/>
    <dgm:cxn modelId="{958ED52F-146E-4B99-8D3A-E5E41E15F134}" type="presOf" srcId="{B165FF75-6D1D-47E8-838F-47348CCA9CF6}" destId="{56435DA2-D56F-4118-AE39-155E7C5E4808}" srcOrd="0" destOrd="0" presId="urn:microsoft.com/office/officeart/2018/2/layout/IconCircleList"/>
    <dgm:cxn modelId="{18772A65-33FC-4679-BD74-626782384F80}" srcId="{6C217E29-411E-43FD-B3B7-AFFE1405EDB3}" destId="{A98CB970-C495-4443-B666-B9C802480D5D}" srcOrd="3" destOrd="0" parTransId="{300A5210-BC7A-4120-99F8-517D7941D3A9}" sibTransId="{D3F115B2-C3BE-434A-938D-32A93CBE45B6}"/>
    <dgm:cxn modelId="{3F6EC76E-A3DC-4758-B85B-AC5E2768EA25}" srcId="{6C217E29-411E-43FD-B3B7-AFFE1405EDB3}" destId="{7FE85ACA-E0E4-4C05-9460-E8E17865CD03}" srcOrd="1" destOrd="0" parTransId="{2AE99F14-C2AE-4BAD-8EE2-8E88571A8594}" sibTransId="{B165FF75-6D1D-47E8-838F-47348CCA9CF6}"/>
    <dgm:cxn modelId="{E181A279-6CCE-462C-BEC9-C05D4F7A69C0}" srcId="{6C217E29-411E-43FD-B3B7-AFFE1405EDB3}" destId="{9B8DFBC2-0FEE-4E08-94E1-B3EBAB8E0634}" srcOrd="2" destOrd="0" parTransId="{CFCE71C3-919E-4743-815D-5503076A629D}" sibTransId="{E567474D-D7F8-44DF-A8DA-C4D1BB881C41}"/>
    <dgm:cxn modelId="{A3C0218D-5B00-424C-968C-215C437643BA}" type="presOf" srcId="{B4AA7970-7BD8-47D7-B12B-1EB5BC1B3B6D}" destId="{5E277AE7-1AE9-4370-A886-D200A9469DF5}" srcOrd="0" destOrd="0" presId="urn:microsoft.com/office/officeart/2018/2/layout/IconCircleList"/>
    <dgm:cxn modelId="{1E3C269E-BD87-4B34-86C7-FC663E67C607}" srcId="{6C217E29-411E-43FD-B3B7-AFFE1405EDB3}" destId="{B5EC6830-7056-4B0B-9502-F249279D2134}" srcOrd="0" destOrd="0" parTransId="{13F84C23-01D1-48BC-BE8A-B5A6772CBE03}" sibTransId="{B4AA7970-7BD8-47D7-B12B-1EB5BC1B3B6D}"/>
    <dgm:cxn modelId="{21D0EAA6-8EE3-492D-B312-FA14774316B3}" type="presOf" srcId="{7FE85ACA-E0E4-4C05-9460-E8E17865CD03}" destId="{F0B3ED4F-92DF-461A-95B4-046A312E8F62}" srcOrd="0" destOrd="0" presId="urn:microsoft.com/office/officeart/2018/2/layout/IconCircleList"/>
    <dgm:cxn modelId="{344091AD-0812-47C6-81F1-9118814BF6E7}" type="presOf" srcId="{A98CB970-C495-4443-B666-B9C802480D5D}" destId="{A02C24E2-E85C-49FE-969A-874D781C3623}" srcOrd="0" destOrd="0" presId="urn:microsoft.com/office/officeart/2018/2/layout/IconCircleList"/>
    <dgm:cxn modelId="{4FE0AAB0-F87D-41CB-B453-16085C591D48}" type="presOf" srcId="{E567474D-D7F8-44DF-A8DA-C4D1BB881C41}" destId="{D6C3AA06-8AA6-4965-87BC-745873122A5C}" srcOrd="0" destOrd="0" presId="urn:microsoft.com/office/officeart/2018/2/layout/IconCircleList"/>
    <dgm:cxn modelId="{981CF5E5-7A51-49AC-A3A7-A137AF3CAFA2}" type="presOf" srcId="{9B8DFBC2-0FEE-4E08-94E1-B3EBAB8E0634}" destId="{FD89EA84-60E8-4148-84A6-19BCEE000D80}" srcOrd="0" destOrd="0" presId="urn:microsoft.com/office/officeart/2018/2/layout/IconCircleList"/>
    <dgm:cxn modelId="{6A6CED0A-DDA9-42CC-ACFF-B9EAF98427D0}" type="presParOf" srcId="{2B6D3B37-7DC0-4E8C-A8F5-47993521DB74}" destId="{9B48A9AD-E74C-45CE-981F-CFA1D403538D}" srcOrd="0" destOrd="0" presId="urn:microsoft.com/office/officeart/2018/2/layout/IconCircleList"/>
    <dgm:cxn modelId="{0BDB4727-7090-4650-872D-06F8CD793EA8}" type="presParOf" srcId="{9B48A9AD-E74C-45CE-981F-CFA1D403538D}" destId="{FB5DE5D8-37EC-431B-AE8C-4FE18AB5FD30}" srcOrd="0" destOrd="0" presId="urn:microsoft.com/office/officeart/2018/2/layout/IconCircleList"/>
    <dgm:cxn modelId="{FBFC3E2A-1ACE-48AD-A0CF-CB4A59DF54E6}" type="presParOf" srcId="{FB5DE5D8-37EC-431B-AE8C-4FE18AB5FD30}" destId="{CA842843-5D57-47E0-A69D-0387145D4A22}" srcOrd="0" destOrd="0" presId="urn:microsoft.com/office/officeart/2018/2/layout/IconCircleList"/>
    <dgm:cxn modelId="{3A8E31F4-9BC6-4593-8B5E-C790FAEB3498}" type="presParOf" srcId="{FB5DE5D8-37EC-431B-AE8C-4FE18AB5FD30}" destId="{A6AD0737-E7C6-46C5-8A93-D2280E8C5176}" srcOrd="1" destOrd="0" presId="urn:microsoft.com/office/officeart/2018/2/layout/IconCircleList"/>
    <dgm:cxn modelId="{14C8A3E7-1E21-475A-A5D3-F8615FC85479}" type="presParOf" srcId="{FB5DE5D8-37EC-431B-AE8C-4FE18AB5FD30}" destId="{721342C1-DC20-4064-A5FB-CCFB156B4FA2}" srcOrd="2" destOrd="0" presId="urn:microsoft.com/office/officeart/2018/2/layout/IconCircleList"/>
    <dgm:cxn modelId="{9206BE32-474A-4808-85CD-4586BCCEE2DB}" type="presParOf" srcId="{FB5DE5D8-37EC-431B-AE8C-4FE18AB5FD30}" destId="{6238567E-19D3-4669-8CAD-65D497A61A77}" srcOrd="3" destOrd="0" presId="urn:microsoft.com/office/officeart/2018/2/layout/IconCircleList"/>
    <dgm:cxn modelId="{3AB73ABB-3875-4AED-A3DC-27832423C663}" type="presParOf" srcId="{9B48A9AD-E74C-45CE-981F-CFA1D403538D}" destId="{5E277AE7-1AE9-4370-A886-D200A9469DF5}" srcOrd="1" destOrd="0" presId="urn:microsoft.com/office/officeart/2018/2/layout/IconCircleList"/>
    <dgm:cxn modelId="{57EC348D-1CF5-4858-9FFE-910C77F0C3D5}" type="presParOf" srcId="{9B48A9AD-E74C-45CE-981F-CFA1D403538D}" destId="{D4BB598E-19DF-4AF2-8045-B70C946B29F4}" srcOrd="2" destOrd="0" presId="urn:microsoft.com/office/officeart/2018/2/layout/IconCircleList"/>
    <dgm:cxn modelId="{9E7F31CC-EFF1-4A93-813E-7509729F7939}" type="presParOf" srcId="{D4BB598E-19DF-4AF2-8045-B70C946B29F4}" destId="{CC166B6D-22C0-4222-80B9-59000347D080}" srcOrd="0" destOrd="0" presId="urn:microsoft.com/office/officeart/2018/2/layout/IconCircleList"/>
    <dgm:cxn modelId="{DC2619DF-8668-4B1B-B089-5379D568D9C0}" type="presParOf" srcId="{D4BB598E-19DF-4AF2-8045-B70C946B29F4}" destId="{B01A4DBF-5550-4321-8ABB-A2DE213E9858}" srcOrd="1" destOrd="0" presId="urn:microsoft.com/office/officeart/2018/2/layout/IconCircleList"/>
    <dgm:cxn modelId="{DBB8E29D-9641-4186-968F-5CC5EAE0F340}" type="presParOf" srcId="{D4BB598E-19DF-4AF2-8045-B70C946B29F4}" destId="{FEEE1785-8CAA-4A54-84F1-DB7147AA8B11}" srcOrd="2" destOrd="0" presId="urn:microsoft.com/office/officeart/2018/2/layout/IconCircleList"/>
    <dgm:cxn modelId="{A29DB07E-2478-4408-97C0-43C3CF398FBF}" type="presParOf" srcId="{D4BB598E-19DF-4AF2-8045-B70C946B29F4}" destId="{F0B3ED4F-92DF-461A-95B4-046A312E8F62}" srcOrd="3" destOrd="0" presId="urn:microsoft.com/office/officeart/2018/2/layout/IconCircleList"/>
    <dgm:cxn modelId="{91D980ED-3725-4338-9113-11B44CC78D1C}" type="presParOf" srcId="{9B48A9AD-E74C-45CE-981F-CFA1D403538D}" destId="{56435DA2-D56F-4118-AE39-155E7C5E4808}" srcOrd="3" destOrd="0" presId="urn:microsoft.com/office/officeart/2018/2/layout/IconCircleList"/>
    <dgm:cxn modelId="{B18943B5-25C9-4100-9656-B1D2DFA7ED05}" type="presParOf" srcId="{9B48A9AD-E74C-45CE-981F-CFA1D403538D}" destId="{BB76FD65-7B54-4EC1-9928-F05397C5EB30}" srcOrd="4" destOrd="0" presId="urn:microsoft.com/office/officeart/2018/2/layout/IconCircleList"/>
    <dgm:cxn modelId="{DE3DA423-F4E4-4F13-8598-990DF3D3636D}" type="presParOf" srcId="{BB76FD65-7B54-4EC1-9928-F05397C5EB30}" destId="{36188B99-0138-4DF6-8CFE-17B2C7D83D7B}" srcOrd="0" destOrd="0" presId="urn:microsoft.com/office/officeart/2018/2/layout/IconCircleList"/>
    <dgm:cxn modelId="{B9A36AD5-88D7-41FF-8123-7F0A76CD1514}" type="presParOf" srcId="{BB76FD65-7B54-4EC1-9928-F05397C5EB30}" destId="{81A65B99-A19C-49D2-8ADC-74DBB8D5C0E8}" srcOrd="1" destOrd="0" presId="urn:microsoft.com/office/officeart/2018/2/layout/IconCircleList"/>
    <dgm:cxn modelId="{8FFCC0AE-0B93-4437-8586-BDF2811D1F95}" type="presParOf" srcId="{BB76FD65-7B54-4EC1-9928-F05397C5EB30}" destId="{132A99B6-DBC8-4F56-899A-17ED1DFDED51}" srcOrd="2" destOrd="0" presId="urn:microsoft.com/office/officeart/2018/2/layout/IconCircleList"/>
    <dgm:cxn modelId="{179E049B-C268-4B13-8D1A-0043C5CC4082}" type="presParOf" srcId="{BB76FD65-7B54-4EC1-9928-F05397C5EB30}" destId="{FD89EA84-60E8-4148-84A6-19BCEE000D80}" srcOrd="3" destOrd="0" presId="urn:microsoft.com/office/officeart/2018/2/layout/IconCircleList"/>
    <dgm:cxn modelId="{B7C6E3AB-8E82-47D2-BE68-BF3C6A2D070C}" type="presParOf" srcId="{9B48A9AD-E74C-45CE-981F-CFA1D403538D}" destId="{D6C3AA06-8AA6-4965-87BC-745873122A5C}" srcOrd="5" destOrd="0" presId="urn:microsoft.com/office/officeart/2018/2/layout/IconCircleList"/>
    <dgm:cxn modelId="{1FE9BD0F-A164-469F-AB91-BC953DE15ABE}" type="presParOf" srcId="{9B48A9AD-E74C-45CE-981F-CFA1D403538D}" destId="{7E9EF2CC-E705-4466-B50E-92180C6B5337}" srcOrd="6" destOrd="0" presId="urn:microsoft.com/office/officeart/2018/2/layout/IconCircleList"/>
    <dgm:cxn modelId="{901BE0E9-2A09-432A-859C-6FF252CD2600}" type="presParOf" srcId="{7E9EF2CC-E705-4466-B50E-92180C6B5337}" destId="{0D196DB6-6258-444F-A7F4-024286A2E88B}" srcOrd="0" destOrd="0" presId="urn:microsoft.com/office/officeart/2018/2/layout/IconCircleList"/>
    <dgm:cxn modelId="{54486E04-2D61-4D65-8829-2761B4641F69}" type="presParOf" srcId="{7E9EF2CC-E705-4466-B50E-92180C6B5337}" destId="{CD9E7376-CB8C-4AEF-BE18-0AB251E00CBF}" srcOrd="1" destOrd="0" presId="urn:microsoft.com/office/officeart/2018/2/layout/IconCircleList"/>
    <dgm:cxn modelId="{B0C64905-CC68-4681-A10A-C2C6AEDA5FAC}" type="presParOf" srcId="{7E9EF2CC-E705-4466-B50E-92180C6B5337}" destId="{CCCAD2B6-3FDA-4E01-8FFB-02F8DE8CA5E5}" srcOrd="2" destOrd="0" presId="urn:microsoft.com/office/officeart/2018/2/layout/IconCircleList"/>
    <dgm:cxn modelId="{4E56C797-C45C-4962-8F99-256E6034FC4C}" type="presParOf" srcId="{7E9EF2CC-E705-4466-B50E-92180C6B5337}" destId="{A02C24E2-E85C-49FE-969A-874D781C362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669594-97B1-4AD9-917F-E7466E92AE7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014211D-703B-4D9E-8ACA-AD1ABAA8361F}">
      <dgm:prSet/>
      <dgm:spPr/>
      <dgm:t>
        <a:bodyPr/>
        <a:lstStyle/>
        <a:p>
          <a:pPr>
            <a:lnSpc>
              <a:spcPct val="100000"/>
            </a:lnSpc>
          </a:pPr>
          <a:r>
            <a:rPr lang="en-GB" dirty="0">
              <a:solidFill>
                <a:schemeClr val="bg1"/>
              </a:solidFill>
            </a:rPr>
            <a:t>Design and conduct surveys and interviews with potential customers, industrial partners, and experts.</a:t>
          </a:r>
          <a:endParaRPr lang="en-US" dirty="0">
            <a:solidFill>
              <a:schemeClr val="bg1"/>
            </a:solidFill>
          </a:endParaRPr>
        </a:p>
      </dgm:t>
    </dgm:pt>
    <dgm:pt modelId="{BDE4EDF0-7667-4C1E-98FC-F57CBE76D088}" type="parTrans" cxnId="{3BDCE1FF-785C-4DE5-92FF-DF41D58D2873}">
      <dgm:prSet/>
      <dgm:spPr/>
      <dgm:t>
        <a:bodyPr/>
        <a:lstStyle/>
        <a:p>
          <a:endParaRPr lang="en-US"/>
        </a:p>
      </dgm:t>
    </dgm:pt>
    <dgm:pt modelId="{B3094175-1531-447E-8C18-A87A40B26EED}" type="sibTrans" cxnId="{3BDCE1FF-785C-4DE5-92FF-DF41D58D2873}">
      <dgm:prSet/>
      <dgm:spPr/>
      <dgm:t>
        <a:bodyPr/>
        <a:lstStyle/>
        <a:p>
          <a:pPr>
            <a:lnSpc>
              <a:spcPct val="100000"/>
            </a:lnSpc>
          </a:pPr>
          <a:endParaRPr lang="en-US"/>
        </a:p>
      </dgm:t>
    </dgm:pt>
    <dgm:pt modelId="{EECEC40F-F198-483F-B54F-B5A479F31BDD}">
      <dgm:prSet/>
      <dgm:spPr/>
      <dgm:t>
        <a:bodyPr/>
        <a:lstStyle/>
        <a:p>
          <a:pPr>
            <a:lnSpc>
              <a:spcPct val="100000"/>
            </a:lnSpc>
          </a:pPr>
          <a:r>
            <a:rPr lang="en-GB" dirty="0">
              <a:solidFill>
                <a:schemeClr val="bg1"/>
              </a:solidFill>
            </a:rPr>
            <a:t>Focus groups to discuss CO2 recycling benefits and challenges.</a:t>
          </a:r>
          <a:endParaRPr lang="en-US" dirty="0">
            <a:solidFill>
              <a:schemeClr val="bg1"/>
            </a:solidFill>
          </a:endParaRPr>
        </a:p>
      </dgm:t>
    </dgm:pt>
    <dgm:pt modelId="{4758A8C9-CC55-4988-A499-CA67B710B214}" type="parTrans" cxnId="{A8C9E87B-5F95-439C-9655-D5376DDDC8B4}">
      <dgm:prSet/>
      <dgm:spPr/>
      <dgm:t>
        <a:bodyPr/>
        <a:lstStyle/>
        <a:p>
          <a:endParaRPr lang="en-US"/>
        </a:p>
      </dgm:t>
    </dgm:pt>
    <dgm:pt modelId="{FEBC61FF-C5B7-4DCA-9D2F-ADDDB4BF7B40}" type="sibTrans" cxnId="{A8C9E87B-5F95-439C-9655-D5376DDDC8B4}">
      <dgm:prSet/>
      <dgm:spPr/>
      <dgm:t>
        <a:bodyPr/>
        <a:lstStyle/>
        <a:p>
          <a:pPr>
            <a:lnSpc>
              <a:spcPct val="100000"/>
            </a:lnSpc>
          </a:pPr>
          <a:endParaRPr lang="en-US"/>
        </a:p>
      </dgm:t>
    </dgm:pt>
    <dgm:pt modelId="{B3F386EF-A552-47B9-8335-BE56785AF566}">
      <dgm:prSet/>
      <dgm:spPr/>
      <dgm:t>
        <a:bodyPr/>
        <a:lstStyle/>
        <a:p>
          <a:pPr>
            <a:lnSpc>
              <a:spcPct val="100000"/>
            </a:lnSpc>
          </a:pPr>
          <a:r>
            <a:rPr lang="en-GB" dirty="0">
              <a:solidFill>
                <a:schemeClr val="bg1"/>
              </a:solidFill>
            </a:rPr>
            <a:t>Field tests to evaluate the effectiveness of CO2 recycling technologies.</a:t>
          </a:r>
          <a:endParaRPr lang="en-US" dirty="0">
            <a:solidFill>
              <a:schemeClr val="bg1"/>
            </a:solidFill>
          </a:endParaRPr>
        </a:p>
      </dgm:t>
    </dgm:pt>
    <dgm:pt modelId="{FABEA144-5CBF-4B0C-B092-CED97A3CC037}" type="parTrans" cxnId="{82C1A9F6-D593-4F2B-B330-994D8D749F56}">
      <dgm:prSet/>
      <dgm:spPr/>
      <dgm:t>
        <a:bodyPr/>
        <a:lstStyle/>
        <a:p>
          <a:endParaRPr lang="en-US"/>
        </a:p>
      </dgm:t>
    </dgm:pt>
    <dgm:pt modelId="{3191A0CF-3AFA-48B1-AC19-07153F9F5FA7}" type="sibTrans" cxnId="{82C1A9F6-D593-4F2B-B330-994D8D749F56}">
      <dgm:prSet/>
      <dgm:spPr/>
      <dgm:t>
        <a:bodyPr/>
        <a:lstStyle/>
        <a:p>
          <a:pPr>
            <a:lnSpc>
              <a:spcPct val="100000"/>
            </a:lnSpc>
          </a:pPr>
          <a:endParaRPr lang="en-US"/>
        </a:p>
      </dgm:t>
    </dgm:pt>
    <dgm:pt modelId="{9884A04F-245F-4C1A-B256-361C95B06084}">
      <dgm:prSet/>
      <dgm:spPr/>
      <dgm:t>
        <a:bodyPr/>
        <a:lstStyle/>
        <a:p>
          <a:pPr>
            <a:lnSpc>
              <a:spcPct val="100000"/>
            </a:lnSpc>
          </a:pPr>
          <a:r>
            <a:rPr lang="en-GB" dirty="0">
              <a:solidFill>
                <a:schemeClr val="bg1"/>
              </a:solidFill>
            </a:rPr>
            <a:t>On-site analysis at high-emission factories for data on emissions and required liquid nitrogen quantities.</a:t>
          </a:r>
          <a:endParaRPr lang="en-US" dirty="0">
            <a:solidFill>
              <a:schemeClr val="bg1"/>
            </a:solidFill>
          </a:endParaRPr>
        </a:p>
      </dgm:t>
    </dgm:pt>
    <dgm:pt modelId="{8C1BA8EA-863E-4737-8519-82FA48A514CC}" type="parTrans" cxnId="{AA5C1107-3B9E-48F5-8FC0-5B7C118C2DF1}">
      <dgm:prSet/>
      <dgm:spPr/>
      <dgm:t>
        <a:bodyPr/>
        <a:lstStyle/>
        <a:p>
          <a:endParaRPr lang="en-US"/>
        </a:p>
      </dgm:t>
    </dgm:pt>
    <dgm:pt modelId="{FDD3E2ED-FA5E-496B-AFC0-C36F904A9B1B}" type="sibTrans" cxnId="{AA5C1107-3B9E-48F5-8FC0-5B7C118C2DF1}">
      <dgm:prSet/>
      <dgm:spPr/>
      <dgm:t>
        <a:bodyPr/>
        <a:lstStyle/>
        <a:p>
          <a:pPr>
            <a:lnSpc>
              <a:spcPct val="100000"/>
            </a:lnSpc>
          </a:pPr>
          <a:endParaRPr lang="en-US"/>
        </a:p>
      </dgm:t>
    </dgm:pt>
    <dgm:pt modelId="{489CD8C7-E04C-4377-A3CF-FD1AE88291C4}">
      <dgm:prSet/>
      <dgm:spPr/>
      <dgm:t>
        <a:bodyPr/>
        <a:lstStyle/>
        <a:p>
          <a:pPr>
            <a:lnSpc>
              <a:spcPct val="100000"/>
            </a:lnSpc>
          </a:pPr>
          <a:r>
            <a:rPr lang="en-GB" dirty="0">
              <a:solidFill>
                <a:schemeClr val="bg1"/>
              </a:solidFill>
            </a:rPr>
            <a:t>Results and recommendations presented to stakeholders and potential partners.</a:t>
          </a:r>
          <a:endParaRPr lang="en-US" dirty="0">
            <a:solidFill>
              <a:schemeClr val="bg1"/>
            </a:solidFill>
          </a:endParaRPr>
        </a:p>
      </dgm:t>
    </dgm:pt>
    <dgm:pt modelId="{FA1281C6-1357-4083-A590-EF757E399763}" type="parTrans" cxnId="{AF891776-5990-4FF5-9EB2-9FE72AE63FC2}">
      <dgm:prSet/>
      <dgm:spPr/>
      <dgm:t>
        <a:bodyPr/>
        <a:lstStyle/>
        <a:p>
          <a:endParaRPr lang="en-US"/>
        </a:p>
      </dgm:t>
    </dgm:pt>
    <dgm:pt modelId="{EEF63395-522F-4096-9B8C-5406AF05ACAB}" type="sibTrans" cxnId="{AF891776-5990-4FF5-9EB2-9FE72AE63FC2}">
      <dgm:prSet/>
      <dgm:spPr/>
      <dgm:t>
        <a:bodyPr/>
        <a:lstStyle/>
        <a:p>
          <a:endParaRPr lang="en-US"/>
        </a:p>
      </dgm:t>
    </dgm:pt>
    <dgm:pt modelId="{FE7DDFC8-9DC4-4313-B48E-407B2CB62F34}" type="pres">
      <dgm:prSet presAssocID="{5C669594-97B1-4AD9-917F-E7466E92AE70}" presName="root" presStyleCnt="0">
        <dgm:presLayoutVars>
          <dgm:dir/>
          <dgm:resizeHandles val="exact"/>
        </dgm:presLayoutVars>
      </dgm:prSet>
      <dgm:spPr/>
    </dgm:pt>
    <dgm:pt modelId="{F4FD4C6F-EAA2-432E-818F-95A5781CAD88}" type="pres">
      <dgm:prSet presAssocID="{5C669594-97B1-4AD9-917F-E7466E92AE70}" presName="container" presStyleCnt="0">
        <dgm:presLayoutVars>
          <dgm:dir/>
          <dgm:resizeHandles val="exact"/>
        </dgm:presLayoutVars>
      </dgm:prSet>
      <dgm:spPr/>
    </dgm:pt>
    <dgm:pt modelId="{AC2BFB56-9843-47DA-B8A3-5AE34F967EDE}" type="pres">
      <dgm:prSet presAssocID="{2014211D-703B-4D9E-8ACA-AD1ABAA8361F}" presName="compNode" presStyleCnt="0"/>
      <dgm:spPr/>
    </dgm:pt>
    <dgm:pt modelId="{0E089724-987B-4F6B-B069-32EFCF3D075A}" type="pres">
      <dgm:prSet presAssocID="{2014211D-703B-4D9E-8ACA-AD1ABAA8361F}" presName="iconBgRect" presStyleLbl="bgShp" presStyleIdx="0" presStyleCnt="5"/>
      <dgm:spPr/>
    </dgm:pt>
    <dgm:pt modelId="{5A79131E-3125-4B47-A89B-1F0090C894FF}" type="pres">
      <dgm:prSet presAssocID="{2014211D-703B-4D9E-8ACA-AD1ABAA8361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eting"/>
        </a:ext>
      </dgm:extLst>
    </dgm:pt>
    <dgm:pt modelId="{8F9C1C0D-C23A-4807-AD59-CCFF9AE2C7DC}" type="pres">
      <dgm:prSet presAssocID="{2014211D-703B-4D9E-8ACA-AD1ABAA8361F}" presName="spaceRect" presStyleCnt="0"/>
      <dgm:spPr/>
    </dgm:pt>
    <dgm:pt modelId="{BBDA4A9F-9147-4C66-82D7-BD3AA682B40D}" type="pres">
      <dgm:prSet presAssocID="{2014211D-703B-4D9E-8ACA-AD1ABAA8361F}" presName="textRect" presStyleLbl="revTx" presStyleIdx="0" presStyleCnt="5">
        <dgm:presLayoutVars>
          <dgm:chMax val="1"/>
          <dgm:chPref val="1"/>
        </dgm:presLayoutVars>
      </dgm:prSet>
      <dgm:spPr/>
    </dgm:pt>
    <dgm:pt modelId="{873F5B3E-AAF4-4CC1-883F-278E325B1128}" type="pres">
      <dgm:prSet presAssocID="{B3094175-1531-447E-8C18-A87A40B26EED}" presName="sibTrans" presStyleLbl="sibTrans2D1" presStyleIdx="0" presStyleCnt="0"/>
      <dgm:spPr/>
    </dgm:pt>
    <dgm:pt modelId="{FE0634AD-7F24-404B-8B7C-DDE8AE89DE9F}" type="pres">
      <dgm:prSet presAssocID="{EECEC40F-F198-483F-B54F-B5A479F31BDD}" presName="compNode" presStyleCnt="0"/>
      <dgm:spPr/>
    </dgm:pt>
    <dgm:pt modelId="{506C8C16-671E-452A-87FA-229A8CE6E6C4}" type="pres">
      <dgm:prSet presAssocID="{EECEC40F-F198-483F-B54F-B5A479F31BDD}" presName="iconBgRect" presStyleLbl="bgShp" presStyleIdx="1" presStyleCnt="5"/>
      <dgm:spPr/>
    </dgm:pt>
    <dgm:pt modelId="{55C199A1-2151-44B2-B82B-A7B2DD946A6D}" type="pres">
      <dgm:prSet presAssocID="{EECEC40F-F198-483F-B54F-B5A479F31BD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cycle"/>
        </a:ext>
      </dgm:extLst>
    </dgm:pt>
    <dgm:pt modelId="{8F7EBC26-01AA-42D5-8256-A7702A131F39}" type="pres">
      <dgm:prSet presAssocID="{EECEC40F-F198-483F-B54F-B5A479F31BDD}" presName="spaceRect" presStyleCnt="0"/>
      <dgm:spPr/>
    </dgm:pt>
    <dgm:pt modelId="{6ECA5D4E-603E-4592-A1AB-44C7AD46EAB2}" type="pres">
      <dgm:prSet presAssocID="{EECEC40F-F198-483F-B54F-B5A479F31BDD}" presName="textRect" presStyleLbl="revTx" presStyleIdx="1" presStyleCnt="5">
        <dgm:presLayoutVars>
          <dgm:chMax val="1"/>
          <dgm:chPref val="1"/>
        </dgm:presLayoutVars>
      </dgm:prSet>
      <dgm:spPr/>
    </dgm:pt>
    <dgm:pt modelId="{BFA72367-33D6-419A-A826-59E082F86E91}" type="pres">
      <dgm:prSet presAssocID="{FEBC61FF-C5B7-4DCA-9D2F-ADDDB4BF7B40}" presName="sibTrans" presStyleLbl="sibTrans2D1" presStyleIdx="0" presStyleCnt="0"/>
      <dgm:spPr/>
    </dgm:pt>
    <dgm:pt modelId="{27330F0A-874E-4418-B015-39B4F279BEE3}" type="pres">
      <dgm:prSet presAssocID="{B3F386EF-A552-47B9-8335-BE56785AF566}" presName="compNode" presStyleCnt="0"/>
      <dgm:spPr/>
    </dgm:pt>
    <dgm:pt modelId="{69D510AC-B460-4012-9C93-2B3822FAC149}" type="pres">
      <dgm:prSet presAssocID="{B3F386EF-A552-47B9-8335-BE56785AF566}" presName="iconBgRect" presStyleLbl="bgShp" presStyleIdx="2" presStyleCnt="5"/>
      <dgm:spPr/>
    </dgm:pt>
    <dgm:pt modelId="{25D0C4D0-9474-4855-95A8-B6F9CD54C70B}" type="pres">
      <dgm:prSet presAssocID="{B3F386EF-A552-47B9-8335-BE56785AF56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cycle Sign"/>
        </a:ext>
      </dgm:extLst>
    </dgm:pt>
    <dgm:pt modelId="{5DD5DD61-A647-408B-B79D-C8CF37119680}" type="pres">
      <dgm:prSet presAssocID="{B3F386EF-A552-47B9-8335-BE56785AF566}" presName="spaceRect" presStyleCnt="0"/>
      <dgm:spPr/>
    </dgm:pt>
    <dgm:pt modelId="{4DABCC30-BFBA-41DB-B897-2128FF6F3FF5}" type="pres">
      <dgm:prSet presAssocID="{B3F386EF-A552-47B9-8335-BE56785AF566}" presName="textRect" presStyleLbl="revTx" presStyleIdx="2" presStyleCnt="5">
        <dgm:presLayoutVars>
          <dgm:chMax val="1"/>
          <dgm:chPref val="1"/>
        </dgm:presLayoutVars>
      </dgm:prSet>
      <dgm:spPr/>
    </dgm:pt>
    <dgm:pt modelId="{0F4A3CF9-B97F-476F-A007-EAA55E88DE5B}" type="pres">
      <dgm:prSet presAssocID="{3191A0CF-3AFA-48B1-AC19-07153F9F5FA7}" presName="sibTrans" presStyleLbl="sibTrans2D1" presStyleIdx="0" presStyleCnt="0"/>
      <dgm:spPr/>
    </dgm:pt>
    <dgm:pt modelId="{1F1D3A2F-8DB5-4BC5-9B48-71BD9C4515B8}" type="pres">
      <dgm:prSet presAssocID="{9884A04F-245F-4C1A-B256-361C95B06084}" presName="compNode" presStyleCnt="0"/>
      <dgm:spPr/>
    </dgm:pt>
    <dgm:pt modelId="{CD9514BE-16B1-4104-937C-16CCED8134D2}" type="pres">
      <dgm:prSet presAssocID="{9884A04F-245F-4C1A-B256-361C95B06084}" presName="iconBgRect" presStyleLbl="bgShp" presStyleIdx="3" presStyleCnt="5"/>
      <dgm:spPr/>
    </dgm:pt>
    <dgm:pt modelId="{9C92D799-5C31-4E0D-A326-AE7B53EF9C11}" type="pres">
      <dgm:prSet presAssocID="{9884A04F-245F-4C1A-B256-361C95B0608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cientist"/>
        </a:ext>
      </dgm:extLst>
    </dgm:pt>
    <dgm:pt modelId="{FCD2B82B-2498-44E3-AFBC-8C1194CEEF30}" type="pres">
      <dgm:prSet presAssocID="{9884A04F-245F-4C1A-B256-361C95B06084}" presName="spaceRect" presStyleCnt="0"/>
      <dgm:spPr/>
    </dgm:pt>
    <dgm:pt modelId="{E1163B70-0545-4AF4-97EA-53E7030DB6E6}" type="pres">
      <dgm:prSet presAssocID="{9884A04F-245F-4C1A-B256-361C95B06084}" presName="textRect" presStyleLbl="revTx" presStyleIdx="3" presStyleCnt="5">
        <dgm:presLayoutVars>
          <dgm:chMax val="1"/>
          <dgm:chPref val="1"/>
        </dgm:presLayoutVars>
      </dgm:prSet>
      <dgm:spPr/>
    </dgm:pt>
    <dgm:pt modelId="{D1908E89-BD69-4DD8-9586-70A025B42061}" type="pres">
      <dgm:prSet presAssocID="{FDD3E2ED-FA5E-496B-AFC0-C36F904A9B1B}" presName="sibTrans" presStyleLbl="sibTrans2D1" presStyleIdx="0" presStyleCnt="0"/>
      <dgm:spPr/>
    </dgm:pt>
    <dgm:pt modelId="{6744272B-A770-4007-98A5-BB424289C904}" type="pres">
      <dgm:prSet presAssocID="{489CD8C7-E04C-4377-A3CF-FD1AE88291C4}" presName="compNode" presStyleCnt="0"/>
      <dgm:spPr/>
    </dgm:pt>
    <dgm:pt modelId="{05253D83-1296-46F2-A66E-6F276AC105B0}" type="pres">
      <dgm:prSet presAssocID="{489CD8C7-E04C-4377-A3CF-FD1AE88291C4}" presName="iconBgRect" presStyleLbl="bgShp" presStyleIdx="4" presStyleCnt="5"/>
      <dgm:spPr/>
    </dgm:pt>
    <dgm:pt modelId="{6A969EF8-C0E2-4EB5-AD27-F26DA1C86D7D}" type="pres">
      <dgm:prSet presAssocID="{489CD8C7-E04C-4377-A3CF-FD1AE88291C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andshake"/>
        </a:ext>
      </dgm:extLst>
    </dgm:pt>
    <dgm:pt modelId="{54ABC3AC-4136-42D8-9517-BFDAD6329248}" type="pres">
      <dgm:prSet presAssocID="{489CD8C7-E04C-4377-A3CF-FD1AE88291C4}" presName="spaceRect" presStyleCnt="0"/>
      <dgm:spPr/>
    </dgm:pt>
    <dgm:pt modelId="{970BD001-1F00-49F9-9ACA-195727C34232}" type="pres">
      <dgm:prSet presAssocID="{489CD8C7-E04C-4377-A3CF-FD1AE88291C4}" presName="textRect" presStyleLbl="revTx" presStyleIdx="4" presStyleCnt="5">
        <dgm:presLayoutVars>
          <dgm:chMax val="1"/>
          <dgm:chPref val="1"/>
        </dgm:presLayoutVars>
      </dgm:prSet>
      <dgm:spPr/>
    </dgm:pt>
  </dgm:ptLst>
  <dgm:cxnLst>
    <dgm:cxn modelId="{AA5C1107-3B9E-48F5-8FC0-5B7C118C2DF1}" srcId="{5C669594-97B1-4AD9-917F-E7466E92AE70}" destId="{9884A04F-245F-4C1A-B256-361C95B06084}" srcOrd="3" destOrd="0" parTransId="{8C1BA8EA-863E-4737-8519-82FA48A514CC}" sibTransId="{FDD3E2ED-FA5E-496B-AFC0-C36F904A9B1B}"/>
    <dgm:cxn modelId="{DF48960D-B33E-4A89-9947-47993BFF57A0}" type="presOf" srcId="{FDD3E2ED-FA5E-496B-AFC0-C36F904A9B1B}" destId="{D1908E89-BD69-4DD8-9586-70A025B42061}" srcOrd="0" destOrd="0" presId="urn:microsoft.com/office/officeart/2018/2/layout/IconCircleList"/>
    <dgm:cxn modelId="{1B213D15-C07B-41B3-9C38-3874DF323426}" type="presOf" srcId="{B3094175-1531-447E-8C18-A87A40B26EED}" destId="{873F5B3E-AAF4-4CC1-883F-278E325B1128}" srcOrd="0" destOrd="0" presId="urn:microsoft.com/office/officeart/2018/2/layout/IconCircleList"/>
    <dgm:cxn modelId="{FC4DB45D-22E2-4C01-A336-77B99F9F90CC}" type="presOf" srcId="{2014211D-703B-4D9E-8ACA-AD1ABAA8361F}" destId="{BBDA4A9F-9147-4C66-82D7-BD3AA682B40D}" srcOrd="0" destOrd="0" presId="urn:microsoft.com/office/officeart/2018/2/layout/IconCircleList"/>
    <dgm:cxn modelId="{ECAB436B-BCF1-4614-B597-FD3E5F19081B}" type="presOf" srcId="{9884A04F-245F-4C1A-B256-361C95B06084}" destId="{E1163B70-0545-4AF4-97EA-53E7030DB6E6}" srcOrd="0" destOrd="0" presId="urn:microsoft.com/office/officeart/2018/2/layout/IconCircleList"/>
    <dgm:cxn modelId="{AF891776-5990-4FF5-9EB2-9FE72AE63FC2}" srcId="{5C669594-97B1-4AD9-917F-E7466E92AE70}" destId="{489CD8C7-E04C-4377-A3CF-FD1AE88291C4}" srcOrd="4" destOrd="0" parTransId="{FA1281C6-1357-4083-A590-EF757E399763}" sibTransId="{EEF63395-522F-4096-9B8C-5406AF05ACAB}"/>
    <dgm:cxn modelId="{14F2A87B-4D09-42BD-86E0-290419B66579}" type="presOf" srcId="{EECEC40F-F198-483F-B54F-B5A479F31BDD}" destId="{6ECA5D4E-603E-4592-A1AB-44C7AD46EAB2}" srcOrd="0" destOrd="0" presId="urn:microsoft.com/office/officeart/2018/2/layout/IconCircleList"/>
    <dgm:cxn modelId="{A8C9E87B-5F95-439C-9655-D5376DDDC8B4}" srcId="{5C669594-97B1-4AD9-917F-E7466E92AE70}" destId="{EECEC40F-F198-483F-B54F-B5A479F31BDD}" srcOrd="1" destOrd="0" parTransId="{4758A8C9-CC55-4988-A499-CA67B710B214}" sibTransId="{FEBC61FF-C5B7-4DCA-9D2F-ADDDB4BF7B40}"/>
    <dgm:cxn modelId="{3070A79F-0985-4F18-9340-FA22BB9DD514}" type="presOf" srcId="{5C669594-97B1-4AD9-917F-E7466E92AE70}" destId="{FE7DDFC8-9DC4-4313-B48E-407B2CB62F34}" srcOrd="0" destOrd="0" presId="urn:microsoft.com/office/officeart/2018/2/layout/IconCircleList"/>
    <dgm:cxn modelId="{A61732B0-60C0-4F70-BBA4-E56BB295E128}" type="presOf" srcId="{B3F386EF-A552-47B9-8335-BE56785AF566}" destId="{4DABCC30-BFBA-41DB-B897-2128FF6F3FF5}" srcOrd="0" destOrd="0" presId="urn:microsoft.com/office/officeart/2018/2/layout/IconCircleList"/>
    <dgm:cxn modelId="{EA486DB4-4E06-4E28-AF2A-93EF4EAABF6D}" type="presOf" srcId="{FEBC61FF-C5B7-4DCA-9D2F-ADDDB4BF7B40}" destId="{BFA72367-33D6-419A-A826-59E082F86E91}" srcOrd="0" destOrd="0" presId="urn:microsoft.com/office/officeart/2018/2/layout/IconCircleList"/>
    <dgm:cxn modelId="{3C5E62BC-3F95-42A1-A4C1-65045ACAC43C}" type="presOf" srcId="{489CD8C7-E04C-4377-A3CF-FD1AE88291C4}" destId="{970BD001-1F00-49F9-9ACA-195727C34232}" srcOrd="0" destOrd="0" presId="urn:microsoft.com/office/officeart/2018/2/layout/IconCircleList"/>
    <dgm:cxn modelId="{081F0BD8-F1AB-42BB-9FF2-C2E3AD061F89}" type="presOf" srcId="{3191A0CF-3AFA-48B1-AC19-07153F9F5FA7}" destId="{0F4A3CF9-B97F-476F-A007-EAA55E88DE5B}" srcOrd="0" destOrd="0" presId="urn:microsoft.com/office/officeart/2018/2/layout/IconCircleList"/>
    <dgm:cxn modelId="{82C1A9F6-D593-4F2B-B330-994D8D749F56}" srcId="{5C669594-97B1-4AD9-917F-E7466E92AE70}" destId="{B3F386EF-A552-47B9-8335-BE56785AF566}" srcOrd="2" destOrd="0" parTransId="{FABEA144-5CBF-4B0C-B092-CED97A3CC037}" sibTransId="{3191A0CF-3AFA-48B1-AC19-07153F9F5FA7}"/>
    <dgm:cxn modelId="{3BDCE1FF-785C-4DE5-92FF-DF41D58D2873}" srcId="{5C669594-97B1-4AD9-917F-E7466E92AE70}" destId="{2014211D-703B-4D9E-8ACA-AD1ABAA8361F}" srcOrd="0" destOrd="0" parTransId="{BDE4EDF0-7667-4C1E-98FC-F57CBE76D088}" sibTransId="{B3094175-1531-447E-8C18-A87A40B26EED}"/>
    <dgm:cxn modelId="{68C81AFE-1A78-422E-973A-2C6C931820C4}" type="presParOf" srcId="{FE7DDFC8-9DC4-4313-B48E-407B2CB62F34}" destId="{F4FD4C6F-EAA2-432E-818F-95A5781CAD88}" srcOrd="0" destOrd="0" presId="urn:microsoft.com/office/officeart/2018/2/layout/IconCircleList"/>
    <dgm:cxn modelId="{32E0FE15-441B-4E70-8D8D-F14F5AE31303}" type="presParOf" srcId="{F4FD4C6F-EAA2-432E-818F-95A5781CAD88}" destId="{AC2BFB56-9843-47DA-B8A3-5AE34F967EDE}" srcOrd="0" destOrd="0" presId="urn:microsoft.com/office/officeart/2018/2/layout/IconCircleList"/>
    <dgm:cxn modelId="{31EC53D4-8274-441E-89D3-B88AED3C469D}" type="presParOf" srcId="{AC2BFB56-9843-47DA-B8A3-5AE34F967EDE}" destId="{0E089724-987B-4F6B-B069-32EFCF3D075A}" srcOrd="0" destOrd="0" presId="urn:microsoft.com/office/officeart/2018/2/layout/IconCircleList"/>
    <dgm:cxn modelId="{D76F3443-F221-491A-827C-3A5BBA3D6DEC}" type="presParOf" srcId="{AC2BFB56-9843-47DA-B8A3-5AE34F967EDE}" destId="{5A79131E-3125-4B47-A89B-1F0090C894FF}" srcOrd="1" destOrd="0" presId="urn:microsoft.com/office/officeart/2018/2/layout/IconCircleList"/>
    <dgm:cxn modelId="{0DFE1932-34EC-4C93-8DA3-838CA8EE9982}" type="presParOf" srcId="{AC2BFB56-9843-47DA-B8A3-5AE34F967EDE}" destId="{8F9C1C0D-C23A-4807-AD59-CCFF9AE2C7DC}" srcOrd="2" destOrd="0" presId="urn:microsoft.com/office/officeart/2018/2/layout/IconCircleList"/>
    <dgm:cxn modelId="{80CD270E-72B4-4D52-99FE-2B9CBFCC368C}" type="presParOf" srcId="{AC2BFB56-9843-47DA-B8A3-5AE34F967EDE}" destId="{BBDA4A9F-9147-4C66-82D7-BD3AA682B40D}" srcOrd="3" destOrd="0" presId="urn:microsoft.com/office/officeart/2018/2/layout/IconCircleList"/>
    <dgm:cxn modelId="{10D1E38F-90CC-4EAC-9F8E-3686B8D4F0DB}" type="presParOf" srcId="{F4FD4C6F-EAA2-432E-818F-95A5781CAD88}" destId="{873F5B3E-AAF4-4CC1-883F-278E325B1128}" srcOrd="1" destOrd="0" presId="urn:microsoft.com/office/officeart/2018/2/layout/IconCircleList"/>
    <dgm:cxn modelId="{D28F998D-D07F-4848-9582-9C94B822D7E4}" type="presParOf" srcId="{F4FD4C6F-EAA2-432E-818F-95A5781CAD88}" destId="{FE0634AD-7F24-404B-8B7C-DDE8AE89DE9F}" srcOrd="2" destOrd="0" presId="urn:microsoft.com/office/officeart/2018/2/layout/IconCircleList"/>
    <dgm:cxn modelId="{E012795A-3FC4-48A6-98CA-A18409C2787C}" type="presParOf" srcId="{FE0634AD-7F24-404B-8B7C-DDE8AE89DE9F}" destId="{506C8C16-671E-452A-87FA-229A8CE6E6C4}" srcOrd="0" destOrd="0" presId="urn:microsoft.com/office/officeart/2018/2/layout/IconCircleList"/>
    <dgm:cxn modelId="{0CF22474-4BE3-4435-8FAD-DE3F50724050}" type="presParOf" srcId="{FE0634AD-7F24-404B-8B7C-DDE8AE89DE9F}" destId="{55C199A1-2151-44B2-B82B-A7B2DD946A6D}" srcOrd="1" destOrd="0" presId="urn:microsoft.com/office/officeart/2018/2/layout/IconCircleList"/>
    <dgm:cxn modelId="{8857B067-7BB8-426C-9BB4-D0050EB26AD3}" type="presParOf" srcId="{FE0634AD-7F24-404B-8B7C-DDE8AE89DE9F}" destId="{8F7EBC26-01AA-42D5-8256-A7702A131F39}" srcOrd="2" destOrd="0" presId="urn:microsoft.com/office/officeart/2018/2/layout/IconCircleList"/>
    <dgm:cxn modelId="{B54BE243-50EB-4A51-8134-EB6CC79F7667}" type="presParOf" srcId="{FE0634AD-7F24-404B-8B7C-DDE8AE89DE9F}" destId="{6ECA5D4E-603E-4592-A1AB-44C7AD46EAB2}" srcOrd="3" destOrd="0" presId="urn:microsoft.com/office/officeart/2018/2/layout/IconCircleList"/>
    <dgm:cxn modelId="{007A3D1E-A0F8-40A4-8D6C-F555C4E3FB72}" type="presParOf" srcId="{F4FD4C6F-EAA2-432E-818F-95A5781CAD88}" destId="{BFA72367-33D6-419A-A826-59E082F86E91}" srcOrd="3" destOrd="0" presId="urn:microsoft.com/office/officeart/2018/2/layout/IconCircleList"/>
    <dgm:cxn modelId="{8B9105A2-FF69-4D22-84B8-10CEDBC35FEB}" type="presParOf" srcId="{F4FD4C6F-EAA2-432E-818F-95A5781CAD88}" destId="{27330F0A-874E-4418-B015-39B4F279BEE3}" srcOrd="4" destOrd="0" presId="urn:microsoft.com/office/officeart/2018/2/layout/IconCircleList"/>
    <dgm:cxn modelId="{5D4CA269-790A-4439-9B99-A39A89614571}" type="presParOf" srcId="{27330F0A-874E-4418-B015-39B4F279BEE3}" destId="{69D510AC-B460-4012-9C93-2B3822FAC149}" srcOrd="0" destOrd="0" presId="urn:microsoft.com/office/officeart/2018/2/layout/IconCircleList"/>
    <dgm:cxn modelId="{29AF2117-8F05-4291-8A70-F35070BF4E04}" type="presParOf" srcId="{27330F0A-874E-4418-B015-39B4F279BEE3}" destId="{25D0C4D0-9474-4855-95A8-B6F9CD54C70B}" srcOrd="1" destOrd="0" presId="urn:microsoft.com/office/officeart/2018/2/layout/IconCircleList"/>
    <dgm:cxn modelId="{C8D92E90-79E2-4C25-9C01-72DE08B155AE}" type="presParOf" srcId="{27330F0A-874E-4418-B015-39B4F279BEE3}" destId="{5DD5DD61-A647-408B-B79D-C8CF37119680}" srcOrd="2" destOrd="0" presId="urn:microsoft.com/office/officeart/2018/2/layout/IconCircleList"/>
    <dgm:cxn modelId="{7932D312-2E8A-4FB8-AECC-ED1795E509A5}" type="presParOf" srcId="{27330F0A-874E-4418-B015-39B4F279BEE3}" destId="{4DABCC30-BFBA-41DB-B897-2128FF6F3FF5}" srcOrd="3" destOrd="0" presId="urn:microsoft.com/office/officeart/2018/2/layout/IconCircleList"/>
    <dgm:cxn modelId="{553AB582-A7DD-4DA2-81E8-66C000040F00}" type="presParOf" srcId="{F4FD4C6F-EAA2-432E-818F-95A5781CAD88}" destId="{0F4A3CF9-B97F-476F-A007-EAA55E88DE5B}" srcOrd="5" destOrd="0" presId="urn:microsoft.com/office/officeart/2018/2/layout/IconCircleList"/>
    <dgm:cxn modelId="{78A44B8C-A278-4108-8567-248B238B2270}" type="presParOf" srcId="{F4FD4C6F-EAA2-432E-818F-95A5781CAD88}" destId="{1F1D3A2F-8DB5-4BC5-9B48-71BD9C4515B8}" srcOrd="6" destOrd="0" presId="urn:microsoft.com/office/officeart/2018/2/layout/IconCircleList"/>
    <dgm:cxn modelId="{A7C1610B-6605-40D9-B8B5-0353C721B926}" type="presParOf" srcId="{1F1D3A2F-8DB5-4BC5-9B48-71BD9C4515B8}" destId="{CD9514BE-16B1-4104-937C-16CCED8134D2}" srcOrd="0" destOrd="0" presId="urn:microsoft.com/office/officeart/2018/2/layout/IconCircleList"/>
    <dgm:cxn modelId="{3786ED96-1FC4-4FB7-8266-9004D6FD4527}" type="presParOf" srcId="{1F1D3A2F-8DB5-4BC5-9B48-71BD9C4515B8}" destId="{9C92D799-5C31-4E0D-A326-AE7B53EF9C11}" srcOrd="1" destOrd="0" presId="urn:microsoft.com/office/officeart/2018/2/layout/IconCircleList"/>
    <dgm:cxn modelId="{6059FAD2-8052-41F5-B9F6-2000F96B842E}" type="presParOf" srcId="{1F1D3A2F-8DB5-4BC5-9B48-71BD9C4515B8}" destId="{FCD2B82B-2498-44E3-AFBC-8C1194CEEF30}" srcOrd="2" destOrd="0" presId="urn:microsoft.com/office/officeart/2018/2/layout/IconCircleList"/>
    <dgm:cxn modelId="{C4CB7EE2-2036-4E13-BB58-8770C39452FC}" type="presParOf" srcId="{1F1D3A2F-8DB5-4BC5-9B48-71BD9C4515B8}" destId="{E1163B70-0545-4AF4-97EA-53E7030DB6E6}" srcOrd="3" destOrd="0" presId="urn:microsoft.com/office/officeart/2018/2/layout/IconCircleList"/>
    <dgm:cxn modelId="{FF3226C3-9677-4911-8087-2CA84BB9130B}" type="presParOf" srcId="{F4FD4C6F-EAA2-432E-818F-95A5781CAD88}" destId="{D1908E89-BD69-4DD8-9586-70A025B42061}" srcOrd="7" destOrd="0" presId="urn:microsoft.com/office/officeart/2018/2/layout/IconCircleList"/>
    <dgm:cxn modelId="{577C42FC-028F-4191-AF5E-3D8F05F73D74}" type="presParOf" srcId="{F4FD4C6F-EAA2-432E-818F-95A5781CAD88}" destId="{6744272B-A770-4007-98A5-BB424289C904}" srcOrd="8" destOrd="0" presId="urn:microsoft.com/office/officeart/2018/2/layout/IconCircleList"/>
    <dgm:cxn modelId="{9A78CF2F-262B-4DEC-BDD7-6CD21F0BB5E4}" type="presParOf" srcId="{6744272B-A770-4007-98A5-BB424289C904}" destId="{05253D83-1296-46F2-A66E-6F276AC105B0}" srcOrd="0" destOrd="0" presId="urn:microsoft.com/office/officeart/2018/2/layout/IconCircleList"/>
    <dgm:cxn modelId="{7E55FF69-BDC9-4208-8019-8B841761A59E}" type="presParOf" srcId="{6744272B-A770-4007-98A5-BB424289C904}" destId="{6A969EF8-C0E2-4EB5-AD27-F26DA1C86D7D}" srcOrd="1" destOrd="0" presId="urn:microsoft.com/office/officeart/2018/2/layout/IconCircleList"/>
    <dgm:cxn modelId="{D1174F6B-3403-4345-A7E1-A1272C3D091A}" type="presParOf" srcId="{6744272B-A770-4007-98A5-BB424289C904}" destId="{54ABC3AC-4136-42D8-9517-BFDAD6329248}" srcOrd="2" destOrd="0" presId="urn:microsoft.com/office/officeart/2018/2/layout/IconCircleList"/>
    <dgm:cxn modelId="{3698CC17-3A08-4974-BDC3-41CE148D6020}" type="presParOf" srcId="{6744272B-A770-4007-98A5-BB424289C904}" destId="{970BD001-1F00-49F9-9ACA-195727C3423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1D814E-6F5D-40C2-AB47-E3D7F62141E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DF2755E-0C08-42E4-A6C5-4F8DD1DB158D}">
      <dgm:prSet/>
      <dgm:spPr/>
      <dgm:t>
        <a:bodyPr/>
        <a:lstStyle/>
        <a:p>
          <a:pPr>
            <a:lnSpc>
              <a:spcPct val="100000"/>
            </a:lnSpc>
          </a:pPr>
          <a:r>
            <a:rPr lang="en-US" dirty="0"/>
            <a:t>Review scientific research on CO2 to liquid nitrogen conversion technologies.</a:t>
          </a:r>
        </a:p>
      </dgm:t>
    </dgm:pt>
    <dgm:pt modelId="{083D9E97-4E54-4B4D-94D5-AD6965401D31}" type="parTrans" cxnId="{F67C1F8D-E6FE-4DC9-B6E0-C49F531FBC1A}">
      <dgm:prSet/>
      <dgm:spPr/>
      <dgm:t>
        <a:bodyPr/>
        <a:lstStyle/>
        <a:p>
          <a:endParaRPr lang="en-US"/>
        </a:p>
      </dgm:t>
    </dgm:pt>
    <dgm:pt modelId="{6EE4C1F4-3437-4A30-ABB2-9373E81741AF}" type="sibTrans" cxnId="{F67C1F8D-E6FE-4DC9-B6E0-C49F531FBC1A}">
      <dgm:prSet/>
      <dgm:spPr/>
      <dgm:t>
        <a:bodyPr/>
        <a:lstStyle/>
        <a:p>
          <a:endParaRPr lang="en-US"/>
        </a:p>
      </dgm:t>
    </dgm:pt>
    <dgm:pt modelId="{793AE97D-4766-43C1-B4AD-5D3B8D46C067}">
      <dgm:prSet/>
      <dgm:spPr/>
      <dgm:t>
        <a:bodyPr/>
        <a:lstStyle/>
        <a:p>
          <a:pPr>
            <a:lnSpc>
              <a:spcPct val="100000"/>
            </a:lnSpc>
          </a:pPr>
          <a:r>
            <a:rPr lang="en-US" dirty="0"/>
            <a:t>Market reports on CO2 recycling and new technologies.</a:t>
          </a:r>
        </a:p>
      </dgm:t>
    </dgm:pt>
    <dgm:pt modelId="{AB1333E1-554E-417D-8AE8-723B2DF7FEEA}" type="parTrans" cxnId="{134591A1-9062-413D-A32B-FBB9E8B8D452}">
      <dgm:prSet/>
      <dgm:spPr/>
      <dgm:t>
        <a:bodyPr/>
        <a:lstStyle/>
        <a:p>
          <a:endParaRPr lang="en-US"/>
        </a:p>
      </dgm:t>
    </dgm:pt>
    <dgm:pt modelId="{61661EC9-D1BE-4F93-9BBF-850DD5AD59CA}" type="sibTrans" cxnId="{134591A1-9062-413D-A32B-FBB9E8B8D452}">
      <dgm:prSet/>
      <dgm:spPr/>
      <dgm:t>
        <a:bodyPr/>
        <a:lstStyle/>
        <a:p>
          <a:endParaRPr lang="en-US"/>
        </a:p>
      </dgm:t>
    </dgm:pt>
    <dgm:pt modelId="{64DEBD37-7A53-482B-9C96-DFFBE03F99A5}">
      <dgm:prSet/>
      <dgm:spPr/>
      <dgm:t>
        <a:bodyPr/>
        <a:lstStyle/>
        <a:p>
          <a:pPr>
            <a:lnSpc>
              <a:spcPct val="100000"/>
            </a:lnSpc>
          </a:pPr>
          <a:r>
            <a:rPr lang="en-US" dirty="0"/>
            <a:t>Articles and industrial magazines for current and future trends in carbon recycling.</a:t>
          </a:r>
        </a:p>
      </dgm:t>
    </dgm:pt>
    <dgm:pt modelId="{6147DED8-7C1E-4EC7-92DF-003CDAEE55A1}" type="parTrans" cxnId="{2222C567-D973-4E3E-A392-BF9A0B534995}">
      <dgm:prSet/>
      <dgm:spPr/>
      <dgm:t>
        <a:bodyPr/>
        <a:lstStyle/>
        <a:p>
          <a:endParaRPr lang="en-US"/>
        </a:p>
      </dgm:t>
    </dgm:pt>
    <dgm:pt modelId="{1BD640E3-C845-45EE-B251-39A07825F627}" type="sibTrans" cxnId="{2222C567-D973-4E3E-A392-BF9A0B534995}">
      <dgm:prSet/>
      <dgm:spPr/>
      <dgm:t>
        <a:bodyPr/>
        <a:lstStyle/>
        <a:p>
          <a:endParaRPr lang="en-US"/>
        </a:p>
      </dgm:t>
    </dgm:pt>
    <dgm:pt modelId="{EC7DEB6F-9A21-4A41-BADC-1936DD7BAEE8}">
      <dgm:prSet/>
      <dgm:spPr/>
      <dgm:t>
        <a:bodyPr/>
        <a:lstStyle/>
        <a:p>
          <a:pPr>
            <a:lnSpc>
              <a:spcPct val="100000"/>
            </a:lnSpc>
          </a:pPr>
          <a:r>
            <a:rPr lang="en-US" dirty="0"/>
            <a:t>Governmental and regulatory data on CO2 emissions and recycling incentives.</a:t>
          </a:r>
        </a:p>
      </dgm:t>
    </dgm:pt>
    <dgm:pt modelId="{DE515682-68DE-44B6-A728-029E48DD7B25}" type="parTrans" cxnId="{AD8DA965-FC5E-42D7-9FF5-F2CE236B49B5}">
      <dgm:prSet/>
      <dgm:spPr/>
      <dgm:t>
        <a:bodyPr/>
        <a:lstStyle/>
        <a:p>
          <a:endParaRPr lang="en-US"/>
        </a:p>
      </dgm:t>
    </dgm:pt>
    <dgm:pt modelId="{E71F0071-B3CD-4F20-8378-05FFB1B14719}" type="sibTrans" cxnId="{AD8DA965-FC5E-42D7-9FF5-F2CE236B49B5}">
      <dgm:prSet/>
      <dgm:spPr/>
      <dgm:t>
        <a:bodyPr/>
        <a:lstStyle/>
        <a:p>
          <a:endParaRPr lang="en-US"/>
        </a:p>
      </dgm:t>
    </dgm:pt>
    <dgm:pt modelId="{43539D60-814E-4653-8338-A5777DAF1791}">
      <dgm:prSet/>
      <dgm:spPr/>
      <dgm:t>
        <a:bodyPr/>
        <a:lstStyle/>
        <a:p>
          <a:pPr>
            <a:lnSpc>
              <a:spcPct val="100000"/>
            </a:lnSpc>
          </a:pPr>
          <a:r>
            <a:rPr lang="en-US" dirty="0"/>
            <a:t>Examples include articles from WHO, UNEP, WFP, GEF, WAFC, EAI, and UN goals 13 and 17 supporting Carbo Pure's idea.</a:t>
          </a:r>
        </a:p>
      </dgm:t>
    </dgm:pt>
    <dgm:pt modelId="{607F86FD-5AB8-4F28-B825-C90893D34855}" type="parTrans" cxnId="{A212A078-71C3-44DA-A5DF-264DDBF40FC3}">
      <dgm:prSet/>
      <dgm:spPr/>
      <dgm:t>
        <a:bodyPr/>
        <a:lstStyle/>
        <a:p>
          <a:endParaRPr lang="en-US"/>
        </a:p>
      </dgm:t>
    </dgm:pt>
    <dgm:pt modelId="{DA0C4CC6-0AC8-4804-A4F1-2903C198412F}" type="sibTrans" cxnId="{A212A078-71C3-44DA-A5DF-264DDBF40FC3}">
      <dgm:prSet/>
      <dgm:spPr/>
      <dgm:t>
        <a:bodyPr/>
        <a:lstStyle/>
        <a:p>
          <a:endParaRPr lang="en-US"/>
        </a:p>
      </dgm:t>
    </dgm:pt>
    <dgm:pt modelId="{F7149AAB-40A6-4C41-9DCF-AA1436D0C779}">
      <dgm:prSet/>
      <dgm:spPr/>
      <dgm:t>
        <a:bodyPr/>
        <a:lstStyle/>
        <a:p>
          <a:pPr>
            <a:lnSpc>
              <a:spcPct val="100000"/>
            </a:lnSpc>
          </a:pPr>
          <a:r>
            <a:rPr lang="en-US" dirty="0"/>
            <a:t>STP (Segmentation, Targeting, Positioning)Segmentation</a:t>
          </a:r>
        </a:p>
      </dgm:t>
    </dgm:pt>
    <dgm:pt modelId="{A4F0C52A-5640-44E5-A88F-634C5A6AC055}" type="parTrans" cxnId="{0EC2F015-C74A-469B-B233-BD0DEEA590D0}">
      <dgm:prSet/>
      <dgm:spPr/>
      <dgm:t>
        <a:bodyPr/>
        <a:lstStyle/>
        <a:p>
          <a:endParaRPr lang="en-US"/>
        </a:p>
      </dgm:t>
    </dgm:pt>
    <dgm:pt modelId="{07DDE97D-B746-4357-B00B-A6FD9E12B034}" type="sibTrans" cxnId="{0EC2F015-C74A-469B-B233-BD0DEEA590D0}">
      <dgm:prSet/>
      <dgm:spPr/>
      <dgm:t>
        <a:bodyPr/>
        <a:lstStyle/>
        <a:p>
          <a:endParaRPr lang="en-US"/>
        </a:p>
      </dgm:t>
    </dgm:pt>
    <dgm:pt modelId="{ADDA8C1F-45C7-4031-B3ED-E2B331C89A1C}" type="pres">
      <dgm:prSet presAssocID="{011D814E-6F5D-40C2-AB47-E3D7F62141EC}" presName="root" presStyleCnt="0">
        <dgm:presLayoutVars>
          <dgm:dir/>
          <dgm:resizeHandles val="exact"/>
        </dgm:presLayoutVars>
      </dgm:prSet>
      <dgm:spPr/>
    </dgm:pt>
    <dgm:pt modelId="{9C0C7A67-DDB4-4A72-9461-E6E417E73C62}" type="pres">
      <dgm:prSet presAssocID="{6DF2755E-0C08-42E4-A6C5-4F8DD1DB158D}" presName="compNode" presStyleCnt="0"/>
      <dgm:spPr/>
    </dgm:pt>
    <dgm:pt modelId="{DC5F97E6-7052-4C6E-8A7F-46F003F84068}" type="pres">
      <dgm:prSet presAssocID="{6DF2755E-0C08-42E4-A6C5-4F8DD1DB158D}" presName="bgRect" presStyleLbl="bgShp" presStyleIdx="0" presStyleCnt="6"/>
      <dgm:spPr/>
    </dgm:pt>
    <dgm:pt modelId="{8B784978-A607-4866-945E-C3D12999CA64}" type="pres">
      <dgm:prSet presAssocID="{6DF2755E-0C08-42E4-A6C5-4F8DD1DB158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ask"/>
        </a:ext>
      </dgm:extLst>
    </dgm:pt>
    <dgm:pt modelId="{4470E4EE-124D-40AF-A93F-F68ADAA81D57}" type="pres">
      <dgm:prSet presAssocID="{6DF2755E-0C08-42E4-A6C5-4F8DD1DB158D}" presName="spaceRect" presStyleCnt="0"/>
      <dgm:spPr/>
    </dgm:pt>
    <dgm:pt modelId="{3C30AFA4-F4D5-451B-A5C1-0304B2070203}" type="pres">
      <dgm:prSet presAssocID="{6DF2755E-0C08-42E4-A6C5-4F8DD1DB158D}" presName="parTx" presStyleLbl="revTx" presStyleIdx="0" presStyleCnt="6">
        <dgm:presLayoutVars>
          <dgm:chMax val="0"/>
          <dgm:chPref val="0"/>
        </dgm:presLayoutVars>
      </dgm:prSet>
      <dgm:spPr/>
    </dgm:pt>
    <dgm:pt modelId="{52183B67-D140-4307-BAB5-65CEE72C5B2C}" type="pres">
      <dgm:prSet presAssocID="{6EE4C1F4-3437-4A30-ABB2-9373E81741AF}" presName="sibTrans" presStyleCnt="0"/>
      <dgm:spPr/>
    </dgm:pt>
    <dgm:pt modelId="{4EC93CEB-E98D-4580-9C7B-67D0145DBB5C}" type="pres">
      <dgm:prSet presAssocID="{793AE97D-4766-43C1-B4AD-5D3B8D46C067}" presName="compNode" presStyleCnt="0"/>
      <dgm:spPr/>
    </dgm:pt>
    <dgm:pt modelId="{088393A9-D4DE-44DA-A918-AEC72F040B66}" type="pres">
      <dgm:prSet presAssocID="{793AE97D-4766-43C1-B4AD-5D3B8D46C067}" presName="bgRect" presStyleLbl="bgShp" presStyleIdx="1" presStyleCnt="6"/>
      <dgm:spPr/>
    </dgm:pt>
    <dgm:pt modelId="{4A16ED4A-8832-4C08-A455-34CAB43912AE}" type="pres">
      <dgm:prSet presAssocID="{793AE97D-4766-43C1-B4AD-5D3B8D46C06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cycle"/>
        </a:ext>
      </dgm:extLst>
    </dgm:pt>
    <dgm:pt modelId="{639760B1-232F-4011-A1AF-984451172C4B}" type="pres">
      <dgm:prSet presAssocID="{793AE97D-4766-43C1-B4AD-5D3B8D46C067}" presName="spaceRect" presStyleCnt="0"/>
      <dgm:spPr/>
    </dgm:pt>
    <dgm:pt modelId="{F4A795F9-84B9-45EF-974C-0713ED516C12}" type="pres">
      <dgm:prSet presAssocID="{793AE97D-4766-43C1-B4AD-5D3B8D46C067}" presName="parTx" presStyleLbl="revTx" presStyleIdx="1" presStyleCnt="6">
        <dgm:presLayoutVars>
          <dgm:chMax val="0"/>
          <dgm:chPref val="0"/>
        </dgm:presLayoutVars>
      </dgm:prSet>
      <dgm:spPr/>
    </dgm:pt>
    <dgm:pt modelId="{25794F50-0B39-43D4-A498-D45D52C8E3C7}" type="pres">
      <dgm:prSet presAssocID="{61661EC9-D1BE-4F93-9BBF-850DD5AD59CA}" presName="sibTrans" presStyleCnt="0"/>
      <dgm:spPr/>
    </dgm:pt>
    <dgm:pt modelId="{D363EC7A-8022-469C-8B2D-99A3C2E6B612}" type="pres">
      <dgm:prSet presAssocID="{64DEBD37-7A53-482B-9C96-DFFBE03F99A5}" presName="compNode" presStyleCnt="0"/>
      <dgm:spPr/>
    </dgm:pt>
    <dgm:pt modelId="{1501B926-6384-4D6F-B144-8D13D5133420}" type="pres">
      <dgm:prSet presAssocID="{64DEBD37-7A53-482B-9C96-DFFBE03F99A5}" presName="bgRect" presStyleLbl="bgShp" presStyleIdx="2" presStyleCnt="6"/>
      <dgm:spPr/>
    </dgm:pt>
    <dgm:pt modelId="{A59A5A88-8BFE-4A41-8DA4-8625A5B5C795}" type="pres">
      <dgm:prSet presAssocID="{64DEBD37-7A53-482B-9C96-DFFBE03F99A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wspaper"/>
        </a:ext>
      </dgm:extLst>
    </dgm:pt>
    <dgm:pt modelId="{6F78A4D2-A4F6-4225-9E58-2AE77318942E}" type="pres">
      <dgm:prSet presAssocID="{64DEBD37-7A53-482B-9C96-DFFBE03F99A5}" presName="spaceRect" presStyleCnt="0"/>
      <dgm:spPr/>
    </dgm:pt>
    <dgm:pt modelId="{67ABFD7D-717E-4753-8931-AAB2FDE7992E}" type="pres">
      <dgm:prSet presAssocID="{64DEBD37-7A53-482B-9C96-DFFBE03F99A5}" presName="parTx" presStyleLbl="revTx" presStyleIdx="2" presStyleCnt="6">
        <dgm:presLayoutVars>
          <dgm:chMax val="0"/>
          <dgm:chPref val="0"/>
        </dgm:presLayoutVars>
      </dgm:prSet>
      <dgm:spPr/>
    </dgm:pt>
    <dgm:pt modelId="{D7397D6A-B700-4435-8DA0-A9856E00EC45}" type="pres">
      <dgm:prSet presAssocID="{1BD640E3-C845-45EE-B251-39A07825F627}" presName="sibTrans" presStyleCnt="0"/>
      <dgm:spPr/>
    </dgm:pt>
    <dgm:pt modelId="{12C72673-8C2C-490C-ACD3-F9D391953124}" type="pres">
      <dgm:prSet presAssocID="{EC7DEB6F-9A21-4A41-BADC-1936DD7BAEE8}" presName="compNode" presStyleCnt="0"/>
      <dgm:spPr/>
    </dgm:pt>
    <dgm:pt modelId="{5580D9FF-F5F6-4971-9BF8-CB1E2A6FA4E5}" type="pres">
      <dgm:prSet presAssocID="{EC7DEB6F-9A21-4A41-BADC-1936DD7BAEE8}" presName="bgRect" presStyleLbl="bgShp" presStyleIdx="3" presStyleCnt="6"/>
      <dgm:spPr/>
    </dgm:pt>
    <dgm:pt modelId="{E2582549-5BA1-48AE-A05B-980520ED8DD2}" type="pres">
      <dgm:prSet presAssocID="{EC7DEB6F-9A21-4A41-BADC-1936DD7BAEE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ustainability"/>
        </a:ext>
      </dgm:extLst>
    </dgm:pt>
    <dgm:pt modelId="{859DDA44-7D6F-424F-B254-EE3550E07383}" type="pres">
      <dgm:prSet presAssocID="{EC7DEB6F-9A21-4A41-BADC-1936DD7BAEE8}" presName="spaceRect" presStyleCnt="0"/>
      <dgm:spPr/>
    </dgm:pt>
    <dgm:pt modelId="{4117FA5D-1C08-454D-95E3-9170C11B717F}" type="pres">
      <dgm:prSet presAssocID="{EC7DEB6F-9A21-4A41-BADC-1936DD7BAEE8}" presName="parTx" presStyleLbl="revTx" presStyleIdx="3" presStyleCnt="6">
        <dgm:presLayoutVars>
          <dgm:chMax val="0"/>
          <dgm:chPref val="0"/>
        </dgm:presLayoutVars>
      </dgm:prSet>
      <dgm:spPr/>
    </dgm:pt>
    <dgm:pt modelId="{AE829DC3-20D6-4478-B5E8-7884B1793A46}" type="pres">
      <dgm:prSet presAssocID="{E71F0071-B3CD-4F20-8378-05FFB1B14719}" presName="sibTrans" presStyleCnt="0"/>
      <dgm:spPr/>
    </dgm:pt>
    <dgm:pt modelId="{46D8C23F-FAA2-45DC-9FEF-61BF07D84F95}" type="pres">
      <dgm:prSet presAssocID="{43539D60-814E-4653-8338-A5777DAF1791}" presName="compNode" presStyleCnt="0"/>
      <dgm:spPr/>
    </dgm:pt>
    <dgm:pt modelId="{6A1EEC1C-1257-4C3A-A3B6-B0C33DB30136}" type="pres">
      <dgm:prSet presAssocID="{43539D60-814E-4653-8338-A5777DAF1791}" presName="bgRect" presStyleLbl="bgShp" presStyleIdx="4" presStyleCnt="6"/>
      <dgm:spPr/>
    </dgm:pt>
    <dgm:pt modelId="{BAA9430F-CA5C-4A39-A852-6841DBEA978C}" type="pres">
      <dgm:prSet presAssocID="{43539D60-814E-4653-8338-A5777DAF179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ick"/>
        </a:ext>
      </dgm:extLst>
    </dgm:pt>
    <dgm:pt modelId="{AD4638AD-9BD1-4FC2-89F6-D7A7D1397233}" type="pres">
      <dgm:prSet presAssocID="{43539D60-814E-4653-8338-A5777DAF1791}" presName="spaceRect" presStyleCnt="0"/>
      <dgm:spPr/>
    </dgm:pt>
    <dgm:pt modelId="{1CAF2560-B304-4406-8F17-D9DD99ADA524}" type="pres">
      <dgm:prSet presAssocID="{43539D60-814E-4653-8338-A5777DAF1791}" presName="parTx" presStyleLbl="revTx" presStyleIdx="4" presStyleCnt="6">
        <dgm:presLayoutVars>
          <dgm:chMax val="0"/>
          <dgm:chPref val="0"/>
        </dgm:presLayoutVars>
      </dgm:prSet>
      <dgm:spPr/>
    </dgm:pt>
    <dgm:pt modelId="{CEF00B0C-C56D-4154-AC31-FB7616FAC8AD}" type="pres">
      <dgm:prSet presAssocID="{DA0C4CC6-0AC8-4804-A4F1-2903C198412F}" presName="sibTrans" presStyleCnt="0"/>
      <dgm:spPr/>
    </dgm:pt>
    <dgm:pt modelId="{DF7C4ED6-0395-41FD-8482-B5D6F78A71A5}" type="pres">
      <dgm:prSet presAssocID="{F7149AAB-40A6-4C41-9DCF-AA1436D0C779}" presName="compNode" presStyleCnt="0"/>
      <dgm:spPr/>
    </dgm:pt>
    <dgm:pt modelId="{001087EA-AAD9-4B9A-9529-8B3CFCA571F6}" type="pres">
      <dgm:prSet presAssocID="{F7149AAB-40A6-4C41-9DCF-AA1436D0C779}" presName="bgRect" presStyleLbl="bgShp" presStyleIdx="5" presStyleCnt="6"/>
      <dgm:spPr/>
    </dgm:pt>
    <dgm:pt modelId="{6A8898AC-E4DB-487A-A242-4E19D53729AF}" type="pres">
      <dgm:prSet presAssocID="{F7149AAB-40A6-4C41-9DCF-AA1436D0C77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Optical disc"/>
        </a:ext>
      </dgm:extLst>
    </dgm:pt>
    <dgm:pt modelId="{DC09CDA3-D3E7-453A-B7CC-1177006213C1}" type="pres">
      <dgm:prSet presAssocID="{F7149AAB-40A6-4C41-9DCF-AA1436D0C779}" presName="spaceRect" presStyleCnt="0"/>
      <dgm:spPr/>
    </dgm:pt>
    <dgm:pt modelId="{B36F808E-F557-4AE3-A18A-A5457BF222DD}" type="pres">
      <dgm:prSet presAssocID="{F7149AAB-40A6-4C41-9DCF-AA1436D0C779}" presName="parTx" presStyleLbl="revTx" presStyleIdx="5" presStyleCnt="6">
        <dgm:presLayoutVars>
          <dgm:chMax val="0"/>
          <dgm:chPref val="0"/>
        </dgm:presLayoutVars>
      </dgm:prSet>
      <dgm:spPr/>
    </dgm:pt>
  </dgm:ptLst>
  <dgm:cxnLst>
    <dgm:cxn modelId="{0EC2F015-C74A-469B-B233-BD0DEEA590D0}" srcId="{011D814E-6F5D-40C2-AB47-E3D7F62141EC}" destId="{F7149AAB-40A6-4C41-9DCF-AA1436D0C779}" srcOrd="5" destOrd="0" parTransId="{A4F0C52A-5640-44E5-A88F-634C5A6AC055}" sibTransId="{07DDE97D-B746-4357-B00B-A6FD9E12B034}"/>
    <dgm:cxn modelId="{46A4872B-A997-481F-904A-23CF71F3AB61}" type="presOf" srcId="{F7149AAB-40A6-4C41-9DCF-AA1436D0C779}" destId="{B36F808E-F557-4AE3-A18A-A5457BF222DD}" srcOrd="0" destOrd="0" presId="urn:microsoft.com/office/officeart/2018/2/layout/IconVerticalSolidList"/>
    <dgm:cxn modelId="{AD8DA965-FC5E-42D7-9FF5-F2CE236B49B5}" srcId="{011D814E-6F5D-40C2-AB47-E3D7F62141EC}" destId="{EC7DEB6F-9A21-4A41-BADC-1936DD7BAEE8}" srcOrd="3" destOrd="0" parTransId="{DE515682-68DE-44B6-A728-029E48DD7B25}" sibTransId="{E71F0071-B3CD-4F20-8378-05FFB1B14719}"/>
    <dgm:cxn modelId="{2222C567-D973-4E3E-A392-BF9A0B534995}" srcId="{011D814E-6F5D-40C2-AB47-E3D7F62141EC}" destId="{64DEBD37-7A53-482B-9C96-DFFBE03F99A5}" srcOrd="2" destOrd="0" parTransId="{6147DED8-7C1E-4EC7-92DF-003CDAEE55A1}" sibTransId="{1BD640E3-C845-45EE-B251-39A07825F627}"/>
    <dgm:cxn modelId="{5AC9314F-6A0D-4F9E-8E1C-ADE219E5B19B}" type="presOf" srcId="{793AE97D-4766-43C1-B4AD-5D3B8D46C067}" destId="{F4A795F9-84B9-45EF-974C-0713ED516C12}" srcOrd="0" destOrd="0" presId="urn:microsoft.com/office/officeart/2018/2/layout/IconVerticalSolidList"/>
    <dgm:cxn modelId="{0BDF2358-B546-4643-A651-8A792606D5D4}" type="presOf" srcId="{011D814E-6F5D-40C2-AB47-E3D7F62141EC}" destId="{ADDA8C1F-45C7-4031-B3ED-E2B331C89A1C}" srcOrd="0" destOrd="0" presId="urn:microsoft.com/office/officeart/2018/2/layout/IconVerticalSolidList"/>
    <dgm:cxn modelId="{A212A078-71C3-44DA-A5DF-264DDBF40FC3}" srcId="{011D814E-6F5D-40C2-AB47-E3D7F62141EC}" destId="{43539D60-814E-4653-8338-A5777DAF1791}" srcOrd="4" destOrd="0" parTransId="{607F86FD-5AB8-4F28-B825-C90893D34855}" sibTransId="{DA0C4CC6-0AC8-4804-A4F1-2903C198412F}"/>
    <dgm:cxn modelId="{68D0F77F-17F6-4575-A599-4F7426CB3D09}" type="presOf" srcId="{EC7DEB6F-9A21-4A41-BADC-1936DD7BAEE8}" destId="{4117FA5D-1C08-454D-95E3-9170C11B717F}" srcOrd="0" destOrd="0" presId="urn:microsoft.com/office/officeart/2018/2/layout/IconVerticalSolidList"/>
    <dgm:cxn modelId="{F67C1F8D-E6FE-4DC9-B6E0-C49F531FBC1A}" srcId="{011D814E-6F5D-40C2-AB47-E3D7F62141EC}" destId="{6DF2755E-0C08-42E4-A6C5-4F8DD1DB158D}" srcOrd="0" destOrd="0" parTransId="{083D9E97-4E54-4B4D-94D5-AD6965401D31}" sibTransId="{6EE4C1F4-3437-4A30-ABB2-9373E81741AF}"/>
    <dgm:cxn modelId="{F5234C92-2A80-426A-AFAA-67BC7EE80D3E}" type="presOf" srcId="{43539D60-814E-4653-8338-A5777DAF1791}" destId="{1CAF2560-B304-4406-8F17-D9DD99ADA524}" srcOrd="0" destOrd="0" presId="urn:microsoft.com/office/officeart/2018/2/layout/IconVerticalSolidList"/>
    <dgm:cxn modelId="{134591A1-9062-413D-A32B-FBB9E8B8D452}" srcId="{011D814E-6F5D-40C2-AB47-E3D7F62141EC}" destId="{793AE97D-4766-43C1-B4AD-5D3B8D46C067}" srcOrd="1" destOrd="0" parTransId="{AB1333E1-554E-417D-8AE8-723B2DF7FEEA}" sibTransId="{61661EC9-D1BE-4F93-9BBF-850DD5AD59CA}"/>
    <dgm:cxn modelId="{3958CBDB-2EFB-4B33-A548-3ACE685D641B}" type="presOf" srcId="{64DEBD37-7A53-482B-9C96-DFFBE03F99A5}" destId="{67ABFD7D-717E-4753-8931-AAB2FDE7992E}" srcOrd="0" destOrd="0" presId="urn:microsoft.com/office/officeart/2018/2/layout/IconVerticalSolidList"/>
    <dgm:cxn modelId="{5FE974FA-921D-47F9-90CE-52B9B3C7DA05}" type="presOf" srcId="{6DF2755E-0C08-42E4-A6C5-4F8DD1DB158D}" destId="{3C30AFA4-F4D5-451B-A5C1-0304B2070203}" srcOrd="0" destOrd="0" presId="urn:microsoft.com/office/officeart/2018/2/layout/IconVerticalSolidList"/>
    <dgm:cxn modelId="{569DF5DC-540C-41BB-B99F-5C8D9F2B101C}" type="presParOf" srcId="{ADDA8C1F-45C7-4031-B3ED-E2B331C89A1C}" destId="{9C0C7A67-DDB4-4A72-9461-E6E417E73C62}" srcOrd="0" destOrd="0" presId="urn:microsoft.com/office/officeart/2018/2/layout/IconVerticalSolidList"/>
    <dgm:cxn modelId="{9C84C81C-E114-4A3C-86EC-A9CC2377661D}" type="presParOf" srcId="{9C0C7A67-DDB4-4A72-9461-E6E417E73C62}" destId="{DC5F97E6-7052-4C6E-8A7F-46F003F84068}" srcOrd="0" destOrd="0" presId="urn:microsoft.com/office/officeart/2018/2/layout/IconVerticalSolidList"/>
    <dgm:cxn modelId="{E8586E86-A10D-4AD8-B962-713EAC4B7E00}" type="presParOf" srcId="{9C0C7A67-DDB4-4A72-9461-E6E417E73C62}" destId="{8B784978-A607-4866-945E-C3D12999CA64}" srcOrd="1" destOrd="0" presId="urn:microsoft.com/office/officeart/2018/2/layout/IconVerticalSolidList"/>
    <dgm:cxn modelId="{D8092A1C-AB3F-4E80-A3C5-4855E87C26CF}" type="presParOf" srcId="{9C0C7A67-DDB4-4A72-9461-E6E417E73C62}" destId="{4470E4EE-124D-40AF-A93F-F68ADAA81D57}" srcOrd="2" destOrd="0" presId="urn:microsoft.com/office/officeart/2018/2/layout/IconVerticalSolidList"/>
    <dgm:cxn modelId="{20000D0B-4608-4774-82AC-284241F32145}" type="presParOf" srcId="{9C0C7A67-DDB4-4A72-9461-E6E417E73C62}" destId="{3C30AFA4-F4D5-451B-A5C1-0304B2070203}" srcOrd="3" destOrd="0" presId="urn:microsoft.com/office/officeart/2018/2/layout/IconVerticalSolidList"/>
    <dgm:cxn modelId="{16C7D968-359D-4B17-A311-1E060212F080}" type="presParOf" srcId="{ADDA8C1F-45C7-4031-B3ED-E2B331C89A1C}" destId="{52183B67-D140-4307-BAB5-65CEE72C5B2C}" srcOrd="1" destOrd="0" presId="urn:microsoft.com/office/officeart/2018/2/layout/IconVerticalSolidList"/>
    <dgm:cxn modelId="{0F70B891-D8B2-42C3-B789-7ED0DD4FCCBA}" type="presParOf" srcId="{ADDA8C1F-45C7-4031-B3ED-E2B331C89A1C}" destId="{4EC93CEB-E98D-4580-9C7B-67D0145DBB5C}" srcOrd="2" destOrd="0" presId="urn:microsoft.com/office/officeart/2018/2/layout/IconVerticalSolidList"/>
    <dgm:cxn modelId="{E373A6B4-D168-42A1-A4D2-923C23E1A7B7}" type="presParOf" srcId="{4EC93CEB-E98D-4580-9C7B-67D0145DBB5C}" destId="{088393A9-D4DE-44DA-A918-AEC72F040B66}" srcOrd="0" destOrd="0" presId="urn:microsoft.com/office/officeart/2018/2/layout/IconVerticalSolidList"/>
    <dgm:cxn modelId="{92EE512E-ED0F-4E13-B160-6BF37C2A63EB}" type="presParOf" srcId="{4EC93CEB-E98D-4580-9C7B-67D0145DBB5C}" destId="{4A16ED4A-8832-4C08-A455-34CAB43912AE}" srcOrd="1" destOrd="0" presId="urn:microsoft.com/office/officeart/2018/2/layout/IconVerticalSolidList"/>
    <dgm:cxn modelId="{85D3C498-3E6F-49EA-BAF8-0259C6CD9928}" type="presParOf" srcId="{4EC93CEB-E98D-4580-9C7B-67D0145DBB5C}" destId="{639760B1-232F-4011-A1AF-984451172C4B}" srcOrd="2" destOrd="0" presId="urn:microsoft.com/office/officeart/2018/2/layout/IconVerticalSolidList"/>
    <dgm:cxn modelId="{77923426-97C2-472B-B6D7-57B936E6CD1D}" type="presParOf" srcId="{4EC93CEB-E98D-4580-9C7B-67D0145DBB5C}" destId="{F4A795F9-84B9-45EF-974C-0713ED516C12}" srcOrd="3" destOrd="0" presId="urn:microsoft.com/office/officeart/2018/2/layout/IconVerticalSolidList"/>
    <dgm:cxn modelId="{9E97BB7D-56BD-4204-A32B-A1F7C69CE5AF}" type="presParOf" srcId="{ADDA8C1F-45C7-4031-B3ED-E2B331C89A1C}" destId="{25794F50-0B39-43D4-A498-D45D52C8E3C7}" srcOrd="3" destOrd="0" presId="urn:microsoft.com/office/officeart/2018/2/layout/IconVerticalSolidList"/>
    <dgm:cxn modelId="{E4C30CE2-E2A5-4AFA-94E8-731A42BC68CB}" type="presParOf" srcId="{ADDA8C1F-45C7-4031-B3ED-E2B331C89A1C}" destId="{D363EC7A-8022-469C-8B2D-99A3C2E6B612}" srcOrd="4" destOrd="0" presId="urn:microsoft.com/office/officeart/2018/2/layout/IconVerticalSolidList"/>
    <dgm:cxn modelId="{836A2BE3-2589-43CD-8F3A-CDD7E30AF1F0}" type="presParOf" srcId="{D363EC7A-8022-469C-8B2D-99A3C2E6B612}" destId="{1501B926-6384-4D6F-B144-8D13D5133420}" srcOrd="0" destOrd="0" presId="urn:microsoft.com/office/officeart/2018/2/layout/IconVerticalSolidList"/>
    <dgm:cxn modelId="{E3572610-E072-4EF4-97A0-FD232A392B19}" type="presParOf" srcId="{D363EC7A-8022-469C-8B2D-99A3C2E6B612}" destId="{A59A5A88-8BFE-4A41-8DA4-8625A5B5C795}" srcOrd="1" destOrd="0" presId="urn:microsoft.com/office/officeart/2018/2/layout/IconVerticalSolidList"/>
    <dgm:cxn modelId="{C5C8E759-529C-4266-975E-E5FA2E15E280}" type="presParOf" srcId="{D363EC7A-8022-469C-8B2D-99A3C2E6B612}" destId="{6F78A4D2-A4F6-4225-9E58-2AE77318942E}" srcOrd="2" destOrd="0" presId="urn:microsoft.com/office/officeart/2018/2/layout/IconVerticalSolidList"/>
    <dgm:cxn modelId="{FC351088-C4A2-4521-A88A-5AA72E11C594}" type="presParOf" srcId="{D363EC7A-8022-469C-8B2D-99A3C2E6B612}" destId="{67ABFD7D-717E-4753-8931-AAB2FDE7992E}" srcOrd="3" destOrd="0" presId="urn:microsoft.com/office/officeart/2018/2/layout/IconVerticalSolidList"/>
    <dgm:cxn modelId="{282FCDA7-EBA7-4406-9477-1AAA53EE612A}" type="presParOf" srcId="{ADDA8C1F-45C7-4031-B3ED-E2B331C89A1C}" destId="{D7397D6A-B700-4435-8DA0-A9856E00EC45}" srcOrd="5" destOrd="0" presId="urn:microsoft.com/office/officeart/2018/2/layout/IconVerticalSolidList"/>
    <dgm:cxn modelId="{11E4FE60-EC64-4B1D-BDFE-5326D05BA690}" type="presParOf" srcId="{ADDA8C1F-45C7-4031-B3ED-E2B331C89A1C}" destId="{12C72673-8C2C-490C-ACD3-F9D391953124}" srcOrd="6" destOrd="0" presId="urn:microsoft.com/office/officeart/2018/2/layout/IconVerticalSolidList"/>
    <dgm:cxn modelId="{8BBFDC2A-F5CB-45DF-8282-B107347C6713}" type="presParOf" srcId="{12C72673-8C2C-490C-ACD3-F9D391953124}" destId="{5580D9FF-F5F6-4971-9BF8-CB1E2A6FA4E5}" srcOrd="0" destOrd="0" presId="urn:microsoft.com/office/officeart/2018/2/layout/IconVerticalSolidList"/>
    <dgm:cxn modelId="{2E537B52-C554-42D1-9995-2B9E37C375AE}" type="presParOf" srcId="{12C72673-8C2C-490C-ACD3-F9D391953124}" destId="{E2582549-5BA1-48AE-A05B-980520ED8DD2}" srcOrd="1" destOrd="0" presId="urn:microsoft.com/office/officeart/2018/2/layout/IconVerticalSolidList"/>
    <dgm:cxn modelId="{CFF42947-FF81-4FC2-B140-1FAB0FD47BBE}" type="presParOf" srcId="{12C72673-8C2C-490C-ACD3-F9D391953124}" destId="{859DDA44-7D6F-424F-B254-EE3550E07383}" srcOrd="2" destOrd="0" presId="urn:microsoft.com/office/officeart/2018/2/layout/IconVerticalSolidList"/>
    <dgm:cxn modelId="{FEE7BF5A-F2ED-4ECC-A318-B80E38BDB5E6}" type="presParOf" srcId="{12C72673-8C2C-490C-ACD3-F9D391953124}" destId="{4117FA5D-1C08-454D-95E3-9170C11B717F}" srcOrd="3" destOrd="0" presId="urn:microsoft.com/office/officeart/2018/2/layout/IconVerticalSolidList"/>
    <dgm:cxn modelId="{62BE5F4F-ACFD-4197-BF3E-F29CA95B21C6}" type="presParOf" srcId="{ADDA8C1F-45C7-4031-B3ED-E2B331C89A1C}" destId="{AE829DC3-20D6-4478-B5E8-7884B1793A46}" srcOrd="7" destOrd="0" presId="urn:microsoft.com/office/officeart/2018/2/layout/IconVerticalSolidList"/>
    <dgm:cxn modelId="{45F971F3-3B59-4D3F-9FB6-CB9A95321947}" type="presParOf" srcId="{ADDA8C1F-45C7-4031-B3ED-E2B331C89A1C}" destId="{46D8C23F-FAA2-45DC-9FEF-61BF07D84F95}" srcOrd="8" destOrd="0" presId="urn:microsoft.com/office/officeart/2018/2/layout/IconVerticalSolidList"/>
    <dgm:cxn modelId="{5501C17F-CEB1-4378-8282-E9EA777D406F}" type="presParOf" srcId="{46D8C23F-FAA2-45DC-9FEF-61BF07D84F95}" destId="{6A1EEC1C-1257-4C3A-A3B6-B0C33DB30136}" srcOrd="0" destOrd="0" presId="urn:microsoft.com/office/officeart/2018/2/layout/IconVerticalSolidList"/>
    <dgm:cxn modelId="{C1FBBA9D-05E9-4218-8DEF-44D48D61E103}" type="presParOf" srcId="{46D8C23F-FAA2-45DC-9FEF-61BF07D84F95}" destId="{BAA9430F-CA5C-4A39-A852-6841DBEA978C}" srcOrd="1" destOrd="0" presId="urn:microsoft.com/office/officeart/2018/2/layout/IconVerticalSolidList"/>
    <dgm:cxn modelId="{01AF64FD-843F-49BA-ADED-6DAB7B1FA0FB}" type="presParOf" srcId="{46D8C23F-FAA2-45DC-9FEF-61BF07D84F95}" destId="{AD4638AD-9BD1-4FC2-89F6-D7A7D1397233}" srcOrd="2" destOrd="0" presId="urn:microsoft.com/office/officeart/2018/2/layout/IconVerticalSolidList"/>
    <dgm:cxn modelId="{1FB85781-E8FD-4E70-B3BE-0392EBF4262A}" type="presParOf" srcId="{46D8C23F-FAA2-45DC-9FEF-61BF07D84F95}" destId="{1CAF2560-B304-4406-8F17-D9DD99ADA524}" srcOrd="3" destOrd="0" presId="urn:microsoft.com/office/officeart/2018/2/layout/IconVerticalSolidList"/>
    <dgm:cxn modelId="{0A1BE36D-5DA1-4C66-805C-3D3CE624F65C}" type="presParOf" srcId="{ADDA8C1F-45C7-4031-B3ED-E2B331C89A1C}" destId="{CEF00B0C-C56D-4154-AC31-FB7616FAC8AD}" srcOrd="9" destOrd="0" presId="urn:microsoft.com/office/officeart/2018/2/layout/IconVerticalSolidList"/>
    <dgm:cxn modelId="{B1D424A2-1AE7-4D6E-A13B-72CADE28AF2C}" type="presParOf" srcId="{ADDA8C1F-45C7-4031-B3ED-E2B331C89A1C}" destId="{DF7C4ED6-0395-41FD-8482-B5D6F78A71A5}" srcOrd="10" destOrd="0" presId="urn:microsoft.com/office/officeart/2018/2/layout/IconVerticalSolidList"/>
    <dgm:cxn modelId="{47C1C270-A65A-4854-88CF-E6425CD02107}" type="presParOf" srcId="{DF7C4ED6-0395-41FD-8482-B5D6F78A71A5}" destId="{001087EA-AAD9-4B9A-9529-8B3CFCA571F6}" srcOrd="0" destOrd="0" presId="urn:microsoft.com/office/officeart/2018/2/layout/IconVerticalSolidList"/>
    <dgm:cxn modelId="{C5B472B3-6D6D-4F62-98EB-8716BC8189EA}" type="presParOf" srcId="{DF7C4ED6-0395-41FD-8482-B5D6F78A71A5}" destId="{6A8898AC-E4DB-487A-A242-4E19D53729AF}" srcOrd="1" destOrd="0" presId="urn:microsoft.com/office/officeart/2018/2/layout/IconVerticalSolidList"/>
    <dgm:cxn modelId="{58F2522B-A9CB-4CBB-89E9-D6FBCC14EC13}" type="presParOf" srcId="{DF7C4ED6-0395-41FD-8482-B5D6F78A71A5}" destId="{DC09CDA3-D3E7-453A-B7CC-1177006213C1}" srcOrd="2" destOrd="0" presId="urn:microsoft.com/office/officeart/2018/2/layout/IconVerticalSolidList"/>
    <dgm:cxn modelId="{D07A5A96-9AEC-4B81-983E-5DCC48436247}" type="presParOf" srcId="{DF7C4ED6-0395-41FD-8482-B5D6F78A71A5}" destId="{B36F808E-F557-4AE3-A18A-A5457BF222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75892E-9E0F-4D06-AA12-71F6D8D251DD}"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CD67624C-597D-46AA-8CB2-0D05643A0190}">
      <dgm:prSet/>
      <dgm:spPr/>
      <dgm:t>
        <a:bodyPr/>
        <a:lstStyle/>
        <a:p>
          <a:pPr>
            <a:lnSpc>
              <a:spcPct val="100000"/>
            </a:lnSpc>
          </a:pPr>
          <a:r>
            <a:rPr lang="en-US" dirty="0"/>
            <a:t>Advanced Technology:</a:t>
          </a:r>
        </a:p>
        <a:p>
          <a:pPr>
            <a:lnSpc>
              <a:spcPct val="100000"/>
            </a:lnSpc>
          </a:pPr>
          <a:r>
            <a:rPr lang="en-US" dirty="0"/>
            <a:t>Solution: Enhance innovation and continue developing technology to improve efficiency.</a:t>
          </a:r>
        </a:p>
      </dgm:t>
    </dgm:pt>
    <dgm:pt modelId="{8D5D8E5B-2E58-49CF-A0E5-2767FA5A37B2}" type="parTrans" cxnId="{4CC83144-E430-47CA-A5E1-8363E24393C1}">
      <dgm:prSet/>
      <dgm:spPr/>
      <dgm:t>
        <a:bodyPr/>
        <a:lstStyle/>
        <a:p>
          <a:endParaRPr lang="en-US"/>
        </a:p>
      </dgm:t>
    </dgm:pt>
    <dgm:pt modelId="{E15C129A-25D0-404A-8B3B-07B9422954AF}" type="sibTrans" cxnId="{4CC83144-E430-47CA-A5E1-8363E24393C1}">
      <dgm:prSet/>
      <dgm:spPr/>
      <dgm:t>
        <a:bodyPr/>
        <a:lstStyle/>
        <a:p>
          <a:pPr>
            <a:lnSpc>
              <a:spcPct val="100000"/>
            </a:lnSpc>
          </a:pPr>
          <a:endParaRPr lang="en-US"/>
        </a:p>
      </dgm:t>
    </dgm:pt>
    <dgm:pt modelId="{245B247E-3755-494C-948F-FCCD6C469453}">
      <dgm:prSet/>
      <dgm:spPr/>
      <dgm:t>
        <a:bodyPr/>
        <a:lstStyle/>
        <a:p>
          <a:pPr>
            <a:lnSpc>
              <a:spcPct val="100000"/>
            </a:lnSpc>
          </a:pPr>
          <a:r>
            <a:rPr lang="en-GB" dirty="0"/>
            <a:t>Commitment to Sustainability:</a:t>
          </a:r>
        </a:p>
        <a:p>
          <a:pPr>
            <a:lnSpc>
              <a:spcPct val="100000"/>
            </a:lnSpc>
          </a:pPr>
          <a:r>
            <a:rPr lang="en-GB" dirty="0"/>
            <a:t>Solution: Expand partnerships with environmental organizations and government institutions to enhance the sustainable image.</a:t>
          </a:r>
          <a:endParaRPr lang="en-US" dirty="0"/>
        </a:p>
      </dgm:t>
    </dgm:pt>
    <dgm:pt modelId="{669A6484-2768-4C73-A65E-D20D38C21CC1}" type="sibTrans" cxnId="{35F419E6-C473-4CA3-A0EF-F414CB10AAE2}">
      <dgm:prSet/>
      <dgm:spPr/>
      <dgm:t>
        <a:bodyPr/>
        <a:lstStyle/>
        <a:p>
          <a:endParaRPr lang="en-US"/>
        </a:p>
      </dgm:t>
    </dgm:pt>
    <dgm:pt modelId="{8AF7C8FF-6046-4F9C-8C87-3168B9721E6C}" type="parTrans" cxnId="{35F419E6-C473-4CA3-A0EF-F414CB10AAE2}">
      <dgm:prSet/>
      <dgm:spPr/>
      <dgm:t>
        <a:bodyPr/>
        <a:lstStyle/>
        <a:p>
          <a:endParaRPr lang="en-US"/>
        </a:p>
      </dgm:t>
    </dgm:pt>
    <dgm:pt modelId="{41841D01-33DD-46C0-B9F0-97EB775FCC33}">
      <dgm:prSet/>
      <dgm:spPr/>
      <dgm:t>
        <a:bodyPr/>
        <a:lstStyle/>
        <a:p>
          <a:pPr>
            <a:lnSpc>
              <a:spcPct val="100000"/>
            </a:lnSpc>
          </a:pPr>
          <a:r>
            <a:rPr lang="en-GB" dirty="0"/>
            <a:t>Economic Benefits:</a:t>
          </a:r>
        </a:p>
        <a:p>
          <a:pPr>
            <a:lnSpc>
              <a:spcPct val="100000"/>
            </a:lnSpc>
          </a:pPr>
          <a:r>
            <a:rPr lang="en-GB" dirty="0"/>
            <a:t>Solution: Market the economic benefits to companies through studies and case examples.</a:t>
          </a:r>
        </a:p>
      </dgm:t>
    </dgm:pt>
    <dgm:pt modelId="{8AD2DFDC-EE1D-4F7B-AC4C-111CD519B804}" type="parTrans" cxnId="{518E8314-D17C-4689-B1FD-64ED06807EE2}">
      <dgm:prSet/>
      <dgm:spPr/>
      <dgm:t>
        <a:bodyPr/>
        <a:lstStyle/>
        <a:p>
          <a:endParaRPr lang="en-GB"/>
        </a:p>
      </dgm:t>
    </dgm:pt>
    <dgm:pt modelId="{46C748B9-3D28-4649-BEF8-CF2CDCE7C8C6}" type="sibTrans" cxnId="{518E8314-D17C-4689-B1FD-64ED06807EE2}">
      <dgm:prSet/>
      <dgm:spPr/>
      <dgm:t>
        <a:bodyPr/>
        <a:lstStyle/>
        <a:p>
          <a:endParaRPr lang="en-GB"/>
        </a:p>
      </dgm:t>
    </dgm:pt>
    <dgm:pt modelId="{FA6C2D30-39EC-4050-A737-E8BCB339CF9B}" type="pres">
      <dgm:prSet presAssocID="{5B75892E-9E0F-4D06-AA12-71F6D8D251DD}" presName="root" presStyleCnt="0">
        <dgm:presLayoutVars>
          <dgm:dir/>
          <dgm:resizeHandles val="exact"/>
        </dgm:presLayoutVars>
      </dgm:prSet>
      <dgm:spPr/>
    </dgm:pt>
    <dgm:pt modelId="{630F2000-27A4-46FB-B18F-9E65E5084FB6}" type="pres">
      <dgm:prSet presAssocID="{5B75892E-9E0F-4D06-AA12-71F6D8D251DD}" presName="container" presStyleCnt="0">
        <dgm:presLayoutVars>
          <dgm:dir/>
          <dgm:resizeHandles val="exact"/>
        </dgm:presLayoutVars>
      </dgm:prSet>
      <dgm:spPr/>
    </dgm:pt>
    <dgm:pt modelId="{96B4F122-3973-4795-90F1-A2CBD53F050E}" type="pres">
      <dgm:prSet presAssocID="{CD67624C-597D-46AA-8CB2-0D05643A0190}" presName="compNode" presStyleCnt="0"/>
      <dgm:spPr/>
    </dgm:pt>
    <dgm:pt modelId="{D7F850F1-F6DA-4E3A-A717-F77E2C23CFB7}" type="pres">
      <dgm:prSet presAssocID="{CD67624C-597D-46AA-8CB2-0D05643A0190}" presName="iconBgRect" presStyleLbl="bgShp" presStyleIdx="0" presStyleCnt="3"/>
      <dgm:spPr/>
    </dgm:pt>
    <dgm:pt modelId="{8724EF86-5AEF-45AB-A5F6-D8AB6468E1C7}" type="pres">
      <dgm:prSet presAssocID="{CD67624C-597D-46AA-8CB2-0D05643A01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09C02553-11D5-4D12-AC83-6040994150D4}" type="pres">
      <dgm:prSet presAssocID="{CD67624C-597D-46AA-8CB2-0D05643A0190}" presName="spaceRect" presStyleCnt="0"/>
      <dgm:spPr/>
    </dgm:pt>
    <dgm:pt modelId="{C830E2DA-91A0-4DC5-A007-D21C9035F464}" type="pres">
      <dgm:prSet presAssocID="{CD67624C-597D-46AA-8CB2-0D05643A0190}" presName="textRect" presStyleLbl="revTx" presStyleIdx="0" presStyleCnt="3">
        <dgm:presLayoutVars>
          <dgm:chMax val="1"/>
          <dgm:chPref val="1"/>
        </dgm:presLayoutVars>
      </dgm:prSet>
      <dgm:spPr/>
    </dgm:pt>
    <dgm:pt modelId="{82D756E1-7EB4-482F-9C73-AB0FF8CDFCEC}" type="pres">
      <dgm:prSet presAssocID="{E15C129A-25D0-404A-8B3B-07B9422954AF}" presName="sibTrans" presStyleLbl="sibTrans2D1" presStyleIdx="0" presStyleCnt="0"/>
      <dgm:spPr/>
    </dgm:pt>
    <dgm:pt modelId="{57D8FF9F-8853-406B-91E1-54AF05E9AFAC}" type="pres">
      <dgm:prSet presAssocID="{245B247E-3755-494C-948F-FCCD6C469453}" presName="compNode" presStyleCnt="0"/>
      <dgm:spPr/>
    </dgm:pt>
    <dgm:pt modelId="{33F32FC6-2CDA-48D0-9D43-619EB8BD70F0}" type="pres">
      <dgm:prSet presAssocID="{245B247E-3755-494C-948F-FCCD6C469453}" presName="iconBgRect" presStyleLbl="bgShp" presStyleIdx="1" presStyleCnt="3"/>
      <dgm:spPr/>
    </dgm:pt>
    <dgm:pt modelId="{D2269EFD-E1E2-4198-A24C-0354D2FE2D48}" type="pres">
      <dgm:prSet presAssocID="{245B247E-3755-494C-948F-FCCD6C46945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1EAB986E-7C37-40BB-808C-4345B3EC09E4}" type="pres">
      <dgm:prSet presAssocID="{245B247E-3755-494C-948F-FCCD6C469453}" presName="spaceRect" presStyleCnt="0"/>
      <dgm:spPr/>
    </dgm:pt>
    <dgm:pt modelId="{C654545B-78CF-4311-93EA-3C63FABAB561}" type="pres">
      <dgm:prSet presAssocID="{245B247E-3755-494C-948F-FCCD6C469453}" presName="textRect" presStyleLbl="revTx" presStyleIdx="1" presStyleCnt="3">
        <dgm:presLayoutVars>
          <dgm:chMax val="1"/>
          <dgm:chPref val="1"/>
        </dgm:presLayoutVars>
      </dgm:prSet>
      <dgm:spPr/>
    </dgm:pt>
    <dgm:pt modelId="{31C51523-5017-4E5A-A6E3-BBA9F18597D8}" type="pres">
      <dgm:prSet presAssocID="{669A6484-2768-4C73-A65E-D20D38C21CC1}" presName="sibTrans" presStyleLbl="sibTrans2D1" presStyleIdx="0" presStyleCnt="0"/>
      <dgm:spPr/>
    </dgm:pt>
    <dgm:pt modelId="{98208C6D-C757-4A77-B59B-6A3BF1682848}" type="pres">
      <dgm:prSet presAssocID="{41841D01-33DD-46C0-B9F0-97EB775FCC33}" presName="compNode" presStyleCnt="0"/>
      <dgm:spPr/>
    </dgm:pt>
    <dgm:pt modelId="{95AC5CAE-D023-46A8-A203-5F1635238DDA}" type="pres">
      <dgm:prSet presAssocID="{41841D01-33DD-46C0-B9F0-97EB775FCC33}" presName="iconBgRect" presStyleLbl="bgShp" presStyleIdx="2" presStyleCnt="3"/>
      <dgm:spPr/>
    </dgm:pt>
    <dgm:pt modelId="{081C5343-2025-4BFA-B9A6-C633998D4E18}" type="pres">
      <dgm:prSet presAssocID="{41841D01-33DD-46C0-B9F0-97EB775FCC3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nt"/>
        </a:ext>
      </dgm:extLst>
    </dgm:pt>
    <dgm:pt modelId="{A8DB7BD5-4FF9-4452-9C4E-488ACFB9EF3D}" type="pres">
      <dgm:prSet presAssocID="{41841D01-33DD-46C0-B9F0-97EB775FCC33}" presName="spaceRect" presStyleCnt="0"/>
      <dgm:spPr/>
    </dgm:pt>
    <dgm:pt modelId="{1904B0BC-059B-4B17-AF63-0041D29340D4}" type="pres">
      <dgm:prSet presAssocID="{41841D01-33DD-46C0-B9F0-97EB775FCC33}" presName="textRect" presStyleLbl="revTx" presStyleIdx="2" presStyleCnt="3">
        <dgm:presLayoutVars>
          <dgm:chMax val="1"/>
          <dgm:chPref val="1"/>
        </dgm:presLayoutVars>
      </dgm:prSet>
      <dgm:spPr/>
    </dgm:pt>
  </dgm:ptLst>
  <dgm:cxnLst>
    <dgm:cxn modelId="{E57CA007-0DB9-45A1-BFA4-5A1354494C3A}" type="presOf" srcId="{669A6484-2768-4C73-A65E-D20D38C21CC1}" destId="{31C51523-5017-4E5A-A6E3-BBA9F18597D8}" srcOrd="0" destOrd="0" presId="urn:microsoft.com/office/officeart/2018/2/layout/IconCircleList"/>
    <dgm:cxn modelId="{518E8314-D17C-4689-B1FD-64ED06807EE2}" srcId="{5B75892E-9E0F-4D06-AA12-71F6D8D251DD}" destId="{41841D01-33DD-46C0-B9F0-97EB775FCC33}" srcOrd="2" destOrd="0" parTransId="{8AD2DFDC-EE1D-4F7B-AC4C-111CD519B804}" sibTransId="{46C748B9-3D28-4649-BEF8-CF2CDCE7C8C6}"/>
    <dgm:cxn modelId="{1C89311F-822E-46D0-A5DB-78AA4DA0E9BA}" type="presOf" srcId="{CD67624C-597D-46AA-8CB2-0D05643A0190}" destId="{C830E2DA-91A0-4DC5-A007-D21C9035F464}" srcOrd="0" destOrd="0" presId="urn:microsoft.com/office/officeart/2018/2/layout/IconCircleList"/>
    <dgm:cxn modelId="{4CC83144-E430-47CA-A5E1-8363E24393C1}" srcId="{5B75892E-9E0F-4D06-AA12-71F6D8D251DD}" destId="{CD67624C-597D-46AA-8CB2-0D05643A0190}" srcOrd="0" destOrd="0" parTransId="{8D5D8E5B-2E58-49CF-A0E5-2767FA5A37B2}" sibTransId="{E15C129A-25D0-404A-8B3B-07B9422954AF}"/>
    <dgm:cxn modelId="{3112EEAC-EABA-46F7-82BE-448901D53B7A}" type="presOf" srcId="{245B247E-3755-494C-948F-FCCD6C469453}" destId="{C654545B-78CF-4311-93EA-3C63FABAB561}" srcOrd="0" destOrd="0" presId="urn:microsoft.com/office/officeart/2018/2/layout/IconCircleList"/>
    <dgm:cxn modelId="{A05133B1-AF6A-4DC5-80BF-B65431CED170}" type="presOf" srcId="{E15C129A-25D0-404A-8B3B-07B9422954AF}" destId="{82D756E1-7EB4-482F-9C73-AB0FF8CDFCEC}" srcOrd="0" destOrd="0" presId="urn:microsoft.com/office/officeart/2018/2/layout/IconCircleList"/>
    <dgm:cxn modelId="{B6BEF9CC-8F19-40CF-9CB1-F95C4FC43BDA}" type="presOf" srcId="{41841D01-33DD-46C0-B9F0-97EB775FCC33}" destId="{1904B0BC-059B-4B17-AF63-0041D29340D4}" srcOrd="0" destOrd="0" presId="urn:microsoft.com/office/officeart/2018/2/layout/IconCircleList"/>
    <dgm:cxn modelId="{577644E1-EE1C-4235-A9B5-0236732B0FA1}" type="presOf" srcId="{5B75892E-9E0F-4D06-AA12-71F6D8D251DD}" destId="{FA6C2D30-39EC-4050-A737-E8BCB339CF9B}" srcOrd="0" destOrd="0" presId="urn:microsoft.com/office/officeart/2018/2/layout/IconCircleList"/>
    <dgm:cxn modelId="{35F419E6-C473-4CA3-A0EF-F414CB10AAE2}" srcId="{5B75892E-9E0F-4D06-AA12-71F6D8D251DD}" destId="{245B247E-3755-494C-948F-FCCD6C469453}" srcOrd="1" destOrd="0" parTransId="{8AF7C8FF-6046-4F9C-8C87-3168B9721E6C}" sibTransId="{669A6484-2768-4C73-A65E-D20D38C21CC1}"/>
    <dgm:cxn modelId="{5059CE4A-D517-4B32-91B1-8D2D13744A62}" type="presParOf" srcId="{FA6C2D30-39EC-4050-A737-E8BCB339CF9B}" destId="{630F2000-27A4-46FB-B18F-9E65E5084FB6}" srcOrd="0" destOrd="0" presId="urn:microsoft.com/office/officeart/2018/2/layout/IconCircleList"/>
    <dgm:cxn modelId="{BE8CF8A4-B57B-408B-85B7-85C5696E46F0}" type="presParOf" srcId="{630F2000-27A4-46FB-B18F-9E65E5084FB6}" destId="{96B4F122-3973-4795-90F1-A2CBD53F050E}" srcOrd="0" destOrd="0" presId="urn:microsoft.com/office/officeart/2018/2/layout/IconCircleList"/>
    <dgm:cxn modelId="{F64AAF43-4A49-4E7B-9A13-5533CEE039C6}" type="presParOf" srcId="{96B4F122-3973-4795-90F1-A2CBD53F050E}" destId="{D7F850F1-F6DA-4E3A-A717-F77E2C23CFB7}" srcOrd="0" destOrd="0" presId="urn:microsoft.com/office/officeart/2018/2/layout/IconCircleList"/>
    <dgm:cxn modelId="{DD84EC66-01D3-4B2C-BD6E-55111709B024}" type="presParOf" srcId="{96B4F122-3973-4795-90F1-A2CBD53F050E}" destId="{8724EF86-5AEF-45AB-A5F6-D8AB6468E1C7}" srcOrd="1" destOrd="0" presId="urn:microsoft.com/office/officeart/2018/2/layout/IconCircleList"/>
    <dgm:cxn modelId="{1DE409BE-E312-4D03-AF70-39E10786ED5A}" type="presParOf" srcId="{96B4F122-3973-4795-90F1-A2CBD53F050E}" destId="{09C02553-11D5-4D12-AC83-6040994150D4}" srcOrd="2" destOrd="0" presId="urn:microsoft.com/office/officeart/2018/2/layout/IconCircleList"/>
    <dgm:cxn modelId="{80387AA4-E771-406C-897C-E5452E1BCADF}" type="presParOf" srcId="{96B4F122-3973-4795-90F1-A2CBD53F050E}" destId="{C830E2DA-91A0-4DC5-A007-D21C9035F464}" srcOrd="3" destOrd="0" presId="urn:microsoft.com/office/officeart/2018/2/layout/IconCircleList"/>
    <dgm:cxn modelId="{F3A0239F-8600-449D-9A68-A1B9F4FB2E31}" type="presParOf" srcId="{630F2000-27A4-46FB-B18F-9E65E5084FB6}" destId="{82D756E1-7EB4-482F-9C73-AB0FF8CDFCEC}" srcOrd="1" destOrd="0" presId="urn:microsoft.com/office/officeart/2018/2/layout/IconCircleList"/>
    <dgm:cxn modelId="{74A9B4C1-8302-4953-B4BF-5E5932CA590A}" type="presParOf" srcId="{630F2000-27A4-46FB-B18F-9E65E5084FB6}" destId="{57D8FF9F-8853-406B-91E1-54AF05E9AFAC}" srcOrd="2" destOrd="0" presId="urn:microsoft.com/office/officeart/2018/2/layout/IconCircleList"/>
    <dgm:cxn modelId="{4D46D1A1-EFE9-4475-ADCD-C046E13ECEE4}" type="presParOf" srcId="{57D8FF9F-8853-406B-91E1-54AF05E9AFAC}" destId="{33F32FC6-2CDA-48D0-9D43-619EB8BD70F0}" srcOrd="0" destOrd="0" presId="urn:microsoft.com/office/officeart/2018/2/layout/IconCircleList"/>
    <dgm:cxn modelId="{1C95E556-F2E7-4935-A5CD-E26E960EEE98}" type="presParOf" srcId="{57D8FF9F-8853-406B-91E1-54AF05E9AFAC}" destId="{D2269EFD-E1E2-4198-A24C-0354D2FE2D48}" srcOrd="1" destOrd="0" presId="urn:microsoft.com/office/officeart/2018/2/layout/IconCircleList"/>
    <dgm:cxn modelId="{985FEFEF-F7D7-4D2E-B010-B42D12B0FC7D}" type="presParOf" srcId="{57D8FF9F-8853-406B-91E1-54AF05E9AFAC}" destId="{1EAB986E-7C37-40BB-808C-4345B3EC09E4}" srcOrd="2" destOrd="0" presId="urn:microsoft.com/office/officeart/2018/2/layout/IconCircleList"/>
    <dgm:cxn modelId="{8936E5E6-72BF-449E-BD0D-DA6CB9B06644}" type="presParOf" srcId="{57D8FF9F-8853-406B-91E1-54AF05E9AFAC}" destId="{C654545B-78CF-4311-93EA-3C63FABAB561}" srcOrd="3" destOrd="0" presId="urn:microsoft.com/office/officeart/2018/2/layout/IconCircleList"/>
    <dgm:cxn modelId="{AED01241-0B57-4E2D-B3E7-EE8987D59F95}" type="presParOf" srcId="{630F2000-27A4-46FB-B18F-9E65E5084FB6}" destId="{31C51523-5017-4E5A-A6E3-BBA9F18597D8}" srcOrd="3" destOrd="0" presId="urn:microsoft.com/office/officeart/2018/2/layout/IconCircleList"/>
    <dgm:cxn modelId="{D62EBBA8-CB1F-43F8-AC3E-A260776B5A29}" type="presParOf" srcId="{630F2000-27A4-46FB-B18F-9E65E5084FB6}" destId="{98208C6D-C757-4A77-B59B-6A3BF1682848}" srcOrd="4" destOrd="0" presId="urn:microsoft.com/office/officeart/2018/2/layout/IconCircleList"/>
    <dgm:cxn modelId="{D20DC070-A3C0-4057-8165-F5C7D88E3368}" type="presParOf" srcId="{98208C6D-C757-4A77-B59B-6A3BF1682848}" destId="{95AC5CAE-D023-46A8-A203-5F1635238DDA}" srcOrd="0" destOrd="0" presId="urn:microsoft.com/office/officeart/2018/2/layout/IconCircleList"/>
    <dgm:cxn modelId="{203AB1F3-3FE8-430C-B282-8D43A4FD7E6B}" type="presParOf" srcId="{98208C6D-C757-4A77-B59B-6A3BF1682848}" destId="{081C5343-2025-4BFA-B9A6-C633998D4E18}" srcOrd="1" destOrd="0" presId="urn:microsoft.com/office/officeart/2018/2/layout/IconCircleList"/>
    <dgm:cxn modelId="{44F7476D-6666-4D1C-AD72-42E7B78610D8}" type="presParOf" srcId="{98208C6D-C757-4A77-B59B-6A3BF1682848}" destId="{A8DB7BD5-4FF9-4452-9C4E-488ACFB9EF3D}" srcOrd="2" destOrd="0" presId="urn:microsoft.com/office/officeart/2018/2/layout/IconCircleList"/>
    <dgm:cxn modelId="{95A8E284-7E98-440B-99A9-F1267DC66A87}" type="presParOf" srcId="{98208C6D-C757-4A77-B59B-6A3BF1682848}" destId="{1904B0BC-059B-4B17-AF63-0041D29340D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42843-5D57-47E0-A69D-0387145D4A22}">
      <dsp:nvSpPr>
        <dsp:cNvPr id="0" name=""/>
        <dsp:cNvSpPr/>
      </dsp:nvSpPr>
      <dsp:spPr>
        <a:xfrm>
          <a:off x="212335" y="469890"/>
          <a:ext cx="1335915" cy="133591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AD0737-E7C6-46C5-8A93-D2280E8C5176}">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38567E-19D3-4669-8CAD-65D497A61A77}">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GB" sz="1900" kern="1200" dirty="0"/>
            <a:t>Focus on achieving profitability in the first year by recycling CO2, nitrogen, and sulphur for use in:</a:t>
          </a:r>
          <a:endParaRPr lang="en-US" sz="1900" kern="1200" dirty="0"/>
        </a:p>
      </dsp:txBody>
      <dsp:txXfrm>
        <a:off x="1834517" y="469890"/>
        <a:ext cx="3148942" cy="1335915"/>
      </dsp:txXfrm>
    </dsp:sp>
    <dsp:sp modelId="{CC166B6D-22C0-4222-80B9-59000347D080}">
      <dsp:nvSpPr>
        <dsp:cNvPr id="0" name=""/>
        <dsp:cNvSpPr/>
      </dsp:nvSpPr>
      <dsp:spPr>
        <a:xfrm>
          <a:off x="5532139" y="469890"/>
          <a:ext cx="1335915" cy="133591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1A4DBF-5550-4321-8ABB-A2DE213E9858}">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B3ED4F-92DF-461A-95B4-046A312E8F62}">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GB" sz="1900" kern="1200" dirty="0"/>
            <a:t>Chemical and Plastic Industries: Large market size, increasing demand for sustainable materials, cost-effective raw materials.</a:t>
          </a:r>
          <a:endParaRPr lang="en-US" sz="1900" kern="1200" dirty="0"/>
        </a:p>
      </dsp:txBody>
      <dsp:txXfrm>
        <a:off x="7154322" y="469890"/>
        <a:ext cx="3148942" cy="1335915"/>
      </dsp:txXfrm>
    </dsp:sp>
    <dsp:sp modelId="{36188B99-0138-4DF6-8CFE-17B2C7D83D7B}">
      <dsp:nvSpPr>
        <dsp:cNvPr id="0" name=""/>
        <dsp:cNvSpPr/>
      </dsp:nvSpPr>
      <dsp:spPr>
        <a:xfrm>
          <a:off x="212335" y="2545532"/>
          <a:ext cx="1335915" cy="133591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A65B99-A19C-49D2-8ADC-74DBB8D5C0E8}">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89EA84-60E8-4148-84A6-19BCEE000D80}">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GB" sz="1900" kern="1200" dirty="0"/>
            <a:t>Construction and Concrete Industry: Large economic sector, trend towards sustainable materials, cost reduction, and durability.</a:t>
          </a:r>
          <a:endParaRPr lang="en-US" sz="1900" kern="1200" dirty="0"/>
        </a:p>
      </dsp:txBody>
      <dsp:txXfrm>
        <a:off x="1834517" y="2545532"/>
        <a:ext cx="3148942" cy="1335915"/>
      </dsp:txXfrm>
    </dsp:sp>
    <dsp:sp modelId="{0D196DB6-6258-444F-A7F4-024286A2E88B}">
      <dsp:nvSpPr>
        <dsp:cNvPr id="0" name=""/>
        <dsp:cNvSpPr/>
      </dsp:nvSpPr>
      <dsp:spPr>
        <a:xfrm>
          <a:off x="5532139" y="2545532"/>
          <a:ext cx="1335915" cy="133591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9E7376-CB8C-4AEF-BE18-0AB251E00CBF}">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2C24E2-E85C-49FE-969A-874D781C3623}">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GB" sz="1900" kern="1200" dirty="0"/>
            <a:t>Agriculture: Growing market for greenhouses, increased productivity, and sustainable methods.</a:t>
          </a:r>
          <a:endParaRPr lang="en-US" sz="1900" kern="1200" dirty="0"/>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089724-987B-4F6B-B069-32EFCF3D075A}">
      <dsp:nvSpPr>
        <dsp:cNvPr id="0" name=""/>
        <dsp:cNvSpPr/>
      </dsp:nvSpPr>
      <dsp:spPr>
        <a:xfrm>
          <a:off x="1568580" y="92640"/>
          <a:ext cx="1087272" cy="10872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9131E-3125-4B47-A89B-1F0090C894FF}">
      <dsp:nvSpPr>
        <dsp:cNvPr id="0" name=""/>
        <dsp:cNvSpPr/>
      </dsp:nvSpPr>
      <dsp:spPr>
        <a:xfrm>
          <a:off x="1796907" y="320967"/>
          <a:ext cx="630618" cy="6306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DA4A9F-9147-4C66-82D7-BD3AA682B40D}">
      <dsp:nvSpPr>
        <dsp:cNvPr id="0" name=""/>
        <dsp:cNvSpPr/>
      </dsp:nvSpPr>
      <dsp:spPr>
        <a:xfrm>
          <a:off x="2888839" y="92640"/>
          <a:ext cx="2562856" cy="108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GB" sz="1600" kern="1200" dirty="0">
              <a:solidFill>
                <a:schemeClr val="bg1"/>
              </a:solidFill>
            </a:rPr>
            <a:t>Design and conduct surveys and interviews with potential customers, industrial partners, and experts.</a:t>
          </a:r>
          <a:endParaRPr lang="en-US" sz="1600" kern="1200" dirty="0">
            <a:solidFill>
              <a:schemeClr val="bg1"/>
            </a:solidFill>
          </a:endParaRPr>
        </a:p>
      </dsp:txBody>
      <dsp:txXfrm>
        <a:off x="2888839" y="92640"/>
        <a:ext cx="2562856" cy="1087272"/>
      </dsp:txXfrm>
    </dsp:sp>
    <dsp:sp modelId="{506C8C16-671E-452A-87FA-229A8CE6E6C4}">
      <dsp:nvSpPr>
        <dsp:cNvPr id="0" name=""/>
        <dsp:cNvSpPr/>
      </dsp:nvSpPr>
      <dsp:spPr>
        <a:xfrm>
          <a:off x="5898254" y="92640"/>
          <a:ext cx="1087272" cy="10872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C199A1-2151-44B2-B82B-A7B2DD946A6D}">
      <dsp:nvSpPr>
        <dsp:cNvPr id="0" name=""/>
        <dsp:cNvSpPr/>
      </dsp:nvSpPr>
      <dsp:spPr>
        <a:xfrm>
          <a:off x="6126581" y="320967"/>
          <a:ext cx="630618" cy="6306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CA5D4E-603E-4592-A1AB-44C7AD46EAB2}">
      <dsp:nvSpPr>
        <dsp:cNvPr id="0" name=""/>
        <dsp:cNvSpPr/>
      </dsp:nvSpPr>
      <dsp:spPr>
        <a:xfrm>
          <a:off x="7218514" y="92640"/>
          <a:ext cx="2562856" cy="108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GB" sz="1600" kern="1200" dirty="0">
              <a:solidFill>
                <a:schemeClr val="bg1"/>
              </a:solidFill>
            </a:rPr>
            <a:t>Focus groups to discuss CO2 recycling benefits and challenges.</a:t>
          </a:r>
          <a:endParaRPr lang="en-US" sz="1600" kern="1200" dirty="0">
            <a:solidFill>
              <a:schemeClr val="bg1"/>
            </a:solidFill>
          </a:endParaRPr>
        </a:p>
      </dsp:txBody>
      <dsp:txXfrm>
        <a:off x="7218514" y="92640"/>
        <a:ext cx="2562856" cy="1087272"/>
      </dsp:txXfrm>
    </dsp:sp>
    <dsp:sp modelId="{69D510AC-B460-4012-9C93-2B3822FAC149}">
      <dsp:nvSpPr>
        <dsp:cNvPr id="0" name=""/>
        <dsp:cNvSpPr/>
      </dsp:nvSpPr>
      <dsp:spPr>
        <a:xfrm>
          <a:off x="1568580" y="2067801"/>
          <a:ext cx="1087272" cy="10872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D0C4D0-9474-4855-95A8-B6F9CD54C70B}">
      <dsp:nvSpPr>
        <dsp:cNvPr id="0" name=""/>
        <dsp:cNvSpPr/>
      </dsp:nvSpPr>
      <dsp:spPr>
        <a:xfrm>
          <a:off x="1796907" y="2296128"/>
          <a:ext cx="630618" cy="6306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ABCC30-BFBA-41DB-B897-2128FF6F3FF5}">
      <dsp:nvSpPr>
        <dsp:cNvPr id="0" name=""/>
        <dsp:cNvSpPr/>
      </dsp:nvSpPr>
      <dsp:spPr>
        <a:xfrm>
          <a:off x="2888839" y="2067801"/>
          <a:ext cx="2562856" cy="108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GB" sz="1600" kern="1200" dirty="0">
              <a:solidFill>
                <a:schemeClr val="bg1"/>
              </a:solidFill>
            </a:rPr>
            <a:t>Field tests to evaluate the effectiveness of CO2 recycling technologies.</a:t>
          </a:r>
          <a:endParaRPr lang="en-US" sz="1600" kern="1200" dirty="0">
            <a:solidFill>
              <a:schemeClr val="bg1"/>
            </a:solidFill>
          </a:endParaRPr>
        </a:p>
      </dsp:txBody>
      <dsp:txXfrm>
        <a:off x="2888839" y="2067801"/>
        <a:ext cx="2562856" cy="1087272"/>
      </dsp:txXfrm>
    </dsp:sp>
    <dsp:sp modelId="{CD9514BE-16B1-4104-937C-16CCED8134D2}">
      <dsp:nvSpPr>
        <dsp:cNvPr id="0" name=""/>
        <dsp:cNvSpPr/>
      </dsp:nvSpPr>
      <dsp:spPr>
        <a:xfrm>
          <a:off x="5898254" y="2067801"/>
          <a:ext cx="1087272" cy="10872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92D799-5C31-4E0D-A326-AE7B53EF9C11}">
      <dsp:nvSpPr>
        <dsp:cNvPr id="0" name=""/>
        <dsp:cNvSpPr/>
      </dsp:nvSpPr>
      <dsp:spPr>
        <a:xfrm>
          <a:off x="6126581" y="2296128"/>
          <a:ext cx="630618" cy="6306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163B70-0545-4AF4-97EA-53E7030DB6E6}">
      <dsp:nvSpPr>
        <dsp:cNvPr id="0" name=""/>
        <dsp:cNvSpPr/>
      </dsp:nvSpPr>
      <dsp:spPr>
        <a:xfrm>
          <a:off x="7218514" y="2067801"/>
          <a:ext cx="2562856" cy="108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GB" sz="1600" kern="1200" dirty="0">
              <a:solidFill>
                <a:schemeClr val="bg1"/>
              </a:solidFill>
            </a:rPr>
            <a:t>On-site analysis at high-emission factories for data on emissions and required liquid nitrogen quantities.</a:t>
          </a:r>
          <a:endParaRPr lang="en-US" sz="1600" kern="1200" dirty="0">
            <a:solidFill>
              <a:schemeClr val="bg1"/>
            </a:solidFill>
          </a:endParaRPr>
        </a:p>
      </dsp:txBody>
      <dsp:txXfrm>
        <a:off x="7218514" y="2067801"/>
        <a:ext cx="2562856" cy="1087272"/>
      </dsp:txXfrm>
    </dsp:sp>
    <dsp:sp modelId="{05253D83-1296-46F2-A66E-6F276AC105B0}">
      <dsp:nvSpPr>
        <dsp:cNvPr id="0" name=""/>
        <dsp:cNvSpPr/>
      </dsp:nvSpPr>
      <dsp:spPr>
        <a:xfrm>
          <a:off x="1568580" y="4042962"/>
          <a:ext cx="1087272" cy="10872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969EF8-C0E2-4EB5-AD27-F26DA1C86D7D}">
      <dsp:nvSpPr>
        <dsp:cNvPr id="0" name=""/>
        <dsp:cNvSpPr/>
      </dsp:nvSpPr>
      <dsp:spPr>
        <a:xfrm>
          <a:off x="1796907" y="4271289"/>
          <a:ext cx="630618" cy="63061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0BD001-1F00-49F9-9ACA-195727C34232}">
      <dsp:nvSpPr>
        <dsp:cNvPr id="0" name=""/>
        <dsp:cNvSpPr/>
      </dsp:nvSpPr>
      <dsp:spPr>
        <a:xfrm>
          <a:off x="2888839" y="4042962"/>
          <a:ext cx="2562856" cy="108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GB" sz="1600" kern="1200" dirty="0">
              <a:solidFill>
                <a:schemeClr val="bg1"/>
              </a:solidFill>
            </a:rPr>
            <a:t>Results and recommendations presented to stakeholders and potential partners.</a:t>
          </a:r>
          <a:endParaRPr lang="en-US" sz="1600" kern="1200" dirty="0">
            <a:solidFill>
              <a:schemeClr val="bg1"/>
            </a:solidFill>
          </a:endParaRPr>
        </a:p>
      </dsp:txBody>
      <dsp:txXfrm>
        <a:off x="2888839" y="4042962"/>
        <a:ext cx="2562856" cy="10872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F97E6-7052-4C6E-8A7F-46F003F84068}">
      <dsp:nvSpPr>
        <dsp:cNvPr id="0" name=""/>
        <dsp:cNvSpPr/>
      </dsp:nvSpPr>
      <dsp:spPr>
        <a:xfrm>
          <a:off x="0" y="1594"/>
          <a:ext cx="11788555" cy="6793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784978-A607-4866-945E-C3D12999CA64}">
      <dsp:nvSpPr>
        <dsp:cNvPr id="0" name=""/>
        <dsp:cNvSpPr/>
      </dsp:nvSpPr>
      <dsp:spPr>
        <a:xfrm>
          <a:off x="205516" y="154457"/>
          <a:ext cx="373665" cy="3736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30AFA4-F4D5-451B-A5C1-0304B2070203}">
      <dsp:nvSpPr>
        <dsp:cNvPr id="0" name=""/>
        <dsp:cNvSpPr/>
      </dsp:nvSpPr>
      <dsp:spPr>
        <a:xfrm>
          <a:off x="784697" y="1594"/>
          <a:ext cx="11003857" cy="679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02" tIns="71902" rIns="71902" bIns="71902" numCol="1" spcCol="1270" anchor="ctr" anchorCtr="0">
          <a:noAutofit/>
        </a:bodyPr>
        <a:lstStyle/>
        <a:p>
          <a:pPr marL="0" lvl="0" indent="0" algn="l" defTabSz="755650">
            <a:lnSpc>
              <a:spcPct val="100000"/>
            </a:lnSpc>
            <a:spcBef>
              <a:spcPct val="0"/>
            </a:spcBef>
            <a:spcAft>
              <a:spcPct val="35000"/>
            </a:spcAft>
            <a:buNone/>
          </a:pPr>
          <a:r>
            <a:rPr lang="en-US" sz="1700" kern="1200" dirty="0"/>
            <a:t>Review scientific research on CO2 to liquid nitrogen conversion technologies.</a:t>
          </a:r>
        </a:p>
      </dsp:txBody>
      <dsp:txXfrm>
        <a:off x="784697" y="1594"/>
        <a:ext cx="11003857" cy="679392"/>
      </dsp:txXfrm>
    </dsp:sp>
    <dsp:sp modelId="{088393A9-D4DE-44DA-A918-AEC72F040B66}">
      <dsp:nvSpPr>
        <dsp:cNvPr id="0" name=""/>
        <dsp:cNvSpPr/>
      </dsp:nvSpPr>
      <dsp:spPr>
        <a:xfrm>
          <a:off x="0" y="850834"/>
          <a:ext cx="11788555" cy="6793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16ED4A-8832-4C08-A455-34CAB43912AE}">
      <dsp:nvSpPr>
        <dsp:cNvPr id="0" name=""/>
        <dsp:cNvSpPr/>
      </dsp:nvSpPr>
      <dsp:spPr>
        <a:xfrm>
          <a:off x="205516" y="1003697"/>
          <a:ext cx="373665" cy="3736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A795F9-84B9-45EF-974C-0713ED516C12}">
      <dsp:nvSpPr>
        <dsp:cNvPr id="0" name=""/>
        <dsp:cNvSpPr/>
      </dsp:nvSpPr>
      <dsp:spPr>
        <a:xfrm>
          <a:off x="784697" y="850834"/>
          <a:ext cx="11003857" cy="679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02" tIns="71902" rIns="71902" bIns="71902" numCol="1" spcCol="1270" anchor="ctr" anchorCtr="0">
          <a:noAutofit/>
        </a:bodyPr>
        <a:lstStyle/>
        <a:p>
          <a:pPr marL="0" lvl="0" indent="0" algn="l" defTabSz="755650">
            <a:lnSpc>
              <a:spcPct val="100000"/>
            </a:lnSpc>
            <a:spcBef>
              <a:spcPct val="0"/>
            </a:spcBef>
            <a:spcAft>
              <a:spcPct val="35000"/>
            </a:spcAft>
            <a:buNone/>
          </a:pPr>
          <a:r>
            <a:rPr lang="en-US" sz="1700" kern="1200" dirty="0"/>
            <a:t>Market reports on CO2 recycling and new technologies.</a:t>
          </a:r>
        </a:p>
      </dsp:txBody>
      <dsp:txXfrm>
        <a:off x="784697" y="850834"/>
        <a:ext cx="11003857" cy="679392"/>
      </dsp:txXfrm>
    </dsp:sp>
    <dsp:sp modelId="{1501B926-6384-4D6F-B144-8D13D5133420}">
      <dsp:nvSpPr>
        <dsp:cNvPr id="0" name=""/>
        <dsp:cNvSpPr/>
      </dsp:nvSpPr>
      <dsp:spPr>
        <a:xfrm>
          <a:off x="0" y="1700074"/>
          <a:ext cx="11788555" cy="6793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9A5A88-8BFE-4A41-8DA4-8625A5B5C795}">
      <dsp:nvSpPr>
        <dsp:cNvPr id="0" name=""/>
        <dsp:cNvSpPr/>
      </dsp:nvSpPr>
      <dsp:spPr>
        <a:xfrm>
          <a:off x="205516" y="1852937"/>
          <a:ext cx="373665" cy="3736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BFD7D-717E-4753-8931-AAB2FDE7992E}">
      <dsp:nvSpPr>
        <dsp:cNvPr id="0" name=""/>
        <dsp:cNvSpPr/>
      </dsp:nvSpPr>
      <dsp:spPr>
        <a:xfrm>
          <a:off x="784697" y="1700074"/>
          <a:ext cx="11003857" cy="679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02" tIns="71902" rIns="71902" bIns="71902" numCol="1" spcCol="1270" anchor="ctr" anchorCtr="0">
          <a:noAutofit/>
        </a:bodyPr>
        <a:lstStyle/>
        <a:p>
          <a:pPr marL="0" lvl="0" indent="0" algn="l" defTabSz="755650">
            <a:lnSpc>
              <a:spcPct val="100000"/>
            </a:lnSpc>
            <a:spcBef>
              <a:spcPct val="0"/>
            </a:spcBef>
            <a:spcAft>
              <a:spcPct val="35000"/>
            </a:spcAft>
            <a:buNone/>
          </a:pPr>
          <a:r>
            <a:rPr lang="en-US" sz="1700" kern="1200" dirty="0"/>
            <a:t>Articles and industrial magazines for current and future trends in carbon recycling.</a:t>
          </a:r>
        </a:p>
      </dsp:txBody>
      <dsp:txXfrm>
        <a:off x="784697" y="1700074"/>
        <a:ext cx="11003857" cy="679392"/>
      </dsp:txXfrm>
    </dsp:sp>
    <dsp:sp modelId="{5580D9FF-F5F6-4971-9BF8-CB1E2A6FA4E5}">
      <dsp:nvSpPr>
        <dsp:cNvPr id="0" name=""/>
        <dsp:cNvSpPr/>
      </dsp:nvSpPr>
      <dsp:spPr>
        <a:xfrm>
          <a:off x="0" y="2549314"/>
          <a:ext cx="11788555" cy="6793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582549-5BA1-48AE-A05B-980520ED8DD2}">
      <dsp:nvSpPr>
        <dsp:cNvPr id="0" name=""/>
        <dsp:cNvSpPr/>
      </dsp:nvSpPr>
      <dsp:spPr>
        <a:xfrm>
          <a:off x="205516" y="2702177"/>
          <a:ext cx="373665" cy="3736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17FA5D-1C08-454D-95E3-9170C11B717F}">
      <dsp:nvSpPr>
        <dsp:cNvPr id="0" name=""/>
        <dsp:cNvSpPr/>
      </dsp:nvSpPr>
      <dsp:spPr>
        <a:xfrm>
          <a:off x="784697" y="2549314"/>
          <a:ext cx="11003857" cy="679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02" tIns="71902" rIns="71902" bIns="71902" numCol="1" spcCol="1270" anchor="ctr" anchorCtr="0">
          <a:noAutofit/>
        </a:bodyPr>
        <a:lstStyle/>
        <a:p>
          <a:pPr marL="0" lvl="0" indent="0" algn="l" defTabSz="755650">
            <a:lnSpc>
              <a:spcPct val="100000"/>
            </a:lnSpc>
            <a:spcBef>
              <a:spcPct val="0"/>
            </a:spcBef>
            <a:spcAft>
              <a:spcPct val="35000"/>
            </a:spcAft>
            <a:buNone/>
          </a:pPr>
          <a:r>
            <a:rPr lang="en-US" sz="1700" kern="1200" dirty="0"/>
            <a:t>Governmental and regulatory data on CO2 emissions and recycling incentives.</a:t>
          </a:r>
        </a:p>
      </dsp:txBody>
      <dsp:txXfrm>
        <a:off x="784697" y="2549314"/>
        <a:ext cx="11003857" cy="679392"/>
      </dsp:txXfrm>
    </dsp:sp>
    <dsp:sp modelId="{6A1EEC1C-1257-4C3A-A3B6-B0C33DB30136}">
      <dsp:nvSpPr>
        <dsp:cNvPr id="0" name=""/>
        <dsp:cNvSpPr/>
      </dsp:nvSpPr>
      <dsp:spPr>
        <a:xfrm>
          <a:off x="0" y="3398554"/>
          <a:ext cx="11788555" cy="6793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A9430F-CA5C-4A39-A852-6841DBEA978C}">
      <dsp:nvSpPr>
        <dsp:cNvPr id="0" name=""/>
        <dsp:cNvSpPr/>
      </dsp:nvSpPr>
      <dsp:spPr>
        <a:xfrm>
          <a:off x="205516" y="3551417"/>
          <a:ext cx="373665" cy="37366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AF2560-B304-4406-8F17-D9DD99ADA524}">
      <dsp:nvSpPr>
        <dsp:cNvPr id="0" name=""/>
        <dsp:cNvSpPr/>
      </dsp:nvSpPr>
      <dsp:spPr>
        <a:xfrm>
          <a:off x="784697" y="3398554"/>
          <a:ext cx="11003857" cy="679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02" tIns="71902" rIns="71902" bIns="71902" numCol="1" spcCol="1270" anchor="ctr" anchorCtr="0">
          <a:noAutofit/>
        </a:bodyPr>
        <a:lstStyle/>
        <a:p>
          <a:pPr marL="0" lvl="0" indent="0" algn="l" defTabSz="755650">
            <a:lnSpc>
              <a:spcPct val="100000"/>
            </a:lnSpc>
            <a:spcBef>
              <a:spcPct val="0"/>
            </a:spcBef>
            <a:spcAft>
              <a:spcPct val="35000"/>
            </a:spcAft>
            <a:buNone/>
          </a:pPr>
          <a:r>
            <a:rPr lang="en-US" sz="1700" kern="1200" dirty="0"/>
            <a:t>Examples include articles from WHO, UNEP, WFP, GEF, WAFC, EAI, and UN goals 13 and 17 supporting Carbo Pure's idea.</a:t>
          </a:r>
        </a:p>
      </dsp:txBody>
      <dsp:txXfrm>
        <a:off x="784697" y="3398554"/>
        <a:ext cx="11003857" cy="679392"/>
      </dsp:txXfrm>
    </dsp:sp>
    <dsp:sp modelId="{001087EA-AAD9-4B9A-9529-8B3CFCA571F6}">
      <dsp:nvSpPr>
        <dsp:cNvPr id="0" name=""/>
        <dsp:cNvSpPr/>
      </dsp:nvSpPr>
      <dsp:spPr>
        <a:xfrm>
          <a:off x="0" y="4247794"/>
          <a:ext cx="11788555" cy="6793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8898AC-E4DB-487A-A242-4E19D53729AF}">
      <dsp:nvSpPr>
        <dsp:cNvPr id="0" name=""/>
        <dsp:cNvSpPr/>
      </dsp:nvSpPr>
      <dsp:spPr>
        <a:xfrm>
          <a:off x="205516" y="4400657"/>
          <a:ext cx="373665" cy="37366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6F808E-F557-4AE3-A18A-A5457BF222DD}">
      <dsp:nvSpPr>
        <dsp:cNvPr id="0" name=""/>
        <dsp:cNvSpPr/>
      </dsp:nvSpPr>
      <dsp:spPr>
        <a:xfrm>
          <a:off x="784697" y="4247794"/>
          <a:ext cx="11003857" cy="679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02" tIns="71902" rIns="71902" bIns="71902" numCol="1" spcCol="1270" anchor="ctr" anchorCtr="0">
          <a:noAutofit/>
        </a:bodyPr>
        <a:lstStyle/>
        <a:p>
          <a:pPr marL="0" lvl="0" indent="0" algn="l" defTabSz="755650">
            <a:lnSpc>
              <a:spcPct val="100000"/>
            </a:lnSpc>
            <a:spcBef>
              <a:spcPct val="0"/>
            </a:spcBef>
            <a:spcAft>
              <a:spcPct val="35000"/>
            </a:spcAft>
            <a:buNone/>
          </a:pPr>
          <a:r>
            <a:rPr lang="en-US" sz="1700" kern="1200" dirty="0"/>
            <a:t>STP (Segmentation, Targeting, Positioning)Segmentation</a:t>
          </a:r>
        </a:p>
      </dsp:txBody>
      <dsp:txXfrm>
        <a:off x="784697" y="4247794"/>
        <a:ext cx="11003857" cy="6793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850F1-F6DA-4E3A-A717-F77E2C23CFB7}">
      <dsp:nvSpPr>
        <dsp:cNvPr id="0" name=""/>
        <dsp:cNvSpPr/>
      </dsp:nvSpPr>
      <dsp:spPr>
        <a:xfrm>
          <a:off x="82613" y="1727046"/>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24EF86-5AEF-45AB-A5F6-D8AB6468E1C7}">
      <dsp:nvSpPr>
        <dsp:cNvPr id="0" name=""/>
        <dsp:cNvSpPr/>
      </dsp:nvSpPr>
      <dsp:spPr>
        <a:xfrm>
          <a:off x="271034" y="191546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30E2DA-91A0-4DC5-A007-D21C9035F464}">
      <dsp:nvSpPr>
        <dsp:cNvPr id="0" name=""/>
        <dsp:cNvSpPr/>
      </dsp:nvSpPr>
      <dsp:spPr>
        <a:xfrm>
          <a:off x="1172126"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Advanced Technology:</a:t>
          </a:r>
        </a:p>
        <a:p>
          <a:pPr marL="0" lvl="0" indent="0" algn="l" defTabSz="488950">
            <a:lnSpc>
              <a:spcPct val="100000"/>
            </a:lnSpc>
            <a:spcBef>
              <a:spcPct val="0"/>
            </a:spcBef>
            <a:spcAft>
              <a:spcPct val="35000"/>
            </a:spcAft>
            <a:buNone/>
          </a:pPr>
          <a:r>
            <a:rPr lang="en-US" sz="1100" kern="1200" dirty="0"/>
            <a:t>Solution: Enhance innovation and continue developing technology to improve efficiency.</a:t>
          </a:r>
        </a:p>
      </dsp:txBody>
      <dsp:txXfrm>
        <a:off x="1172126" y="1727046"/>
        <a:ext cx="2114937" cy="897246"/>
      </dsp:txXfrm>
    </dsp:sp>
    <dsp:sp modelId="{33F32FC6-2CDA-48D0-9D43-619EB8BD70F0}">
      <dsp:nvSpPr>
        <dsp:cNvPr id="0" name=""/>
        <dsp:cNvSpPr/>
      </dsp:nvSpPr>
      <dsp:spPr>
        <a:xfrm>
          <a:off x="3655575" y="1727046"/>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269EFD-E1E2-4198-A24C-0354D2FE2D48}">
      <dsp:nvSpPr>
        <dsp:cNvPr id="0" name=""/>
        <dsp:cNvSpPr/>
      </dsp:nvSpPr>
      <dsp:spPr>
        <a:xfrm>
          <a:off x="3843996" y="1915467"/>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54545B-78CF-4311-93EA-3C63FABAB561}">
      <dsp:nvSpPr>
        <dsp:cNvPr id="0" name=""/>
        <dsp:cNvSpPr/>
      </dsp:nvSpPr>
      <dsp:spPr>
        <a:xfrm>
          <a:off x="4745088"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t>Commitment to Sustainability:</a:t>
          </a:r>
        </a:p>
        <a:p>
          <a:pPr marL="0" lvl="0" indent="0" algn="l" defTabSz="488950">
            <a:lnSpc>
              <a:spcPct val="100000"/>
            </a:lnSpc>
            <a:spcBef>
              <a:spcPct val="0"/>
            </a:spcBef>
            <a:spcAft>
              <a:spcPct val="35000"/>
            </a:spcAft>
            <a:buNone/>
          </a:pPr>
          <a:r>
            <a:rPr lang="en-GB" sz="1100" kern="1200" dirty="0"/>
            <a:t>Solution: Expand partnerships with environmental organizations and government institutions to enhance the sustainable image.</a:t>
          </a:r>
          <a:endParaRPr lang="en-US" sz="1100" kern="1200" dirty="0"/>
        </a:p>
      </dsp:txBody>
      <dsp:txXfrm>
        <a:off x="4745088" y="1727046"/>
        <a:ext cx="2114937" cy="897246"/>
      </dsp:txXfrm>
    </dsp:sp>
    <dsp:sp modelId="{95AC5CAE-D023-46A8-A203-5F1635238DDA}">
      <dsp:nvSpPr>
        <dsp:cNvPr id="0" name=""/>
        <dsp:cNvSpPr/>
      </dsp:nvSpPr>
      <dsp:spPr>
        <a:xfrm>
          <a:off x="7228536" y="1727046"/>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1C5343-2025-4BFA-B9A6-C633998D4E18}">
      <dsp:nvSpPr>
        <dsp:cNvPr id="0" name=""/>
        <dsp:cNvSpPr/>
      </dsp:nvSpPr>
      <dsp:spPr>
        <a:xfrm>
          <a:off x="7416958" y="191546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04B0BC-059B-4B17-AF63-0041D29340D4}">
      <dsp:nvSpPr>
        <dsp:cNvPr id="0" name=""/>
        <dsp:cNvSpPr/>
      </dsp:nvSpPr>
      <dsp:spPr>
        <a:xfrm>
          <a:off x="8318049"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t>Economic Benefits:</a:t>
          </a:r>
        </a:p>
        <a:p>
          <a:pPr marL="0" lvl="0" indent="0" algn="l" defTabSz="488950">
            <a:lnSpc>
              <a:spcPct val="100000"/>
            </a:lnSpc>
            <a:spcBef>
              <a:spcPct val="0"/>
            </a:spcBef>
            <a:spcAft>
              <a:spcPct val="35000"/>
            </a:spcAft>
            <a:buNone/>
          </a:pPr>
          <a:r>
            <a:rPr lang="en-GB" sz="1100" kern="1200" dirty="0"/>
            <a:t>Solution: Market the economic benefits to companies through studies and case examples.</a:t>
          </a:r>
        </a:p>
      </dsp:txBody>
      <dsp:txXfrm>
        <a:off x="8318049" y="1727046"/>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61304-CC16-47DC-A315-658D202A2326}" type="datetimeFigureOut">
              <a:rPr lang="en-GB" smtClean="0"/>
              <a:t>01/08/2024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0834B-7EB3-43A4-8D0D-CCACCE290A41}" type="slidenum">
              <a:rPr lang="en-GB" smtClean="0"/>
              <a:t>‹#›</a:t>
            </a:fld>
            <a:endParaRPr lang="en-GB" dirty="0"/>
          </a:p>
        </p:txBody>
      </p:sp>
    </p:spTree>
    <p:extLst>
      <p:ext uri="{BB962C8B-B14F-4D97-AF65-F5344CB8AC3E}">
        <p14:creationId xmlns:p14="http://schemas.microsoft.com/office/powerpoint/2010/main" val="3773479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F10834B-7EB3-43A4-8D0D-CCACCE290A41}" type="slidenum">
              <a:rPr lang="en-GB" smtClean="0"/>
              <a:t>25</a:t>
            </a:fld>
            <a:endParaRPr lang="en-GB" dirty="0"/>
          </a:p>
        </p:txBody>
      </p:sp>
    </p:spTree>
    <p:extLst>
      <p:ext uri="{BB962C8B-B14F-4D97-AF65-F5344CB8AC3E}">
        <p14:creationId xmlns:p14="http://schemas.microsoft.com/office/powerpoint/2010/main" val="1770032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703B-9D65-2CD7-9D75-BA62D48C283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919C31DF-3098-3697-E2AB-99AC0273C9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C729D00-42DC-112B-3DC8-85B0CC8D0090}"/>
              </a:ext>
            </a:extLst>
          </p:cNvPr>
          <p:cNvSpPr>
            <a:spLocks noGrp="1"/>
          </p:cNvSpPr>
          <p:nvPr>
            <p:ph type="dt" sz="half" idx="10"/>
          </p:nvPr>
        </p:nvSpPr>
        <p:spPr/>
        <p:txBody>
          <a:bodyPr/>
          <a:lstStyle/>
          <a:p>
            <a:fld id="{6307B0B4-015A-4622-8722-31724A56DF0E}" type="datetimeFigureOut">
              <a:rPr lang="en-GB" smtClean="0"/>
              <a:t>01/08/2024</a:t>
            </a:fld>
            <a:endParaRPr lang="en-GB" dirty="0"/>
          </a:p>
        </p:txBody>
      </p:sp>
      <p:sp>
        <p:nvSpPr>
          <p:cNvPr id="5" name="Footer Placeholder 4">
            <a:extLst>
              <a:ext uri="{FF2B5EF4-FFF2-40B4-BE49-F238E27FC236}">
                <a16:creationId xmlns:a16="http://schemas.microsoft.com/office/drawing/2014/main" id="{1C119A0B-5482-5D21-5811-FD655D81FE0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1DB168C-DEF3-55DC-A987-181FCB469024}"/>
              </a:ext>
            </a:extLst>
          </p:cNvPr>
          <p:cNvSpPr>
            <a:spLocks noGrp="1"/>
          </p:cNvSpPr>
          <p:nvPr>
            <p:ph type="sldNum" sz="quarter" idx="12"/>
          </p:nvPr>
        </p:nvSpPr>
        <p:spPr/>
        <p:txBody>
          <a:bodyPr/>
          <a:lstStyle/>
          <a:p>
            <a:fld id="{4464DC1B-F9FF-42E0-BBE3-7CB21087D021}" type="slidenum">
              <a:rPr lang="en-GB" smtClean="0"/>
              <a:t>‹#›</a:t>
            </a:fld>
            <a:endParaRPr lang="en-GB" dirty="0"/>
          </a:p>
        </p:txBody>
      </p:sp>
    </p:spTree>
    <p:extLst>
      <p:ext uri="{BB962C8B-B14F-4D97-AF65-F5344CB8AC3E}">
        <p14:creationId xmlns:p14="http://schemas.microsoft.com/office/powerpoint/2010/main" val="1545537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7D81-E5A6-0484-47F5-DCA377AAFD66}"/>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894A975E-0914-652C-4451-15AFE39C2C4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D783739-F7AB-F2EE-05ED-54725B45D2C0}"/>
              </a:ext>
            </a:extLst>
          </p:cNvPr>
          <p:cNvSpPr>
            <a:spLocks noGrp="1"/>
          </p:cNvSpPr>
          <p:nvPr>
            <p:ph type="dt" sz="half" idx="10"/>
          </p:nvPr>
        </p:nvSpPr>
        <p:spPr/>
        <p:txBody>
          <a:bodyPr/>
          <a:lstStyle/>
          <a:p>
            <a:fld id="{6307B0B4-015A-4622-8722-31724A56DF0E}" type="datetimeFigureOut">
              <a:rPr lang="en-GB" smtClean="0"/>
              <a:t>01/08/2024</a:t>
            </a:fld>
            <a:endParaRPr lang="en-GB" dirty="0"/>
          </a:p>
        </p:txBody>
      </p:sp>
      <p:sp>
        <p:nvSpPr>
          <p:cNvPr id="5" name="Footer Placeholder 4">
            <a:extLst>
              <a:ext uri="{FF2B5EF4-FFF2-40B4-BE49-F238E27FC236}">
                <a16:creationId xmlns:a16="http://schemas.microsoft.com/office/drawing/2014/main" id="{EB1D2F6A-84C3-01F0-2048-F4328CF867E8}"/>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7F65812-DF39-D05E-DE07-BAB7AB7DF0BE}"/>
              </a:ext>
            </a:extLst>
          </p:cNvPr>
          <p:cNvSpPr>
            <a:spLocks noGrp="1"/>
          </p:cNvSpPr>
          <p:nvPr>
            <p:ph type="sldNum" sz="quarter" idx="12"/>
          </p:nvPr>
        </p:nvSpPr>
        <p:spPr/>
        <p:txBody>
          <a:bodyPr/>
          <a:lstStyle/>
          <a:p>
            <a:fld id="{4464DC1B-F9FF-42E0-BBE3-7CB21087D021}" type="slidenum">
              <a:rPr lang="en-GB" smtClean="0"/>
              <a:t>‹#›</a:t>
            </a:fld>
            <a:endParaRPr lang="en-GB" dirty="0"/>
          </a:p>
        </p:txBody>
      </p:sp>
    </p:spTree>
    <p:extLst>
      <p:ext uri="{BB962C8B-B14F-4D97-AF65-F5344CB8AC3E}">
        <p14:creationId xmlns:p14="http://schemas.microsoft.com/office/powerpoint/2010/main" val="2775368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783599-89C1-A667-9412-7AD8218C7E27}"/>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8F318FA1-A112-853B-C34E-06875FB937C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A189F9E-4CF0-9508-C44C-3E90F9D25A1F}"/>
              </a:ext>
            </a:extLst>
          </p:cNvPr>
          <p:cNvSpPr>
            <a:spLocks noGrp="1"/>
          </p:cNvSpPr>
          <p:nvPr>
            <p:ph type="dt" sz="half" idx="10"/>
          </p:nvPr>
        </p:nvSpPr>
        <p:spPr/>
        <p:txBody>
          <a:bodyPr/>
          <a:lstStyle/>
          <a:p>
            <a:fld id="{6307B0B4-015A-4622-8722-31724A56DF0E}" type="datetimeFigureOut">
              <a:rPr lang="en-GB" smtClean="0"/>
              <a:t>01/08/2024</a:t>
            </a:fld>
            <a:endParaRPr lang="en-GB" dirty="0"/>
          </a:p>
        </p:txBody>
      </p:sp>
      <p:sp>
        <p:nvSpPr>
          <p:cNvPr id="5" name="Footer Placeholder 4">
            <a:extLst>
              <a:ext uri="{FF2B5EF4-FFF2-40B4-BE49-F238E27FC236}">
                <a16:creationId xmlns:a16="http://schemas.microsoft.com/office/drawing/2014/main" id="{A1E42EB2-8F72-EA5B-8BE0-3A11858AD7F8}"/>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C0F03A0-9C18-9192-7199-A668D11DB547}"/>
              </a:ext>
            </a:extLst>
          </p:cNvPr>
          <p:cNvSpPr>
            <a:spLocks noGrp="1"/>
          </p:cNvSpPr>
          <p:nvPr>
            <p:ph type="sldNum" sz="quarter" idx="12"/>
          </p:nvPr>
        </p:nvSpPr>
        <p:spPr/>
        <p:txBody>
          <a:bodyPr/>
          <a:lstStyle/>
          <a:p>
            <a:fld id="{4464DC1B-F9FF-42E0-BBE3-7CB21087D021}" type="slidenum">
              <a:rPr lang="en-GB" smtClean="0"/>
              <a:t>‹#›</a:t>
            </a:fld>
            <a:endParaRPr lang="en-GB" dirty="0"/>
          </a:p>
        </p:txBody>
      </p:sp>
    </p:spTree>
    <p:extLst>
      <p:ext uri="{BB962C8B-B14F-4D97-AF65-F5344CB8AC3E}">
        <p14:creationId xmlns:p14="http://schemas.microsoft.com/office/powerpoint/2010/main" val="4293756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7827-8EE9-FF4F-A347-B8A86BFF3BA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66292E4-A30D-3445-72D0-A23EFFF8A3A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17ED462-D835-7BF0-8E93-6C882137C6C4}"/>
              </a:ext>
            </a:extLst>
          </p:cNvPr>
          <p:cNvSpPr>
            <a:spLocks noGrp="1"/>
          </p:cNvSpPr>
          <p:nvPr>
            <p:ph type="dt" sz="half" idx="10"/>
          </p:nvPr>
        </p:nvSpPr>
        <p:spPr/>
        <p:txBody>
          <a:bodyPr/>
          <a:lstStyle/>
          <a:p>
            <a:fld id="{6307B0B4-015A-4622-8722-31724A56DF0E}" type="datetimeFigureOut">
              <a:rPr lang="en-GB" smtClean="0"/>
              <a:t>01/08/2024</a:t>
            </a:fld>
            <a:endParaRPr lang="en-GB" dirty="0"/>
          </a:p>
        </p:txBody>
      </p:sp>
      <p:sp>
        <p:nvSpPr>
          <p:cNvPr id="5" name="Footer Placeholder 4">
            <a:extLst>
              <a:ext uri="{FF2B5EF4-FFF2-40B4-BE49-F238E27FC236}">
                <a16:creationId xmlns:a16="http://schemas.microsoft.com/office/drawing/2014/main" id="{2F9972E9-B4FF-4CEA-83D9-59A9CE6629C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5B5422D-394E-EAD4-961A-4D3C33FA5A0A}"/>
              </a:ext>
            </a:extLst>
          </p:cNvPr>
          <p:cNvSpPr>
            <a:spLocks noGrp="1"/>
          </p:cNvSpPr>
          <p:nvPr>
            <p:ph type="sldNum" sz="quarter" idx="12"/>
          </p:nvPr>
        </p:nvSpPr>
        <p:spPr/>
        <p:txBody>
          <a:bodyPr/>
          <a:lstStyle/>
          <a:p>
            <a:fld id="{4464DC1B-F9FF-42E0-BBE3-7CB21087D021}" type="slidenum">
              <a:rPr lang="en-GB" smtClean="0"/>
              <a:t>‹#›</a:t>
            </a:fld>
            <a:endParaRPr lang="en-GB" dirty="0"/>
          </a:p>
        </p:txBody>
      </p:sp>
    </p:spTree>
    <p:extLst>
      <p:ext uri="{BB962C8B-B14F-4D97-AF65-F5344CB8AC3E}">
        <p14:creationId xmlns:p14="http://schemas.microsoft.com/office/powerpoint/2010/main" val="1953667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BC4A-2724-FD4C-125F-160D0E17DC9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1070066A-8953-CFD8-2476-21FA892130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7624C1D-FF50-459C-4D9D-52AC69E3A62F}"/>
              </a:ext>
            </a:extLst>
          </p:cNvPr>
          <p:cNvSpPr>
            <a:spLocks noGrp="1"/>
          </p:cNvSpPr>
          <p:nvPr>
            <p:ph type="dt" sz="half" idx="10"/>
          </p:nvPr>
        </p:nvSpPr>
        <p:spPr/>
        <p:txBody>
          <a:bodyPr/>
          <a:lstStyle/>
          <a:p>
            <a:fld id="{6307B0B4-015A-4622-8722-31724A56DF0E}" type="datetimeFigureOut">
              <a:rPr lang="en-GB" smtClean="0"/>
              <a:t>01/08/2024</a:t>
            </a:fld>
            <a:endParaRPr lang="en-GB" dirty="0"/>
          </a:p>
        </p:txBody>
      </p:sp>
      <p:sp>
        <p:nvSpPr>
          <p:cNvPr id="5" name="Footer Placeholder 4">
            <a:extLst>
              <a:ext uri="{FF2B5EF4-FFF2-40B4-BE49-F238E27FC236}">
                <a16:creationId xmlns:a16="http://schemas.microsoft.com/office/drawing/2014/main" id="{77E5D459-8E9F-0F7D-7887-87B54E6FF4C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7AF04B5-6D4A-1E5F-3528-F6976358364A}"/>
              </a:ext>
            </a:extLst>
          </p:cNvPr>
          <p:cNvSpPr>
            <a:spLocks noGrp="1"/>
          </p:cNvSpPr>
          <p:nvPr>
            <p:ph type="sldNum" sz="quarter" idx="12"/>
          </p:nvPr>
        </p:nvSpPr>
        <p:spPr/>
        <p:txBody>
          <a:bodyPr/>
          <a:lstStyle/>
          <a:p>
            <a:fld id="{4464DC1B-F9FF-42E0-BBE3-7CB21087D021}" type="slidenum">
              <a:rPr lang="en-GB" smtClean="0"/>
              <a:t>‹#›</a:t>
            </a:fld>
            <a:endParaRPr lang="en-GB" dirty="0"/>
          </a:p>
        </p:txBody>
      </p:sp>
    </p:spTree>
    <p:extLst>
      <p:ext uri="{BB962C8B-B14F-4D97-AF65-F5344CB8AC3E}">
        <p14:creationId xmlns:p14="http://schemas.microsoft.com/office/powerpoint/2010/main" val="2459435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888EB-9807-1CF1-03F9-1A1A6155D14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988C644-4E68-9F32-8E9A-F34DC3B23CA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5162B893-CC11-85AC-1B07-2C54F299309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16107E5-8E4C-BD5B-5D04-6925861C71E8}"/>
              </a:ext>
            </a:extLst>
          </p:cNvPr>
          <p:cNvSpPr>
            <a:spLocks noGrp="1"/>
          </p:cNvSpPr>
          <p:nvPr>
            <p:ph type="dt" sz="half" idx="10"/>
          </p:nvPr>
        </p:nvSpPr>
        <p:spPr/>
        <p:txBody>
          <a:bodyPr/>
          <a:lstStyle/>
          <a:p>
            <a:fld id="{6307B0B4-015A-4622-8722-31724A56DF0E}" type="datetimeFigureOut">
              <a:rPr lang="en-GB" smtClean="0"/>
              <a:t>01/08/2024</a:t>
            </a:fld>
            <a:endParaRPr lang="en-GB" dirty="0"/>
          </a:p>
        </p:txBody>
      </p:sp>
      <p:sp>
        <p:nvSpPr>
          <p:cNvPr id="6" name="Footer Placeholder 5">
            <a:extLst>
              <a:ext uri="{FF2B5EF4-FFF2-40B4-BE49-F238E27FC236}">
                <a16:creationId xmlns:a16="http://schemas.microsoft.com/office/drawing/2014/main" id="{7E80F1AE-12D8-1E2B-CF01-F458795CA287}"/>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C11B107-7CF3-C798-FCFC-04DE390E53DA}"/>
              </a:ext>
            </a:extLst>
          </p:cNvPr>
          <p:cNvSpPr>
            <a:spLocks noGrp="1"/>
          </p:cNvSpPr>
          <p:nvPr>
            <p:ph type="sldNum" sz="quarter" idx="12"/>
          </p:nvPr>
        </p:nvSpPr>
        <p:spPr/>
        <p:txBody>
          <a:bodyPr/>
          <a:lstStyle/>
          <a:p>
            <a:fld id="{4464DC1B-F9FF-42E0-BBE3-7CB21087D021}" type="slidenum">
              <a:rPr lang="en-GB" smtClean="0"/>
              <a:t>‹#›</a:t>
            </a:fld>
            <a:endParaRPr lang="en-GB" dirty="0"/>
          </a:p>
        </p:txBody>
      </p:sp>
    </p:spTree>
    <p:extLst>
      <p:ext uri="{BB962C8B-B14F-4D97-AF65-F5344CB8AC3E}">
        <p14:creationId xmlns:p14="http://schemas.microsoft.com/office/powerpoint/2010/main" val="226545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0D54-B220-0577-5610-E85703786CED}"/>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E0B4172-0B51-0907-67E1-AE38B0EB01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0F43A19-B129-0E05-E7ED-19ABC6944B0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E2AF65D6-1BCF-B950-3011-42A73332F1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D4257D8-8A7C-B674-D762-2F9A420F11A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AC9E399-9632-836C-F2F9-EDA6EBDE3C2E}"/>
              </a:ext>
            </a:extLst>
          </p:cNvPr>
          <p:cNvSpPr>
            <a:spLocks noGrp="1"/>
          </p:cNvSpPr>
          <p:nvPr>
            <p:ph type="dt" sz="half" idx="10"/>
          </p:nvPr>
        </p:nvSpPr>
        <p:spPr/>
        <p:txBody>
          <a:bodyPr/>
          <a:lstStyle/>
          <a:p>
            <a:fld id="{6307B0B4-015A-4622-8722-31724A56DF0E}" type="datetimeFigureOut">
              <a:rPr lang="en-GB" smtClean="0"/>
              <a:t>01/08/2024</a:t>
            </a:fld>
            <a:endParaRPr lang="en-GB" dirty="0"/>
          </a:p>
        </p:txBody>
      </p:sp>
      <p:sp>
        <p:nvSpPr>
          <p:cNvPr id="8" name="Footer Placeholder 7">
            <a:extLst>
              <a:ext uri="{FF2B5EF4-FFF2-40B4-BE49-F238E27FC236}">
                <a16:creationId xmlns:a16="http://schemas.microsoft.com/office/drawing/2014/main" id="{A1F48440-D115-6CAC-16BC-771D281058B5}"/>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B7F308C6-64D2-7AEE-2488-CAC366AF9F87}"/>
              </a:ext>
            </a:extLst>
          </p:cNvPr>
          <p:cNvSpPr>
            <a:spLocks noGrp="1"/>
          </p:cNvSpPr>
          <p:nvPr>
            <p:ph type="sldNum" sz="quarter" idx="12"/>
          </p:nvPr>
        </p:nvSpPr>
        <p:spPr/>
        <p:txBody>
          <a:bodyPr/>
          <a:lstStyle/>
          <a:p>
            <a:fld id="{4464DC1B-F9FF-42E0-BBE3-7CB21087D021}" type="slidenum">
              <a:rPr lang="en-GB" smtClean="0"/>
              <a:t>‹#›</a:t>
            </a:fld>
            <a:endParaRPr lang="en-GB" dirty="0"/>
          </a:p>
        </p:txBody>
      </p:sp>
    </p:spTree>
    <p:extLst>
      <p:ext uri="{BB962C8B-B14F-4D97-AF65-F5344CB8AC3E}">
        <p14:creationId xmlns:p14="http://schemas.microsoft.com/office/powerpoint/2010/main" val="3043343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01DFE-3BF6-C436-FEE4-6BF765C4C30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36E07606-1EC8-5BD2-FB15-AB2C1D864D63}"/>
              </a:ext>
            </a:extLst>
          </p:cNvPr>
          <p:cNvSpPr>
            <a:spLocks noGrp="1"/>
          </p:cNvSpPr>
          <p:nvPr>
            <p:ph type="dt" sz="half" idx="10"/>
          </p:nvPr>
        </p:nvSpPr>
        <p:spPr/>
        <p:txBody>
          <a:bodyPr/>
          <a:lstStyle/>
          <a:p>
            <a:fld id="{6307B0B4-015A-4622-8722-31724A56DF0E}" type="datetimeFigureOut">
              <a:rPr lang="en-GB" smtClean="0"/>
              <a:t>01/08/2024</a:t>
            </a:fld>
            <a:endParaRPr lang="en-GB" dirty="0"/>
          </a:p>
        </p:txBody>
      </p:sp>
      <p:sp>
        <p:nvSpPr>
          <p:cNvPr id="4" name="Footer Placeholder 3">
            <a:extLst>
              <a:ext uri="{FF2B5EF4-FFF2-40B4-BE49-F238E27FC236}">
                <a16:creationId xmlns:a16="http://schemas.microsoft.com/office/drawing/2014/main" id="{DD2B21C4-BDB6-6208-EAFA-0EFEA5CBCA0C}"/>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8233A5C9-BC5F-A72D-C710-2FFD73B19E19}"/>
              </a:ext>
            </a:extLst>
          </p:cNvPr>
          <p:cNvSpPr>
            <a:spLocks noGrp="1"/>
          </p:cNvSpPr>
          <p:nvPr>
            <p:ph type="sldNum" sz="quarter" idx="12"/>
          </p:nvPr>
        </p:nvSpPr>
        <p:spPr/>
        <p:txBody>
          <a:bodyPr/>
          <a:lstStyle/>
          <a:p>
            <a:fld id="{4464DC1B-F9FF-42E0-BBE3-7CB21087D021}" type="slidenum">
              <a:rPr lang="en-GB" smtClean="0"/>
              <a:t>‹#›</a:t>
            </a:fld>
            <a:endParaRPr lang="en-GB" dirty="0"/>
          </a:p>
        </p:txBody>
      </p:sp>
    </p:spTree>
    <p:extLst>
      <p:ext uri="{BB962C8B-B14F-4D97-AF65-F5344CB8AC3E}">
        <p14:creationId xmlns:p14="http://schemas.microsoft.com/office/powerpoint/2010/main" val="3155690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6D7AF1-8A5D-B4B6-D9F4-B60B5CEAA5B7}"/>
              </a:ext>
            </a:extLst>
          </p:cNvPr>
          <p:cNvSpPr>
            <a:spLocks noGrp="1"/>
          </p:cNvSpPr>
          <p:nvPr>
            <p:ph type="dt" sz="half" idx="10"/>
          </p:nvPr>
        </p:nvSpPr>
        <p:spPr/>
        <p:txBody>
          <a:bodyPr/>
          <a:lstStyle/>
          <a:p>
            <a:fld id="{6307B0B4-015A-4622-8722-31724A56DF0E}" type="datetimeFigureOut">
              <a:rPr lang="en-GB" smtClean="0"/>
              <a:t>01/08/2024</a:t>
            </a:fld>
            <a:endParaRPr lang="en-GB" dirty="0"/>
          </a:p>
        </p:txBody>
      </p:sp>
      <p:sp>
        <p:nvSpPr>
          <p:cNvPr id="3" name="Footer Placeholder 2">
            <a:extLst>
              <a:ext uri="{FF2B5EF4-FFF2-40B4-BE49-F238E27FC236}">
                <a16:creationId xmlns:a16="http://schemas.microsoft.com/office/drawing/2014/main" id="{E97AA6BE-CB98-7361-526D-397A32BCA5F0}"/>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69C6F753-8DBC-EACB-C5DF-B140C098B75A}"/>
              </a:ext>
            </a:extLst>
          </p:cNvPr>
          <p:cNvSpPr>
            <a:spLocks noGrp="1"/>
          </p:cNvSpPr>
          <p:nvPr>
            <p:ph type="sldNum" sz="quarter" idx="12"/>
          </p:nvPr>
        </p:nvSpPr>
        <p:spPr/>
        <p:txBody>
          <a:bodyPr/>
          <a:lstStyle/>
          <a:p>
            <a:fld id="{4464DC1B-F9FF-42E0-BBE3-7CB21087D021}" type="slidenum">
              <a:rPr lang="en-GB" smtClean="0"/>
              <a:t>‹#›</a:t>
            </a:fld>
            <a:endParaRPr lang="en-GB" dirty="0"/>
          </a:p>
        </p:txBody>
      </p:sp>
    </p:spTree>
    <p:extLst>
      <p:ext uri="{BB962C8B-B14F-4D97-AF65-F5344CB8AC3E}">
        <p14:creationId xmlns:p14="http://schemas.microsoft.com/office/powerpoint/2010/main" val="1483043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8213-90CF-B8B4-7CF3-2299C030085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55850E7-30EA-3B71-7C2E-304A2FA3C5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E4B7EC1A-8763-DC75-8ADC-79D60EF328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5C61333-CF51-D29A-1165-A435217BB6F7}"/>
              </a:ext>
            </a:extLst>
          </p:cNvPr>
          <p:cNvSpPr>
            <a:spLocks noGrp="1"/>
          </p:cNvSpPr>
          <p:nvPr>
            <p:ph type="dt" sz="half" idx="10"/>
          </p:nvPr>
        </p:nvSpPr>
        <p:spPr/>
        <p:txBody>
          <a:bodyPr/>
          <a:lstStyle/>
          <a:p>
            <a:fld id="{6307B0B4-015A-4622-8722-31724A56DF0E}" type="datetimeFigureOut">
              <a:rPr lang="en-GB" smtClean="0"/>
              <a:t>01/08/2024</a:t>
            </a:fld>
            <a:endParaRPr lang="en-GB" dirty="0"/>
          </a:p>
        </p:txBody>
      </p:sp>
      <p:sp>
        <p:nvSpPr>
          <p:cNvPr id="6" name="Footer Placeholder 5">
            <a:extLst>
              <a:ext uri="{FF2B5EF4-FFF2-40B4-BE49-F238E27FC236}">
                <a16:creationId xmlns:a16="http://schemas.microsoft.com/office/drawing/2014/main" id="{B49C6A8E-3FAD-4110-8A65-9D57B342CB8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F57A859-1EF6-1888-8383-26E97EC8FE37}"/>
              </a:ext>
            </a:extLst>
          </p:cNvPr>
          <p:cNvSpPr>
            <a:spLocks noGrp="1"/>
          </p:cNvSpPr>
          <p:nvPr>
            <p:ph type="sldNum" sz="quarter" idx="12"/>
          </p:nvPr>
        </p:nvSpPr>
        <p:spPr/>
        <p:txBody>
          <a:bodyPr/>
          <a:lstStyle/>
          <a:p>
            <a:fld id="{4464DC1B-F9FF-42E0-BBE3-7CB21087D021}" type="slidenum">
              <a:rPr lang="en-GB" smtClean="0"/>
              <a:t>‹#›</a:t>
            </a:fld>
            <a:endParaRPr lang="en-GB" dirty="0"/>
          </a:p>
        </p:txBody>
      </p:sp>
    </p:spTree>
    <p:extLst>
      <p:ext uri="{BB962C8B-B14F-4D97-AF65-F5344CB8AC3E}">
        <p14:creationId xmlns:p14="http://schemas.microsoft.com/office/powerpoint/2010/main" val="1205961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9E81-EE4A-ED07-BA6F-2F39E8F1BA2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5D5D7E35-D6E2-1495-7FAD-DEE2BCDD6F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B352C4CD-80C4-8475-F23D-4ECDFAEA6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DC4652D-BADD-CAB1-CA6D-D88C313039EA}"/>
              </a:ext>
            </a:extLst>
          </p:cNvPr>
          <p:cNvSpPr>
            <a:spLocks noGrp="1"/>
          </p:cNvSpPr>
          <p:nvPr>
            <p:ph type="dt" sz="half" idx="10"/>
          </p:nvPr>
        </p:nvSpPr>
        <p:spPr/>
        <p:txBody>
          <a:bodyPr/>
          <a:lstStyle/>
          <a:p>
            <a:fld id="{6307B0B4-015A-4622-8722-31724A56DF0E}" type="datetimeFigureOut">
              <a:rPr lang="en-GB" smtClean="0"/>
              <a:t>01/08/2024</a:t>
            </a:fld>
            <a:endParaRPr lang="en-GB" dirty="0"/>
          </a:p>
        </p:txBody>
      </p:sp>
      <p:sp>
        <p:nvSpPr>
          <p:cNvPr id="6" name="Footer Placeholder 5">
            <a:extLst>
              <a:ext uri="{FF2B5EF4-FFF2-40B4-BE49-F238E27FC236}">
                <a16:creationId xmlns:a16="http://schemas.microsoft.com/office/drawing/2014/main" id="{E6379A03-B267-2E77-848E-DB349A9C19E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75F9794-176F-DCC4-9691-E47ECA437C8E}"/>
              </a:ext>
            </a:extLst>
          </p:cNvPr>
          <p:cNvSpPr>
            <a:spLocks noGrp="1"/>
          </p:cNvSpPr>
          <p:nvPr>
            <p:ph type="sldNum" sz="quarter" idx="12"/>
          </p:nvPr>
        </p:nvSpPr>
        <p:spPr/>
        <p:txBody>
          <a:bodyPr/>
          <a:lstStyle/>
          <a:p>
            <a:fld id="{4464DC1B-F9FF-42E0-BBE3-7CB21087D021}" type="slidenum">
              <a:rPr lang="en-GB" smtClean="0"/>
              <a:t>‹#›</a:t>
            </a:fld>
            <a:endParaRPr lang="en-GB" dirty="0"/>
          </a:p>
        </p:txBody>
      </p:sp>
    </p:spTree>
    <p:extLst>
      <p:ext uri="{BB962C8B-B14F-4D97-AF65-F5344CB8AC3E}">
        <p14:creationId xmlns:p14="http://schemas.microsoft.com/office/powerpoint/2010/main" val="287952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F70AF1-ED4D-9E52-0D0D-1D17647F6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F67D9D9A-4D39-630B-4638-86AA472B60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0C17BBB-32DF-ADE6-74E7-D4424C26AF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07B0B4-015A-4622-8722-31724A56DF0E}" type="datetimeFigureOut">
              <a:rPr lang="en-GB" smtClean="0"/>
              <a:t>01/08/2024</a:t>
            </a:fld>
            <a:endParaRPr lang="en-GB" dirty="0"/>
          </a:p>
        </p:txBody>
      </p:sp>
      <p:sp>
        <p:nvSpPr>
          <p:cNvPr id="5" name="Footer Placeholder 4">
            <a:extLst>
              <a:ext uri="{FF2B5EF4-FFF2-40B4-BE49-F238E27FC236}">
                <a16:creationId xmlns:a16="http://schemas.microsoft.com/office/drawing/2014/main" id="{B17D2D9E-11AB-BB3C-EBB6-7A550E6EC8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DA00D8F0-B0AB-8A43-BCA8-B0C55763D2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64DC1B-F9FF-42E0-BBE3-7CB21087D021}" type="slidenum">
              <a:rPr lang="en-GB" smtClean="0"/>
              <a:t>‹#›</a:t>
            </a:fld>
            <a:endParaRPr lang="en-GB" dirty="0"/>
          </a:p>
        </p:txBody>
      </p:sp>
    </p:spTree>
    <p:extLst>
      <p:ext uri="{BB962C8B-B14F-4D97-AF65-F5344CB8AC3E}">
        <p14:creationId xmlns:p14="http://schemas.microsoft.com/office/powerpoint/2010/main" val="363812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4.jpe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black background with white text&#10;&#10;Description automatically generated">
            <a:extLst>
              <a:ext uri="{FF2B5EF4-FFF2-40B4-BE49-F238E27FC236}">
                <a16:creationId xmlns:a16="http://schemas.microsoft.com/office/drawing/2014/main" id="{D67CB745-3224-9A11-48CE-60582CD9F4F1}"/>
              </a:ext>
            </a:extLst>
          </p:cNvPr>
          <p:cNvPicPr>
            <a:picLocks noChangeAspect="1"/>
          </p:cNvPicPr>
          <p:nvPr/>
        </p:nvPicPr>
        <p:blipFill>
          <a:blip r:embed="rId2">
            <a:extLst>
              <a:ext uri="{28A0092B-C50C-407E-A947-70E740481C1C}">
                <a14:useLocalDpi xmlns:a14="http://schemas.microsoft.com/office/drawing/2010/main" val="0"/>
              </a:ext>
            </a:extLst>
          </a:blip>
          <a:srcRect t="26290" b="23710"/>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grpSp>
        <p:nvGrpSpPr>
          <p:cNvPr id="10" name="Group 9">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1" name="Freeform: Shape 10">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1240028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2" name="Rectangle 15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84CF202-4CFA-AE7A-E3B5-9821252C772C}"/>
              </a:ext>
            </a:extLst>
          </p:cNvPr>
          <p:cNvSpPr txBox="1"/>
          <p:nvPr/>
        </p:nvSpPr>
        <p:spPr>
          <a:xfrm>
            <a:off x="838200" y="556995"/>
            <a:ext cx="10515600" cy="113369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Target Market:</a:t>
            </a:r>
          </a:p>
        </p:txBody>
      </p:sp>
      <p:graphicFrame>
        <p:nvGraphicFramePr>
          <p:cNvPr id="97" name="TextBox 2">
            <a:extLst>
              <a:ext uri="{FF2B5EF4-FFF2-40B4-BE49-F238E27FC236}">
                <a16:creationId xmlns:a16="http://schemas.microsoft.com/office/drawing/2014/main" id="{550F5462-3FB1-F435-021D-8A855C86489B}"/>
              </a:ext>
            </a:extLst>
          </p:cNvPr>
          <p:cNvGraphicFramePr/>
          <p:nvPr>
            <p:extLst>
              <p:ext uri="{D42A27DB-BD31-4B8C-83A1-F6EECF244321}">
                <p14:modId xmlns:p14="http://schemas.microsoft.com/office/powerpoint/2010/main" val="7786982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4438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black background with white text&#10;&#10;Description automatically generated">
            <a:extLst>
              <a:ext uri="{FF2B5EF4-FFF2-40B4-BE49-F238E27FC236}">
                <a16:creationId xmlns:a16="http://schemas.microsoft.com/office/drawing/2014/main" id="{219390F0-FB33-598F-36C1-E55ACBC683FB}"/>
              </a:ext>
            </a:extLst>
          </p:cNvPr>
          <p:cNvPicPr>
            <a:picLocks noChangeAspect="1"/>
          </p:cNvPicPr>
          <p:nvPr/>
        </p:nvPicPr>
        <p:blipFill>
          <a:blip r:embed="rId2">
            <a:extLst>
              <a:ext uri="{28A0092B-C50C-407E-A947-70E740481C1C}">
                <a14:useLocalDpi xmlns:a14="http://schemas.microsoft.com/office/drawing/2010/main" val="0"/>
              </a:ext>
            </a:extLst>
          </a:blip>
          <a:srcRect t="6842" r="-3" b="4259"/>
          <a:stretch/>
        </p:blipFill>
        <p:spPr>
          <a:xfrm>
            <a:off x="827088" y="1498600"/>
            <a:ext cx="5260975" cy="467677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grpSp>
        <p:nvGrpSpPr>
          <p:cNvPr id="23" name="Group 22">
            <a:extLst>
              <a:ext uri="{FF2B5EF4-FFF2-40B4-BE49-F238E27FC236}">
                <a16:creationId xmlns:a16="http://schemas.microsoft.com/office/drawing/2014/main" id="{0EAC7AFE-68C0-41EB-A1C7-108E60D7C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8" y="4795537"/>
            <a:ext cx="5260975" cy="1410656"/>
            <a:chOff x="827088" y="4795537"/>
            <a:chExt cx="5260975" cy="1410656"/>
          </a:xfrm>
        </p:grpSpPr>
        <p:sp>
          <p:nvSpPr>
            <p:cNvPr id="24" name="Freeform: Shape 11">
              <a:extLst>
                <a:ext uri="{FF2B5EF4-FFF2-40B4-BE49-F238E27FC236}">
                  <a16:creationId xmlns:a16="http://schemas.microsoft.com/office/drawing/2014/main" id="{127393A7-D6DA-410B-8699-AA56B57BF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2">
              <a:extLst>
                <a:ext uri="{FF2B5EF4-FFF2-40B4-BE49-F238E27FC236}">
                  <a16:creationId xmlns:a16="http://schemas.microsoft.com/office/drawing/2014/main" id="{8EC44C88-69E3-42EE-86E8-9B45F712B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extBox 1">
            <a:extLst>
              <a:ext uri="{FF2B5EF4-FFF2-40B4-BE49-F238E27FC236}">
                <a16:creationId xmlns:a16="http://schemas.microsoft.com/office/drawing/2014/main" id="{C8F50381-9E73-E4A0-FF08-28467219DCD6}"/>
              </a:ext>
            </a:extLst>
          </p:cNvPr>
          <p:cNvSpPr txBox="1"/>
          <p:nvPr/>
        </p:nvSpPr>
        <p:spPr>
          <a:xfrm>
            <a:off x="6981826" y="3146400"/>
            <a:ext cx="4391024" cy="26820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solidFill>
                  <a:schemeClr val="bg1">
                    <a:alpha val="80000"/>
                  </a:schemeClr>
                </a:solidFill>
              </a:rPr>
              <a:t>Marketing mix for CarboPure:</a:t>
            </a:r>
          </a:p>
        </p:txBody>
      </p:sp>
    </p:spTree>
    <p:extLst>
      <p:ext uri="{BB962C8B-B14F-4D97-AF65-F5344CB8AC3E}">
        <p14:creationId xmlns:p14="http://schemas.microsoft.com/office/powerpoint/2010/main" val="101506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3" name="Oval 22">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Rectangle 29">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3" name="Straight Connector 32">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7142695-15BD-14CB-E535-8729B3991EB8}"/>
              </a:ext>
            </a:extLst>
          </p:cNvPr>
          <p:cNvSpPr txBox="1"/>
          <p:nvPr/>
        </p:nvSpPr>
        <p:spPr>
          <a:xfrm>
            <a:off x="6041946" y="630936"/>
            <a:ext cx="4982273" cy="5478672"/>
          </a:xfrm>
          <a:prstGeom prst="rect">
            <a:avLst/>
          </a:prstGeom>
          <a:noFill/>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bg1"/>
                </a:solidFill>
              </a:rPr>
              <a:t>The problem we solve:</a:t>
            </a:r>
          </a:p>
        </p:txBody>
      </p:sp>
      <p:sp>
        <p:nvSpPr>
          <p:cNvPr id="6" name="TextBox 5">
            <a:extLst>
              <a:ext uri="{FF2B5EF4-FFF2-40B4-BE49-F238E27FC236}">
                <a16:creationId xmlns:a16="http://schemas.microsoft.com/office/drawing/2014/main" id="{275FE391-D8ED-D969-DC05-670CA2A4F5FC}"/>
              </a:ext>
            </a:extLst>
          </p:cNvPr>
          <p:cNvSpPr txBox="1"/>
          <p:nvPr/>
        </p:nvSpPr>
        <p:spPr>
          <a:xfrm>
            <a:off x="904253" y="2226757"/>
            <a:ext cx="4455150" cy="2308324"/>
          </a:xfrm>
          <a:prstGeom prst="rect">
            <a:avLst/>
          </a:prstGeom>
          <a:noFill/>
        </p:spPr>
        <p:txBody>
          <a:bodyPr wrap="square" rtlCol="0">
            <a:spAutoFit/>
          </a:bodyPr>
          <a:lstStyle/>
          <a:p>
            <a:r>
              <a:rPr lang="en-GB" dirty="0">
                <a:solidFill>
                  <a:schemeClr val="bg1"/>
                </a:solidFill>
              </a:rPr>
              <a:t>Carbo Pure is an innovative company in the environmental sector throughout Egypt. Carbo Pure specializes in making use of the industrial smoke rather than leaving it to the atmosphere, Carbo Pure products are sold to many sectors throughout the country like the medical sector, green houses, food and beverage sector and etc.</a:t>
            </a:r>
          </a:p>
        </p:txBody>
      </p:sp>
    </p:spTree>
    <p:extLst>
      <p:ext uri="{BB962C8B-B14F-4D97-AF65-F5344CB8AC3E}">
        <p14:creationId xmlns:p14="http://schemas.microsoft.com/office/powerpoint/2010/main" val="2550630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3" name="Oval 22">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Rectangle 29">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3" name="Straight Connector 32">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7142695-15BD-14CB-E535-8729B3991EB8}"/>
              </a:ext>
            </a:extLst>
          </p:cNvPr>
          <p:cNvSpPr txBox="1"/>
          <p:nvPr/>
        </p:nvSpPr>
        <p:spPr>
          <a:xfrm>
            <a:off x="6041946" y="630936"/>
            <a:ext cx="4982273" cy="5478672"/>
          </a:xfrm>
          <a:prstGeom prst="rect">
            <a:avLst/>
          </a:prstGeom>
          <a:noFill/>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bg1"/>
                </a:solidFill>
              </a:rPr>
              <a:t>Our solution:</a:t>
            </a:r>
          </a:p>
        </p:txBody>
      </p:sp>
      <p:sp>
        <p:nvSpPr>
          <p:cNvPr id="6" name="TextBox 5">
            <a:extLst>
              <a:ext uri="{FF2B5EF4-FFF2-40B4-BE49-F238E27FC236}">
                <a16:creationId xmlns:a16="http://schemas.microsoft.com/office/drawing/2014/main" id="{275FE391-D8ED-D969-DC05-670CA2A4F5FC}"/>
              </a:ext>
            </a:extLst>
          </p:cNvPr>
          <p:cNvSpPr txBox="1"/>
          <p:nvPr/>
        </p:nvSpPr>
        <p:spPr>
          <a:xfrm>
            <a:off x="894229" y="2441226"/>
            <a:ext cx="4455150" cy="1754326"/>
          </a:xfrm>
          <a:prstGeom prst="rect">
            <a:avLst/>
          </a:prstGeom>
          <a:noFill/>
        </p:spPr>
        <p:txBody>
          <a:bodyPr wrap="square" rtlCol="0">
            <a:spAutoFit/>
          </a:bodyPr>
          <a:lstStyle/>
          <a:p>
            <a:r>
              <a:rPr lang="en-GB" dirty="0">
                <a:solidFill>
                  <a:schemeClr val="bg1"/>
                </a:solidFill>
              </a:rPr>
              <a:t>Carbo Pure will solve 60%~70% of the environmental problems caused by industrial smoke emissions, by capturing and restoring the industrial smoke to different useful gases to be used by other industrial sectors and medical sectors.</a:t>
            </a:r>
          </a:p>
        </p:txBody>
      </p:sp>
    </p:spTree>
    <p:extLst>
      <p:ext uri="{BB962C8B-B14F-4D97-AF65-F5344CB8AC3E}">
        <p14:creationId xmlns:p14="http://schemas.microsoft.com/office/powerpoint/2010/main" val="1184431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3" name="Oval 22">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Rectangle 29">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3" name="Straight Connector 32">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7142695-15BD-14CB-E535-8729B3991EB8}"/>
              </a:ext>
            </a:extLst>
          </p:cNvPr>
          <p:cNvSpPr txBox="1"/>
          <p:nvPr/>
        </p:nvSpPr>
        <p:spPr>
          <a:xfrm>
            <a:off x="6041946" y="630936"/>
            <a:ext cx="4982273" cy="5478672"/>
          </a:xfrm>
          <a:prstGeom prst="rect">
            <a:avLst/>
          </a:prstGeom>
          <a:noFill/>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bg1"/>
                </a:solidFill>
              </a:rPr>
              <a:t>Our revenue:</a:t>
            </a:r>
          </a:p>
        </p:txBody>
      </p:sp>
      <p:sp>
        <p:nvSpPr>
          <p:cNvPr id="6" name="TextBox 5">
            <a:extLst>
              <a:ext uri="{FF2B5EF4-FFF2-40B4-BE49-F238E27FC236}">
                <a16:creationId xmlns:a16="http://schemas.microsoft.com/office/drawing/2014/main" id="{275FE391-D8ED-D969-DC05-670CA2A4F5FC}"/>
              </a:ext>
            </a:extLst>
          </p:cNvPr>
          <p:cNvSpPr txBox="1"/>
          <p:nvPr/>
        </p:nvSpPr>
        <p:spPr>
          <a:xfrm>
            <a:off x="1133317" y="2274838"/>
            <a:ext cx="4455150" cy="2308324"/>
          </a:xfrm>
          <a:prstGeom prst="rect">
            <a:avLst/>
          </a:prstGeom>
          <a:noFill/>
        </p:spPr>
        <p:txBody>
          <a:bodyPr wrap="square" rtlCol="0">
            <a:spAutoFit/>
          </a:bodyPr>
          <a:lstStyle/>
          <a:p>
            <a:r>
              <a:rPr lang="en-GB" dirty="0">
                <a:solidFill>
                  <a:schemeClr val="bg1"/>
                </a:solidFill>
              </a:rPr>
              <a:t>Carbo Pure will make its revenue through the sales of dry ice, hydrogen, carbon and oxygen</a:t>
            </a:r>
          </a:p>
          <a:p>
            <a:r>
              <a:rPr lang="en-GB" dirty="0">
                <a:solidFill>
                  <a:schemeClr val="bg1"/>
                </a:solidFill>
              </a:rPr>
              <a:t>Our target market is the industrial sector where we will extract the gases and restore it, to be used for useful operations in different sectors like medical, industrial and agricultural sectors.</a:t>
            </a:r>
          </a:p>
        </p:txBody>
      </p:sp>
    </p:spTree>
    <p:extLst>
      <p:ext uri="{BB962C8B-B14F-4D97-AF65-F5344CB8AC3E}">
        <p14:creationId xmlns:p14="http://schemas.microsoft.com/office/powerpoint/2010/main" val="881441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3" name="Oval 22">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Rectangle 29">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3" name="Straight Connector 32">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7142695-15BD-14CB-E535-8729B3991EB8}"/>
              </a:ext>
            </a:extLst>
          </p:cNvPr>
          <p:cNvSpPr txBox="1"/>
          <p:nvPr/>
        </p:nvSpPr>
        <p:spPr>
          <a:xfrm>
            <a:off x="6041946" y="630936"/>
            <a:ext cx="4982273" cy="5478672"/>
          </a:xfrm>
          <a:prstGeom prst="rect">
            <a:avLst/>
          </a:prstGeom>
          <a:noFill/>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bg1"/>
                </a:solidFill>
              </a:rPr>
              <a:t>Product:</a:t>
            </a:r>
          </a:p>
        </p:txBody>
      </p:sp>
      <p:sp>
        <p:nvSpPr>
          <p:cNvPr id="6" name="TextBox 5">
            <a:extLst>
              <a:ext uri="{FF2B5EF4-FFF2-40B4-BE49-F238E27FC236}">
                <a16:creationId xmlns:a16="http://schemas.microsoft.com/office/drawing/2014/main" id="{275FE391-D8ED-D969-DC05-670CA2A4F5FC}"/>
              </a:ext>
            </a:extLst>
          </p:cNvPr>
          <p:cNvSpPr txBox="1"/>
          <p:nvPr/>
        </p:nvSpPr>
        <p:spPr>
          <a:xfrm>
            <a:off x="1065299" y="1168758"/>
            <a:ext cx="4455150" cy="4524315"/>
          </a:xfrm>
          <a:prstGeom prst="rect">
            <a:avLst/>
          </a:prstGeom>
          <a:noFill/>
        </p:spPr>
        <p:txBody>
          <a:bodyPr wrap="square" rtlCol="0">
            <a:spAutoFit/>
          </a:bodyPr>
          <a:lstStyle/>
          <a:p>
            <a:r>
              <a:rPr lang="en-GB" dirty="0">
                <a:solidFill>
                  <a:schemeClr val="bg1"/>
                </a:solidFill>
              </a:rPr>
              <a:t>Advanced technology for capturing factory gases and converting them into useful products:CO2 to solids for use in greenhouses, rubber, asphalt, medicine, groundwater purification, filters, and chemicals.</a:t>
            </a:r>
            <a:endParaRPr lang="ar-SA" dirty="0">
              <a:solidFill>
                <a:schemeClr val="bg1"/>
              </a:solidFill>
            </a:endParaRPr>
          </a:p>
          <a:p>
            <a:r>
              <a:rPr lang="en-GB" dirty="0">
                <a:solidFill>
                  <a:schemeClr val="bg1"/>
                </a:solidFill>
              </a:rPr>
              <a:t>Oxygen for industrial use.</a:t>
            </a:r>
          </a:p>
          <a:p>
            <a:r>
              <a:rPr lang="en-GB" dirty="0">
                <a:solidFill>
                  <a:schemeClr val="bg1"/>
                </a:solidFill>
              </a:rPr>
              <a:t>Hydrogen for oxy-hydrogen technology in welding and alternative energy.</a:t>
            </a:r>
          </a:p>
          <a:p>
            <a:r>
              <a:rPr lang="en-GB" dirty="0">
                <a:solidFill>
                  <a:schemeClr val="bg1"/>
                </a:solidFill>
              </a:rPr>
              <a:t>High production standards ensuring efficiency and safety.</a:t>
            </a:r>
          </a:p>
          <a:p>
            <a:r>
              <a:rPr lang="en-GB" dirty="0">
                <a:solidFill>
                  <a:schemeClr val="bg1"/>
                </a:solidFill>
              </a:rPr>
              <a:t>Regular training and provision of PPE.</a:t>
            </a:r>
          </a:p>
          <a:p>
            <a:r>
              <a:rPr lang="en-GB" dirty="0">
                <a:solidFill>
                  <a:schemeClr val="bg1"/>
                </a:solidFill>
              </a:rPr>
              <a:t>Benefits:</a:t>
            </a:r>
          </a:p>
          <a:p>
            <a:r>
              <a:rPr lang="en-GB" dirty="0">
                <a:solidFill>
                  <a:schemeClr val="bg1"/>
                </a:solidFill>
              </a:rPr>
              <a:t>Reduces carbon emissions.</a:t>
            </a:r>
          </a:p>
          <a:p>
            <a:r>
              <a:rPr lang="en-GB" dirty="0">
                <a:solidFill>
                  <a:schemeClr val="bg1"/>
                </a:solidFill>
              </a:rPr>
              <a:t>Produces economically valuable materials.</a:t>
            </a:r>
          </a:p>
          <a:p>
            <a:r>
              <a:rPr lang="en-GB" dirty="0">
                <a:solidFill>
                  <a:schemeClr val="bg1"/>
                </a:solidFill>
              </a:rPr>
              <a:t>Contributes to environmental protection.</a:t>
            </a:r>
          </a:p>
        </p:txBody>
      </p:sp>
    </p:spTree>
    <p:extLst>
      <p:ext uri="{BB962C8B-B14F-4D97-AF65-F5344CB8AC3E}">
        <p14:creationId xmlns:p14="http://schemas.microsoft.com/office/powerpoint/2010/main" val="2114617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0" name="Oval 39">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Rectangle 38">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8" name="Straight Connector 47">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EADBEDAE-1BF0-058E-7AEA-399FBAA110BD}"/>
              </a:ext>
            </a:extLst>
          </p:cNvPr>
          <p:cNvSpPr txBox="1"/>
          <p:nvPr/>
        </p:nvSpPr>
        <p:spPr>
          <a:xfrm>
            <a:off x="630936" y="630936"/>
            <a:ext cx="4989918" cy="5478640"/>
          </a:xfrm>
          <a:prstGeom prst="rect">
            <a:avLst/>
          </a:prstGeom>
          <a:noFill/>
        </p:spPr>
        <p:txBody>
          <a:bodyPr vert="horz" lIns="91440" tIns="45720" rIns="91440" bIns="45720" rtlCol="0" anchor="ctr">
            <a:normAutofit/>
          </a:bodyPr>
          <a:lstStyle/>
          <a:p>
            <a:pPr>
              <a:lnSpc>
                <a:spcPct val="90000"/>
              </a:lnSpc>
              <a:spcBef>
                <a:spcPct val="0"/>
              </a:spcBef>
              <a:spcAft>
                <a:spcPts val="600"/>
              </a:spcAft>
            </a:pPr>
            <a:r>
              <a:rPr lang="en-US" sz="4800" kern="1200" dirty="0">
                <a:solidFill>
                  <a:schemeClr val="bg1"/>
                </a:solidFill>
                <a:latin typeface="+mj-lt"/>
                <a:ea typeface="+mj-ea"/>
                <a:cs typeface="+mj-cs"/>
              </a:rPr>
              <a:t>Price: </a:t>
            </a:r>
          </a:p>
        </p:txBody>
      </p:sp>
      <p:sp>
        <p:nvSpPr>
          <p:cNvPr id="53" name="Rectangle 52">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107C27F-4B0C-4C52-8B3F-9427D0647B8F}"/>
              </a:ext>
            </a:extLst>
          </p:cNvPr>
          <p:cNvSpPr txBox="1"/>
          <p:nvPr/>
        </p:nvSpPr>
        <p:spPr>
          <a:xfrm>
            <a:off x="6041946" y="630936"/>
            <a:ext cx="4982273" cy="5478672"/>
          </a:xfrm>
          <a:prstGeom prst="rect">
            <a:avLst/>
          </a:prstGeom>
          <a:noFill/>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GB" b="1" dirty="0">
                <a:solidFill>
                  <a:schemeClr val="bg1"/>
                </a:solidFill>
              </a:rPr>
              <a:t>Pricing based on production, operational, and development costs, as well as the market value of liquid carbon.</a:t>
            </a:r>
          </a:p>
          <a:p>
            <a:pPr indent="-228600">
              <a:lnSpc>
                <a:spcPct val="90000"/>
              </a:lnSpc>
              <a:spcAft>
                <a:spcPts val="600"/>
              </a:spcAft>
              <a:buFont typeface="Arial" panose="020B0604020202020204" pitchFamily="34" charset="0"/>
              <a:buChar char="•"/>
            </a:pPr>
            <a:r>
              <a:rPr lang="en-GB" b="1" dirty="0">
                <a:solidFill>
                  <a:schemeClr val="bg1"/>
                </a:solidFill>
              </a:rPr>
              <a:t>Different pricing packages based on production scale and customer needs.</a:t>
            </a:r>
          </a:p>
          <a:p>
            <a:pPr indent="-228600">
              <a:lnSpc>
                <a:spcPct val="90000"/>
              </a:lnSpc>
              <a:spcAft>
                <a:spcPts val="600"/>
              </a:spcAft>
              <a:buFont typeface="Arial" panose="020B0604020202020204" pitchFamily="34" charset="0"/>
              <a:buChar char="•"/>
            </a:pPr>
            <a:r>
              <a:rPr lang="en-GB" b="1" dirty="0">
                <a:solidFill>
                  <a:schemeClr val="bg1"/>
                </a:solidFill>
              </a:rPr>
              <a:t>Highlight the economic return for customers using liquid carbon.</a:t>
            </a:r>
            <a:endParaRPr lang="en-US" b="1" dirty="0">
              <a:solidFill>
                <a:schemeClr val="bg1"/>
              </a:solidFill>
            </a:endParaRPr>
          </a:p>
        </p:txBody>
      </p:sp>
    </p:spTree>
    <p:extLst>
      <p:ext uri="{BB962C8B-B14F-4D97-AF65-F5344CB8AC3E}">
        <p14:creationId xmlns:p14="http://schemas.microsoft.com/office/powerpoint/2010/main" val="2843805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2" name="Oval 11">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a:extLst>
              <a:ext uri="{FF2B5EF4-FFF2-40B4-BE49-F238E27FC236}">
                <a16:creationId xmlns:a16="http://schemas.microsoft.com/office/drawing/2014/main" id="{B836A99E-8454-FA8D-2B98-E7D1AE9ED52E}"/>
              </a:ext>
            </a:extLst>
          </p:cNvPr>
          <p:cNvSpPr txBox="1"/>
          <p:nvPr/>
        </p:nvSpPr>
        <p:spPr>
          <a:xfrm>
            <a:off x="2043326" y="2710775"/>
            <a:ext cx="2459100" cy="1212728"/>
          </a:xfrm>
          <a:prstGeom prst="rect">
            <a:avLst/>
          </a:prstGeom>
          <a:noFill/>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Place:</a:t>
            </a:r>
          </a:p>
        </p:txBody>
      </p:sp>
      <p:sp>
        <p:nvSpPr>
          <p:cNvPr id="38" name="Rectangle 37">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2" name="Straight Connector 21">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0" name="Straight Connector 29">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F93A566F-8A31-9C9E-DC80-AE6C1D415A7D}"/>
              </a:ext>
            </a:extLst>
          </p:cNvPr>
          <p:cNvSpPr txBox="1"/>
          <p:nvPr/>
        </p:nvSpPr>
        <p:spPr>
          <a:xfrm>
            <a:off x="5292126" y="2382044"/>
            <a:ext cx="5804155" cy="2031325"/>
          </a:xfrm>
          <a:prstGeom prst="rect">
            <a:avLst/>
          </a:prstGeom>
          <a:noFill/>
        </p:spPr>
        <p:txBody>
          <a:bodyPr wrap="square" rtlCol="0">
            <a:spAutoFit/>
          </a:bodyPr>
          <a:lstStyle/>
          <a:p>
            <a:r>
              <a:rPr lang="en-GB" dirty="0">
                <a:solidFill>
                  <a:schemeClr val="bg1"/>
                </a:solidFill>
              </a:rPr>
              <a:t>Capturing gases directly from high-emission industries and factories.</a:t>
            </a:r>
          </a:p>
          <a:p>
            <a:r>
              <a:rPr lang="en-GB" dirty="0">
                <a:solidFill>
                  <a:schemeClr val="bg1"/>
                </a:solidFill>
              </a:rPr>
              <a:t>Partnerships with environmental organizations and governmental bodies.</a:t>
            </a:r>
          </a:p>
          <a:p>
            <a:r>
              <a:rPr lang="en-GB" dirty="0">
                <a:solidFill>
                  <a:schemeClr val="bg1"/>
                </a:solidFill>
              </a:rPr>
              <a:t>Online platform for information, support, and product sales.</a:t>
            </a:r>
          </a:p>
          <a:p>
            <a:r>
              <a:rPr lang="en-GB" dirty="0">
                <a:solidFill>
                  <a:schemeClr val="bg1"/>
                </a:solidFill>
              </a:rPr>
              <a:t>Selling gases to industries in need.</a:t>
            </a:r>
          </a:p>
        </p:txBody>
      </p:sp>
    </p:spTree>
    <p:extLst>
      <p:ext uri="{BB962C8B-B14F-4D97-AF65-F5344CB8AC3E}">
        <p14:creationId xmlns:p14="http://schemas.microsoft.com/office/powerpoint/2010/main" val="1495192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0" name="Oval 39">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Rectangle 44">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 name="Straight Connector 23">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0" name="Straight Connector 29">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8D9CAAF-16EC-6F69-6184-780783233EDA}"/>
              </a:ext>
            </a:extLst>
          </p:cNvPr>
          <p:cNvSpPr txBox="1"/>
          <p:nvPr/>
        </p:nvSpPr>
        <p:spPr>
          <a:xfrm>
            <a:off x="6041946" y="630936"/>
            <a:ext cx="4982273" cy="5478672"/>
          </a:xfrm>
          <a:prstGeom prst="rect">
            <a:avLst/>
          </a:prstGeom>
          <a:noFill/>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a:solidFill>
                  <a:schemeClr val="bg1"/>
                </a:solidFill>
              </a:rPr>
              <a:t>Promotion:</a:t>
            </a:r>
          </a:p>
        </p:txBody>
      </p:sp>
      <p:sp>
        <p:nvSpPr>
          <p:cNvPr id="4" name="TextBox 3">
            <a:extLst>
              <a:ext uri="{FF2B5EF4-FFF2-40B4-BE49-F238E27FC236}">
                <a16:creationId xmlns:a16="http://schemas.microsoft.com/office/drawing/2014/main" id="{6F6A128A-EF05-69C4-AA45-C41B4DEF086F}"/>
              </a:ext>
            </a:extLst>
          </p:cNvPr>
          <p:cNvSpPr txBox="1"/>
          <p:nvPr/>
        </p:nvSpPr>
        <p:spPr>
          <a:xfrm>
            <a:off x="764052" y="363734"/>
            <a:ext cx="4234070" cy="5909310"/>
          </a:xfrm>
          <a:prstGeom prst="rect">
            <a:avLst/>
          </a:prstGeom>
          <a:noFill/>
        </p:spPr>
        <p:txBody>
          <a:bodyPr wrap="square" rtlCol="0">
            <a:spAutoFit/>
          </a:bodyPr>
          <a:lstStyle/>
          <a:p>
            <a:r>
              <a:rPr lang="en-GB" dirty="0">
                <a:solidFill>
                  <a:schemeClr val="bg1"/>
                </a:solidFill>
              </a:rPr>
              <a:t>Online advertising on social media and environmental websites.</a:t>
            </a:r>
          </a:p>
          <a:p>
            <a:r>
              <a:rPr lang="en-GB" dirty="0">
                <a:solidFill>
                  <a:schemeClr val="bg1"/>
                </a:solidFill>
              </a:rPr>
              <a:t>SEO and PPC campaigns to raise awareness and attract potential customers.</a:t>
            </a:r>
          </a:p>
          <a:p>
            <a:r>
              <a:rPr lang="en-GB" dirty="0">
                <a:solidFill>
                  <a:schemeClr val="bg1"/>
                </a:solidFill>
              </a:rPr>
              <a:t>Articles and reports in environmental and industrial magazines.</a:t>
            </a:r>
          </a:p>
          <a:p>
            <a:r>
              <a:rPr lang="en-GB" dirty="0">
                <a:solidFill>
                  <a:schemeClr val="bg1"/>
                </a:solidFill>
              </a:rPr>
              <a:t>Press conferences and workshops to highlight the technology's benefits and environmental impact.</a:t>
            </a:r>
          </a:p>
          <a:p>
            <a:r>
              <a:rPr lang="en-GB" dirty="0">
                <a:solidFill>
                  <a:schemeClr val="bg1"/>
                </a:solidFill>
              </a:rPr>
              <a:t>Free trial offers for companies to experience the technology.</a:t>
            </a:r>
          </a:p>
          <a:p>
            <a:r>
              <a:rPr lang="en-GB" dirty="0">
                <a:solidFill>
                  <a:schemeClr val="bg1"/>
                </a:solidFill>
              </a:rPr>
              <a:t>Incentives for companies referring new clients.</a:t>
            </a:r>
          </a:p>
          <a:p>
            <a:r>
              <a:rPr lang="en-GB" dirty="0">
                <a:solidFill>
                  <a:schemeClr val="bg1"/>
                </a:solidFill>
              </a:rPr>
              <a:t>Participation in environmental and industrial exhibitions.</a:t>
            </a:r>
          </a:p>
          <a:p>
            <a:r>
              <a:rPr lang="en-GB" dirty="0">
                <a:solidFill>
                  <a:schemeClr val="bg1"/>
                </a:solidFill>
              </a:rPr>
              <a:t>Events and discussions to educate the public on the technology's importance and benefits.</a:t>
            </a:r>
          </a:p>
          <a:p>
            <a:r>
              <a:rPr lang="en-GB" dirty="0">
                <a:solidFill>
                  <a:schemeClr val="bg1"/>
                </a:solidFill>
              </a:rPr>
              <a:t>Video support from content creators.</a:t>
            </a:r>
          </a:p>
          <a:p>
            <a:r>
              <a:rPr lang="en-GB" dirty="0">
                <a:solidFill>
                  <a:schemeClr val="bg1"/>
                </a:solidFill>
              </a:rPr>
              <a:t>Sponsorships for clubs and teams.</a:t>
            </a:r>
          </a:p>
        </p:txBody>
      </p:sp>
    </p:spTree>
    <p:extLst>
      <p:ext uri="{BB962C8B-B14F-4D97-AF65-F5344CB8AC3E}">
        <p14:creationId xmlns:p14="http://schemas.microsoft.com/office/powerpoint/2010/main" val="2050955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3" name="Group 92">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94" name="Oval 93">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a:extLst>
              <a:ext uri="{FF2B5EF4-FFF2-40B4-BE49-F238E27FC236}">
                <a16:creationId xmlns:a16="http://schemas.microsoft.com/office/drawing/2014/main" id="{ECA3B575-B2F7-158F-5533-7889D91068C4}"/>
              </a:ext>
            </a:extLst>
          </p:cNvPr>
          <p:cNvSpPr txBox="1"/>
          <p:nvPr/>
        </p:nvSpPr>
        <p:spPr>
          <a:xfrm>
            <a:off x="2043326" y="609600"/>
            <a:ext cx="8229600" cy="2819399"/>
          </a:xfrm>
          <a:prstGeom prst="rect">
            <a:avLst/>
          </a:prstGeom>
          <a:noFill/>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Competitors analysis</a:t>
            </a:r>
          </a:p>
        </p:txBody>
      </p:sp>
      <p:sp>
        <p:nvSpPr>
          <p:cNvPr id="101" name="Rectangle 100">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 name="Group 102">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04" name="Straight Connector 103">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09" name="Rectangle 108">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1" name="Group 110">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12" name="Straight Connector 111">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8820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Black and white buildings">
            <a:extLst>
              <a:ext uri="{FF2B5EF4-FFF2-40B4-BE49-F238E27FC236}">
                <a16:creationId xmlns:a16="http://schemas.microsoft.com/office/drawing/2014/main" id="{C67FB367-6990-EF1F-E799-5696E93037FA}"/>
              </a:ext>
            </a:extLst>
          </p:cNvPr>
          <p:cNvPicPr>
            <a:picLocks noChangeAspect="1"/>
          </p:cNvPicPr>
          <p:nvPr/>
        </p:nvPicPr>
        <p:blipFill>
          <a:blip r:embed="rId2">
            <a:alphaModFix amt="50000"/>
          </a:blip>
          <a:srcRect t="4298" r="-1" b="11411"/>
          <a:stretch/>
        </p:blipFill>
        <p:spPr>
          <a:xfrm>
            <a:off x="20" y="10"/>
            <a:ext cx="12188930" cy="6857990"/>
          </a:xfrm>
          <a:prstGeom prst="rect">
            <a:avLst/>
          </a:prstGeom>
        </p:spPr>
      </p:pic>
      <p:sp>
        <p:nvSpPr>
          <p:cNvPr id="2" name="TextBox 1">
            <a:extLst>
              <a:ext uri="{FF2B5EF4-FFF2-40B4-BE49-F238E27FC236}">
                <a16:creationId xmlns:a16="http://schemas.microsoft.com/office/drawing/2014/main" id="{CDB25140-8A08-7C75-A48C-687145C92511}"/>
              </a:ext>
            </a:extLst>
          </p:cNvPr>
          <p:cNvSpPr txBox="1"/>
          <p:nvPr/>
        </p:nvSpPr>
        <p:spPr>
          <a:xfrm>
            <a:off x="1524000" y="1122363"/>
            <a:ext cx="9144000" cy="306324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dirty="0">
                <a:solidFill>
                  <a:schemeClr val="bg1"/>
                </a:solidFill>
                <a:latin typeface="+mj-lt"/>
                <a:ea typeface="+mj-ea"/>
                <a:cs typeface="+mj-cs"/>
              </a:rPr>
              <a:t>About us:</a:t>
            </a:r>
          </a:p>
        </p:txBody>
      </p:sp>
      <p:sp>
        <p:nvSpPr>
          <p:cNvPr id="2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4501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2" name="Oval 11">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Rectangle 18">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2" name="Straight Connector 21">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0" name="Straight Connector 29">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FEB8C202-FA86-19D2-A512-27F22CC6A94F}"/>
              </a:ext>
            </a:extLst>
          </p:cNvPr>
          <p:cNvSpPr txBox="1"/>
          <p:nvPr/>
        </p:nvSpPr>
        <p:spPr>
          <a:xfrm>
            <a:off x="3568829" y="889757"/>
            <a:ext cx="5053403" cy="322578"/>
          </a:xfrm>
          <a:prstGeom prst="rect">
            <a:avLst/>
          </a:prstGeom>
          <a:noFill/>
        </p:spPr>
        <p:txBody>
          <a:bodyPr vert="horz" lIns="91440" tIns="45720" rIns="91440" bIns="45720" rtlCol="0" anchor="t">
            <a:normAutofit lnSpcReduction="10000"/>
          </a:bodyPr>
          <a:lstStyle/>
          <a:p>
            <a:pPr indent="-228600" algn="ctr">
              <a:lnSpc>
                <a:spcPct val="90000"/>
              </a:lnSpc>
              <a:spcAft>
                <a:spcPts val="600"/>
              </a:spcAft>
              <a:buFont typeface="Arial" panose="020B0604020202020204" pitchFamily="34" charset="0"/>
              <a:buChar char="•"/>
            </a:pPr>
            <a:r>
              <a:rPr lang="en-US" b="1" dirty="0">
                <a:solidFill>
                  <a:schemeClr val="bg1"/>
                </a:solidFill>
              </a:rPr>
              <a:t>Direct Competitors:</a:t>
            </a:r>
          </a:p>
        </p:txBody>
      </p:sp>
      <p:sp>
        <p:nvSpPr>
          <p:cNvPr id="3" name="TextBox 2">
            <a:extLst>
              <a:ext uri="{FF2B5EF4-FFF2-40B4-BE49-F238E27FC236}">
                <a16:creationId xmlns:a16="http://schemas.microsoft.com/office/drawing/2014/main" id="{A3A6C213-2C8C-6F85-912C-040CC9BFDD42}"/>
              </a:ext>
            </a:extLst>
          </p:cNvPr>
          <p:cNvSpPr txBox="1"/>
          <p:nvPr/>
        </p:nvSpPr>
        <p:spPr>
          <a:xfrm>
            <a:off x="1468930" y="1572581"/>
            <a:ext cx="4093742" cy="1200329"/>
          </a:xfrm>
          <a:prstGeom prst="rect">
            <a:avLst/>
          </a:prstGeom>
          <a:noFill/>
        </p:spPr>
        <p:txBody>
          <a:bodyPr wrap="square" rtlCol="0">
            <a:spAutoFit/>
          </a:bodyPr>
          <a:lstStyle/>
          <a:p>
            <a:r>
              <a:rPr lang="en-GB" dirty="0">
                <a:solidFill>
                  <a:schemeClr val="bg1"/>
                </a:solidFill>
              </a:rPr>
              <a:t>Carbon Clean Solutions Strengths: Advanced technology, strong industry partnerships, significant funding.</a:t>
            </a:r>
          </a:p>
          <a:p>
            <a:r>
              <a:rPr lang="en-GB" dirty="0">
                <a:solidFill>
                  <a:schemeClr val="bg1"/>
                </a:solidFill>
              </a:rPr>
              <a:t>Weaknesses: High cost.</a:t>
            </a:r>
          </a:p>
        </p:txBody>
      </p:sp>
      <p:sp>
        <p:nvSpPr>
          <p:cNvPr id="4" name="TextBox 3">
            <a:extLst>
              <a:ext uri="{FF2B5EF4-FFF2-40B4-BE49-F238E27FC236}">
                <a16:creationId xmlns:a16="http://schemas.microsoft.com/office/drawing/2014/main" id="{CD9997A4-36ED-709C-2662-FC7646CAFACA}"/>
              </a:ext>
            </a:extLst>
          </p:cNvPr>
          <p:cNvSpPr txBox="1"/>
          <p:nvPr/>
        </p:nvSpPr>
        <p:spPr>
          <a:xfrm>
            <a:off x="6310956" y="1639906"/>
            <a:ext cx="4847303" cy="1200329"/>
          </a:xfrm>
          <a:prstGeom prst="rect">
            <a:avLst/>
          </a:prstGeom>
          <a:noFill/>
        </p:spPr>
        <p:txBody>
          <a:bodyPr wrap="square" rtlCol="0">
            <a:spAutoFit/>
          </a:bodyPr>
          <a:lstStyle/>
          <a:p>
            <a:r>
              <a:rPr lang="en-GB" dirty="0">
                <a:solidFill>
                  <a:schemeClr val="bg1"/>
                </a:solidFill>
              </a:rPr>
              <a:t>Clime works Strengths: Innovative technology, strong brand, sustainable investment.</a:t>
            </a:r>
          </a:p>
          <a:p>
            <a:r>
              <a:rPr lang="en-GB" dirty="0">
                <a:solidFill>
                  <a:schemeClr val="bg1"/>
                </a:solidFill>
              </a:rPr>
              <a:t>Weaknesses: Scalability issues, high operational costs.</a:t>
            </a:r>
          </a:p>
        </p:txBody>
      </p:sp>
      <p:sp>
        <p:nvSpPr>
          <p:cNvPr id="5" name="TextBox 4">
            <a:extLst>
              <a:ext uri="{FF2B5EF4-FFF2-40B4-BE49-F238E27FC236}">
                <a16:creationId xmlns:a16="http://schemas.microsoft.com/office/drawing/2014/main" id="{2B0CD97E-CD35-5C16-D2E2-B41B3D63FC62}"/>
              </a:ext>
            </a:extLst>
          </p:cNvPr>
          <p:cNvSpPr txBox="1"/>
          <p:nvPr/>
        </p:nvSpPr>
        <p:spPr>
          <a:xfrm>
            <a:off x="1468930" y="3307508"/>
            <a:ext cx="4093742" cy="1477328"/>
          </a:xfrm>
          <a:prstGeom prst="rect">
            <a:avLst/>
          </a:prstGeom>
          <a:noFill/>
        </p:spPr>
        <p:txBody>
          <a:bodyPr wrap="square" rtlCol="0">
            <a:spAutoFit/>
          </a:bodyPr>
          <a:lstStyle/>
          <a:p>
            <a:r>
              <a:rPr lang="en-GB" dirty="0">
                <a:solidFill>
                  <a:schemeClr val="bg1"/>
                </a:solidFill>
              </a:rPr>
              <a:t>Global Thermostat Strengths: Efficient technology, strong partnerships, high environmental impact. Weaknesses: Growth phase, limited market penetration.</a:t>
            </a:r>
          </a:p>
        </p:txBody>
      </p:sp>
    </p:spTree>
    <p:extLst>
      <p:ext uri="{BB962C8B-B14F-4D97-AF65-F5344CB8AC3E}">
        <p14:creationId xmlns:p14="http://schemas.microsoft.com/office/powerpoint/2010/main" val="4080608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C3D81F60-F99D-8B34-2F21-E800D378231E}"/>
              </a:ext>
            </a:extLst>
          </p:cNvPr>
          <p:cNvSpPr txBox="1"/>
          <p:nvPr/>
        </p:nvSpPr>
        <p:spPr>
          <a:xfrm>
            <a:off x="4292260" y="455422"/>
            <a:ext cx="3602538" cy="768577"/>
          </a:xfrm>
          <a:prstGeom prst="rect">
            <a:avLst/>
          </a:prstGeom>
        </p:spPr>
        <p:txBody>
          <a:bodyPr vert="horz" lIns="91440" tIns="45720" rIns="91440" bIns="45720" rtlCol="0" anchor="ctr">
            <a:normAutofit fontScale="62500" lnSpcReduction="20000"/>
          </a:bodyPr>
          <a:lstStyle/>
          <a:p>
            <a:pPr algn="ctr">
              <a:lnSpc>
                <a:spcPct val="90000"/>
              </a:lnSpc>
              <a:spcBef>
                <a:spcPct val="0"/>
              </a:spcBef>
              <a:spcAft>
                <a:spcPts val="600"/>
              </a:spcAft>
            </a:pPr>
            <a:r>
              <a:rPr lang="en-US" sz="4800" kern="1200" dirty="0">
                <a:solidFill>
                  <a:srgbClr val="FFFFFF"/>
                </a:solidFill>
                <a:latin typeface="+mj-lt"/>
                <a:ea typeface="+mj-ea"/>
                <a:cs typeface="+mj-cs"/>
              </a:rPr>
              <a:t>Indirect Competitors:</a:t>
            </a:r>
          </a:p>
        </p:txBody>
      </p:sp>
      <p:sp>
        <p:nvSpPr>
          <p:cNvPr id="3" name="TextBox 2">
            <a:extLst>
              <a:ext uri="{FF2B5EF4-FFF2-40B4-BE49-F238E27FC236}">
                <a16:creationId xmlns:a16="http://schemas.microsoft.com/office/drawing/2014/main" id="{82FB4D8A-C13F-FE76-8B18-B87E93D2DFE5}"/>
              </a:ext>
            </a:extLst>
          </p:cNvPr>
          <p:cNvSpPr txBox="1"/>
          <p:nvPr/>
        </p:nvSpPr>
        <p:spPr>
          <a:xfrm>
            <a:off x="885981" y="2101381"/>
            <a:ext cx="4971275" cy="1754326"/>
          </a:xfrm>
          <a:prstGeom prst="rect">
            <a:avLst/>
          </a:prstGeom>
          <a:noFill/>
        </p:spPr>
        <p:txBody>
          <a:bodyPr wrap="square" rtlCol="0">
            <a:spAutoFit/>
          </a:bodyPr>
          <a:lstStyle/>
          <a:p>
            <a:r>
              <a:rPr lang="en-GB" dirty="0">
                <a:solidFill>
                  <a:schemeClr val="bg1"/>
                </a:solidFill>
              </a:rPr>
              <a:t>Renewable Energy Companies (e.g., Tesla, Siemens)Strengths: Established market presence, advanced technology, large customer base.</a:t>
            </a:r>
          </a:p>
          <a:p>
            <a:r>
              <a:rPr lang="en-GB" dirty="0">
                <a:solidFill>
                  <a:schemeClr val="bg1"/>
                </a:solidFill>
              </a:rPr>
              <a:t>Weaknesses: Focus on energy, not carbon capture.</a:t>
            </a:r>
          </a:p>
        </p:txBody>
      </p:sp>
      <p:sp>
        <p:nvSpPr>
          <p:cNvPr id="5" name="TextBox 4">
            <a:extLst>
              <a:ext uri="{FF2B5EF4-FFF2-40B4-BE49-F238E27FC236}">
                <a16:creationId xmlns:a16="http://schemas.microsoft.com/office/drawing/2014/main" id="{AC9CE2AB-7E79-39EB-69EA-C76254553554}"/>
              </a:ext>
            </a:extLst>
          </p:cNvPr>
          <p:cNvSpPr txBox="1"/>
          <p:nvPr/>
        </p:nvSpPr>
        <p:spPr>
          <a:xfrm>
            <a:off x="5974168" y="2101381"/>
            <a:ext cx="6096000" cy="1477328"/>
          </a:xfrm>
          <a:prstGeom prst="rect">
            <a:avLst/>
          </a:prstGeom>
          <a:noFill/>
        </p:spPr>
        <p:txBody>
          <a:bodyPr wrap="square">
            <a:spAutoFit/>
          </a:bodyPr>
          <a:lstStyle/>
          <a:p>
            <a:r>
              <a:rPr lang="en-GB" dirty="0">
                <a:solidFill>
                  <a:schemeClr val="bg1"/>
                </a:solidFill>
              </a:rPr>
              <a:t>Waste Management Companies (e.g., Veolia, Waste Management Inc.)Strengths: Strong infrastructure, wide service range, established customer relationships.</a:t>
            </a:r>
          </a:p>
          <a:p>
            <a:r>
              <a:rPr lang="en-GB" dirty="0">
                <a:solidFill>
                  <a:schemeClr val="bg1"/>
                </a:solidFill>
              </a:rPr>
              <a:t>Weaknesses: Focus on waste management, not specifically carbon capture.</a:t>
            </a:r>
          </a:p>
        </p:txBody>
      </p:sp>
    </p:spTree>
    <p:extLst>
      <p:ext uri="{BB962C8B-B14F-4D97-AF65-F5344CB8AC3E}">
        <p14:creationId xmlns:p14="http://schemas.microsoft.com/office/powerpoint/2010/main" val="3437933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0BB24283-D4CB-3BB9-3C01-D9988F93C28D}"/>
              </a:ext>
            </a:extLst>
          </p:cNvPr>
          <p:cNvSpPr txBox="1"/>
          <p:nvPr/>
        </p:nvSpPr>
        <p:spPr>
          <a:xfrm>
            <a:off x="3892799" y="791867"/>
            <a:ext cx="4403925" cy="549916"/>
          </a:xfrm>
          <a:prstGeom prst="rect">
            <a:avLst/>
          </a:prstGeom>
        </p:spPr>
        <p:txBody>
          <a:bodyPr vert="horz" lIns="91440" tIns="45720" rIns="91440" bIns="45720" rtlCol="0" anchor="ctr">
            <a:normAutofit fontScale="77500" lnSpcReduction="20000"/>
          </a:bodyPr>
          <a:lstStyle/>
          <a:p>
            <a:pPr algn="ctr">
              <a:lnSpc>
                <a:spcPct val="90000"/>
              </a:lnSpc>
              <a:spcBef>
                <a:spcPct val="0"/>
              </a:spcBef>
              <a:spcAft>
                <a:spcPts val="600"/>
              </a:spcAft>
            </a:pPr>
            <a:r>
              <a:rPr lang="en-US" sz="4800" kern="1200" dirty="0">
                <a:solidFill>
                  <a:srgbClr val="FFFFFF"/>
                </a:solidFill>
                <a:latin typeface="+mj-lt"/>
                <a:ea typeface="+mj-ea"/>
                <a:cs typeface="+mj-cs"/>
              </a:rPr>
              <a:t>Competitive Analysis</a:t>
            </a:r>
          </a:p>
        </p:txBody>
      </p:sp>
      <p:sp>
        <p:nvSpPr>
          <p:cNvPr id="3" name="TextBox 2">
            <a:extLst>
              <a:ext uri="{FF2B5EF4-FFF2-40B4-BE49-F238E27FC236}">
                <a16:creationId xmlns:a16="http://schemas.microsoft.com/office/drawing/2014/main" id="{D063DD0F-ADAA-6DEE-BA7D-93746ED272F8}"/>
              </a:ext>
            </a:extLst>
          </p:cNvPr>
          <p:cNvSpPr txBox="1"/>
          <p:nvPr/>
        </p:nvSpPr>
        <p:spPr>
          <a:xfrm>
            <a:off x="914400" y="2007704"/>
            <a:ext cx="1987826" cy="1477328"/>
          </a:xfrm>
          <a:prstGeom prst="rect">
            <a:avLst/>
          </a:prstGeom>
          <a:noFill/>
        </p:spPr>
        <p:txBody>
          <a:bodyPr wrap="square" rtlCol="0">
            <a:spAutoFit/>
          </a:bodyPr>
          <a:lstStyle/>
          <a:p>
            <a:r>
              <a:rPr lang="en-GB" dirty="0">
                <a:solidFill>
                  <a:schemeClr val="bg1"/>
                </a:solidFill>
              </a:rPr>
              <a:t>Carbo Pure</a:t>
            </a:r>
          </a:p>
          <a:p>
            <a:r>
              <a:rPr lang="en-GB" dirty="0">
                <a:solidFill>
                  <a:schemeClr val="bg1"/>
                </a:solidFill>
              </a:rPr>
              <a:t>Quality: 9</a:t>
            </a:r>
          </a:p>
          <a:p>
            <a:r>
              <a:rPr lang="en-GB" dirty="0">
                <a:solidFill>
                  <a:schemeClr val="bg1"/>
                </a:solidFill>
              </a:rPr>
              <a:t>Pricing: 6</a:t>
            </a:r>
          </a:p>
          <a:p>
            <a:r>
              <a:rPr lang="en-GB" dirty="0">
                <a:solidFill>
                  <a:schemeClr val="bg1"/>
                </a:solidFill>
              </a:rPr>
              <a:t>Place:5</a:t>
            </a:r>
          </a:p>
          <a:p>
            <a:r>
              <a:rPr lang="en-GB" dirty="0">
                <a:solidFill>
                  <a:schemeClr val="bg1"/>
                </a:solidFill>
              </a:rPr>
              <a:t>Promotion: 10</a:t>
            </a:r>
          </a:p>
        </p:txBody>
      </p:sp>
      <p:sp>
        <p:nvSpPr>
          <p:cNvPr id="10" name="TextBox 9">
            <a:extLst>
              <a:ext uri="{FF2B5EF4-FFF2-40B4-BE49-F238E27FC236}">
                <a16:creationId xmlns:a16="http://schemas.microsoft.com/office/drawing/2014/main" id="{0EC88C7E-D1BE-A903-3DDE-1093006E1382}"/>
              </a:ext>
            </a:extLst>
          </p:cNvPr>
          <p:cNvSpPr txBox="1"/>
          <p:nvPr/>
        </p:nvSpPr>
        <p:spPr>
          <a:xfrm>
            <a:off x="5142270" y="1778433"/>
            <a:ext cx="1907458" cy="1477328"/>
          </a:xfrm>
          <a:prstGeom prst="rect">
            <a:avLst/>
          </a:prstGeom>
          <a:noFill/>
        </p:spPr>
        <p:txBody>
          <a:bodyPr wrap="square" rtlCol="0">
            <a:spAutoFit/>
          </a:bodyPr>
          <a:lstStyle/>
          <a:p>
            <a:r>
              <a:rPr lang="en-GB" dirty="0">
                <a:solidFill>
                  <a:schemeClr val="bg1"/>
                </a:solidFill>
              </a:rPr>
              <a:t>Carbon Clean Solutions</a:t>
            </a:r>
          </a:p>
          <a:p>
            <a:r>
              <a:rPr lang="en-GB" dirty="0">
                <a:solidFill>
                  <a:schemeClr val="bg1"/>
                </a:solidFill>
              </a:rPr>
              <a:t>Quality: 7</a:t>
            </a:r>
          </a:p>
          <a:p>
            <a:r>
              <a:rPr lang="en-GB" dirty="0">
                <a:solidFill>
                  <a:schemeClr val="bg1"/>
                </a:solidFill>
              </a:rPr>
              <a:t>Pricing: 4Place: 5Promotion: 8</a:t>
            </a:r>
          </a:p>
        </p:txBody>
      </p:sp>
      <p:sp>
        <p:nvSpPr>
          <p:cNvPr id="12" name="TextBox 11">
            <a:extLst>
              <a:ext uri="{FF2B5EF4-FFF2-40B4-BE49-F238E27FC236}">
                <a16:creationId xmlns:a16="http://schemas.microsoft.com/office/drawing/2014/main" id="{F7037272-0002-65A6-83F7-82A025FEBA87}"/>
              </a:ext>
            </a:extLst>
          </p:cNvPr>
          <p:cNvSpPr txBox="1"/>
          <p:nvPr/>
        </p:nvSpPr>
        <p:spPr>
          <a:xfrm>
            <a:off x="9495013" y="1816757"/>
            <a:ext cx="2376460" cy="1477328"/>
          </a:xfrm>
          <a:prstGeom prst="rect">
            <a:avLst/>
          </a:prstGeom>
          <a:noFill/>
        </p:spPr>
        <p:txBody>
          <a:bodyPr wrap="square" rtlCol="0">
            <a:spAutoFit/>
          </a:bodyPr>
          <a:lstStyle/>
          <a:p>
            <a:r>
              <a:rPr lang="en-GB" dirty="0">
                <a:solidFill>
                  <a:schemeClr val="bg1"/>
                </a:solidFill>
              </a:rPr>
              <a:t>Clime works</a:t>
            </a:r>
          </a:p>
          <a:p>
            <a:r>
              <a:rPr lang="en-GB" dirty="0">
                <a:solidFill>
                  <a:schemeClr val="bg1"/>
                </a:solidFill>
              </a:rPr>
              <a:t>Quality: 8</a:t>
            </a:r>
          </a:p>
          <a:p>
            <a:r>
              <a:rPr lang="en-GB" dirty="0">
                <a:solidFill>
                  <a:schemeClr val="bg1"/>
                </a:solidFill>
              </a:rPr>
              <a:t>Pricing: 3</a:t>
            </a:r>
          </a:p>
          <a:p>
            <a:r>
              <a:rPr lang="en-GB" dirty="0">
                <a:solidFill>
                  <a:schemeClr val="bg1"/>
                </a:solidFill>
              </a:rPr>
              <a:t>Place: 8</a:t>
            </a:r>
          </a:p>
          <a:p>
            <a:r>
              <a:rPr lang="en-GB" dirty="0">
                <a:solidFill>
                  <a:schemeClr val="bg1"/>
                </a:solidFill>
              </a:rPr>
              <a:t>Promotion: 7</a:t>
            </a:r>
          </a:p>
        </p:txBody>
      </p:sp>
      <p:sp>
        <p:nvSpPr>
          <p:cNvPr id="14" name="TextBox 13">
            <a:extLst>
              <a:ext uri="{FF2B5EF4-FFF2-40B4-BE49-F238E27FC236}">
                <a16:creationId xmlns:a16="http://schemas.microsoft.com/office/drawing/2014/main" id="{A7DA118E-79E0-6542-6E4C-03366822DAF7}"/>
              </a:ext>
            </a:extLst>
          </p:cNvPr>
          <p:cNvSpPr txBox="1"/>
          <p:nvPr/>
        </p:nvSpPr>
        <p:spPr>
          <a:xfrm>
            <a:off x="914400" y="3797060"/>
            <a:ext cx="1543665" cy="1754326"/>
          </a:xfrm>
          <a:prstGeom prst="rect">
            <a:avLst/>
          </a:prstGeom>
          <a:noFill/>
        </p:spPr>
        <p:txBody>
          <a:bodyPr wrap="square" rtlCol="0">
            <a:spAutoFit/>
          </a:bodyPr>
          <a:lstStyle/>
          <a:p>
            <a:r>
              <a:rPr lang="en-GB" dirty="0">
                <a:solidFill>
                  <a:schemeClr val="bg1"/>
                </a:solidFill>
              </a:rPr>
              <a:t>Global Thermostat</a:t>
            </a:r>
          </a:p>
          <a:p>
            <a:r>
              <a:rPr lang="en-GB" dirty="0">
                <a:solidFill>
                  <a:schemeClr val="bg1"/>
                </a:solidFill>
              </a:rPr>
              <a:t>Quality: 8</a:t>
            </a:r>
          </a:p>
          <a:p>
            <a:r>
              <a:rPr lang="en-GB" dirty="0">
                <a:solidFill>
                  <a:schemeClr val="bg1"/>
                </a:solidFill>
              </a:rPr>
              <a:t>Pricing: 5</a:t>
            </a:r>
          </a:p>
          <a:p>
            <a:r>
              <a:rPr lang="en-GB" dirty="0">
                <a:solidFill>
                  <a:schemeClr val="bg1"/>
                </a:solidFill>
              </a:rPr>
              <a:t>Place: 2</a:t>
            </a:r>
          </a:p>
          <a:p>
            <a:r>
              <a:rPr lang="en-GB" dirty="0">
                <a:solidFill>
                  <a:schemeClr val="bg1"/>
                </a:solidFill>
              </a:rPr>
              <a:t>Promotion: 2</a:t>
            </a:r>
          </a:p>
        </p:txBody>
      </p:sp>
      <p:sp>
        <p:nvSpPr>
          <p:cNvPr id="16" name="TextBox 15">
            <a:extLst>
              <a:ext uri="{FF2B5EF4-FFF2-40B4-BE49-F238E27FC236}">
                <a16:creationId xmlns:a16="http://schemas.microsoft.com/office/drawing/2014/main" id="{8C745B09-B44E-24CD-68AA-D686916E7E32}"/>
              </a:ext>
            </a:extLst>
          </p:cNvPr>
          <p:cNvSpPr txBox="1"/>
          <p:nvPr/>
        </p:nvSpPr>
        <p:spPr>
          <a:xfrm>
            <a:off x="5137702" y="4004299"/>
            <a:ext cx="1907458" cy="1477328"/>
          </a:xfrm>
          <a:prstGeom prst="rect">
            <a:avLst/>
          </a:prstGeom>
          <a:noFill/>
        </p:spPr>
        <p:txBody>
          <a:bodyPr wrap="square" rtlCol="0">
            <a:spAutoFit/>
          </a:bodyPr>
          <a:lstStyle/>
          <a:p>
            <a:r>
              <a:rPr lang="en-GB" dirty="0">
                <a:solidFill>
                  <a:schemeClr val="bg1"/>
                </a:solidFill>
              </a:rPr>
              <a:t>Siemens, Tesla</a:t>
            </a:r>
          </a:p>
          <a:p>
            <a:r>
              <a:rPr lang="en-GB" dirty="0">
                <a:solidFill>
                  <a:schemeClr val="bg1"/>
                </a:solidFill>
              </a:rPr>
              <a:t>Quality: 6</a:t>
            </a:r>
          </a:p>
          <a:p>
            <a:r>
              <a:rPr lang="en-GB" dirty="0">
                <a:solidFill>
                  <a:schemeClr val="bg1"/>
                </a:solidFill>
              </a:rPr>
              <a:t>Pricing: 5</a:t>
            </a:r>
          </a:p>
          <a:p>
            <a:r>
              <a:rPr lang="en-GB" dirty="0">
                <a:solidFill>
                  <a:schemeClr val="bg1"/>
                </a:solidFill>
              </a:rPr>
              <a:t>Place: 7</a:t>
            </a:r>
          </a:p>
          <a:p>
            <a:r>
              <a:rPr lang="en-GB" dirty="0">
                <a:solidFill>
                  <a:schemeClr val="bg1"/>
                </a:solidFill>
              </a:rPr>
              <a:t>Promotion: 7</a:t>
            </a:r>
          </a:p>
        </p:txBody>
      </p:sp>
      <p:sp>
        <p:nvSpPr>
          <p:cNvPr id="18" name="TextBox 17">
            <a:extLst>
              <a:ext uri="{FF2B5EF4-FFF2-40B4-BE49-F238E27FC236}">
                <a16:creationId xmlns:a16="http://schemas.microsoft.com/office/drawing/2014/main" id="{12B3792C-4C3F-BE68-37C5-581449954EC6}"/>
              </a:ext>
            </a:extLst>
          </p:cNvPr>
          <p:cNvSpPr txBox="1"/>
          <p:nvPr/>
        </p:nvSpPr>
        <p:spPr>
          <a:xfrm>
            <a:off x="9495013" y="3745438"/>
            <a:ext cx="2523943" cy="1754326"/>
          </a:xfrm>
          <a:prstGeom prst="rect">
            <a:avLst/>
          </a:prstGeom>
          <a:noFill/>
        </p:spPr>
        <p:txBody>
          <a:bodyPr wrap="square" rtlCol="0">
            <a:spAutoFit/>
          </a:bodyPr>
          <a:lstStyle/>
          <a:p>
            <a:r>
              <a:rPr lang="en-GB" dirty="0">
                <a:solidFill>
                  <a:schemeClr val="bg1"/>
                </a:solidFill>
              </a:rPr>
              <a:t>Waste Management Inc, Veolia</a:t>
            </a:r>
          </a:p>
          <a:p>
            <a:r>
              <a:rPr lang="en-GB" dirty="0">
                <a:solidFill>
                  <a:schemeClr val="bg1"/>
                </a:solidFill>
              </a:rPr>
              <a:t>Quality: 7</a:t>
            </a:r>
          </a:p>
          <a:p>
            <a:r>
              <a:rPr lang="en-GB" dirty="0">
                <a:solidFill>
                  <a:schemeClr val="bg1"/>
                </a:solidFill>
              </a:rPr>
              <a:t>Pricing: 5</a:t>
            </a:r>
          </a:p>
          <a:p>
            <a:r>
              <a:rPr lang="en-GB" dirty="0">
                <a:solidFill>
                  <a:schemeClr val="bg1"/>
                </a:solidFill>
              </a:rPr>
              <a:t>Place: 5</a:t>
            </a:r>
          </a:p>
          <a:p>
            <a:r>
              <a:rPr lang="en-GB" dirty="0">
                <a:solidFill>
                  <a:schemeClr val="bg1"/>
                </a:solidFill>
              </a:rPr>
              <a:t>Promotion: :</a:t>
            </a:r>
          </a:p>
        </p:txBody>
      </p:sp>
    </p:spTree>
    <p:extLst>
      <p:ext uri="{BB962C8B-B14F-4D97-AF65-F5344CB8AC3E}">
        <p14:creationId xmlns:p14="http://schemas.microsoft.com/office/powerpoint/2010/main" val="3390796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45D3B72-33B5-692B-59BF-D7104880D2C9}"/>
              </a:ext>
            </a:extLst>
          </p:cNvPr>
          <p:cNvSpPr txBox="1"/>
          <p:nvPr/>
        </p:nvSpPr>
        <p:spPr>
          <a:xfrm>
            <a:off x="838199" y="3990205"/>
            <a:ext cx="10518776" cy="1200329"/>
          </a:xfrm>
          <a:prstGeom prst="rect">
            <a:avLst/>
          </a:prstGeom>
        </p:spPr>
        <p:txBody>
          <a:bodyPr vert="horz" wrap="square" lIns="91440" tIns="45720" rIns="91440" bIns="45720" rtlCol="0" anchor="b">
            <a:normAutofit/>
          </a:bodyPr>
          <a:lstStyle/>
          <a:p>
            <a:pPr>
              <a:lnSpc>
                <a:spcPct val="90000"/>
              </a:lnSpc>
              <a:spcBef>
                <a:spcPct val="0"/>
              </a:spcBef>
              <a:spcAft>
                <a:spcPts val="600"/>
              </a:spcAft>
            </a:pPr>
            <a:r>
              <a:rPr lang="en-US" sz="7200" dirty="0">
                <a:solidFill>
                  <a:schemeClr val="bg1"/>
                </a:solidFill>
                <a:latin typeface="+mj-lt"/>
                <a:ea typeface="+mj-ea"/>
                <a:cs typeface="+mj-cs"/>
              </a:rPr>
              <a:t>Market Research</a:t>
            </a:r>
          </a:p>
        </p:txBody>
      </p:sp>
      <p:pic>
        <p:nvPicPr>
          <p:cNvPr id="20" name="Picture 19" descr="Graphs on a display with reflection of office">
            <a:extLst>
              <a:ext uri="{FF2B5EF4-FFF2-40B4-BE49-F238E27FC236}">
                <a16:creationId xmlns:a16="http://schemas.microsoft.com/office/drawing/2014/main" id="{24A96699-1AEE-F177-5C40-83374A5C6F96}"/>
              </a:ext>
            </a:extLst>
          </p:cNvPr>
          <p:cNvPicPr>
            <a:picLocks noChangeAspect="1"/>
          </p:cNvPicPr>
          <p:nvPr/>
        </p:nvPicPr>
        <p:blipFill>
          <a:blip r:embed="rId2"/>
          <a:srcRect t="28976" b="26081"/>
          <a:stretch/>
        </p:blipFill>
        <p:spPr>
          <a:xfrm>
            <a:off x="20" y="10"/>
            <a:ext cx="12191980" cy="3657590"/>
          </a:xfrm>
          <a:custGeom>
            <a:avLst/>
            <a:gdLst/>
            <a:ahLst/>
            <a:cxnLst/>
            <a:rect l="l" t="t" r="r" b="b"/>
            <a:pathLst>
              <a:path w="12192000" h="3657600">
                <a:moveTo>
                  <a:pt x="7230262" y="3468462"/>
                </a:moveTo>
                <a:lnTo>
                  <a:pt x="7197115" y="3474938"/>
                </a:lnTo>
                <a:lnTo>
                  <a:pt x="7214545" y="3473344"/>
                </a:lnTo>
                <a:cubicBezTo>
                  <a:pt x="7220308" y="3472558"/>
                  <a:pt x="7225785" y="3471224"/>
                  <a:pt x="7230262" y="3468462"/>
                </a:cubicBezTo>
                <a:close/>
                <a:moveTo>
                  <a:pt x="7009120" y="3411863"/>
                </a:moveTo>
                <a:lnTo>
                  <a:pt x="7021563" y="3422955"/>
                </a:lnTo>
                <a:lnTo>
                  <a:pt x="7021563" y="3422954"/>
                </a:lnTo>
                <a:close/>
                <a:moveTo>
                  <a:pt x="7768443" y="3303674"/>
                </a:moveTo>
                <a:lnTo>
                  <a:pt x="7768443" y="3303675"/>
                </a:lnTo>
                <a:lnTo>
                  <a:pt x="7792447" y="3326153"/>
                </a:lnTo>
                <a:cubicBezTo>
                  <a:pt x="7785969" y="3320057"/>
                  <a:pt x="7779301" y="3313961"/>
                  <a:pt x="7768443" y="3303674"/>
                </a:cubicBezTo>
                <a:close/>
                <a:moveTo>
                  <a:pt x="4038748" y="3301555"/>
                </a:moveTo>
                <a:lnTo>
                  <a:pt x="4030517" y="3313199"/>
                </a:lnTo>
                <a:cubicBezTo>
                  <a:pt x="4026230" y="3321105"/>
                  <a:pt x="4021242" y="3327345"/>
                  <a:pt x="4015609" y="3332050"/>
                </a:cubicBezTo>
                <a:lnTo>
                  <a:pt x="3996845" y="3341704"/>
                </a:lnTo>
                <a:cubicBezTo>
                  <a:pt x="4010562" y="3338155"/>
                  <a:pt x="4021944" y="3329011"/>
                  <a:pt x="4030518" y="3313199"/>
                </a:cubicBezTo>
                <a:close/>
                <a:moveTo>
                  <a:pt x="6245343" y="3298149"/>
                </a:moveTo>
                <a:lnTo>
                  <a:pt x="6274406" y="3304945"/>
                </a:lnTo>
                <a:lnTo>
                  <a:pt x="6291247" y="3311262"/>
                </a:lnTo>
                <a:lnTo>
                  <a:pt x="6291385" y="3311314"/>
                </a:lnTo>
                <a:lnTo>
                  <a:pt x="6306284" y="3317152"/>
                </a:lnTo>
                <a:lnTo>
                  <a:pt x="6308075" y="3317568"/>
                </a:lnTo>
                <a:lnTo>
                  <a:pt x="6313855" y="3319733"/>
                </a:lnTo>
                <a:cubicBezTo>
                  <a:pt x="6321454" y="3322121"/>
                  <a:pt x="6329151" y="3323858"/>
                  <a:pt x="6337048" y="3324296"/>
                </a:cubicBezTo>
                <a:lnTo>
                  <a:pt x="6308075" y="3317568"/>
                </a:lnTo>
                <a:lnTo>
                  <a:pt x="6291385" y="3311314"/>
                </a:lnTo>
                <a:lnTo>
                  <a:pt x="6276197" y="3305364"/>
                </a:lnTo>
                <a:lnTo>
                  <a:pt x="6274406" y="3304945"/>
                </a:lnTo>
                <a:lnTo>
                  <a:pt x="6268613" y="3302771"/>
                </a:lnTo>
                <a:cubicBezTo>
                  <a:pt x="6260996" y="3300370"/>
                  <a:pt x="6253273" y="3298613"/>
                  <a:pt x="6245343" y="3298149"/>
                </a:cubicBezTo>
                <a:close/>
                <a:moveTo>
                  <a:pt x="6558837" y="3268317"/>
                </a:moveTo>
                <a:cubicBezTo>
                  <a:pt x="6548970" y="3267668"/>
                  <a:pt x="6539355" y="3268073"/>
                  <a:pt x="6529984" y="3269763"/>
                </a:cubicBezTo>
                <a:lnTo>
                  <a:pt x="6589207" y="3273193"/>
                </a:lnTo>
                <a:cubicBezTo>
                  <a:pt x="6578825" y="3270668"/>
                  <a:pt x="6568705" y="3268966"/>
                  <a:pt x="6558837" y="3268317"/>
                </a:cubicBezTo>
                <a:close/>
                <a:moveTo>
                  <a:pt x="4834454" y="3207659"/>
                </a:moveTo>
                <a:cubicBezTo>
                  <a:pt x="4849504" y="3224138"/>
                  <a:pt x="4866316" y="3230376"/>
                  <a:pt x="4883986" y="3231901"/>
                </a:cubicBezTo>
                <a:lnTo>
                  <a:pt x="4858238" y="3225387"/>
                </a:lnTo>
                <a:cubicBezTo>
                  <a:pt x="4849945" y="3221578"/>
                  <a:pt x="4841981" y="3215898"/>
                  <a:pt x="4834454" y="3207659"/>
                </a:cubicBezTo>
                <a:close/>
                <a:moveTo>
                  <a:pt x="5056443" y="3205325"/>
                </a:moveTo>
                <a:lnTo>
                  <a:pt x="5072589" y="3206105"/>
                </a:lnTo>
                <a:cubicBezTo>
                  <a:pt x="5078053" y="3207563"/>
                  <a:pt x="5083590" y="3210326"/>
                  <a:pt x="5089162" y="3214707"/>
                </a:cubicBezTo>
                <a:cubicBezTo>
                  <a:pt x="5078020" y="3205944"/>
                  <a:pt x="5067015" y="3203658"/>
                  <a:pt x="5056443" y="3205325"/>
                </a:cubicBezTo>
                <a:close/>
                <a:moveTo>
                  <a:pt x="739852" y="2905443"/>
                </a:moveTo>
                <a:cubicBezTo>
                  <a:pt x="733899" y="2911992"/>
                  <a:pt x="728660" y="2919613"/>
                  <a:pt x="724278" y="2926662"/>
                </a:cubicBezTo>
                <a:cubicBezTo>
                  <a:pt x="719849" y="2933806"/>
                  <a:pt x="714527" y="2939152"/>
                  <a:pt x="708621" y="2942822"/>
                </a:cubicBezTo>
                <a:lnTo>
                  <a:pt x="691439" y="2948297"/>
                </a:lnTo>
                <a:lnTo>
                  <a:pt x="708622" y="2942822"/>
                </a:lnTo>
                <a:cubicBezTo>
                  <a:pt x="714527" y="2939152"/>
                  <a:pt x="719849" y="2933806"/>
                  <a:pt x="724279" y="2926662"/>
                </a:cubicBezTo>
                <a:cubicBezTo>
                  <a:pt x="728660" y="2919613"/>
                  <a:pt x="733899" y="2911992"/>
                  <a:pt x="739852" y="2905443"/>
                </a:cubicBezTo>
                <a:close/>
                <a:moveTo>
                  <a:pt x="8934151" y="2836933"/>
                </a:moveTo>
                <a:cubicBezTo>
                  <a:pt x="8940248" y="2842173"/>
                  <a:pt x="8947058" y="2847506"/>
                  <a:pt x="8954249" y="2851864"/>
                </a:cubicBezTo>
                <a:lnTo>
                  <a:pt x="8962389" y="2855163"/>
                </a:lnTo>
                <a:lnTo>
                  <a:pt x="8954250" y="2851864"/>
                </a:lnTo>
                <a:cubicBezTo>
                  <a:pt x="8947058" y="2847506"/>
                  <a:pt x="8940248" y="2842173"/>
                  <a:pt x="8934151" y="2836933"/>
                </a:cubicBezTo>
                <a:close/>
                <a:moveTo>
                  <a:pt x="2314816" y="2835337"/>
                </a:moveTo>
                <a:cubicBezTo>
                  <a:pt x="2309720" y="2836314"/>
                  <a:pt x="2304339" y="2838362"/>
                  <a:pt x="2300909" y="2840743"/>
                </a:cubicBezTo>
                <a:cubicBezTo>
                  <a:pt x="2267856" y="2863985"/>
                  <a:pt x="2242281" y="2875891"/>
                  <a:pt x="2216515" y="2876487"/>
                </a:cubicBezTo>
                <a:cubicBezTo>
                  <a:pt x="2242281" y="2875891"/>
                  <a:pt x="2267856" y="2863985"/>
                  <a:pt x="2300910" y="2840743"/>
                </a:cubicBezTo>
                <a:close/>
                <a:moveTo>
                  <a:pt x="1916629" y="2813600"/>
                </a:moveTo>
                <a:lnTo>
                  <a:pt x="1907132" y="2816930"/>
                </a:lnTo>
                <a:lnTo>
                  <a:pt x="1866619" y="2826615"/>
                </a:lnTo>
                <a:lnTo>
                  <a:pt x="1907133" y="2816930"/>
                </a:lnTo>
                <a:close/>
                <a:moveTo>
                  <a:pt x="2058204" y="2802832"/>
                </a:moveTo>
                <a:cubicBezTo>
                  <a:pt x="2076636" y="2804546"/>
                  <a:pt x="2095174" y="2805403"/>
                  <a:pt x="2108194" y="2817539"/>
                </a:cubicBezTo>
                <a:cubicBezTo>
                  <a:pt x="2095175" y="2805403"/>
                  <a:pt x="2076636" y="2804546"/>
                  <a:pt x="2058204" y="2802832"/>
                </a:cubicBezTo>
                <a:close/>
                <a:moveTo>
                  <a:pt x="0" y="0"/>
                </a:moveTo>
                <a:lnTo>
                  <a:pt x="12192000" y="0"/>
                </a:lnTo>
                <a:lnTo>
                  <a:pt x="12192000" y="810707"/>
                </a:lnTo>
                <a:cubicBezTo>
                  <a:pt x="12192000" y="826330"/>
                  <a:pt x="12192000" y="835855"/>
                  <a:pt x="12192000" y="845570"/>
                </a:cubicBezTo>
                <a:lnTo>
                  <a:pt x="12192000" y="1243302"/>
                </a:lnTo>
                <a:lnTo>
                  <a:pt x="12160947" y="1271923"/>
                </a:lnTo>
                <a:cubicBezTo>
                  <a:pt x="12118083" y="1293449"/>
                  <a:pt x="12072360" y="1312882"/>
                  <a:pt x="12026448" y="1332123"/>
                </a:cubicBezTo>
                <a:cubicBezTo>
                  <a:pt x="12013114" y="1337649"/>
                  <a:pt x="11998443" y="1340697"/>
                  <a:pt x="11986443" y="1348126"/>
                </a:cubicBezTo>
                <a:cubicBezTo>
                  <a:pt x="11931195" y="1382036"/>
                  <a:pt x="11877664" y="1418614"/>
                  <a:pt x="11821656" y="1451191"/>
                </a:cubicBezTo>
                <a:cubicBezTo>
                  <a:pt x="11763931" y="1484910"/>
                  <a:pt x="11712304" y="1524726"/>
                  <a:pt x="11672489" y="1578639"/>
                </a:cubicBezTo>
                <a:cubicBezTo>
                  <a:pt x="11635529" y="1628743"/>
                  <a:pt x="11599714" y="1679607"/>
                  <a:pt x="11562947" y="1729900"/>
                </a:cubicBezTo>
                <a:cubicBezTo>
                  <a:pt x="11553613" y="1742665"/>
                  <a:pt x="11545039" y="1757715"/>
                  <a:pt x="11532275" y="1765907"/>
                </a:cubicBezTo>
                <a:cubicBezTo>
                  <a:pt x="11505795" y="1783052"/>
                  <a:pt x="11476838" y="1796959"/>
                  <a:pt x="11448453" y="1811057"/>
                </a:cubicBezTo>
                <a:cubicBezTo>
                  <a:pt x="11424069" y="1823059"/>
                  <a:pt x="11398160" y="1832011"/>
                  <a:pt x="11374346" y="1844966"/>
                </a:cubicBezTo>
                <a:cubicBezTo>
                  <a:pt x="11355296" y="1855255"/>
                  <a:pt x="11338339" y="1869543"/>
                  <a:pt x="11320623" y="1882497"/>
                </a:cubicBezTo>
                <a:cubicBezTo>
                  <a:pt x="11305192" y="1893736"/>
                  <a:pt x="11288238" y="1903452"/>
                  <a:pt x="11275283" y="1916978"/>
                </a:cubicBezTo>
                <a:cubicBezTo>
                  <a:pt x="11243658" y="1949745"/>
                  <a:pt x="11211843" y="1981940"/>
                  <a:pt x="11172600" y="2006136"/>
                </a:cubicBezTo>
                <a:cubicBezTo>
                  <a:pt x="11133927" y="2030138"/>
                  <a:pt x="11097350" y="2057001"/>
                  <a:pt x="11058869" y="2081386"/>
                </a:cubicBezTo>
                <a:cubicBezTo>
                  <a:pt x="11021146" y="2105199"/>
                  <a:pt x="10987046" y="2131297"/>
                  <a:pt x="10967423" y="2173591"/>
                </a:cubicBezTo>
                <a:cubicBezTo>
                  <a:pt x="10958661" y="2192259"/>
                  <a:pt x="10946279" y="2212644"/>
                  <a:pt x="10929704" y="2223503"/>
                </a:cubicBezTo>
                <a:cubicBezTo>
                  <a:pt x="10906081" y="2238934"/>
                  <a:pt x="10876171" y="2244459"/>
                  <a:pt x="10850453" y="2257603"/>
                </a:cubicBezTo>
                <a:cubicBezTo>
                  <a:pt x="10820162" y="2273034"/>
                  <a:pt x="10785111" y="2286370"/>
                  <a:pt x="10764534" y="2310945"/>
                </a:cubicBezTo>
                <a:cubicBezTo>
                  <a:pt x="10746246" y="2332855"/>
                  <a:pt x="10727767" y="2349999"/>
                  <a:pt x="10703573" y="2363905"/>
                </a:cubicBezTo>
                <a:cubicBezTo>
                  <a:pt x="10686617" y="2373622"/>
                  <a:pt x="10674046" y="2391338"/>
                  <a:pt x="10656519" y="2399340"/>
                </a:cubicBezTo>
                <a:cubicBezTo>
                  <a:pt x="10633467" y="2410009"/>
                  <a:pt x="10610225" y="2418391"/>
                  <a:pt x="10590031" y="2434966"/>
                </a:cubicBezTo>
                <a:cubicBezTo>
                  <a:pt x="10569075" y="2452110"/>
                  <a:pt x="10545263" y="2465636"/>
                  <a:pt x="10523354" y="2481639"/>
                </a:cubicBezTo>
                <a:cubicBezTo>
                  <a:pt x="10511734" y="2490211"/>
                  <a:pt x="10502208" y="2501451"/>
                  <a:pt x="10490969" y="2510406"/>
                </a:cubicBezTo>
                <a:cubicBezTo>
                  <a:pt x="10470394" y="2526788"/>
                  <a:pt x="10449438" y="2542791"/>
                  <a:pt x="10428291" y="2558222"/>
                </a:cubicBezTo>
                <a:cubicBezTo>
                  <a:pt x="10407146" y="2573655"/>
                  <a:pt x="10386952" y="2591561"/>
                  <a:pt x="10363709" y="2602801"/>
                </a:cubicBezTo>
                <a:cubicBezTo>
                  <a:pt x="10324086" y="2621851"/>
                  <a:pt x="10280840" y="2633282"/>
                  <a:pt x="10242357" y="2653857"/>
                </a:cubicBezTo>
                <a:cubicBezTo>
                  <a:pt x="10203304" y="2674811"/>
                  <a:pt x="10166536" y="2701103"/>
                  <a:pt x="10131863" y="2728915"/>
                </a:cubicBezTo>
                <a:cubicBezTo>
                  <a:pt x="10104430" y="2750824"/>
                  <a:pt x="10078713" y="2772543"/>
                  <a:pt x="10044230" y="2783782"/>
                </a:cubicBezTo>
                <a:cubicBezTo>
                  <a:pt x="10024990" y="2790070"/>
                  <a:pt x="10004797" y="2803786"/>
                  <a:pt x="9993175" y="2819789"/>
                </a:cubicBezTo>
                <a:cubicBezTo>
                  <a:pt x="9968027" y="2854649"/>
                  <a:pt x="9935832" y="2879226"/>
                  <a:pt x="9899446" y="2900182"/>
                </a:cubicBezTo>
                <a:cubicBezTo>
                  <a:pt x="9850865" y="2928376"/>
                  <a:pt x="9802858" y="2957143"/>
                  <a:pt x="9754088" y="2984766"/>
                </a:cubicBezTo>
                <a:cubicBezTo>
                  <a:pt x="9725323" y="3001151"/>
                  <a:pt x="9696749" y="3018485"/>
                  <a:pt x="9666265" y="3030488"/>
                </a:cubicBezTo>
                <a:cubicBezTo>
                  <a:pt x="9603971" y="3055255"/>
                  <a:pt x="9540152" y="3076399"/>
                  <a:pt x="9477283" y="3099451"/>
                </a:cubicBezTo>
                <a:cubicBezTo>
                  <a:pt x="9456709" y="3106880"/>
                  <a:pt x="9437278" y="3117549"/>
                  <a:pt x="9416321" y="3124026"/>
                </a:cubicBezTo>
                <a:cubicBezTo>
                  <a:pt x="9393650" y="3131075"/>
                  <a:pt x="9369267" y="3133171"/>
                  <a:pt x="9346597" y="3140219"/>
                </a:cubicBezTo>
                <a:cubicBezTo>
                  <a:pt x="9308875" y="3151840"/>
                  <a:pt x="9272298" y="3166701"/>
                  <a:pt x="9234579" y="3178511"/>
                </a:cubicBezTo>
                <a:cubicBezTo>
                  <a:pt x="9161805" y="3201182"/>
                  <a:pt x="9088840" y="3222899"/>
                  <a:pt x="9015878" y="3244426"/>
                </a:cubicBezTo>
                <a:cubicBezTo>
                  <a:pt x="9000257" y="3248999"/>
                  <a:pt x="8983301" y="3249570"/>
                  <a:pt x="8967871" y="3254523"/>
                </a:cubicBezTo>
                <a:cubicBezTo>
                  <a:pt x="8926911" y="3267859"/>
                  <a:pt x="8886142" y="3282336"/>
                  <a:pt x="8845565" y="3297007"/>
                </a:cubicBezTo>
                <a:cubicBezTo>
                  <a:pt x="8820990" y="3305961"/>
                  <a:pt x="8796985" y="3317009"/>
                  <a:pt x="8772219" y="3325582"/>
                </a:cubicBezTo>
                <a:cubicBezTo>
                  <a:pt x="8752407" y="3332440"/>
                  <a:pt x="8732023" y="3337774"/>
                  <a:pt x="8711448" y="3341966"/>
                </a:cubicBezTo>
                <a:cubicBezTo>
                  <a:pt x="8693731" y="3345586"/>
                  <a:pt x="8675253" y="3345203"/>
                  <a:pt x="8657726" y="3349586"/>
                </a:cubicBezTo>
                <a:cubicBezTo>
                  <a:pt x="8610288" y="3361397"/>
                  <a:pt x="8563425" y="3374733"/>
                  <a:pt x="8516369" y="3387305"/>
                </a:cubicBezTo>
                <a:cubicBezTo>
                  <a:pt x="8497511" y="3392259"/>
                  <a:pt x="8478269" y="3395880"/>
                  <a:pt x="8459979" y="3402166"/>
                </a:cubicBezTo>
                <a:cubicBezTo>
                  <a:pt x="8411019" y="3418741"/>
                  <a:pt x="8362822" y="3437599"/>
                  <a:pt x="8313671" y="3453222"/>
                </a:cubicBezTo>
                <a:cubicBezTo>
                  <a:pt x="8272903" y="3466176"/>
                  <a:pt x="8230992" y="3475510"/>
                  <a:pt x="8189651" y="3486941"/>
                </a:cubicBezTo>
                <a:cubicBezTo>
                  <a:pt x="8172124" y="3491895"/>
                  <a:pt x="8155359" y="3498943"/>
                  <a:pt x="8137835" y="3503134"/>
                </a:cubicBezTo>
                <a:cubicBezTo>
                  <a:pt x="8098590" y="3512659"/>
                  <a:pt x="8058774" y="3520659"/>
                  <a:pt x="8019339" y="3530186"/>
                </a:cubicBezTo>
                <a:cubicBezTo>
                  <a:pt x="7996859" y="3535710"/>
                  <a:pt x="7975142" y="3545617"/>
                  <a:pt x="7952280" y="3549237"/>
                </a:cubicBezTo>
                <a:cubicBezTo>
                  <a:pt x="7897987" y="3557809"/>
                  <a:pt x="7843311" y="3563905"/>
                  <a:pt x="7788636" y="3570763"/>
                </a:cubicBezTo>
                <a:cubicBezTo>
                  <a:pt x="7732247" y="3577811"/>
                  <a:pt x="7676047" y="3585242"/>
                  <a:pt x="7619655" y="3591528"/>
                </a:cubicBezTo>
                <a:cubicBezTo>
                  <a:pt x="7588795" y="3594768"/>
                  <a:pt x="7557742" y="3595338"/>
                  <a:pt x="7526880" y="3598386"/>
                </a:cubicBezTo>
                <a:cubicBezTo>
                  <a:pt x="7499828" y="3601055"/>
                  <a:pt x="7472967" y="3606007"/>
                  <a:pt x="7445916" y="3609247"/>
                </a:cubicBezTo>
                <a:cubicBezTo>
                  <a:pt x="7422483" y="3611913"/>
                  <a:pt x="7398860" y="3613437"/>
                  <a:pt x="7375428" y="3616105"/>
                </a:cubicBezTo>
                <a:cubicBezTo>
                  <a:pt x="7337899" y="3620485"/>
                  <a:pt x="7300559" y="3625439"/>
                  <a:pt x="7263220" y="3630011"/>
                </a:cubicBezTo>
                <a:cubicBezTo>
                  <a:pt x="7247599" y="3631726"/>
                  <a:pt x="7231214" y="3636488"/>
                  <a:pt x="7216547" y="3633632"/>
                </a:cubicBezTo>
                <a:cubicBezTo>
                  <a:pt x="7179587" y="3626391"/>
                  <a:pt x="7143199" y="3628487"/>
                  <a:pt x="7106432" y="3633440"/>
                </a:cubicBezTo>
                <a:cubicBezTo>
                  <a:pt x="7093860" y="3635155"/>
                  <a:pt x="7080334" y="3634774"/>
                  <a:pt x="7068141" y="3631536"/>
                </a:cubicBezTo>
                <a:cubicBezTo>
                  <a:pt x="7043184" y="3625057"/>
                  <a:pt x="7018991" y="3615913"/>
                  <a:pt x="6994415" y="3607913"/>
                </a:cubicBezTo>
                <a:cubicBezTo>
                  <a:pt x="6991747" y="3606961"/>
                  <a:pt x="6988509" y="3606769"/>
                  <a:pt x="6985653" y="3606199"/>
                </a:cubicBezTo>
                <a:cubicBezTo>
                  <a:pt x="6969457" y="3602959"/>
                  <a:pt x="6953457" y="3599720"/>
                  <a:pt x="6937263" y="3596863"/>
                </a:cubicBezTo>
                <a:cubicBezTo>
                  <a:pt x="6928501" y="3595338"/>
                  <a:pt x="6919547" y="3595149"/>
                  <a:pt x="6910782" y="3593814"/>
                </a:cubicBezTo>
                <a:cubicBezTo>
                  <a:pt x="6876872" y="3588480"/>
                  <a:pt x="6839534" y="3597434"/>
                  <a:pt x="6810195" y="3574384"/>
                </a:cubicBezTo>
                <a:cubicBezTo>
                  <a:pt x="6791144" y="3559523"/>
                  <a:pt x="6772665" y="3562953"/>
                  <a:pt x="6752283" y="3565239"/>
                </a:cubicBezTo>
                <a:cubicBezTo>
                  <a:pt x="6736851" y="3566953"/>
                  <a:pt x="6721038" y="3566382"/>
                  <a:pt x="6705417" y="3566574"/>
                </a:cubicBezTo>
                <a:cubicBezTo>
                  <a:pt x="6677984" y="3567143"/>
                  <a:pt x="6650551" y="3567335"/>
                  <a:pt x="6623118" y="3568287"/>
                </a:cubicBezTo>
                <a:cubicBezTo>
                  <a:pt x="6614353" y="3568667"/>
                  <a:pt x="6605401" y="3573432"/>
                  <a:pt x="6596828" y="3572670"/>
                </a:cubicBezTo>
                <a:cubicBezTo>
                  <a:pt x="6557201" y="3569049"/>
                  <a:pt x="6517576" y="3563334"/>
                  <a:pt x="6477951" y="3560095"/>
                </a:cubicBezTo>
                <a:cubicBezTo>
                  <a:pt x="6455472" y="3558191"/>
                  <a:pt x="6432420" y="3561809"/>
                  <a:pt x="6410131" y="3559143"/>
                </a:cubicBezTo>
                <a:cubicBezTo>
                  <a:pt x="6384414" y="3556095"/>
                  <a:pt x="6359268" y="3548285"/>
                  <a:pt x="6333739" y="3543520"/>
                </a:cubicBezTo>
                <a:cubicBezTo>
                  <a:pt x="6326691" y="3542189"/>
                  <a:pt x="6318880" y="3543903"/>
                  <a:pt x="6311449" y="3544282"/>
                </a:cubicBezTo>
                <a:cubicBezTo>
                  <a:pt x="6303068" y="3544664"/>
                  <a:pt x="6294876" y="3545426"/>
                  <a:pt x="6286493" y="3545617"/>
                </a:cubicBezTo>
                <a:cubicBezTo>
                  <a:pt x="6260964" y="3545999"/>
                  <a:pt x="6235437" y="3545426"/>
                  <a:pt x="6209909" y="3546761"/>
                </a:cubicBezTo>
                <a:cubicBezTo>
                  <a:pt x="6194288" y="3547522"/>
                  <a:pt x="6177905" y="3555333"/>
                  <a:pt x="6163425" y="3552474"/>
                </a:cubicBezTo>
                <a:cubicBezTo>
                  <a:pt x="6133897" y="3546951"/>
                  <a:pt x="6104368" y="3559333"/>
                  <a:pt x="6074842" y="3549047"/>
                </a:cubicBezTo>
                <a:cubicBezTo>
                  <a:pt x="6065695" y="3545999"/>
                  <a:pt x="6053124" y="3553619"/>
                  <a:pt x="6042072" y="3553999"/>
                </a:cubicBezTo>
                <a:cubicBezTo>
                  <a:pt x="6014449" y="3554951"/>
                  <a:pt x="5986828" y="3554761"/>
                  <a:pt x="5959204" y="3554571"/>
                </a:cubicBezTo>
                <a:cubicBezTo>
                  <a:pt x="5934438" y="3554381"/>
                  <a:pt x="5908719" y="3557047"/>
                  <a:pt x="5884906" y="3551713"/>
                </a:cubicBezTo>
                <a:cubicBezTo>
                  <a:pt x="5859949" y="3545999"/>
                  <a:pt x="5837472" y="3546761"/>
                  <a:pt x="5813276" y="3553237"/>
                </a:cubicBezTo>
                <a:cubicBezTo>
                  <a:pt x="5796702" y="3557619"/>
                  <a:pt x="5779174" y="3558191"/>
                  <a:pt x="5762029" y="3559523"/>
                </a:cubicBezTo>
                <a:cubicBezTo>
                  <a:pt x="5743551" y="3561047"/>
                  <a:pt x="5723166" y="3557047"/>
                  <a:pt x="5706401" y="3563334"/>
                </a:cubicBezTo>
                <a:cubicBezTo>
                  <a:pt x="5656488" y="3582003"/>
                  <a:pt x="5605244" y="3586003"/>
                  <a:pt x="5553045" y="3586003"/>
                </a:cubicBezTo>
                <a:cubicBezTo>
                  <a:pt x="5543518" y="3586003"/>
                  <a:pt x="5533802" y="3583338"/>
                  <a:pt x="5524660" y="3580480"/>
                </a:cubicBezTo>
                <a:cubicBezTo>
                  <a:pt x="5471316" y="3563334"/>
                  <a:pt x="5417784" y="3564857"/>
                  <a:pt x="5363491" y="3575336"/>
                </a:cubicBezTo>
                <a:cubicBezTo>
                  <a:pt x="5352250" y="3577622"/>
                  <a:pt x="5339677" y="3578003"/>
                  <a:pt x="5328438" y="3575718"/>
                </a:cubicBezTo>
                <a:cubicBezTo>
                  <a:pt x="5296812" y="3569049"/>
                  <a:pt x="5266141" y="3557999"/>
                  <a:pt x="5234326" y="3553237"/>
                </a:cubicBezTo>
                <a:cubicBezTo>
                  <a:pt x="5181748" y="3545426"/>
                  <a:pt x="5136216" y="3571715"/>
                  <a:pt x="5089162" y="3588862"/>
                </a:cubicBezTo>
                <a:cubicBezTo>
                  <a:pt x="5044391" y="3605055"/>
                  <a:pt x="5006292" y="3641632"/>
                  <a:pt x="4953328" y="3633440"/>
                </a:cubicBezTo>
                <a:cubicBezTo>
                  <a:pt x="4947996" y="3632678"/>
                  <a:pt x="4942089" y="3637822"/>
                  <a:pt x="4936184" y="3639155"/>
                </a:cubicBezTo>
                <a:cubicBezTo>
                  <a:pt x="4919991" y="3642776"/>
                  <a:pt x="4903799" y="3647155"/>
                  <a:pt x="4887415" y="3648872"/>
                </a:cubicBezTo>
                <a:cubicBezTo>
                  <a:pt x="4867412" y="3651158"/>
                  <a:pt x="4847027" y="3650397"/>
                  <a:pt x="4827024" y="3652301"/>
                </a:cubicBezTo>
                <a:cubicBezTo>
                  <a:pt x="4814166" y="3653444"/>
                  <a:pt x="4801401" y="3655539"/>
                  <a:pt x="4788661" y="3657349"/>
                </a:cubicBezTo>
                <a:lnTo>
                  <a:pt x="4785776" y="3657600"/>
                </a:lnTo>
                <a:lnTo>
                  <a:pt x="4726469" y="3657600"/>
                </a:lnTo>
                <a:lnTo>
                  <a:pt x="4719697" y="3656730"/>
                </a:lnTo>
                <a:cubicBezTo>
                  <a:pt x="4709482" y="3654539"/>
                  <a:pt x="4699289" y="3651920"/>
                  <a:pt x="4689098" y="3650205"/>
                </a:cubicBezTo>
                <a:cubicBezTo>
                  <a:pt x="4660331" y="3645442"/>
                  <a:pt x="4628705" y="3646776"/>
                  <a:pt x="4603368" y="3634584"/>
                </a:cubicBezTo>
                <a:cubicBezTo>
                  <a:pt x="4576318" y="3621629"/>
                  <a:pt x="4550599" y="3615723"/>
                  <a:pt x="4522596" y="3619723"/>
                </a:cubicBezTo>
                <a:cubicBezTo>
                  <a:pt x="4513260" y="3621057"/>
                  <a:pt x="4501257" y="3629059"/>
                  <a:pt x="4497068" y="3637249"/>
                </a:cubicBezTo>
                <a:cubicBezTo>
                  <a:pt x="4487731" y="3655538"/>
                  <a:pt x="4474969" y="3658778"/>
                  <a:pt x="4457632" y="3652490"/>
                </a:cubicBezTo>
                <a:cubicBezTo>
                  <a:pt x="4442581" y="3647155"/>
                  <a:pt x="4424104" y="3644490"/>
                  <a:pt x="4413817" y="3634201"/>
                </a:cubicBezTo>
                <a:cubicBezTo>
                  <a:pt x="4384668" y="3605055"/>
                  <a:pt x="4347518" y="3604103"/>
                  <a:pt x="4311323" y="3596293"/>
                </a:cubicBezTo>
                <a:cubicBezTo>
                  <a:pt x="4289227" y="3591528"/>
                  <a:pt x="4268649" y="3591338"/>
                  <a:pt x="4246551" y="3594576"/>
                </a:cubicBezTo>
                <a:cubicBezTo>
                  <a:pt x="4198546" y="3601816"/>
                  <a:pt x="4151870" y="3591528"/>
                  <a:pt x="4105766" y="3578384"/>
                </a:cubicBezTo>
                <a:cubicBezTo>
                  <a:pt x="4075285" y="3569622"/>
                  <a:pt x="4044043" y="3564287"/>
                  <a:pt x="4013753" y="3555333"/>
                </a:cubicBezTo>
                <a:cubicBezTo>
                  <a:pt x="3991083" y="3548474"/>
                  <a:pt x="3968414" y="3540282"/>
                  <a:pt x="3947648" y="3529234"/>
                </a:cubicBezTo>
                <a:cubicBezTo>
                  <a:pt x="3917546" y="3513040"/>
                  <a:pt x="3891259" y="3488655"/>
                  <a:pt x="3852966" y="3495133"/>
                </a:cubicBezTo>
                <a:cubicBezTo>
                  <a:pt x="3819245" y="3500847"/>
                  <a:pt x="3788766" y="3488847"/>
                  <a:pt x="3757902" y="3477416"/>
                </a:cubicBezTo>
                <a:cubicBezTo>
                  <a:pt x="3735231" y="3469034"/>
                  <a:pt x="3712565" y="3460459"/>
                  <a:pt x="3689131" y="3455126"/>
                </a:cubicBezTo>
                <a:cubicBezTo>
                  <a:pt x="3661315" y="3448839"/>
                  <a:pt x="3629882" y="3451507"/>
                  <a:pt x="3605116" y="3439885"/>
                </a:cubicBezTo>
                <a:cubicBezTo>
                  <a:pt x="3579206" y="3427693"/>
                  <a:pt x="3557682" y="3435885"/>
                  <a:pt x="3534629" y="3439315"/>
                </a:cubicBezTo>
                <a:cubicBezTo>
                  <a:pt x="3497862" y="3444649"/>
                  <a:pt x="3461282" y="3454555"/>
                  <a:pt x="3424135" y="3441982"/>
                </a:cubicBezTo>
                <a:cubicBezTo>
                  <a:pt x="3378986" y="3426741"/>
                  <a:pt x="3334216" y="3410358"/>
                  <a:pt x="3288877" y="3395880"/>
                </a:cubicBezTo>
                <a:cubicBezTo>
                  <a:pt x="3271348" y="3390353"/>
                  <a:pt x="3252492" y="3388067"/>
                  <a:pt x="3234202" y="3385591"/>
                </a:cubicBezTo>
                <a:cubicBezTo>
                  <a:pt x="3216867" y="3383495"/>
                  <a:pt x="3196102" y="3388830"/>
                  <a:pt x="3182763" y="3380829"/>
                </a:cubicBezTo>
                <a:cubicBezTo>
                  <a:pt x="3148472" y="3360255"/>
                  <a:pt x="3113231" y="3350158"/>
                  <a:pt x="3073604" y="3350158"/>
                </a:cubicBezTo>
                <a:cubicBezTo>
                  <a:pt x="3058743" y="3350158"/>
                  <a:pt x="3044264" y="3341584"/>
                  <a:pt x="3029216" y="3340059"/>
                </a:cubicBezTo>
                <a:cubicBezTo>
                  <a:pt x="3008639" y="3338155"/>
                  <a:pt x="2985016" y="3333011"/>
                  <a:pt x="2967110" y="3340251"/>
                </a:cubicBezTo>
                <a:cubicBezTo>
                  <a:pt x="2925008" y="3357397"/>
                  <a:pt x="2890910" y="3343107"/>
                  <a:pt x="2854140" y="3326153"/>
                </a:cubicBezTo>
                <a:cubicBezTo>
                  <a:pt x="2817943" y="3309389"/>
                  <a:pt x="2779842" y="3296055"/>
                  <a:pt x="2741360" y="3285003"/>
                </a:cubicBezTo>
                <a:cubicBezTo>
                  <a:pt x="2726882" y="3281003"/>
                  <a:pt x="2709548" y="3287672"/>
                  <a:pt x="2693543" y="3289005"/>
                </a:cubicBezTo>
                <a:cubicBezTo>
                  <a:pt x="2687827" y="3289386"/>
                  <a:pt x="2681540" y="3289958"/>
                  <a:pt x="2676398" y="3288053"/>
                </a:cubicBezTo>
                <a:cubicBezTo>
                  <a:pt x="2626677" y="3269763"/>
                  <a:pt x="2576191" y="3255857"/>
                  <a:pt x="2522279" y="3265382"/>
                </a:cubicBezTo>
                <a:cubicBezTo>
                  <a:pt x="2517327" y="3266335"/>
                  <a:pt x="2511800" y="3264239"/>
                  <a:pt x="2506847" y="3262905"/>
                </a:cubicBezTo>
                <a:cubicBezTo>
                  <a:pt x="2482652" y="3256047"/>
                  <a:pt x="2459029" y="3245189"/>
                  <a:pt x="2434456" y="3242712"/>
                </a:cubicBezTo>
                <a:cubicBezTo>
                  <a:pt x="2373874" y="3236616"/>
                  <a:pt x="2312915" y="3234138"/>
                  <a:pt x="2251948" y="3230138"/>
                </a:cubicBezTo>
                <a:cubicBezTo>
                  <a:pt x="2248138" y="3229949"/>
                  <a:pt x="2244137" y="3229949"/>
                  <a:pt x="2240710" y="3228614"/>
                </a:cubicBezTo>
                <a:cubicBezTo>
                  <a:pt x="2218229" y="3220422"/>
                  <a:pt x="2198608" y="3223090"/>
                  <a:pt x="2179556" y="3238711"/>
                </a:cubicBezTo>
                <a:cubicBezTo>
                  <a:pt x="2171173" y="3245569"/>
                  <a:pt x="2159743" y="3249189"/>
                  <a:pt x="2149267" y="3252999"/>
                </a:cubicBezTo>
                <a:cubicBezTo>
                  <a:pt x="2133834" y="3258715"/>
                  <a:pt x="2118023" y="3264239"/>
                  <a:pt x="2102021" y="3267859"/>
                </a:cubicBezTo>
                <a:cubicBezTo>
                  <a:pt x="2086208" y="3271288"/>
                  <a:pt x="2069254" y="3276049"/>
                  <a:pt x="2054013" y="3273384"/>
                </a:cubicBezTo>
                <a:cubicBezTo>
                  <a:pt x="2026581" y="3268622"/>
                  <a:pt x="2000479" y="3257953"/>
                  <a:pt x="1973429" y="3250903"/>
                </a:cubicBezTo>
                <a:cubicBezTo>
                  <a:pt x="1964094" y="3248426"/>
                  <a:pt x="1953806" y="3248809"/>
                  <a:pt x="1944092" y="3248617"/>
                </a:cubicBezTo>
                <a:cubicBezTo>
                  <a:pt x="1921800" y="3248047"/>
                  <a:pt x="1898940" y="3253571"/>
                  <a:pt x="1878748" y="3237759"/>
                </a:cubicBezTo>
                <a:cubicBezTo>
                  <a:pt x="1860079" y="3222899"/>
                  <a:pt x="1841216" y="3227280"/>
                  <a:pt x="1821596" y="3238520"/>
                </a:cubicBezTo>
                <a:cubicBezTo>
                  <a:pt x="1807497" y="3246522"/>
                  <a:pt x="1791496" y="3252809"/>
                  <a:pt x="1775684" y="3255857"/>
                </a:cubicBezTo>
                <a:cubicBezTo>
                  <a:pt x="1753965" y="3260047"/>
                  <a:pt x="1732439" y="3261763"/>
                  <a:pt x="1709006" y="3259285"/>
                </a:cubicBezTo>
                <a:cubicBezTo>
                  <a:pt x="1692431" y="3257571"/>
                  <a:pt x="1678904" y="3256809"/>
                  <a:pt x="1665950" y="3246713"/>
                </a:cubicBezTo>
                <a:cubicBezTo>
                  <a:pt x="1663856" y="3245189"/>
                  <a:pt x="1660046" y="3244807"/>
                  <a:pt x="1657188" y="3244999"/>
                </a:cubicBezTo>
                <a:cubicBezTo>
                  <a:pt x="1619658" y="3248237"/>
                  <a:pt x="1582510" y="3246522"/>
                  <a:pt x="1544598" y="3244234"/>
                </a:cubicBezTo>
                <a:cubicBezTo>
                  <a:pt x="1496403" y="3241189"/>
                  <a:pt x="1445725" y="3250141"/>
                  <a:pt x="1404006" y="3282146"/>
                </a:cubicBezTo>
                <a:cubicBezTo>
                  <a:pt x="1397909" y="3286910"/>
                  <a:pt x="1388765" y="3289005"/>
                  <a:pt x="1380762" y="3290149"/>
                </a:cubicBezTo>
                <a:cubicBezTo>
                  <a:pt x="1343044" y="3295101"/>
                  <a:pt x="1305132" y="3298530"/>
                  <a:pt x="1267411" y="3304055"/>
                </a:cubicBezTo>
                <a:cubicBezTo>
                  <a:pt x="1246837" y="3307103"/>
                  <a:pt x="1225310" y="3309770"/>
                  <a:pt x="1206641" y="3318153"/>
                </a:cubicBezTo>
                <a:cubicBezTo>
                  <a:pt x="1188354" y="3326343"/>
                  <a:pt x="1173681" y="3336059"/>
                  <a:pt x="1162823" y="3318915"/>
                </a:cubicBezTo>
                <a:cubicBezTo>
                  <a:pt x="1143394" y="3328059"/>
                  <a:pt x="1126437" y="3335680"/>
                  <a:pt x="1109865" y="3343870"/>
                </a:cubicBezTo>
                <a:cubicBezTo>
                  <a:pt x="1103767" y="3346918"/>
                  <a:pt x="1098623" y="3351872"/>
                  <a:pt x="1092527" y="3354730"/>
                </a:cubicBezTo>
                <a:cubicBezTo>
                  <a:pt x="1086048" y="3357778"/>
                  <a:pt x="1078810" y="3359682"/>
                  <a:pt x="1071762" y="3361207"/>
                </a:cubicBezTo>
                <a:cubicBezTo>
                  <a:pt x="1040327" y="3368065"/>
                  <a:pt x="1008894" y="3374351"/>
                  <a:pt x="977653" y="3381782"/>
                </a:cubicBezTo>
                <a:cubicBezTo>
                  <a:pt x="971554" y="3383305"/>
                  <a:pt x="966411" y="3389401"/>
                  <a:pt x="960887" y="3393401"/>
                </a:cubicBezTo>
                <a:cubicBezTo>
                  <a:pt x="957266" y="3396070"/>
                  <a:pt x="953648" y="3400070"/>
                  <a:pt x="949646" y="3400642"/>
                </a:cubicBezTo>
                <a:cubicBezTo>
                  <a:pt x="919165" y="3405214"/>
                  <a:pt x="888877" y="3410549"/>
                  <a:pt x="858205" y="3412834"/>
                </a:cubicBezTo>
                <a:cubicBezTo>
                  <a:pt x="832486" y="3414738"/>
                  <a:pt x="807719" y="3414168"/>
                  <a:pt x="801053" y="3447315"/>
                </a:cubicBezTo>
                <a:cubicBezTo>
                  <a:pt x="799909" y="3453032"/>
                  <a:pt x="791717" y="3459128"/>
                  <a:pt x="785432" y="3461984"/>
                </a:cubicBezTo>
                <a:cubicBezTo>
                  <a:pt x="767524" y="3470176"/>
                  <a:pt x="748471" y="3475701"/>
                  <a:pt x="730754" y="3484082"/>
                </a:cubicBezTo>
                <a:cubicBezTo>
                  <a:pt x="672650" y="3512088"/>
                  <a:pt x="611880" y="3529805"/>
                  <a:pt x="546917" y="3526566"/>
                </a:cubicBezTo>
                <a:cubicBezTo>
                  <a:pt x="526724" y="3525614"/>
                  <a:pt x="507102" y="3515326"/>
                  <a:pt x="494337" y="3511515"/>
                </a:cubicBezTo>
                <a:cubicBezTo>
                  <a:pt x="457572" y="3526566"/>
                  <a:pt x="426709" y="3541045"/>
                  <a:pt x="394511" y="3551903"/>
                </a:cubicBezTo>
                <a:cubicBezTo>
                  <a:pt x="366127" y="3561619"/>
                  <a:pt x="336408" y="3567715"/>
                  <a:pt x="307259" y="3574763"/>
                </a:cubicBezTo>
                <a:cubicBezTo>
                  <a:pt x="296590" y="3577432"/>
                  <a:pt x="285732" y="3578955"/>
                  <a:pt x="274873" y="3580290"/>
                </a:cubicBezTo>
                <a:cubicBezTo>
                  <a:pt x="240965" y="3584480"/>
                  <a:pt x="205529" y="3574384"/>
                  <a:pt x="172384" y="3590386"/>
                </a:cubicBezTo>
                <a:cubicBezTo>
                  <a:pt x="155046" y="3598768"/>
                  <a:pt x="137898" y="3608865"/>
                  <a:pt x="119613" y="3613247"/>
                </a:cubicBezTo>
                <a:cubicBezTo>
                  <a:pt x="99990" y="3618009"/>
                  <a:pt x="80794" y="3625439"/>
                  <a:pt x="61197" y="3630750"/>
                </a:cubicBezTo>
                <a:lnTo>
                  <a:pt x="544" y="3635521"/>
                </a:lnTo>
                <a:lnTo>
                  <a:pt x="544" y="3508282"/>
                </a:lnTo>
                <a:lnTo>
                  <a:pt x="0" y="3508282"/>
                </a:lnTo>
                <a:close/>
              </a:path>
            </a:pathLst>
          </a:custGeom>
          <a:effectLst>
            <a:outerShdw blurRad="381000" dist="152400" dir="5400000" algn="t" rotWithShape="0">
              <a:prstClr val="black">
                <a:alpha val="20000"/>
              </a:prstClr>
            </a:outerShdw>
          </a:effectLst>
        </p:spPr>
      </p:pic>
      <p:grpSp>
        <p:nvGrpSpPr>
          <p:cNvPr id="21" name="Group 20">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857610"/>
            <a:ext cx="12191456" cy="2849976"/>
            <a:chOff x="476" y="-3923157"/>
            <a:chExt cx="10667524" cy="2493729"/>
          </a:xfrm>
        </p:grpSpPr>
        <p:sp>
          <p:nvSpPr>
            <p:cNvPr id="11" name="Freeform: Shape 10">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1797292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7FCC035F-C7D4-64EE-411C-403BB283BDA4}"/>
              </a:ext>
            </a:extLst>
          </p:cNvPr>
          <p:cNvSpPr txBox="1"/>
          <p:nvPr/>
        </p:nvSpPr>
        <p:spPr>
          <a:xfrm>
            <a:off x="4144339" y="-169712"/>
            <a:ext cx="3900274" cy="1338470"/>
          </a:xfrm>
          <a:prstGeom prst="rect">
            <a:avLst/>
          </a:prstGeom>
          <a:noFill/>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Primary Data:</a:t>
            </a:r>
            <a:r>
              <a:rPr lang="en-US" sz="4800" kern="1200" dirty="0">
                <a:solidFill>
                  <a:schemeClr val="bg1"/>
                </a:solidFill>
                <a:latin typeface="+mj-lt"/>
                <a:ea typeface="+mj-ea"/>
                <a:cs typeface="+mj-cs"/>
              </a:rPr>
              <a:t> </a:t>
            </a:r>
          </a:p>
        </p:txBody>
      </p:sp>
      <p:sp>
        <p:nvSpPr>
          <p:cNvPr id="39" name="Rectangle 38">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aphicFrame>
        <p:nvGraphicFramePr>
          <p:cNvPr id="43" name="TextBox 1">
            <a:extLst>
              <a:ext uri="{FF2B5EF4-FFF2-40B4-BE49-F238E27FC236}">
                <a16:creationId xmlns:a16="http://schemas.microsoft.com/office/drawing/2014/main" id="{CF6AE0AD-E575-E43E-CFBE-ABD86B496692}"/>
              </a:ext>
            </a:extLst>
          </p:cNvPr>
          <p:cNvGraphicFramePr/>
          <p:nvPr>
            <p:extLst>
              <p:ext uri="{D42A27DB-BD31-4B8C-83A1-F6EECF244321}">
                <p14:modId xmlns:p14="http://schemas.microsoft.com/office/powerpoint/2010/main" val="3253541596"/>
              </p:ext>
            </p:extLst>
          </p:nvPr>
        </p:nvGraphicFramePr>
        <p:xfrm>
          <a:off x="556591" y="1293188"/>
          <a:ext cx="11349951" cy="5222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2892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8" name="Group 47">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9" name="Oval 48">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Rectangle 55">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9" name="Straight Connector 58">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5" name="Straight Connector 64">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7FCC035F-C7D4-64EE-411C-403BB283BDA4}"/>
              </a:ext>
            </a:extLst>
          </p:cNvPr>
          <p:cNvSpPr txBox="1"/>
          <p:nvPr/>
        </p:nvSpPr>
        <p:spPr>
          <a:xfrm>
            <a:off x="630936" y="630936"/>
            <a:ext cx="4989918" cy="5478640"/>
          </a:xfrm>
          <a:prstGeom prst="rect">
            <a:avLst/>
          </a:prstGeom>
          <a:noFill/>
        </p:spPr>
        <p:txBody>
          <a:bodyPr vert="horz" lIns="91440" tIns="45720" rIns="91440" bIns="45720" rtlCol="0" anchor="ctr">
            <a:normAutofit/>
          </a:bodyPr>
          <a:lstStyle/>
          <a:p>
            <a:pPr>
              <a:lnSpc>
                <a:spcPct val="90000"/>
              </a:lnSpc>
              <a:spcBef>
                <a:spcPct val="0"/>
              </a:spcBef>
              <a:spcAft>
                <a:spcPts val="600"/>
              </a:spcAft>
            </a:pPr>
            <a:r>
              <a:rPr lang="en-US" sz="4800" kern="1200" dirty="0">
                <a:solidFill>
                  <a:schemeClr val="bg1"/>
                </a:solidFill>
                <a:latin typeface="+mj-lt"/>
                <a:ea typeface="+mj-ea"/>
                <a:cs typeface="+mj-cs"/>
              </a:rPr>
              <a:t>Survey Findings:</a:t>
            </a:r>
          </a:p>
        </p:txBody>
      </p:sp>
      <p:sp>
        <p:nvSpPr>
          <p:cNvPr id="70" name="Rectangle 69">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CA3B575-B2F7-158F-5533-7889D91068C4}"/>
              </a:ext>
            </a:extLst>
          </p:cNvPr>
          <p:cNvSpPr txBox="1"/>
          <p:nvPr/>
        </p:nvSpPr>
        <p:spPr>
          <a:xfrm>
            <a:off x="6041946" y="630936"/>
            <a:ext cx="4982273" cy="5478672"/>
          </a:xfrm>
          <a:prstGeom prst="rect">
            <a:avLst/>
          </a:prstGeom>
          <a:noFill/>
        </p:spPr>
        <p:txBody>
          <a:bodyPr vert="horz" lIns="91440" tIns="45720" rIns="91440" bIns="45720" rtlCol="0" anchor="ctr">
            <a:normAutofit/>
          </a:bodyPr>
          <a:lstStyle/>
          <a:p>
            <a:pPr marL="342900" indent="-228600">
              <a:lnSpc>
                <a:spcPct val="90000"/>
              </a:lnSpc>
              <a:spcBef>
                <a:spcPts val="1000"/>
              </a:spcBef>
              <a:spcAft>
                <a:spcPts val="600"/>
              </a:spcAft>
              <a:buFont typeface="Arial" panose="020B0604020202020204" pitchFamily="34" charset="0"/>
              <a:buChar char="•"/>
            </a:pPr>
            <a:r>
              <a:rPr lang="en-US" sz="1100" dirty="0">
                <a:solidFill>
                  <a:schemeClr val="bg1"/>
                </a:solidFill>
              </a:rPr>
              <a:t>Ages 16-25: 90% from Egypt, Saudi Arabia, UK, and USA.97% believe CO2 recycling can effectively address climate change.</a:t>
            </a:r>
          </a:p>
          <a:p>
            <a:pPr marL="342900" indent="-228600">
              <a:lnSpc>
                <a:spcPct val="90000"/>
              </a:lnSpc>
              <a:spcBef>
                <a:spcPts val="1000"/>
              </a:spcBef>
              <a:spcAft>
                <a:spcPts val="600"/>
              </a:spcAft>
              <a:buFont typeface="Arial" panose="020B0604020202020204" pitchFamily="34" charset="0"/>
              <a:buChar char="•"/>
            </a:pPr>
            <a:r>
              <a:rPr lang="en-US" sz="1100" dirty="0">
                <a:solidFill>
                  <a:schemeClr val="bg1"/>
                </a:solidFill>
              </a:rPr>
              <a:t>96% are interested in recycling technology.</a:t>
            </a:r>
          </a:p>
          <a:p>
            <a:pPr marL="342900" indent="-228600">
              <a:lnSpc>
                <a:spcPct val="90000"/>
              </a:lnSpc>
              <a:spcBef>
                <a:spcPts val="1000"/>
              </a:spcBef>
              <a:spcAft>
                <a:spcPts val="600"/>
              </a:spcAft>
              <a:buFont typeface="Arial" panose="020B0604020202020204" pitchFamily="34" charset="0"/>
              <a:buChar char="•"/>
            </a:pPr>
            <a:r>
              <a:rPr lang="en-US" sz="1100" dirty="0">
                <a:solidFill>
                  <a:schemeClr val="bg1"/>
                </a:solidFill>
              </a:rPr>
              <a:t>71% haven't heard of CO2 recycling.69.</a:t>
            </a:r>
          </a:p>
          <a:p>
            <a:pPr marL="342900" indent="-228600">
              <a:lnSpc>
                <a:spcPct val="90000"/>
              </a:lnSpc>
              <a:spcBef>
                <a:spcPts val="1000"/>
              </a:spcBef>
              <a:spcAft>
                <a:spcPts val="600"/>
              </a:spcAft>
              <a:buFont typeface="Arial" panose="020B0604020202020204" pitchFamily="34" charset="0"/>
              <a:buChar char="•"/>
            </a:pPr>
            <a:r>
              <a:rPr lang="en-US" sz="1100" dirty="0">
                <a:solidFill>
                  <a:schemeClr val="bg1"/>
                </a:solidFill>
              </a:rPr>
              <a:t>7% know high CO2 levels contribute to climate change and could cause cities like Alexandria to disappear by 2050.</a:t>
            </a:r>
          </a:p>
          <a:p>
            <a:pPr marL="342900" indent="-228600">
              <a:lnSpc>
                <a:spcPct val="90000"/>
              </a:lnSpc>
              <a:spcBef>
                <a:spcPts val="1000"/>
              </a:spcBef>
              <a:spcAft>
                <a:spcPts val="600"/>
              </a:spcAft>
              <a:buFont typeface="Arial" panose="020B0604020202020204" pitchFamily="34" charset="0"/>
              <a:buChar char="•"/>
            </a:pPr>
            <a:r>
              <a:rPr lang="en-US" sz="1100" dirty="0">
                <a:solidFill>
                  <a:schemeClr val="bg1"/>
                </a:solidFill>
              </a:rPr>
              <a:t>77% are interested in participating in a CO2 recycling program.57.9% are aware of Egyptian environmental law No. 4 of 1994, Article 43.71.</a:t>
            </a:r>
          </a:p>
          <a:p>
            <a:pPr marL="342900" indent="-228600">
              <a:lnSpc>
                <a:spcPct val="90000"/>
              </a:lnSpc>
              <a:spcBef>
                <a:spcPts val="1000"/>
              </a:spcBef>
              <a:spcAft>
                <a:spcPts val="600"/>
              </a:spcAft>
              <a:buFont typeface="Arial" panose="020B0604020202020204" pitchFamily="34" charset="0"/>
              <a:buChar char="•"/>
            </a:pPr>
            <a:r>
              <a:rPr lang="en-US" sz="1100" dirty="0">
                <a:solidFill>
                  <a:schemeClr val="bg1"/>
                </a:solidFill>
              </a:rPr>
              <a:t>1% would adopt our project to reduce taxes.</a:t>
            </a:r>
          </a:p>
          <a:p>
            <a:pPr marL="342900" indent="-228600">
              <a:lnSpc>
                <a:spcPct val="90000"/>
              </a:lnSpc>
              <a:spcBef>
                <a:spcPts val="1000"/>
              </a:spcBef>
              <a:spcAft>
                <a:spcPts val="600"/>
              </a:spcAft>
              <a:buFont typeface="Arial" panose="020B0604020202020204" pitchFamily="34" charset="0"/>
              <a:buChar char="•"/>
            </a:pPr>
            <a:r>
              <a:rPr lang="en-US" sz="1100" dirty="0">
                <a:solidFill>
                  <a:schemeClr val="bg1"/>
                </a:solidFill>
              </a:rPr>
              <a:t>36.8% understand carbon capture and usage.</a:t>
            </a:r>
          </a:p>
          <a:p>
            <a:pPr marL="342900" indent="-228600">
              <a:lnSpc>
                <a:spcPct val="90000"/>
              </a:lnSpc>
              <a:spcBef>
                <a:spcPts val="1000"/>
              </a:spcBef>
              <a:spcAft>
                <a:spcPts val="600"/>
              </a:spcAft>
              <a:buFont typeface="Arial" panose="020B0604020202020204" pitchFamily="34" charset="0"/>
              <a:buChar char="•"/>
            </a:pPr>
            <a:r>
              <a:rPr lang="en-US" sz="1100" dirty="0">
                <a:solidFill>
                  <a:schemeClr val="bg1"/>
                </a:solidFill>
              </a:rPr>
              <a:t>68.4% are motivated by environmental responsibility.48.</a:t>
            </a:r>
          </a:p>
          <a:p>
            <a:pPr marL="342900" indent="-228600">
              <a:lnSpc>
                <a:spcPct val="90000"/>
              </a:lnSpc>
              <a:spcBef>
                <a:spcPts val="1000"/>
              </a:spcBef>
              <a:spcAft>
                <a:spcPts val="600"/>
              </a:spcAft>
              <a:buFont typeface="Arial" panose="020B0604020202020204" pitchFamily="34" charset="0"/>
              <a:buChar char="•"/>
            </a:pPr>
            <a:r>
              <a:rPr lang="en-US" sz="1100" dirty="0">
                <a:solidFill>
                  <a:schemeClr val="bg1"/>
                </a:solidFill>
              </a:rPr>
              <a:t>7% prefer tax incentives to encourage adoption.94.7% believe technology plays a crucial role in combating climate change.</a:t>
            </a:r>
          </a:p>
          <a:p>
            <a:pPr marL="342900" indent="-228600">
              <a:lnSpc>
                <a:spcPct val="90000"/>
              </a:lnSpc>
              <a:spcBef>
                <a:spcPts val="1000"/>
              </a:spcBef>
              <a:spcAft>
                <a:spcPts val="600"/>
              </a:spcAft>
              <a:buFont typeface="Arial" panose="020B0604020202020204" pitchFamily="34" charset="0"/>
              <a:buChar char="•"/>
            </a:pPr>
            <a:r>
              <a:rPr lang="en-US" sz="1100" dirty="0">
                <a:solidFill>
                  <a:schemeClr val="bg1"/>
                </a:solidFill>
              </a:rPr>
              <a:t>63.2% are interested in financial incentives and environmental impact.</a:t>
            </a:r>
          </a:p>
          <a:p>
            <a:pPr marL="342900" indent="-228600">
              <a:lnSpc>
                <a:spcPct val="90000"/>
              </a:lnSpc>
              <a:spcBef>
                <a:spcPts val="1000"/>
              </a:spcBef>
              <a:spcAft>
                <a:spcPts val="600"/>
              </a:spcAft>
              <a:buFont typeface="Arial" panose="020B0604020202020204" pitchFamily="34" charset="0"/>
              <a:buChar char="•"/>
            </a:pPr>
            <a:r>
              <a:rPr lang="en-US" sz="1100" dirty="0">
                <a:solidFill>
                  <a:schemeClr val="bg1"/>
                </a:solidFill>
              </a:rPr>
              <a:t>35.5% see high costs as a potential issue.89.5% support implementing our project.</a:t>
            </a:r>
          </a:p>
          <a:p>
            <a:pPr marL="342900" indent="-228600">
              <a:lnSpc>
                <a:spcPct val="90000"/>
              </a:lnSpc>
              <a:spcBef>
                <a:spcPts val="1000"/>
              </a:spcBef>
              <a:spcAft>
                <a:spcPts val="600"/>
              </a:spcAft>
              <a:buFont typeface="Arial" panose="020B0604020202020204" pitchFamily="34" charset="0"/>
              <a:buChar char="•"/>
            </a:pPr>
            <a:r>
              <a:rPr lang="en-US" sz="1100" dirty="0">
                <a:solidFill>
                  <a:schemeClr val="bg1"/>
                </a:solidFill>
              </a:rPr>
              <a:t>42.1% want more information on environmental impact.98% consider addressing climate change important for businesses today.</a:t>
            </a:r>
          </a:p>
        </p:txBody>
      </p:sp>
    </p:spTree>
    <p:extLst>
      <p:ext uri="{BB962C8B-B14F-4D97-AF65-F5344CB8AC3E}">
        <p14:creationId xmlns:p14="http://schemas.microsoft.com/office/powerpoint/2010/main" val="1757687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7FCC035F-C7D4-64EE-411C-403BB283BDA4}"/>
              </a:ext>
            </a:extLst>
          </p:cNvPr>
          <p:cNvSpPr txBox="1"/>
          <p:nvPr/>
        </p:nvSpPr>
        <p:spPr>
          <a:xfrm>
            <a:off x="3456302" y="289739"/>
            <a:ext cx="5279387" cy="576845"/>
          </a:xfrm>
          <a:prstGeom prst="rect">
            <a:avLst/>
          </a:prstGeom>
          <a:noFill/>
        </p:spPr>
        <p:txBody>
          <a:bodyPr vert="horz" lIns="91440" tIns="45720" rIns="91440" bIns="45720" rtlCol="0" anchor="b">
            <a:normAutofit fontScale="85000" lnSpcReduction="20000"/>
          </a:bodyPr>
          <a:lstStyle/>
          <a:p>
            <a:pPr algn="ctr">
              <a:lnSpc>
                <a:spcPct val="90000"/>
              </a:lnSpc>
              <a:spcBef>
                <a:spcPct val="0"/>
              </a:spcBef>
              <a:spcAft>
                <a:spcPts val="600"/>
              </a:spcAft>
            </a:pPr>
            <a:r>
              <a:rPr lang="en-US" sz="4800" dirty="0">
                <a:solidFill>
                  <a:schemeClr val="bg1"/>
                </a:solidFill>
                <a:latin typeface="+mj-lt"/>
                <a:ea typeface="+mj-ea"/>
                <a:cs typeface="+mj-cs"/>
              </a:rPr>
              <a:t>Secondary Data:</a:t>
            </a:r>
            <a:endParaRPr lang="en-US" sz="4800" kern="1200" dirty="0">
              <a:solidFill>
                <a:schemeClr val="bg1"/>
              </a:solidFill>
              <a:latin typeface="+mj-lt"/>
              <a:ea typeface="+mj-ea"/>
              <a:cs typeface="+mj-cs"/>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aphicFrame>
        <p:nvGraphicFramePr>
          <p:cNvPr id="36" name="TextBox 1">
            <a:extLst>
              <a:ext uri="{FF2B5EF4-FFF2-40B4-BE49-F238E27FC236}">
                <a16:creationId xmlns:a16="http://schemas.microsoft.com/office/drawing/2014/main" id="{6C030C11-69EE-DF0B-E293-19ECA4B7FB13}"/>
              </a:ext>
            </a:extLst>
          </p:cNvPr>
          <p:cNvGraphicFramePr/>
          <p:nvPr/>
        </p:nvGraphicFramePr>
        <p:xfrm>
          <a:off x="200198" y="1274103"/>
          <a:ext cx="11788555" cy="4928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5065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1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1889573F-FDCF-817B-96E4-B98BFD33DA27}"/>
              </a:ext>
            </a:extLst>
          </p:cNvPr>
          <p:cNvSpPr txBox="1"/>
          <p:nvPr/>
        </p:nvSpPr>
        <p:spPr>
          <a:xfrm>
            <a:off x="1742755" y="455422"/>
            <a:ext cx="8701548" cy="640651"/>
          </a:xfrm>
          <a:prstGeom prst="rect">
            <a:avLst/>
          </a:prstGeom>
        </p:spPr>
        <p:txBody>
          <a:bodyPr vert="horz" lIns="91440" tIns="45720" rIns="91440" bIns="45720" rtlCol="0" anchor="ctr">
            <a:normAutofit fontScale="92500" lnSpcReduction="20000"/>
          </a:bodyPr>
          <a:lstStyle/>
          <a:p>
            <a:pPr algn="ctr">
              <a:lnSpc>
                <a:spcPct val="90000"/>
              </a:lnSpc>
              <a:spcBef>
                <a:spcPct val="0"/>
              </a:spcBef>
              <a:spcAft>
                <a:spcPts val="600"/>
              </a:spcAft>
            </a:pPr>
            <a:r>
              <a:rPr lang="en-US" sz="4800" kern="1200" dirty="0">
                <a:solidFill>
                  <a:srgbClr val="FFFFFF"/>
                </a:solidFill>
                <a:latin typeface="+mj-lt"/>
                <a:ea typeface="+mj-ea"/>
                <a:cs typeface="+mj-cs"/>
              </a:rPr>
              <a:t>Industries Using Captured Gases:</a:t>
            </a:r>
          </a:p>
        </p:txBody>
      </p:sp>
      <p:sp>
        <p:nvSpPr>
          <p:cNvPr id="3" name="TextBox 2">
            <a:extLst>
              <a:ext uri="{FF2B5EF4-FFF2-40B4-BE49-F238E27FC236}">
                <a16:creationId xmlns:a16="http://schemas.microsoft.com/office/drawing/2014/main" id="{5FD735F8-6EAF-DDB6-5823-F1482D1848EB}"/>
              </a:ext>
            </a:extLst>
          </p:cNvPr>
          <p:cNvSpPr txBox="1"/>
          <p:nvPr/>
        </p:nvSpPr>
        <p:spPr>
          <a:xfrm>
            <a:off x="806244" y="1553497"/>
            <a:ext cx="5073446" cy="1477328"/>
          </a:xfrm>
          <a:prstGeom prst="rect">
            <a:avLst/>
          </a:prstGeom>
          <a:noFill/>
        </p:spPr>
        <p:txBody>
          <a:bodyPr wrap="square" rtlCol="0">
            <a:spAutoFit/>
          </a:bodyPr>
          <a:lstStyle/>
          <a:p>
            <a:r>
              <a:rPr lang="en-GB" dirty="0">
                <a:solidFill>
                  <a:schemeClr val="bg1"/>
                </a:solidFill>
              </a:rPr>
              <a:t>Chemical and Plastic Industries Companies: Chemical and plastic manufacturers using CO2-based raw materials. </a:t>
            </a:r>
          </a:p>
          <a:p>
            <a:r>
              <a:rPr lang="en-GB" dirty="0">
                <a:solidFill>
                  <a:schemeClr val="bg1"/>
                </a:solidFill>
              </a:rPr>
              <a:t>Needs: Sustainable raw materials, cost reduction.</a:t>
            </a:r>
          </a:p>
        </p:txBody>
      </p:sp>
      <p:sp>
        <p:nvSpPr>
          <p:cNvPr id="5" name="TextBox 4">
            <a:extLst>
              <a:ext uri="{FF2B5EF4-FFF2-40B4-BE49-F238E27FC236}">
                <a16:creationId xmlns:a16="http://schemas.microsoft.com/office/drawing/2014/main" id="{03BE495B-DF54-42CA-CFDF-AFCC15A66187}"/>
              </a:ext>
            </a:extLst>
          </p:cNvPr>
          <p:cNvSpPr txBox="1"/>
          <p:nvPr/>
        </p:nvSpPr>
        <p:spPr>
          <a:xfrm>
            <a:off x="5879690" y="1560456"/>
            <a:ext cx="4955995" cy="1477328"/>
          </a:xfrm>
          <a:prstGeom prst="rect">
            <a:avLst/>
          </a:prstGeom>
          <a:noFill/>
        </p:spPr>
        <p:txBody>
          <a:bodyPr wrap="square">
            <a:spAutoFit/>
          </a:bodyPr>
          <a:lstStyle/>
          <a:p>
            <a:r>
              <a:rPr lang="en-GB" dirty="0">
                <a:solidFill>
                  <a:schemeClr val="bg1"/>
                </a:solidFill>
              </a:rPr>
              <a:t>Construction Industry Companies: Concrete manufacturers and developers using eco-friendly materials.</a:t>
            </a:r>
          </a:p>
          <a:p>
            <a:r>
              <a:rPr lang="en-GB" dirty="0">
                <a:solidFill>
                  <a:schemeClr val="bg1"/>
                </a:solidFill>
              </a:rPr>
              <a:t>Needs: Durable building materials, sustainability.</a:t>
            </a:r>
          </a:p>
        </p:txBody>
      </p:sp>
      <p:sp>
        <p:nvSpPr>
          <p:cNvPr id="6" name="TextBox 5">
            <a:extLst>
              <a:ext uri="{FF2B5EF4-FFF2-40B4-BE49-F238E27FC236}">
                <a16:creationId xmlns:a16="http://schemas.microsoft.com/office/drawing/2014/main" id="{D676DE77-DE6E-5D1F-300B-0C2492835089}"/>
              </a:ext>
            </a:extLst>
          </p:cNvPr>
          <p:cNvSpPr txBox="1"/>
          <p:nvPr/>
        </p:nvSpPr>
        <p:spPr>
          <a:xfrm>
            <a:off x="806244" y="3488249"/>
            <a:ext cx="5073446" cy="1200329"/>
          </a:xfrm>
          <a:prstGeom prst="rect">
            <a:avLst/>
          </a:prstGeom>
          <a:noFill/>
        </p:spPr>
        <p:txBody>
          <a:bodyPr wrap="square" rtlCol="0">
            <a:spAutoFit/>
          </a:bodyPr>
          <a:lstStyle/>
          <a:p>
            <a:r>
              <a:rPr lang="en-GB" dirty="0">
                <a:solidFill>
                  <a:schemeClr val="bg1"/>
                </a:solidFill>
              </a:rPr>
              <a:t>Energy and Transportation Companies: Fuel manufacturers and transportation companies seeking alternative energy sources.</a:t>
            </a:r>
          </a:p>
          <a:p>
            <a:r>
              <a:rPr lang="en-GB" dirty="0">
                <a:solidFill>
                  <a:schemeClr val="bg1"/>
                </a:solidFill>
              </a:rPr>
              <a:t>Needs: Alternative energy, lower costs.</a:t>
            </a:r>
          </a:p>
        </p:txBody>
      </p:sp>
      <p:sp>
        <p:nvSpPr>
          <p:cNvPr id="8" name="TextBox 7">
            <a:extLst>
              <a:ext uri="{FF2B5EF4-FFF2-40B4-BE49-F238E27FC236}">
                <a16:creationId xmlns:a16="http://schemas.microsoft.com/office/drawing/2014/main" id="{01BCDF48-E86A-268E-3B38-B7ED8BBB90CC}"/>
              </a:ext>
            </a:extLst>
          </p:cNvPr>
          <p:cNvSpPr txBox="1"/>
          <p:nvPr/>
        </p:nvSpPr>
        <p:spPr>
          <a:xfrm>
            <a:off x="5879690" y="3495208"/>
            <a:ext cx="4955995" cy="1477328"/>
          </a:xfrm>
          <a:prstGeom prst="rect">
            <a:avLst/>
          </a:prstGeom>
          <a:noFill/>
        </p:spPr>
        <p:txBody>
          <a:bodyPr wrap="square">
            <a:spAutoFit/>
          </a:bodyPr>
          <a:lstStyle/>
          <a:p>
            <a:r>
              <a:rPr lang="en-GB" dirty="0">
                <a:solidFill>
                  <a:schemeClr val="bg1"/>
                </a:solidFill>
              </a:rPr>
              <a:t>Agriculture and Greenhouses Companies: Intensive farming and agricultural technology firms.</a:t>
            </a:r>
          </a:p>
          <a:p>
            <a:r>
              <a:rPr lang="en-GB" dirty="0">
                <a:solidFill>
                  <a:schemeClr val="bg1"/>
                </a:solidFill>
              </a:rPr>
              <a:t>Needs: Increased productivity, sustainable methods.</a:t>
            </a:r>
          </a:p>
        </p:txBody>
      </p:sp>
    </p:spTree>
    <p:extLst>
      <p:ext uri="{BB962C8B-B14F-4D97-AF65-F5344CB8AC3E}">
        <p14:creationId xmlns:p14="http://schemas.microsoft.com/office/powerpoint/2010/main" val="3456050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8" name="Oval 17">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Rectangle 24">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8" name="Straight Connector 27">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4" name="Straight Connector 33">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D45FC57-8FA3-942F-9DAA-5E949E85D17D}"/>
              </a:ext>
            </a:extLst>
          </p:cNvPr>
          <p:cNvSpPr txBox="1"/>
          <p:nvPr/>
        </p:nvSpPr>
        <p:spPr>
          <a:xfrm>
            <a:off x="1742755" y="455422"/>
            <a:ext cx="8701548" cy="640651"/>
          </a:xfrm>
          <a:prstGeom prst="rect">
            <a:avLst/>
          </a:prstGeom>
        </p:spPr>
        <p:txBody>
          <a:bodyPr vert="horz" lIns="91440" tIns="45720" rIns="91440" bIns="45720" rtlCol="0" anchor="ctr">
            <a:normAutofit fontScale="92500" lnSpcReduction="20000"/>
          </a:bodyPr>
          <a:lstStyle/>
          <a:p>
            <a:pPr algn="ctr">
              <a:lnSpc>
                <a:spcPct val="90000"/>
              </a:lnSpc>
              <a:spcBef>
                <a:spcPct val="0"/>
              </a:spcBef>
              <a:spcAft>
                <a:spcPts val="600"/>
              </a:spcAft>
            </a:pPr>
            <a:r>
              <a:rPr lang="en-US" sz="4800" kern="1200" dirty="0">
                <a:solidFill>
                  <a:srgbClr val="FFFFFF"/>
                </a:solidFill>
                <a:latin typeface="+mj-lt"/>
                <a:ea typeface="+mj-ea"/>
                <a:cs typeface="+mj-cs"/>
              </a:rPr>
              <a:t>Industries Using Captured Gases:</a:t>
            </a:r>
          </a:p>
        </p:txBody>
      </p:sp>
      <p:sp>
        <p:nvSpPr>
          <p:cNvPr id="9" name="TextBox 8">
            <a:extLst>
              <a:ext uri="{FF2B5EF4-FFF2-40B4-BE49-F238E27FC236}">
                <a16:creationId xmlns:a16="http://schemas.microsoft.com/office/drawing/2014/main" id="{F87CFEC0-FA42-D3F3-303C-74088EC3DFED}"/>
              </a:ext>
            </a:extLst>
          </p:cNvPr>
          <p:cNvSpPr txBox="1"/>
          <p:nvPr/>
        </p:nvSpPr>
        <p:spPr>
          <a:xfrm>
            <a:off x="806244" y="1553497"/>
            <a:ext cx="5073446" cy="923330"/>
          </a:xfrm>
          <a:prstGeom prst="rect">
            <a:avLst/>
          </a:prstGeom>
          <a:noFill/>
        </p:spPr>
        <p:txBody>
          <a:bodyPr wrap="square" rtlCol="0">
            <a:spAutoFit/>
          </a:bodyPr>
          <a:lstStyle/>
          <a:p>
            <a:r>
              <a:rPr lang="en-GB" dirty="0">
                <a:solidFill>
                  <a:schemeClr val="bg1"/>
                </a:solidFill>
              </a:rPr>
              <a:t>Metal and Steel Industries Companies: Steel manufacturers and mining companies.</a:t>
            </a:r>
          </a:p>
          <a:p>
            <a:r>
              <a:rPr lang="en-GB" dirty="0">
                <a:solidFill>
                  <a:schemeClr val="bg1"/>
                </a:solidFill>
              </a:rPr>
              <a:t>Needs: Process improvement, cost reduction.</a:t>
            </a:r>
          </a:p>
        </p:txBody>
      </p:sp>
      <p:sp>
        <p:nvSpPr>
          <p:cNvPr id="10" name="TextBox 9">
            <a:extLst>
              <a:ext uri="{FF2B5EF4-FFF2-40B4-BE49-F238E27FC236}">
                <a16:creationId xmlns:a16="http://schemas.microsoft.com/office/drawing/2014/main" id="{A10B4B62-490B-1849-0E2F-DF78976B934F}"/>
              </a:ext>
            </a:extLst>
          </p:cNvPr>
          <p:cNvSpPr txBox="1"/>
          <p:nvPr/>
        </p:nvSpPr>
        <p:spPr>
          <a:xfrm>
            <a:off x="5879690" y="1560456"/>
            <a:ext cx="4955995" cy="1200329"/>
          </a:xfrm>
          <a:prstGeom prst="rect">
            <a:avLst/>
          </a:prstGeom>
          <a:noFill/>
        </p:spPr>
        <p:txBody>
          <a:bodyPr wrap="square">
            <a:spAutoFit/>
          </a:bodyPr>
          <a:lstStyle/>
          <a:p>
            <a:r>
              <a:rPr lang="en-GB" dirty="0">
                <a:solidFill>
                  <a:schemeClr val="bg1"/>
                </a:solidFill>
              </a:rPr>
              <a:t>Groundwater Industry Companies: Well drilling and water treatment firms.</a:t>
            </a:r>
          </a:p>
          <a:p>
            <a:r>
              <a:rPr lang="en-GB" dirty="0">
                <a:solidFill>
                  <a:schemeClr val="bg1"/>
                </a:solidFill>
              </a:rPr>
              <a:t>Needs: Effective cleaning methods, efficient water purification.</a:t>
            </a:r>
          </a:p>
        </p:txBody>
      </p:sp>
      <p:sp>
        <p:nvSpPr>
          <p:cNvPr id="12" name="TextBox 11">
            <a:extLst>
              <a:ext uri="{FF2B5EF4-FFF2-40B4-BE49-F238E27FC236}">
                <a16:creationId xmlns:a16="http://schemas.microsoft.com/office/drawing/2014/main" id="{0106E44B-819F-BCFA-37E4-19FBE9E24BDA}"/>
              </a:ext>
            </a:extLst>
          </p:cNvPr>
          <p:cNvSpPr txBox="1"/>
          <p:nvPr/>
        </p:nvSpPr>
        <p:spPr>
          <a:xfrm>
            <a:off x="806244" y="3488249"/>
            <a:ext cx="5073446" cy="1200329"/>
          </a:xfrm>
          <a:prstGeom prst="rect">
            <a:avLst/>
          </a:prstGeom>
          <a:noFill/>
        </p:spPr>
        <p:txBody>
          <a:bodyPr wrap="square" rtlCol="0">
            <a:spAutoFit/>
          </a:bodyPr>
          <a:lstStyle/>
          <a:p>
            <a:r>
              <a:rPr lang="en-GB" dirty="0">
                <a:solidFill>
                  <a:schemeClr val="bg1"/>
                </a:solidFill>
              </a:rPr>
              <a:t>Green Concrete Industry Companies: Concrete manufacturers using sustainable materials.</a:t>
            </a:r>
          </a:p>
          <a:p>
            <a:r>
              <a:rPr lang="en-GB" dirty="0">
                <a:solidFill>
                  <a:schemeClr val="bg1"/>
                </a:solidFill>
              </a:rPr>
              <a:t>Needs: Eco-friendly concrete, innovative building materials.</a:t>
            </a:r>
          </a:p>
        </p:txBody>
      </p:sp>
      <p:sp>
        <p:nvSpPr>
          <p:cNvPr id="14" name="TextBox 13">
            <a:extLst>
              <a:ext uri="{FF2B5EF4-FFF2-40B4-BE49-F238E27FC236}">
                <a16:creationId xmlns:a16="http://schemas.microsoft.com/office/drawing/2014/main" id="{190F4FA7-9BB2-8980-3EBD-C35729D2A2A1}"/>
              </a:ext>
            </a:extLst>
          </p:cNvPr>
          <p:cNvSpPr txBox="1"/>
          <p:nvPr/>
        </p:nvSpPr>
        <p:spPr>
          <a:xfrm>
            <a:off x="5879690" y="3495208"/>
            <a:ext cx="4955995" cy="1200329"/>
          </a:xfrm>
          <a:prstGeom prst="rect">
            <a:avLst/>
          </a:prstGeom>
          <a:noFill/>
        </p:spPr>
        <p:txBody>
          <a:bodyPr wrap="square">
            <a:spAutoFit/>
          </a:bodyPr>
          <a:lstStyle/>
          <a:p>
            <a:r>
              <a:rPr lang="en-GB" dirty="0">
                <a:solidFill>
                  <a:schemeClr val="bg1"/>
                </a:solidFill>
              </a:rPr>
              <a:t>Rubber Industry Companies: Tire manufacturers and synthetic rubber producers.</a:t>
            </a:r>
          </a:p>
          <a:p>
            <a:r>
              <a:rPr lang="en-GB" dirty="0">
                <a:solidFill>
                  <a:schemeClr val="bg1"/>
                </a:solidFill>
              </a:rPr>
              <a:t>Needs: Efficient cleaning and cooling, cost-effective production.</a:t>
            </a:r>
          </a:p>
        </p:txBody>
      </p:sp>
      <p:sp>
        <p:nvSpPr>
          <p:cNvPr id="16" name="TextBox 15">
            <a:extLst>
              <a:ext uri="{FF2B5EF4-FFF2-40B4-BE49-F238E27FC236}">
                <a16:creationId xmlns:a16="http://schemas.microsoft.com/office/drawing/2014/main" id="{BA58CD97-178B-856A-69FB-5BFC441D9B30}"/>
              </a:ext>
            </a:extLst>
          </p:cNvPr>
          <p:cNvSpPr txBox="1"/>
          <p:nvPr/>
        </p:nvSpPr>
        <p:spPr>
          <a:xfrm>
            <a:off x="806349" y="5201496"/>
            <a:ext cx="5073446" cy="923330"/>
          </a:xfrm>
          <a:prstGeom prst="rect">
            <a:avLst/>
          </a:prstGeom>
          <a:noFill/>
        </p:spPr>
        <p:txBody>
          <a:bodyPr wrap="square" rtlCol="0">
            <a:spAutoFit/>
          </a:bodyPr>
          <a:lstStyle/>
          <a:p>
            <a:r>
              <a:rPr lang="en-GB" dirty="0">
                <a:solidFill>
                  <a:schemeClr val="bg1"/>
                </a:solidFill>
              </a:rPr>
              <a:t>Asphalt Industry Companies: Asphalt manufacturers and road maintenance firms. Needs: Effective cooling, efficient cleaning.</a:t>
            </a:r>
          </a:p>
        </p:txBody>
      </p:sp>
    </p:spTree>
    <p:extLst>
      <p:ext uri="{BB962C8B-B14F-4D97-AF65-F5344CB8AC3E}">
        <p14:creationId xmlns:p14="http://schemas.microsoft.com/office/powerpoint/2010/main" val="2181479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6" name="Oval 15">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Rectangle 31">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9" name="Straight Connector 38">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4" name="Straight Connector 33">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638BA053-4834-E2E3-41BD-A1EAC6166BAB}"/>
              </a:ext>
            </a:extLst>
          </p:cNvPr>
          <p:cNvSpPr txBox="1"/>
          <p:nvPr/>
        </p:nvSpPr>
        <p:spPr>
          <a:xfrm>
            <a:off x="4890052" y="457200"/>
            <a:ext cx="2266122" cy="369332"/>
          </a:xfrm>
          <a:prstGeom prst="rect">
            <a:avLst/>
          </a:prstGeom>
          <a:noFill/>
        </p:spPr>
        <p:txBody>
          <a:bodyPr wrap="square" rtlCol="0">
            <a:spAutoFit/>
          </a:bodyPr>
          <a:lstStyle/>
          <a:p>
            <a:pPr algn="ctr"/>
            <a:r>
              <a:rPr lang="en-GB" b="1" dirty="0">
                <a:solidFill>
                  <a:schemeClr val="bg1"/>
                </a:solidFill>
              </a:rPr>
              <a:t>Positioning:</a:t>
            </a:r>
          </a:p>
        </p:txBody>
      </p:sp>
      <p:sp>
        <p:nvSpPr>
          <p:cNvPr id="54" name="TextBox 53">
            <a:extLst>
              <a:ext uri="{FF2B5EF4-FFF2-40B4-BE49-F238E27FC236}">
                <a16:creationId xmlns:a16="http://schemas.microsoft.com/office/drawing/2014/main" id="{2AF6C829-0115-4512-1679-A0E445F333A2}"/>
              </a:ext>
            </a:extLst>
          </p:cNvPr>
          <p:cNvSpPr txBox="1"/>
          <p:nvPr/>
        </p:nvSpPr>
        <p:spPr>
          <a:xfrm>
            <a:off x="924232" y="1415845"/>
            <a:ext cx="4483510" cy="2308324"/>
          </a:xfrm>
          <a:prstGeom prst="rect">
            <a:avLst/>
          </a:prstGeom>
          <a:noFill/>
        </p:spPr>
        <p:txBody>
          <a:bodyPr wrap="square" rtlCol="0">
            <a:spAutoFit/>
          </a:bodyPr>
          <a:lstStyle/>
          <a:p>
            <a:pPr marL="342900" indent="-342900">
              <a:buAutoNum type="arabicPeriod"/>
            </a:pPr>
            <a:r>
              <a:rPr lang="en-GB" dirty="0">
                <a:solidFill>
                  <a:schemeClr val="bg1"/>
                </a:solidFill>
              </a:rPr>
              <a:t>Chemical and Plastic Industries:</a:t>
            </a:r>
          </a:p>
          <a:p>
            <a:endParaRPr lang="en-GB" dirty="0">
              <a:solidFill>
                <a:schemeClr val="bg1"/>
              </a:solidFill>
            </a:endParaRPr>
          </a:p>
          <a:p>
            <a:r>
              <a:rPr lang="en-GB" dirty="0">
                <a:solidFill>
                  <a:schemeClr val="bg1"/>
                </a:solidFill>
              </a:rPr>
              <a:t>Value Proposition: Sustainable raw materials, cost reduction.</a:t>
            </a:r>
          </a:p>
          <a:p>
            <a:endParaRPr lang="en-GB" dirty="0">
              <a:solidFill>
                <a:schemeClr val="bg1"/>
              </a:solidFill>
            </a:endParaRPr>
          </a:p>
          <a:p>
            <a:r>
              <a:rPr lang="en-GB" dirty="0">
                <a:solidFill>
                  <a:schemeClr val="bg1"/>
                </a:solidFill>
              </a:rPr>
              <a:t>Messaging: "Carbo Pure transforms waste into valuable resources, providing cost-effective and eco-friendly raw materials."</a:t>
            </a:r>
          </a:p>
        </p:txBody>
      </p:sp>
      <p:sp>
        <p:nvSpPr>
          <p:cNvPr id="55" name="TextBox 54">
            <a:extLst>
              <a:ext uri="{FF2B5EF4-FFF2-40B4-BE49-F238E27FC236}">
                <a16:creationId xmlns:a16="http://schemas.microsoft.com/office/drawing/2014/main" id="{3A4F6196-41A3-A63C-6598-883E60126753}"/>
              </a:ext>
            </a:extLst>
          </p:cNvPr>
          <p:cNvSpPr txBox="1"/>
          <p:nvPr/>
        </p:nvSpPr>
        <p:spPr>
          <a:xfrm>
            <a:off x="6661355" y="1415845"/>
            <a:ext cx="4483510" cy="2585323"/>
          </a:xfrm>
          <a:prstGeom prst="rect">
            <a:avLst/>
          </a:prstGeom>
          <a:noFill/>
        </p:spPr>
        <p:txBody>
          <a:bodyPr wrap="square" rtlCol="0">
            <a:spAutoFit/>
          </a:bodyPr>
          <a:lstStyle/>
          <a:p>
            <a:r>
              <a:rPr lang="en-GB" dirty="0">
                <a:solidFill>
                  <a:schemeClr val="bg1"/>
                </a:solidFill>
              </a:rPr>
              <a:t>2. Construction Industry:</a:t>
            </a:r>
          </a:p>
          <a:p>
            <a:endParaRPr lang="en-GB" dirty="0">
              <a:solidFill>
                <a:schemeClr val="bg1"/>
              </a:solidFill>
            </a:endParaRPr>
          </a:p>
          <a:p>
            <a:r>
              <a:rPr lang="en-GB" dirty="0">
                <a:solidFill>
                  <a:schemeClr val="bg1"/>
                </a:solidFill>
              </a:rPr>
              <a:t>Value Proposition: Enhanced material properties, environmental compliance.</a:t>
            </a:r>
          </a:p>
          <a:p>
            <a:endParaRPr lang="en-GB" dirty="0">
              <a:solidFill>
                <a:schemeClr val="bg1"/>
              </a:solidFill>
            </a:endParaRPr>
          </a:p>
          <a:p>
            <a:r>
              <a:rPr lang="en-GB" dirty="0">
                <a:solidFill>
                  <a:schemeClr val="bg1"/>
                </a:solidFill>
              </a:rPr>
              <a:t>Messaging: "Build a greener future with Carbo Pure. Our CO2-enhanced concrete boosts durability and helps meet sustainability goals."</a:t>
            </a:r>
          </a:p>
        </p:txBody>
      </p:sp>
      <p:sp>
        <p:nvSpPr>
          <p:cNvPr id="56" name="TextBox 55">
            <a:extLst>
              <a:ext uri="{FF2B5EF4-FFF2-40B4-BE49-F238E27FC236}">
                <a16:creationId xmlns:a16="http://schemas.microsoft.com/office/drawing/2014/main" id="{76D71E8A-FF23-D7EE-AB23-2B6109F4BE26}"/>
              </a:ext>
            </a:extLst>
          </p:cNvPr>
          <p:cNvSpPr txBox="1"/>
          <p:nvPr/>
        </p:nvSpPr>
        <p:spPr>
          <a:xfrm>
            <a:off x="6661355" y="4215393"/>
            <a:ext cx="4483510" cy="2585323"/>
          </a:xfrm>
          <a:prstGeom prst="rect">
            <a:avLst/>
          </a:prstGeom>
          <a:noFill/>
        </p:spPr>
        <p:txBody>
          <a:bodyPr wrap="square" rtlCol="0">
            <a:spAutoFit/>
          </a:bodyPr>
          <a:lstStyle/>
          <a:p>
            <a:r>
              <a:rPr lang="en-GB" dirty="0">
                <a:solidFill>
                  <a:schemeClr val="bg1"/>
                </a:solidFill>
              </a:rPr>
              <a:t>4. Agriculture and Greenhouses:</a:t>
            </a:r>
          </a:p>
          <a:p>
            <a:endParaRPr lang="en-GB" dirty="0">
              <a:solidFill>
                <a:schemeClr val="bg1"/>
              </a:solidFill>
            </a:endParaRPr>
          </a:p>
          <a:p>
            <a:r>
              <a:rPr lang="en-GB" dirty="0">
                <a:solidFill>
                  <a:schemeClr val="bg1"/>
                </a:solidFill>
              </a:rPr>
              <a:t>Value Proposition: Increased crop yield, sustainable farming.</a:t>
            </a:r>
          </a:p>
          <a:p>
            <a:endParaRPr lang="en-GB" dirty="0">
              <a:solidFill>
                <a:schemeClr val="bg1"/>
              </a:solidFill>
            </a:endParaRPr>
          </a:p>
          <a:p>
            <a:r>
              <a:rPr lang="en-GB" dirty="0">
                <a:solidFill>
                  <a:schemeClr val="bg1"/>
                </a:solidFill>
              </a:rPr>
              <a:t>Messaging: "Maximize your harvest with Carbo Pure. Our CO2 solutions enhance photosynthesis, leading to healthier and more productive crops."</a:t>
            </a:r>
          </a:p>
        </p:txBody>
      </p:sp>
      <p:sp>
        <p:nvSpPr>
          <p:cNvPr id="57" name="TextBox 56">
            <a:extLst>
              <a:ext uri="{FF2B5EF4-FFF2-40B4-BE49-F238E27FC236}">
                <a16:creationId xmlns:a16="http://schemas.microsoft.com/office/drawing/2014/main" id="{F4332921-BBA5-981A-0A91-FEB93D05C4DD}"/>
              </a:ext>
            </a:extLst>
          </p:cNvPr>
          <p:cNvSpPr txBox="1"/>
          <p:nvPr/>
        </p:nvSpPr>
        <p:spPr>
          <a:xfrm>
            <a:off x="922653" y="4157601"/>
            <a:ext cx="4483510" cy="2308324"/>
          </a:xfrm>
          <a:prstGeom prst="rect">
            <a:avLst/>
          </a:prstGeom>
          <a:noFill/>
        </p:spPr>
        <p:txBody>
          <a:bodyPr wrap="square" rtlCol="0">
            <a:spAutoFit/>
          </a:bodyPr>
          <a:lstStyle/>
          <a:p>
            <a:r>
              <a:rPr lang="en-GB" dirty="0">
                <a:solidFill>
                  <a:schemeClr val="bg1"/>
                </a:solidFill>
              </a:rPr>
              <a:t>3. Energy and Transportation:</a:t>
            </a:r>
          </a:p>
          <a:p>
            <a:endParaRPr lang="en-GB" dirty="0">
              <a:solidFill>
                <a:schemeClr val="bg1"/>
              </a:solidFill>
            </a:endParaRPr>
          </a:p>
          <a:p>
            <a:r>
              <a:rPr lang="en-GB" dirty="0">
                <a:solidFill>
                  <a:schemeClr val="bg1"/>
                </a:solidFill>
              </a:rPr>
              <a:t>Value Proposition: Alternative energy sources, cost efficiency.</a:t>
            </a:r>
          </a:p>
          <a:p>
            <a:endParaRPr lang="en-GB" dirty="0">
              <a:solidFill>
                <a:schemeClr val="bg1"/>
              </a:solidFill>
            </a:endParaRPr>
          </a:p>
          <a:p>
            <a:r>
              <a:rPr lang="en-GB" dirty="0">
                <a:solidFill>
                  <a:schemeClr val="bg1"/>
                </a:solidFill>
              </a:rPr>
              <a:t>Messaging: "Power up with Carbo Pure. Convert CO2 into valuable fuels, reducing reliance on fossil fuels and cutting costs."</a:t>
            </a:r>
          </a:p>
        </p:txBody>
      </p:sp>
    </p:spTree>
    <p:extLst>
      <p:ext uri="{BB962C8B-B14F-4D97-AF65-F5344CB8AC3E}">
        <p14:creationId xmlns:p14="http://schemas.microsoft.com/office/powerpoint/2010/main" val="1655239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Oil refinery against blue sky">
            <a:extLst>
              <a:ext uri="{FF2B5EF4-FFF2-40B4-BE49-F238E27FC236}">
                <a16:creationId xmlns:a16="http://schemas.microsoft.com/office/drawing/2014/main" id="{393A7A5D-BF97-47D2-8D8C-B4F7632B9577}"/>
              </a:ext>
            </a:extLst>
          </p:cNvPr>
          <p:cNvPicPr>
            <a:picLocks noChangeAspect="1"/>
          </p:cNvPicPr>
          <p:nvPr/>
        </p:nvPicPr>
        <p:blipFill>
          <a:blip r:embed="rId2"/>
          <a:srcRect l="22637" r="14087" b="2"/>
          <a:stretch/>
        </p:blipFill>
        <p:spPr>
          <a:xfrm>
            <a:off x="827088" y="1498600"/>
            <a:ext cx="5260975" cy="467677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grpSp>
        <p:nvGrpSpPr>
          <p:cNvPr id="29" name="Group 28">
            <a:extLst>
              <a:ext uri="{FF2B5EF4-FFF2-40B4-BE49-F238E27FC236}">
                <a16:creationId xmlns:a16="http://schemas.microsoft.com/office/drawing/2014/main" id="{0EAC7AFE-68C0-41EB-A1C7-108E60D7C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8" y="4795537"/>
            <a:ext cx="5260975" cy="1410656"/>
            <a:chOff x="827088" y="4795537"/>
            <a:chExt cx="5260975" cy="1410656"/>
          </a:xfrm>
        </p:grpSpPr>
        <p:sp>
          <p:nvSpPr>
            <p:cNvPr id="30" name="Freeform: Shape 29">
              <a:extLst>
                <a:ext uri="{FF2B5EF4-FFF2-40B4-BE49-F238E27FC236}">
                  <a16:creationId xmlns:a16="http://schemas.microsoft.com/office/drawing/2014/main" id="{127393A7-D6DA-410B-8699-AA56B57BF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8EC44C88-69E3-42EE-86E8-9B45F712B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extBox 1">
            <a:extLst>
              <a:ext uri="{FF2B5EF4-FFF2-40B4-BE49-F238E27FC236}">
                <a16:creationId xmlns:a16="http://schemas.microsoft.com/office/drawing/2014/main" id="{AD52D156-59FE-987B-02F9-441DBC09BA4F}"/>
              </a:ext>
            </a:extLst>
          </p:cNvPr>
          <p:cNvSpPr txBox="1"/>
          <p:nvPr/>
        </p:nvSpPr>
        <p:spPr>
          <a:xfrm>
            <a:off x="6981826" y="3146400"/>
            <a:ext cx="4391024" cy="26820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dirty="0">
                <a:solidFill>
                  <a:schemeClr val="bg1">
                    <a:alpha val="80000"/>
                  </a:schemeClr>
                </a:solidFill>
              </a:rPr>
              <a:t>Carbo Pure is an innovative company in the environmental sector throughout Egypt. Carbo Pure specializes in making use of the industrial smoke rather than leaving it to the atmosphere, Carbo Pure products are sold to many sectors throughout the country like the medical sector, green houses, food and beverage sector and etc.</a:t>
            </a:r>
          </a:p>
        </p:txBody>
      </p:sp>
    </p:spTree>
    <p:extLst>
      <p:ext uri="{BB962C8B-B14F-4D97-AF65-F5344CB8AC3E}">
        <p14:creationId xmlns:p14="http://schemas.microsoft.com/office/powerpoint/2010/main" val="975326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6" name="Oval 15">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Rectangle 22">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6" name="Straight Connector 25">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4" name="Straight Connector 33">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1922B146-57C6-4881-D244-2AC0C724BFC0}"/>
              </a:ext>
            </a:extLst>
          </p:cNvPr>
          <p:cNvSpPr txBox="1"/>
          <p:nvPr/>
        </p:nvSpPr>
        <p:spPr>
          <a:xfrm>
            <a:off x="4890052" y="457200"/>
            <a:ext cx="2266122" cy="369332"/>
          </a:xfrm>
          <a:prstGeom prst="rect">
            <a:avLst/>
          </a:prstGeom>
          <a:noFill/>
        </p:spPr>
        <p:txBody>
          <a:bodyPr wrap="square" rtlCol="0">
            <a:spAutoFit/>
          </a:bodyPr>
          <a:lstStyle/>
          <a:p>
            <a:pPr algn="ctr"/>
            <a:r>
              <a:rPr lang="en-GB" b="1" dirty="0">
                <a:solidFill>
                  <a:schemeClr val="bg1"/>
                </a:solidFill>
              </a:rPr>
              <a:t>Positioning:</a:t>
            </a:r>
          </a:p>
        </p:txBody>
      </p:sp>
      <p:sp>
        <p:nvSpPr>
          <p:cNvPr id="9" name="TextBox 8">
            <a:extLst>
              <a:ext uri="{FF2B5EF4-FFF2-40B4-BE49-F238E27FC236}">
                <a16:creationId xmlns:a16="http://schemas.microsoft.com/office/drawing/2014/main" id="{22C6B550-0E97-C699-ECBC-33CCCA5B37B3}"/>
              </a:ext>
            </a:extLst>
          </p:cNvPr>
          <p:cNvSpPr txBox="1"/>
          <p:nvPr/>
        </p:nvSpPr>
        <p:spPr>
          <a:xfrm>
            <a:off x="806242" y="1017786"/>
            <a:ext cx="4483510" cy="2308324"/>
          </a:xfrm>
          <a:prstGeom prst="rect">
            <a:avLst/>
          </a:prstGeom>
          <a:noFill/>
        </p:spPr>
        <p:txBody>
          <a:bodyPr wrap="square" rtlCol="0">
            <a:spAutoFit/>
          </a:bodyPr>
          <a:lstStyle/>
          <a:p>
            <a:r>
              <a:rPr lang="en-GB" dirty="0">
                <a:solidFill>
                  <a:schemeClr val="bg1"/>
                </a:solidFill>
              </a:rPr>
              <a:t>5. Metal and Steel Industries:</a:t>
            </a:r>
          </a:p>
          <a:p>
            <a:endParaRPr lang="en-GB" dirty="0">
              <a:solidFill>
                <a:schemeClr val="bg1"/>
              </a:solidFill>
            </a:endParaRPr>
          </a:p>
          <a:p>
            <a:r>
              <a:rPr lang="en-GB" dirty="0">
                <a:solidFill>
                  <a:schemeClr val="bg1"/>
                </a:solidFill>
              </a:rPr>
              <a:t> Value Proposition: Process efficiency, cost savings.</a:t>
            </a:r>
          </a:p>
          <a:p>
            <a:pPr marL="342900" indent="-342900">
              <a:buAutoNum type="arabicPeriod"/>
            </a:pPr>
            <a:endParaRPr lang="en-GB" dirty="0">
              <a:solidFill>
                <a:schemeClr val="bg1"/>
              </a:solidFill>
            </a:endParaRPr>
          </a:p>
          <a:p>
            <a:r>
              <a:rPr lang="en-GB" dirty="0">
                <a:solidFill>
                  <a:schemeClr val="bg1"/>
                </a:solidFill>
              </a:rPr>
              <a:t>Messaging: "Forge ahead with Carbo Pure. Improve efficiency and sustainability in your metal and steel operations."</a:t>
            </a:r>
          </a:p>
        </p:txBody>
      </p:sp>
      <p:sp>
        <p:nvSpPr>
          <p:cNvPr id="10" name="TextBox 9">
            <a:extLst>
              <a:ext uri="{FF2B5EF4-FFF2-40B4-BE49-F238E27FC236}">
                <a16:creationId xmlns:a16="http://schemas.microsoft.com/office/drawing/2014/main" id="{B6FFF363-ACEA-2A32-B9DE-B39581C80970}"/>
              </a:ext>
            </a:extLst>
          </p:cNvPr>
          <p:cNvSpPr txBox="1"/>
          <p:nvPr/>
        </p:nvSpPr>
        <p:spPr>
          <a:xfrm>
            <a:off x="6910534" y="1012314"/>
            <a:ext cx="4483510" cy="2308324"/>
          </a:xfrm>
          <a:prstGeom prst="rect">
            <a:avLst/>
          </a:prstGeom>
          <a:noFill/>
        </p:spPr>
        <p:txBody>
          <a:bodyPr wrap="square" rtlCol="0">
            <a:spAutoFit/>
          </a:bodyPr>
          <a:lstStyle/>
          <a:p>
            <a:r>
              <a:rPr lang="en-GB" dirty="0">
                <a:solidFill>
                  <a:schemeClr val="bg1"/>
                </a:solidFill>
              </a:rPr>
              <a:t>6. Groundwater Industry:</a:t>
            </a:r>
          </a:p>
          <a:p>
            <a:endParaRPr lang="en-GB" dirty="0">
              <a:solidFill>
                <a:schemeClr val="bg1"/>
              </a:solidFill>
            </a:endParaRPr>
          </a:p>
          <a:p>
            <a:r>
              <a:rPr lang="en-GB" dirty="0">
                <a:solidFill>
                  <a:schemeClr val="bg1"/>
                </a:solidFill>
              </a:rPr>
              <a:t>Value Proposition: Equipment maintenance, water purification.</a:t>
            </a:r>
          </a:p>
          <a:p>
            <a:endParaRPr lang="en-GB" dirty="0">
              <a:solidFill>
                <a:schemeClr val="bg1"/>
              </a:solidFill>
            </a:endParaRPr>
          </a:p>
          <a:p>
            <a:r>
              <a:rPr lang="en-GB" dirty="0">
                <a:solidFill>
                  <a:schemeClr val="bg1"/>
                </a:solidFill>
              </a:rPr>
              <a:t>Messaging: "Keep your equipment running smoothly with Carbo Pure. Efficient and clean groundwater extraction solutions."</a:t>
            </a:r>
          </a:p>
        </p:txBody>
      </p:sp>
      <p:sp>
        <p:nvSpPr>
          <p:cNvPr id="22" name="TextBox 21">
            <a:extLst>
              <a:ext uri="{FF2B5EF4-FFF2-40B4-BE49-F238E27FC236}">
                <a16:creationId xmlns:a16="http://schemas.microsoft.com/office/drawing/2014/main" id="{25406E5E-C2C9-C885-02D4-6DC1135F12A3}"/>
              </a:ext>
            </a:extLst>
          </p:cNvPr>
          <p:cNvSpPr txBox="1"/>
          <p:nvPr/>
        </p:nvSpPr>
        <p:spPr>
          <a:xfrm>
            <a:off x="6909705" y="3723963"/>
            <a:ext cx="4483510" cy="2308324"/>
          </a:xfrm>
          <a:prstGeom prst="rect">
            <a:avLst/>
          </a:prstGeom>
          <a:noFill/>
        </p:spPr>
        <p:txBody>
          <a:bodyPr wrap="square" rtlCol="0">
            <a:spAutoFit/>
          </a:bodyPr>
          <a:lstStyle/>
          <a:p>
            <a:r>
              <a:rPr lang="en-GB" dirty="0">
                <a:solidFill>
                  <a:schemeClr val="bg1"/>
                </a:solidFill>
              </a:rPr>
              <a:t>8. Rubber Industry:</a:t>
            </a:r>
          </a:p>
          <a:p>
            <a:endParaRPr lang="en-GB" dirty="0">
              <a:solidFill>
                <a:schemeClr val="bg1"/>
              </a:solidFill>
            </a:endParaRPr>
          </a:p>
          <a:p>
            <a:r>
              <a:rPr lang="en-GB" dirty="0">
                <a:solidFill>
                  <a:schemeClr val="bg1"/>
                </a:solidFill>
              </a:rPr>
              <a:t>Value Proposition: Manufacturing efficiency, cost-effective solutions.</a:t>
            </a:r>
          </a:p>
          <a:p>
            <a:endParaRPr lang="en-GB" dirty="0">
              <a:solidFill>
                <a:schemeClr val="bg1"/>
              </a:solidFill>
            </a:endParaRPr>
          </a:p>
          <a:p>
            <a:r>
              <a:rPr lang="en-GB" dirty="0">
                <a:solidFill>
                  <a:schemeClr val="bg1"/>
                </a:solidFill>
              </a:rPr>
              <a:t>Messaging: "Enhance your rubber production with Carbo Pure. Improved efficiency and reduced costs."</a:t>
            </a:r>
          </a:p>
        </p:txBody>
      </p:sp>
      <p:sp>
        <p:nvSpPr>
          <p:cNvPr id="24" name="TextBox 23">
            <a:extLst>
              <a:ext uri="{FF2B5EF4-FFF2-40B4-BE49-F238E27FC236}">
                <a16:creationId xmlns:a16="http://schemas.microsoft.com/office/drawing/2014/main" id="{BF6DD3CA-83DB-B528-1E2A-B5C803C208BE}"/>
              </a:ext>
            </a:extLst>
          </p:cNvPr>
          <p:cNvSpPr txBox="1"/>
          <p:nvPr/>
        </p:nvSpPr>
        <p:spPr>
          <a:xfrm>
            <a:off x="792591" y="3722173"/>
            <a:ext cx="4483510" cy="2308324"/>
          </a:xfrm>
          <a:prstGeom prst="rect">
            <a:avLst/>
          </a:prstGeom>
          <a:noFill/>
        </p:spPr>
        <p:txBody>
          <a:bodyPr wrap="square" rtlCol="0">
            <a:spAutoFit/>
          </a:bodyPr>
          <a:lstStyle/>
          <a:p>
            <a:r>
              <a:rPr lang="en-GB" dirty="0">
                <a:solidFill>
                  <a:schemeClr val="bg1"/>
                </a:solidFill>
              </a:rPr>
              <a:t>7. Green Concrete Industry:</a:t>
            </a:r>
          </a:p>
          <a:p>
            <a:endParaRPr lang="en-GB" dirty="0">
              <a:solidFill>
                <a:schemeClr val="bg1"/>
              </a:solidFill>
            </a:endParaRPr>
          </a:p>
          <a:p>
            <a:r>
              <a:rPr lang="en-GB" dirty="0">
                <a:solidFill>
                  <a:schemeClr val="bg1"/>
                </a:solidFill>
              </a:rPr>
              <a:t>Value Proposition: Improved concrete quality, innovation in construction.</a:t>
            </a:r>
          </a:p>
          <a:p>
            <a:endParaRPr lang="en-GB" dirty="0">
              <a:solidFill>
                <a:schemeClr val="bg1"/>
              </a:solidFill>
            </a:endParaRPr>
          </a:p>
          <a:p>
            <a:r>
              <a:rPr lang="en-GB" dirty="0">
                <a:solidFill>
                  <a:schemeClr val="bg1"/>
                </a:solidFill>
              </a:rPr>
              <a:t>Messaging: "Revolutionize construction with Carbo Pure. Enhanced concrete quality and sustainable building practices."</a:t>
            </a:r>
          </a:p>
        </p:txBody>
      </p:sp>
    </p:spTree>
    <p:extLst>
      <p:ext uri="{BB962C8B-B14F-4D97-AF65-F5344CB8AC3E}">
        <p14:creationId xmlns:p14="http://schemas.microsoft.com/office/powerpoint/2010/main" val="4051548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F4C891B-62D0-4250-AEB7-0F42BAD78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03E21D7-AC0E-8D3C-063C-C06373B84E79}"/>
              </a:ext>
            </a:extLst>
          </p:cNvPr>
          <p:cNvSpPr txBox="1"/>
          <p:nvPr/>
        </p:nvSpPr>
        <p:spPr>
          <a:xfrm>
            <a:off x="1195458" y="2212258"/>
            <a:ext cx="9808067" cy="111350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kern="1200" dirty="0">
                <a:solidFill>
                  <a:schemeClr val="tx1"/>
                </a:solidFill>
                <a:latin typeface="+mj-lt"/>
                <a:ea typeface="+mj-ea"/>
                <a:cs typeface="+mj-cs"/>
              </a:rPr>
              <a:t>General Positioning:</a:t>
            </a:r>
          </a:p>
        </p:txBody>
      </p:sp>
      <p:pic>
        <p:nvPicPr>
          <p:cNvPr id="23" name="Graphic 22" descr="Mining Tools">
            <a:extLst>
              <a:ext uri="{FF2B5EF4-FFF2-40B4-BE49-F238E27FC236}">
                <a16:creationId xmlns:a16="http://schemas.microsoft.com/office/drawing/2014/main" id="{6F730BD0-6570-2D69-84AF-7BAA923FA1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8389" y="1122553"/>
            <a:ext cx="995221" cy="995221"/>
          </a:xfrm>
          <a:prstGeom prst="rect">
            <a:avLst/>
          </a:prstGeom>
        </p:spPr>
      </p:pic>
      <p:sp>
        <p:nvSpPr>
          <p:cNvPr id="5" name="TextBox 4">
            <a:extLst>
              <a:ext uri="{FF2B5EF4-FFF2-40B4-BE49-F238E27FC236}">
                <a16:creationId xmlns:a16="http://schemas.microsoft.com/office/drawing/2014/main" id="{BE761A2F-4D9B-B63E-42FF-22337626F777}"/>
              </a:ext>
            </a:extLst>
          </p:cNvPr>
          <p:cNvSpPr txBox="1"/>
          <p:nvPr/>
        </p:nvSpPr>
        <p:spPr>
          <a:xfrm>
            <a:off x="1195459" y="3532240"/>
            <a:ext cx="9804575" cy="2596847"/>
          </a:xfrm>
          <a:prstGeom prst="rect">
            <a:avLst/>
          </a:prstGeom>
        </p:spPr>
        <p:txBody>
          <a:bodyPr vert="horz" lIns="91440" tIns="45720" rIns="91440" bIns="45720" rtlCol="0" anchor="t">
            <a:normAutofit/>
          </a:bodyPr>
          <a:lstStyle/>
          <a:p>
            <a:pPr marL="285750" indent="-228600" algn="ctr">
              <a:lnSpc>
                <a:spcPct val="90000"/>
              </a:lnSpc>
              <a:spcAft>
                <a:spcPts val="600"/>
              </a:spcAft>
              <a:buFont typeface="Arial" panose="020B0604020202020204" pitchFamily="34" charset="0"/>
              <a:buChar char="•"/>
            </a:pPr>
            <a:r>
              <a:rPr lang="en-US" sz="2000" dirty="0"/>
              <a:t>Innovative and Sustainable: Leveraging cutting-edge technology to support a circular economy.</a:t>
            </a:r>
          </a:p>
          <a:p>
            <a:pPr marL="285750" indent="-228600" algn="ctr">
              <a:lnSpc>
                <a:spcPct val="90000"/>
              </a:lnSpc>
              <a:spcAft>
                <a:spcPts val="600"/>
              </a:spcAft>
              <a:buFont typeface="Arial" panose="020B0604020202020204" pitchFamily="34" charset="0"/>
              <a:buChar char="•"/>
            </a:pPr>
            <a:r>
              <a:rPr lang="en-US" sz="2000" dirty="0"/>
              <a:t>Cost-Effective Solutions: Competitive pricing through the use of recycled CO2.</a:t>
            </a:r>
          </a:p>
          <a:p>
            <a:pPr marL="285750" indent="-228600" algn="ctr">
              <a:lnSpc>
                <a:spcPct val="90000"/>
              </a:lnSpc>
              <a:spcAft>
                <a:spcPts val="600"/>
              </a:spcAft>
              <a:buFont typeface="Arial" panose="020B0604020202020204" pitchFamily="34" charset="0"/>
              <a:buChar char="•"/>
            </a:pPr>
            <a:r>
              <a:rPr lang="en-US" sz="2000" dirty="0"/>
              <a:t>Environmental Impact: Contributing to global sustainability goals and regulatory requirements.</a:t>
            </a:r>
          </a:p>
        </p:txBody>
      </p:sp>
    </p:spTree>
    <p:extLst>
      <p:ext uri="{BB962C8B-B14F-4D97-AF65-F5344CB8AC3E}">
        <p14:creationId xmlns:p14="http://schemas.microsoft.com/office/powerpoint/2010/main" val="2586305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0A9ACDE7-492C-982B-D752-8CC775A81AF9}"/>
              </a:ext>
            </a:extLst>
          </p:cNvPr>
          <p:cNvPicPr>
            <a:picLocks noChangeAspect="1"/>
          </p:cNvPicPr>
          <p:nvPr/>
        </p:nvPicPr>
        <p:blipFill>
          <a:blip r:embed="rId2">
            <a:duotone>
              <a:schemeClr val="bg2">
                <a:shade val="45000"/>
                <a:satMod val="135000"/>
              </a:schemeClr>
              <a:prstClr val="white"/>
            </a:duotone>
          </a:blip>
          <a:srcRect t="17582"/>
          <a:stretch/>
        </p:blipFill>
        <p:spPr>
          <a:xfrm>
            <a:off x="20" y="10"/>
            <a:ext cx="12191980" cy="6857990"/>
          </a:xfrm>
          <a:prstGeom prst="rect">
            <a:avLst/>
          </a:prstGeom>
        </p:spPr>
      </p:pic>
      <p:sp>
        <p:nvSpPr>
          <p:cNvPr id="74" name="Rectangle 7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2F23B07E-1DFF-7FFE-0437-7F3E8B9FB257}"/>
              </a:ext>
            </a:extLst>
          </p:cNvPr>
          <p:cNvSpPr txBox="1"/>
          <p:nvPr/>
        </p:nvSpPr>
        <p:spPr>
          <a:xfrm>
            <a:off x="827088" y="1641752"/>
            <a:ext cx="3527425" cy="436693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kern="1200" dirty="0">
                <a:latin typeface="+mj-lt"/>
                <a:ea typeface="+mj-ea"/>
                <a:cs typeface="+mj-cs"/>
              </a:rPr>
              <a:t>Strengths:</a:t>
            </a:r>
          </a:p>
        </p:txBody>
      </p:sp>
      <p:graphicFrame>
        <p:nvGraphicFramePr>
          <p:cNvPr id="68" name="TextBox 64">
            <a:extLst>
              <a:ext uri="{FF2B5EF4-FFF2-40B4-BE49-F238E27FC236}">
                <a16:creationId xmlns:a16="http://schemas.microsoft.com/office/drawing/2014/main" id="{62F21C8E-A98E-7635-19CA-8B2E29FD58CF}"/>
              </a:ext>
            </a:extLst>
          </p:cNvPr>
          <p:cNvGraphicFramePr/>
          <p:nvPr>
            <p:extLst>
              <p:ext uri="{D42A27DB-BD31-4B8C-83A1-F6EECF244321}">
                <p14:modId xmlns:p14="http://schemas.microsoft.com/office/powerpoint/2010/main" val="583336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7176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8" name="Freeform: Shape 3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6" name="Rectangle 25">
            <a:extLst>
              <a:ext uri="{FF2B5EF4-FFF2-40B4-BE49-F238E27FC236}">
                <a16:creationId xmlns:a16="http://schemas.microsoft.com/office/drawing/2014/main" id="{6F4C891B-62D0-4250-AEB7-0F42BAD78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180" y="643467"/>
            <a:ext cx="9901640" cy="55710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Graphic 29" descr="Dumbbell">
            <a:extLst>
              <a:ext uri="{FF2B5EF4-FFF2-40B4-BE49-F238E27FC236}">
                <a16:creationId xmlns:a16="http://schemas.microsoft.com/office/drawing/2014/main" id="{8188317F-9C5E-B20D-93D7-3D2D1815D6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3006" y="1555368"/>
            <a:ext cx="808463" cy="808463"/>
          </a:xfrm>
          <a:prstGeom prst="rect">
            <a:avLst/>
          </a:prstGeom>
        </p:spPr>
      </p:pic>
      <p:sp>
        <p:nvSpPr>
          <p:cNvPr id="18" name="TextBox 17">
            <a:extLst>
              <a:ext uri="{FF2B5EF4-FFF2-40B4-BE49-F238E27FC236}">
                <a16:creationId xmlns:a16="http://schemas.microsoft.com/office/drawing/2014/main" id="{CD267C30-9183-B2E0-4086-5831987CCBD7}"/>
              </a:ext>
            </a:extLst>
          </p:cNvPr>
          <p:cNvSpPr txBox="1"/>
          <p:nvPr/>
        </p:nvSpPr>
        <p:spPr>
          <a:xfrm>
            <a:off x="2271794" y="1308765"/>
            <a:ext cx="2849808" cy="796098"/>
          </a:xfrm>
          <a:prstGeom prst="rect">
            <a:avLst/>
          </a:prstGeom>
        </p:spPr>
        <p:txBody>
          <a:bodyPr vert="horz" lIns="91440" tIns="45720" rIns="91440" bIns="45720" rtlCol="0" anchor="b">
            <a:normAutofit/>
          </a:bodyPr>
          <a:lstStyle/>
          <a:p>
            <a:pPr algn="r" defTabSz="740664">
              <a:lnSpc>
                <a:spcPct val="90000"/>
              </a:lnSpc>
              <a:spcBef>
                <a:spcPct val="0"/>
              </a:spcBef>
              <a:spcAft>
                <a:spcPts val="486"/>
              </a:spcAft>
            </a:pPr>
            <a:r>
              <a:rPr lang="en-US" sz="1700" kern="1200" dirty="0">
                <a:solidFill>
                  <a:schemeClr val="tx1"/>
                </a:solidFill>
                <a:latin typeface="+mj-lt"/>
                <a:ea typeface="+mj-ea"/>
                <a:cs typeface="+mj-cs"/>
              </a:rPr>
              <a:t>Weaknesses:</a:t>
            </a:r>
            <a:endParaRPr lang="en-US" sz="1700" kern="1200" dirty="0">
              <a:latin typeface="+mj-lt"/>
              <a:ea typeface="+mj-ea"/>
              <a:cs typeface="+mj-cs"/>
            </a:endParaRPr>
          </a:p>
        </p:txBody>
      </p:sp>
      <p:sp>
        <p:nvSpPr>
          <p:cNvPr id="20" name="TextBox 19">
            <a:extLst>
              <a:ext uri="{FF2B5EF4-FFF2-40B4-BE49-F238E27FC236}">
                <a16:creationId xmlns:a16="http://schemas.microsoft.com/office/drawing/2014/main" id="{B9DED31C-0CA5-E31C-D3B8-2E545E040FE5}"/>
              </a:ext>
            </a:extLst>
          </p:cNvPr>
          <p:cNvSpPr txBox="1"/>
          <p:nvPr/>
        </p:nvSpPr>
        <p:spPr>
          <a:xfrm>
            <a:off x="2234572" y="2241454"/>
            <a:ext cx="2918155" cy="1515415"/>
          </a:xfrm>
          <a:prstGeom prst="rect">
            <a:avLst/>
          </a:prstGeom>
          <a:noFill/>
        </p:spPr>
        <p:txBody>
          <a:bodyPr wrap="square" rtlCol="0">
            <a:spAutoFit/>
          </a:bodyPr>
          <a:lstStyle/>
          <a:p>
            <a:pPr marL="231458" indent="-231458" defTabSz="740664">
              <a:spcAft>
                <a:spcPts val="600"/>
              </a:spcAft>
              <a:buFont typeface="Arial" panose="020B0604020202020204" pitchFamily="34" charset="0"/>
              <a:buChar char="•"/>
            </a:pPr>
            <a:r>
              <a:rPr lang="en-GB" sz="1458" kern="1200" dirty="0">
                <a:solidFill>
                  <a:schemeClr val="tx1"/>
                </a:solidFill>
                <a:latin typeface="+mn-lt"/>
                <a:ea typeface="+mn-ea"/>
                <a:cs typeface="+mn-cs"/>
              </a:rPr>
              <a:t>High Production Costs:</a:t>
            </a:r>
          </a:p>
          <a:p>
            <a:pPr marL="231458" indent="-231458" defTabSz="740664">
              <a:spcAft>
                <a:spcPts val="600"/>
              </a:spcAft>
              <a:buFont typeface="Arial" panose="020B0604020202020204" pitchFamily="34" charset="0"/>
              <a:buChar char="•"/>
            </a:pPr>
            <a:r>
              <a:rPr lang="en-GB" sz="1458" kern="1200" dirty="0">
                <a:solidFill>
                  <a:schemeClr val="tx1"/>
                </a:solidFill>
                <a:latin typeface="+mn-lt"/>
                <a:ea typeface="+mn-ea"/>
                <a:cs typeface="+mn-cs"/>
              </a:rPr>
              <a:t>Solution: Seek solutions to reduce production costs such as improving processes and seeking government funding and support.</a:t>
            </a:r>
            <a:endParaRPr lang="en-GB" dirty="0"/>
          </a:p>
        </p:txBody>
      </p:sp>
      <p:sp>
        <p:nvSpPr>
          <p:cNvPr id="21" name="TextBox 20">
            <a:extLst>
              <a:ext uri="{FF2B5EF4-FFF2-40B4-BE49-F238E27FC236}">
                <a16:creationId xmlns:a16="http://schemas.microsoft.com/office/drawing/2014/main" id="{806D385A-FFF5-C839-8C9A-D485D0EBCB6E}"/>
              </a:ext>
            </a:extLst>
          </p:cNvPr>
          <p:cNvSpPr txBox="1"/>
          <p:nvPr/>
        </p:nvSpPr>
        <p:spPr>
          <a:xfrm>
            <a:off x="5577434" y="2220468"/>
            <a:ext cx="2918155" cy="1739772"/>
          </a:xfrm>
          <a:prstGeom prst="rect">
            <a:avLst/>
          </a:prstGeom>
          <a:noFill/>
        </p:spPr>
        <p:txBody>
          <a:bodyPr wrap="square" rtlCol="0">
            <a:spAutoFit/>
          </a:bodyPr>
          <a:lstStyle/>
          <a:p>
            <a:pPr marL="231458" indent="-231458" defTabSz="740664">
              <a:spcAft>
                <a:spcPts val="600"/>
              </a:spcAft>
              <a:buFont typeface="Arial" panose="020B0604020202020204" pitchFamily="34" charset="0"/>
              <a:buChar char="•"/>
            </a:pPr>
            <a:r>
              <a:rPr lang="en-GB" sz="1458" kern="1200" dirty="0">
                <a:solidFill>
                  <a:schemeClr val="tx1"/>
                </a:solidFill>
                <a:latin typeface="+mn-lt"/>
                <a:ea typeface="+mn-ea"/>
                <a:cs typeface="+mn-cs"/>
              </a:rPr>
              <a:t>Lack of Awareness of Technology:</a:t>
            </a:r>
          </a:p>
          <a:p>
            <a:pPr marL="231458" indent="-231458" defTabSz="740664">
              <a:spcAft>
                <a:spcPts val="600"/>
              </a:spcAft>
              <a:buFont typeface="Arial" panose="020B0604020202020204" pitchFamily="34" charset="0"/>
              <a:buChar char="•"/>
            </a:pPr>
            <a:r>
              <a:rPr lang="en-GB" sz="1458" kern="1200" dirty="0">
                <a:solidFill>
                  <a:schemeClr val="tx1"/>
                </a:solidFill>
                <a:latin typeface="+mn-lt"/>
                <a:ea typeface="+mn-ea"/>
                <a:cs typeface="+mn-cs"/>
              </a:rPr>
              <a:t>Solution: Intensify marketing and awareness campaigns to increase understanding of the technology and environmental benefits.</a:t>
            </a:r>
            <a:endParaRPr lang="en-GB" dirty="0"/>
          </a:p>
        </p:txBody>
      </p:sp>
      <p:sp>
        <p:nvSpPr>
          <p:cNvPr id="22" name="TextBox 21">
            <a:extLst>
              <a:ext uri="{FF2B5EF4-FFF2-40B4-BE49-F238E27FC236}">
                <a16:creationId xmlns:a16="http://schemas.microsoft.com/office/drawing/2014/main" id="{A476D3BE-E55A-0DF1-712E-E4210BC8824A}"/>
              </a:ext>
            </a:extLst>
          </p:cNvPr>
          <p:cNvSpPr txBox="1"/>
          <p:nvPr/>
        </p:nvSpPr>
        <p:spPr>
          <a:xfrm>
            <a:off x="2256072" y="3703740"/>
            <a:ext cx="2918155" cy="1291059"/>
          </a:xfrm>
          <a:prstGeom prst="rect">
            <a:avLst/>
          </a:prstGeom>
          <a:noFill/>
        </p:spPr>
        <p:txBody>
          <a:bodyPr wrap="square" rtlCol="0">
            <a:spAutoFit/>
          </a:bodyPr>
          <a:lstStyle/>
          <a:p>
            <a:pPr marL="231458" indent="-231458" defTabSz="740664">
              <a:spcAft>
                <a:spcPts val="600"/>
              </a:spcAft>
              <a:buFont typeface="Arial" panose="020B0604020202020204" pitchFamily="34" charset="0"/>
              <a:buChar char="•"/>
            </a:pPr>
            <a:r>
              <a:rPr lang="en-GB" sz="1458" kern="1200" dirty="0">
                <a:solidFill>
                  <a:schemeClr val="tx1"/>
                </a:solidFill>
                <a:latin typeface="+mn-lt"/>
                <a:ea typeface="+mn-ea"/>
                <a:cs typeface="+mn-cs"/>
              </a:rPr>
              <a:t>Operational Challenges:</a:t>
            </a:r>
          </a:p>
          <a:p>
            <a:pPr marL="231458" indent="-231458" defTabSz="740664">
              <a:spcAft>
                <a:spcPts val="600"/>
              </a:spcAft>
              <a:buFont typeface="Arial" panose="020B0604020202020204" pitchFamily="34" charset="0"/>
              <a:buChar char="•"/>
            </a:pPr>
            <a:r>
              <a:rPr lang="en-GB" sz="1458" kern="1200" dirty="0">
                <a:solidFill>
                  <a:schemeClr val="tx1"/>
                </a:solidFill>
                <a:latin typeface="+mn-lt"/>
                <a:ea typeface="+mn-ea"/>
                <a:cs typeface="+mn-cs"/>
              </a:rPr>
              <a:t>Solution: Continuous training for staff and improving operations management to ensure efficiency and safety.</a:t>
            </a:r>
            <a:endParaRPr lang="en-GB" dirty="0"/>
          </a:p>
        </p:txBody>
      </p:sp>
    </p:spTree>
    <p:extLst>
      <p:ext uri="{BB962C8B-B14F-4D97-AF65-F5344CB8AC3E}">
        <p14:creationId xmlns:p14="http://schemas.microsoft.com/office/powerpoint/2010/main" val="3884504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F062FEE7-8565-8F83-FC95-6461A822DBF1}"/>
              </a:ext>
            </a:extLst>
          </p:cNvPr>
          <p:cNvSpPr txBox="1"/>
          <p:nvPr/>
        </p:nvSpPr>
        <p:spPr>
          <a:xfrm>
            <a:off x="493755" y="618246"/>
            <a:ext cx="4353116" cy="435011"/>
          </a:xfrm>
          <a:prstGeom prst="rect">
            <a:avLst/>
          </a:prstGeom>
        </p:spPr>
        <p:txBody>
          <a:bodyPr vert="horz" lIns="91440" tIns="45720" rIns="91440" bIns="45720" rtlCol="0" anchor="t">
            <a:normAutofit/>
          </a:bodyPr>
          <a:lstStyle/>
          <a:p>
            <a:pPr indent="-228600">
              <a:lnSpc>
                <a:spcPct val="90000"/>
              </a:lnSpc>
              <a:spcBef>
                <a:spcPct val="0"/>
              </a:spcBef>
              <a:spcAft>
                <a:spcPts val="600"/>
              </a:spcAft>
              <a:buFont typeface="Arial" panose="020B0604020202020204" pitchFamily="34" charset="0"/>
              <a:buChar char="•"/>
            </a:pPr>
            <a:r>
              <a:rPr lang="en-US" sz="2000" dirty="0">
                <a:solidFill>
                  <a:schemeClr val="bg1"/>
                </a:solidFill>
              </a:rPr>
              <a:t>Opportunities:</a:t>
            </a:r>
          </a:p>
        </p:txBody>
      </p:sp>
      <p:pic>
        <p:nvPicPr>
          <p:cNvPr id="6" name="Graphic 5" descr="Trophy">
            <a:extLst>
              <a:ext uri="{FF2B5EF4-FFF2-40B4-BE49-F238E27FC236}">
                <a16:creationId xmlns:a16="http://schemas.microsoft.com/office/drawing/2014/main" id="{19E2833A-D736-7C73-DBD9-0D44F99190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1801" y="1053257"/>
            <a:ext cx="4797056" cy="4797056"/>
          </a:xfrm>
          <a:prstGeom prst="rect">
            <a:avLst/>
          </a:prstGeom>
        </p:spPr>
      </p:pic>
      <p:sp>
        <p:nvSpPr>
          <p:cNvPr id="3" name="TextBox 2">
            <a:extLst>
              <a:ext uri="{FF2B5EF4-FFF2-40B4-BE49-F238E27FC236}">
                <a16:creationId xmlns:a16="http://schemas.microsoft.com/office/drawing/2014/main" id="{DC43B2D1-CFAA-7AF3-4D9D-700962120179}"/>
              </a:ext>
            </a:extLst>
          </p:cNvPr>
          <p:cNvSpPr txBox="1"/>
          <p:nvPr/>
        </p:nvSpPr>
        <p:spPr>
          <a:xfrm>
            <a:off x="493755" y="1357065"/>
            <a:ext cx="4180949" cy="1477328"/>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Increasing Demand for Environmental Solutions:</a:t>
            </a:r>
          </a:p>
          <a:p>
            <a:pPr marL="285750" indent="-285750">
              <a:buFont typeface="Arial" panose="020B0604020202020204" pitchFamily="34" charset="0"/>
              <a:buChar char="•"/>
            </a:pPr>
            <a:r>
              <a:rPr lang="en-GB" dirty="0">
                <a:solidFill>
                  <a:schemeClr val="bg1"/>
                </a:solidFill>
              </a:rPr>
              <a:t>Solution: Leverage the growing demand for sustainable products and services to expand the market.</a:t>
            </a:r>
          </a:p>
        </p:txBody>
      </p:sp>
      <p:sp>
        <p:nvSpPr>
          <p:cNvPr id="4" name="TextBox 3">
            <a:extLst>
              <a:ext uri="{FF2B5EF4-FFF2-40B4-BE49-F238E27FC236}">
                <a16:creationId xmlns:a16="http://schemas.microsoft.com/office/drawing/2014/main" id="{2795FDD7-E580-1B68-48E1-1ED16A022090}"/>
              </a:ext>
            </a:extLst>
          </p:cNvPr>
          <p:cNvSpPr txBox="1"/>
          <p:nvPr/>
        </p:nvSpPr>
        <p:spPr>
          <a:xfrm>
            <a:off x="493755" y="3138201"/>
            <a:ext cx="4180949" cy="1200329"/>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Strategic Partnerships:</a:t>
            </a:r>
          </a:p>
          <a:p>
            <a:pPr marL="285750" indent="-285750">
              <a:buFont typeface="Arial" panose="020B0604020202020204" pitchFamily="34" charset="0"/>
              <a:buChar char="•"/>
            </a:pPr>
            <a:r>
              <a:rPr lang="en-GB" dirty="0">
                <a:solidFill>
                  <a:schemeClr val="bg1"/>
                </a:solidFill>
              </a:rPr>
              <a:t>Solution: Build partnerships with environmental and industrial institutions to broaden the impact.</a:t>
            </a:r>
          </a:p>
        </p:txBody>
      </p:sp>
      <p:sp>
        <p:nvSpPr>
          <p:cNvPr id="5" name="TextBox 4">
            <a:extLst>
              <a:ext uri="{FF2B5EF4-FFF2-40B4-BE49-F238E27FC236}">
                <a16:creationId xmlns:a16="http://schemas.microsoft.com/office/drawing/2014/main" id="{1323B60A-6C05-0A9D-798F-AE1FC99590A3}"/>
              </a:ext>
            </a:extLst>
          </p:cNvPr>
          <p:cNvSpPr txBox="1"/>
          <p:nvPr/>
        </p:nvSpPr>
        <p:spPr>
          <a:xfrm>
            <a:off x="493754" y="4642338"/>
            <a:ext cx="4180949" cy="1477328"/>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Product Innovation:</a:t>
            </a:r>
          </a:p>
          <a:p>
            <a:pPr marL="285750" indent="-285750">
              <a:buFont typeface="Arial" panose="020B0604020202020204" pitchFamily="34" charset="0"/>
              <a:buChar char="•"/>
            </a:pPr>
            <a:r>
              <a:rPr lang="en-GB" dirty="0">
                <a:solidFill>
                  <a:schemeClr val="bg1"/>
                </a:solidFill>
              </a:rPr>
              <a:t>Solution: Develop new products using extracted materials such as CO2 and hydrogen to meet diverse market needs.</a:t>
            </a:r>
          </a:p>
        </p:txBody>
      </p:sp>
    </p:spTree>
    <p:extLst>
      <p:ext uri="{BB962C8B-B14F-4D97-AF65-F5344CB8AC3E}">
        <p14:creationId xmlns:p14="http://schemas.microsoft.com/office/powerpoint/2010/main" val="1754475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6" name="Graphic 5" descr="Radioactive">
            <a:extLst>
              <a:ext uri="{FF2B5EF4-FFF2-40B4-BE49-F238E27FC236}">
                <a16:creationId xmlns:a16="http://schemas.microsoft.com/office/drawing/2014/main" id="{049A34B2-F443-A545-728F-9F11BD896C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46" y="595726"/>
            <a:ext cx="5666547" cy="5666547"/>
          </a:xfrm>
          <a:prstGeom prst="rect">
            <a:avLst/>
          </a:prstGeom>
        </p:spPr>
      </p:pic>
      <p:cxnSp>
        <p:nvCxnSpPr>
          <p:cNvPr id="23" name="Straight Connector 2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78094DA-401D-5B70-34D6-165EBA88DAD2}"/>
              </a:ext>
            </a:extLst>
          </p:cNvPr>
          <p:cNvSpPr txBox="1"/>
          <p:nvPr/>
        </p:nvSpPr>
        <p:spPr>
          <a:xfrm>
            <a:off x="6527800" y="1909192"/>
            <a:ext cx="4713997" cy="3647710"/>
          </a:xfrm>
          <a:prstGeom prst="rect">
            <a:avLst/>
          </a:prstGeom>
        </p:spPr>
        <p:txBody>
          <a:bodyPr vert="horz" lIns="91440" tIns="45720" rIns="91440" bIns="45720" rtlCol="0">
            <a:normAutofit/>
          </a:bodyPr>
          <a:lstStyle/>
          <a:p>
            <a:pPr indent="-228600">
              <a:lnSpc>
                <a:spcPct val="90000"/>
              </a:lnSpc>
              <a:spcBef>
                <a:spcPct val="0"/>
              </a:spcBef>
              <a:spcAft>
                <a:spcPts val="600"/>
              </a:spcAft>
              <a:buFont typeface="Arial" panose="020B0604020202020204" pitchFamily="34" charset="0"/>
              <a:buChar char="•"/>
            </a:pPr>
            <a:r>
              <a:rPr lang="en-US" sz="2000" dirty="0">
                <a:solidFill>
                  <a:schemeClr val="bg1"/>
                </a:solidFill>
              </a:rPr>
              <a:t>Threats:</a:t>
            </a:r>
          </a:p>
        </p:txBody>
      </p:sp>
      <p:cxnSp>
        <p:nvCxnSpPr>
          <p:cNvPr id="25" name="Straight Connector 2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C868E67-88B8-EFA0-2F65-7B9D29C3E78F}"/>
              </a:ext>
            </a:extLst>
          </p:cNvPr>
          <p:cNvSpPr txBox="1"/>
          <p:nvPr/>
        </p:nvSpPr>
        <p:spPr>
          <a:xfrm>
            <a:off x="6527801" y="2575437"/>
            <a:ext cx="4180949" cy="1200329"/>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Changing Environmental Regulations:</a:t>
            </a:r>
          </a:p>
          <a:p>
            <a:pPr marL="285750" indent="-285750">
              <a:buFont typeface="Arial" panose="020B0604020202020204" pitchFamily="34" charset="0"/>
              <a:buChar char="•"/>
            </a:pPr>
            <a:r>
              <a:rPr lang="en-GB" dirty="0">
                <a:solidFill>
                  <a:schemeClr val="bg1"/>
                </a:solidFill>
              </a:rPr>
              <a:t>Solution: Constantly monitor environmental regulations and adjust strategies to comply with them.</a:t>
            </a:r>
          </a:p>
        </p:txBody>
      </p:sp>
      <p:sp>
        <p:nvSpPr>
          <p:cNvPr id="4" name="TextBox 3">
            <a:extLst>
              <a:ext uri="{FF2B5EF4-FFF2-40B4-BE49-F238E27FC236}">
                <a16:creationId xmlns:a16="http://schemas.microsoft.com/office/drawing/2014/main" id="{2B044179-9966-AF56-F15E-B5BDE7A96F27}"/>
              </a:ext>
            </a:extLst>
          </p:cNvPr>
          <p:cNvSpPr txBox="1"/>
          <p:nvPr/>
        </p:nvSpPr>
        <p:spPr>
          <a:xfrm>
            <a:off x="6527800" y="4079574"/>
            <a:ext cx="4180949" cy="1477328"/>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Competition from Alternative Technologies:</a:t>
            </a:r>
          </a:p>
          <a:p>
            <a:pPr marL="285750" indent="-285750">
              <a:buFont typeface="Arial" panose="020B0604020202020204" pitchFamily="34" charset="0"/>
              <a:buChar char="•"/>
            </a:pPr>
            <a:r>
              <a:rPr lang="en-GB" dirty="0">
                <a:solidFill>
                  <a:schemeClr val="bg1"/>
                </a:solidFill>
              </a:rPr>
              <a:t>Solution: Focus on continuous innovation and improving technology to maintain a competitive edge.</a:t>
            </a:r>
          </a:p>
        </p:txBody>
      </p:sp>
    </p:spTree>
    <p:extLst>
      <p:ext uri="{BB962C8B-B14F-4D97-AF65-F5344CB8AC3E}">
        <p14:creationId xmlns:p14="http://schemas.microsoft.com/office/powerpoint/2010/main" val="3816057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48AB4F4-8950-ADAE-72D7-95528015B38A}"/>
              </a:ext>
            </a:extLst>
          </p:cNvPr>
          <p:cNvSpPr txBox="1"/>
          <p:nvPr/>
        </p:nvSpPr>
        <p:spPr>
          <a:xfrm>
            <a:off x="838201" y="3146400"/>
            <a:ext cx="4394200" cy="24543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solidFill>
                  <a:schemeClr val="bg1">
                    <a:alpha val="80000"/>
                  </a:schemeClr>
                </a:solidFill>
              </a:rPr>
              <a:t>Carbo Pure will solve 60%~70% of the environmental problems caused by industrial smoke emissions, by capturing and restoring the industrial smoke to different useful gases to be used by other industrial sectors and medical sectors.</a:t>
            </a:r>
          </a:p>
        </p:txBody>
      </p:sp>
      <p:pic>
        <p:nvPicPr>
          <p:cNvPr id="39" name="Picture 38" descr="Smoke stacks at a factory against a blue sky">
            <a:extLst>
              <a:ext uri="{FF2B5EF4-FFF2-40B4-BE49-F238E27FC236}">
                <a16:creationId xmlns:a16="http://schemas.microsoft.com/office/drawing/2014/main" id="{2B469DCF-4793-5428-288D-122566A6CB2B}"/>
              </a:ext>
            </a:extLst>
          </p:cNvPr>
          <p:cNvPicPr>
            <a:picLocks noChangeAspect="1"/>
          </p:cNvPicPr>
          <p:nvPr/>
        </p:nvPicPr>
        <p:blipFill>
          <a:blip r:embed="rId2"/>
          <a:srcRect l="35511" r="4626"/>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46" name="Group 45">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47" name="Freeform: Shape 46">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Freeform: Shape 47">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1372133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A beaker with a red liquid in it&#10;&#10;Description automatically generated">
            <a:extLst>
              <a:ext uri="{FF2B5EF4-FFF2-40B4-BE49-F238E27FC236}">
                <a16:creationId xmlns:a16="http://schemas.microsoft.com/office/drawing/2014/main" id="{7367B8A8-214A-3BED-D141-6D171C9582F1}"/>
              </a:ext>
            </a:extLst>
          </p:cNvPr>
          <p:cNvPicPr>
            <a:picLocks noChangeAspect="1"/>
          </p:cNvPicPr>
          <p:nvPr/>
        </p:nvPicPr>
        <p:blipFill>
          <a:blip r:embed="rId2"/>
          <a:stretch/>
        </p:blipFill>
        <p:spPr>
          <a:xfrm>
            <a:off x="835024" y="2239438"/>
            <a:ext cx="5260976" cy="2959299"/>
          </a:xfrm>
          <a:prstGeom prst="rect">
            <a:avLst/>
          </a:prstGeom>
        </p:spPr>
      </p:pic>
      <p:sp>
        <p:nvSpPr>
          <p:cNvPr id="2" name="TextBox 1">
            <a:extLst>
              <a:ext uri="{FF2B5EF4-FFF2-40B4-BE49-F238E27FC236}">
                <a16:creationId xmlns:a16="http://schemas.microsoft.com/office/drawing/2014/main" id="{2D80C3B1-2AAC-8553-0072-01043EBC2D1E}"/>
              </a:ext>
            </a:extLst>
          </p:cNvPr>
          <p:cNvSpPr txBox="1"/>
          <p:nvPr/>
        </p:nvSpPr>
        <p:spPr>
          <a:xfrm>
            <a:off x="6981824" y="3146400"/>
            <a:ext cx="4391025" cy="24543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solidFill>
                  <a:schemeClr val="bg1">
                    <a:alpha val="80000"/>
                  </a:schemeClr>
                </a:solidFill>
              </a:rPr>
              <a:t>Carbo Pure will make its revenue through the sales of dry ice, hydrogen, carbon and oxygen</a:t>
            </a:r>
          </a:p>
        </p:txBody>
      </p:sp>
    </p:spTree>
    <p:extLst>
      <p:ext uri="{BB962C8B-B14F-4D97-AF65-F5344CB8AC3E}">
        <p14:creationId xmlns:p14="http://schemas.microsoft.com/office/powerpoint/2010/main" val="3890448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BE3092D-4105-4026-9B66-A0011E0CA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9759409-BDF8-4BFD-9AF3-4B5C04C2A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7818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93282D3-B36D-9C16-7530-FA5B87668E49}"/>
              </a:ext>
            </a:extLst>
          </p:cNvPr>
          <p:cNvSpPr txBox="1"/>
          <p:nvPr/>
        </p:nvSpPr>
        <p:spPr>
          <a:xfrm>
            <a:off x="871443" y="685800"/>
            <a:ext cx="5038916" cy="147466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200" kern="1200" dirty="0">
                <a:solidFill>
                  <a:schemeClr val="bg1">
                    <a:alpha val="60000"/>
                  </a:schemeClr>
                </a:solidFill>
                <a:latin typeface="+mj-lt"/>
                <a:ea typeface="+mj-ea"/>
                <a:cs typeface="+mj-cs"/>
              </a:rPr>
              <a:t>Our vision: </a:t>
            </a:r>
          </a:p>
        </p:txBody>
      </p:sp>
      <p:sp>
        <p:nvSpPr>
          <p:cNvPr id="3" name="TextBox 2">
            <a:extLst>
              <a:ext uri="{FF2B5EF4-FFF2-40B4-BE49-F238E27FC236}">
                <a16:creationId xmlns:a16="http://schemas.microsoft.com/office/drawing/2014/main" id="{1F15FA88-5554-22F9-303B-BDE266832912}"/>
              </a:ext>
            </a:extLst>
          </p:cNvPr>
          <p:cNvSpPr txBox="1"/>
          <p:nvPr/>
        </p:nvSpPr>
        <p:spPr>
          <a:xfrm>
            <a:off x="871443" y="2458094"/>
            <a:ext cx="5038916" cy="371410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solidFill>
                  <a:schemeClr val="bg1"/>
                </a:solidFill>
              </a:rPr>
              <a:t>"Creating a sustainable environment": Our vision is to reduce carbon emissions from industries to solve global warming and decrease air pollution by transforming industrial air wastes to useful gases for different sectors benefiting the environment and the economy. we envision cleaner air for better way of life.</a:t>
            </a:r>
          </a:p>
        </p:txBody>
      </p:sp>
      <p:pic>
        <p:nvPicPr>
          <p:cNvPr id="6" name="Graphic 5" descr="Eye">
            <a:extLst>
              <a:ext uri="{FF2B5EF4-FFF2-40B4-BE49-F238E27FC236}">
                <a16:creationId xmlns:a16="http://schemas.microsoft.com/office/drawing/2014/main" id="{77B5CE78-43EB-CC66-865C-2DD75483B3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1069" y="1370105"/>
            <a:ext cx="4117787" cy="4117787"/>
          </a:xfrm>
          <a:prstGeom prst="rect">
            <a:avLst/>
          </a:prstGeom>
        </p:spPr>
      </p:pic>
    </p:spTree>
    <p:extLst>
      <p:ext uri="{BB962C8B-B14F-4D97-AF65-F5344CB8AC3E}">
        <p14:creationId xmlns:p14="http://schemas.microsoft.com/office/powerpoint/2010/main" val="59039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89ECBDA-51E6-4484-8F25-E777102F7D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EA2AEA56-4902-4CC1-A43B-1AC27C88C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6749" y="720952"/>
            <a:ext cx="6959544" cy="5545704"/>
          </a:xfrm>
          <a:custGeom>
            <a:avLst/>
            <a:gdLst>
              <a:gd name="connsiteX0" fmla="*/ 839883 w 5283866"/>
              <a:gd name="connsiteY0" fmla="*/ 18 h 4210442"/>
              <a:gd name="connsiteX1" fmla="*/ 875727 w 5283866"/>
              <a:gd name="connsiteY1" fmla="*/ 6050 h 4210442"/>
              <a:gd name="connsiteX2" fmla="*/ 1624617 w 5283866"/>
              <a:gd name="connsiteY2" fmla="*/ 99799 h 4210442"/>
              <a:gd name="connsiteX3" fmla="*/ 2328012 w 5283866"/>
              <a:gd name="connsiteY3" fmla="*/ 148051 h 4210442"/>
              <a:gd name="connsiteX4" fmla="*/ 3177820 w 5283866"/>
              <a:gd name="connsiteY4" fmla="*/ 228566 h 4210442"/>
              <a:gd name="connsiteX5" fmla="*/ 3770646 w 5283866"/>
              <a:gd name="connsiteY5" fmla="*/ 252831 h 4210442"/>
              <a:gd name="connsiteX6" fmla="*/ 3800149 w 5283866"/>
              <a:gd name="connsiteY6" fmla="*/ 251727 h 4210442"/>
              <a:gd name="connsiteX7" fmla="*/ 4102076 w 5283866"/>
              <a:gd name="connsiteY7" fmla="*/ 288400 h 4210442"/>
              <a:gd name="connsiteX8" fmla="*/ 3904377 w 5283866"/>
              <a:gd name="connsiteY8" fmla="*/ 446120 h 4210442"/>
              <a:gd name="connsiteX9" fmla="*/ 4188933 w 5283866"/>
              <a:gd name="connsiteY9" fmla="*/ 520843 h 4210442"/>
              <a:gd name="connsiteX10" fmla="*/ 4465492 w 5283866"/>
              <a:gd name="connsiteY10" fmla="*/ 626449 h 4210442"/>
              <a:gd name="connsiteX11" fmla="*/ 4517606 w 5283866"/>
              <a:gd name="connsiteY11" fmla="*/ 670015 h 4210442"/>
              <a:gd name="connsiteX12" fmla="*/ 4948576 w 5283866"/>
              <a:gd name="connsiteY12" fmla="*/ 954847 h 4210442"/>
              <a:gd name="connsiteX13" fmla="*/ 4866132 w 5283866"/>
              <a:gd name="connsiteY13" fmla="*/ 1015233 h 4210442"/>
              <a:gd name="connsiteX14" fmla="*/ 5019164 w 5283866"/>
              <a:gd name="connsiteY14" fmla="*/ 1087474 h 4210442"/>
              <a:gd name="connsiteX15" fmla="*/ 5053630 w 5283866"/>
              <a:gd name="connsiteY15" fmla="*/ 1117806 h 4210442"/>
              <a:gd name="connsiteX16" fmla="*/ 5024404 w 5283866"/>
              <a:gd name="connsiteY16" fmla="*/ 1154202 h 4210442"/>
              <a:gd name="connsiteX17" fmla="*/ 4960984 w 5283866"/>
              <a:gd name="connsiteY17" fmla="*/ 1179569 h 4210442"/>
              <a:gd name="connsiteX18" fmla="*/ 4876887 w 5283866"/>
              <a:gd name="connsiteY18" fmla="*/ 1243814 h 4210442"/>
              <a:gd name="connsiteX19" fmla="*/ 4880195 w 5283866"/>
              <a:gd name="connsiteY19" fmla="*/ 1293998 h 4210442"/>
              <a:gd name="connsiteX20" fmla="*/ 4930104 w 5283866"/>
              <a:gd name="connsiteY20" fmla="*/ 1384991 h 4210442"/>
              <a:gd name="connsiteX21" fmla="*/ 4855103 w 5283866"/>
              <a:gd name="connsiteY21" fmla="*/ 1480119 h 4210442"/>
              <a:gd name="connsiteX22" fmla="*/ 4816500 w 5283866"/>
              <a:gd name="connsiteY22" fmla="*/ 1508242 h 4210442"/>
              <a:gd name="connsiteX23" fmla="*/ 4890949 w 5283866"/>
              <a:gd name="connsiteY23" fmla="*/ 1517893 h 4210442"/>
              <a:gd name="connsiteX24" fmla="*/ 4916868 w 5283866"/>
              <a:gd name="connsiteY24" fmla="*/ 1557599 h 4210442"/>
              <a:gd name="connsiteX25" fmla="*/ 4928448 w 5283866"/>
              <a:gd name="connsiteY25" fmla="*/ 1577453 h 4210442"/>
              <a:gd name="connsiteX26" fmla="*/ 4998760 w 5283866"/>
              <a:gd name="connsiteY26" fmla="*/ 1701809 h 4210442"/>
              <a:gd name="connsiteX27" fmla="*/ 4986903 w 5283866"/>
              <a:gd name="connsiteY27" fmla="*/ 1736550 h 4210442"/>
              <a:gd name="connsiteX28" fmla="*/ 4869716 w 5283866"/>
              <a:gd name="connsiteY28" fmla="*/ 1904472 h 4210442"/>
              <a:gd name="connsiteX29" fmla="*/ 4994348 w 5283866"/>
              <a:gd name="connsiteY29" fmla="*/ 1951346 h 4210442"/>
              <a:gd name="connsiteX30" fmla="*/ 5001792 w 5283866"/>
              <a:gd name="connsiteY30" fmla="*/ 2030756 h 4210442"/>
              <a:gd name="connsiteX31" fmla="*/ 5065212 w 5283866"/>
              <a:gd name="connsiteY31" fmla="*/ 2119543 h 4210442"/>
              <a:gd name="connsiteX32" fmla="*/ 5204732 w 5283866"/>
              <a:gd name="connsiteY32" fmla="*/ 2244450 h 4210442"/>
              <a:gd name="connsiteX33" fmla="*/ 5283866 w 5283866"/>
              <a:gd name="connsiteY33" fmla="*/ 2328272 h 4210442"/>
              <a:gd name="connsiteX34" fmla="*/ 5147380 w 5283866"/>
              <a:gd name="connsiteY34" fmla="*/ 2350606 h 4210442"/>
              <a:gd name="connsiteX35" fmla="*/ 5126148 w 5283866"/>
              <a:gd name="connsiteY35" fmla="*/ 2363566 h 4210442"/>
              <a:gd name="connsiteX36" fmla="*/ 5142417 w 5283866"/>
              <a:gd name="connsiteY36" fmla="*/ 2407682 h 4210442"/>
              <a:gd name="connsiteX37" fmla="*/ 5164200 w 5283866"/>
              <a:gd name="connsiteY37" fmla="*/ 2451526 h 4210442"/>
              <a:gd name="connsiteX38" fmla="*/ 5149034 w 5283866"/>
              <a:gd name="connsiteY38" fmla="*/ 2485992 h 4210442"/>
              <a:gd name="connsiteX39" fmla="*/ 5042601 w 5283866"/>
              <a:gd name="connsiteY39" fmla="*/ 2635164 h 4210442"/>
              <a:gd name="connsiteX40" fmla="*/ 4955194 w 5283866"/>
              <a:gd name="connsiteY40" fmla="*/ 2694445 h 4210442"/>
              <a:gd name="connsiteX41" fmla="*/ 4756116 w 5283866"/>
              <a:gd name="connsiteY41" fmla="*/ 2963836 h 4210442"/>
              <a:gd name="connsiteX42" fmla="*/ 4693523 w 5283866"/>
              <a:gd name="connsiteY42" fmla="*/ 3051244 h 4210442"/>
              <a:gd name="connsiteX43" fmla="*/ 4739848 w 5283866"/>
              <a:gd name="connsiteY43" fmla="*/ 3082125 h 4210442"/>
              <a:gd name="connsiteX44" fmla="*/ 4651060 w 5283866"/>
              <a:gd name="connsiteY44" fmla="*/ 3173670 h 4210442"/>
              <a:gd name="connsiteX45" fmla="*/ 4546556 w 5283866"/>
              <a:gd name="connsiteY45" fmla="*/ 3275413 h 4210442"/>
              <a:gd name="connsiteX46" fmla="*/ 4519261 w 5283866"/>
              <a:gd name="connsiteY46" fmla="*/ 3302437 h 4210442"/>
              <a:gd name="connsiteX47" fmla="*/ 2364961 w 5283866"/>
              <a:gd name="connsiteY47" fmla="*/ 4209597 h 4210442"/>
              <a:gd name="connsiteX48" fmla="*/ 1796951 w 5283866"/>
              <a:gd name="connsiteY48" fmla="*/ 4075867 h 4210442"/>
              <a:gd name="connsiteX49" fmla="*/ 1572227 w 5283866"/>
              <a:gd name="connsiteY49" fmla="*/ 3971917 h 4210442"/>
              <a:gd name="connsiteX50" fmla="*/ 1284364 w 5283866"/>
              <a:gd name="connsiteY50" fmla="*/ 3805097 h 4210442"/>
              <a:gd name="connsiteX51" fmla="*/ 976645 w 5283866"/>
              <a:gd name="connsiteY51" fmla="*/ 3670815 h 4210442"/>
              <a:gd name="connsiteX52" fmla="*/ 871866 w 5283866"/>
              <a:gd name="connsiteY52" fmla="*/ 3547839 h 4210442"/>
              <a:gd name="connsiteX53" fmla="*/ 835195 w 5283866"/>
              <a:gd name="connsiteY53" fmla="*/ 3513373 h 4210442"/>
              <a:gd name="connsiteX54" fmla="*/ 743375 w 5283866"/>
              <a:gd name="connsiteY54" fmla="*/ 3468427 h 4210442"/>
              <a:gd name="connsiteX55" fmla="*/ 583175 w 5283866"/>
              <a:gd name="connsiteY55" fmla="*/ 3371370 h 4210442"/>
              <a:gd name="connsiteX56" fmla="*/ 641906 w 5283866"/>
              <a:gd name="connsiteY56" fmla="*/ 3349311 h 4210442"/>
              <a:gd name="connsiteX57" fmla="*/ 810930 w 5283866"/>
              <a:gd name="connsiteY57" fmla="*/ 3408042 h 4210442"/>
              <a:gd name="connsiteX58" fmla="*/ 933908 w 5283866"/>
              <a:gd name="connsiteY58" fmla="*/ 3423758 h 4210442"/>
              <a:gd name="connsiteX59" fmla="*/ 760747 w 5283866"/>
              <a:gd name="connsiteY59" fmla="*/ 3321187 h 4210442"/>
              <a:gd name="connsiteX60" fmla="*/ 593101 w 5283866"/>
              <a:gd name="connsiteY60" fmla="*/ 3187731 h 4210442"/>
              <a:gd name="connsiteX61" fmla="*/ 722419 w 5283866"/>
              <a:gd name="connsiteY61" fmla="*/ 3213374 h 4210442"/>
              <a:gd name="connsiteX62" fmla="*/ 727934 w 5283866"/>
              <a:gd name="connsiteY62" fmla="*/ 3195451 h 4210442"/>
              <a:gd name="connsiteX63" fmla="*/ 615987 w 5283866"/>
              <a:gd name="connsiteY63" fmla="*/ 3036630 h 4210442"/>
              <a:gd name="connsiteX64" fmla="*/ 560564 w 5283866"/>
              <a:gd name="connsiteY64" fmla="*/ 2972660 h 4210442"/>
              <a:gd name="connsiteX65" fmla="*/ 311302 w 5283866"/>
              <a:gd name="connsiteY65" fmla="*/ 2779924 h 4210442"/>
              <a:gd name="connsiteX66" fmla="*/ 547882 w 5283866"/>
              <a:gd name="connsiteY66" fmla="*/ 2865952 h 4210442"/>
              <a:gd name="connsiteX67" fmla="*/ 303582 w 5283866"/>
              <a:gd name="connsiteY67" fmla="*/ 2678453 h 4210442"/>
              <a:gd name="connsiteX68" fmla="*/ 185016 w 5283866"/>
              <a:gd name="connsiteY68" fmla="*/ 2609244 h 4210442"/>
              <a:gd name="connsiteX69" fmla="*/ 154963 w 5283866"/>
              <a:gd name="connsiteY69" fmla="*/ 2568435 h 4210442"/>
              <a:gd name="connsiteX70" fmla="*/ 207627 w 5283866"/>
              <a:gd name="connsiteY70" fmla="*/ 2559612 h 4210442"/>
              <a:gd name="connsiteX71" fmla="*/ 369207 w 5283866"/>
              <a:gd name="connsiteY71" fmla="*/ 2575330 h 4210442"/>
              <a:gd name="connsiteX72" fmla="*/ 169852 w 5283866"/>
              <a:gd name="connsiteY72" fmla="*/ 2449319 h 4210442"/>
              <a:gd name="connsiteX73" fmla="*/ 319299 w 5283866"/>
              <a:gd name="connsiteY73" fmla="*/ 2468619 h 4210442"/>
              <a:gd name="connsiteX74" fmla="*/ 362313 w 5283866"/>
              <a:gd name="connsiteY74" fmla="*/ 2418988 h 4210442"/>
              <a:gd name="connsiteX75" fmla="*/ 431798 w 5283866"/>
              <a:gd name="connsiteY75" fmla="*/ 2338750 h 4210442"/>
              <a:gd name="connsiteX76" fmla="*/ 479775 w 5283866"/>
              <a:gd name="connsiteY76" fmla="*/ 2294082 h 4210442"/>
              <a:gd name="connsiteX77" fmla="*/ 499903 w 5283866"/>
              <a:gd name="connsiteY77" fmla="*/ 2153458 h 4210442"/>
              <a:gd name="connsiteX78" fmla="*/ 458544 w 5283866"/>
              <a:gd name="connsiteY78" fmla="*/ 1999599 h 4210442"/>
              <a:gd name="connsiteX79" fmla="*/ 346596 w 5283866"/>
              <a:gd name="connsiteY79" fmla="*/ 1921843 h 4210442"/>
              <a:gd name="connsiteX80" fmla="*/ 378857 w 5283866"/>
              <a:gd name="connsiteY80" fmla="*/ 1834435 h 4210442"/>
              <a:gd name="connsiteX81" fmla="*/ 617091 w 5283866"/>
              <a:gd name="connsiteY81" fmla="*/ 1887376 h 4210442"/>
              <a:gd name="connsiteX82" fmla="*/ 260568 w 5283866"/>
              <a:gd name="connsiteY82" fmla="*/ 1679198 h 4210442"/>
              <a:gd name="connsiteX83" fmla="*/ 320402 w 5283866"/>
              <a:gd name="connsiteY83" fmla="*/ 1668720 h 4210442"/>
              <a:gd name="connsiteX84" fmla="*/ 317920 w 5283866"/>
              <a:gd name="connsiteY84" fmla="*/ 1652452 h 4210442"/>
              <a:gd name="connsiteX85" fmla="*/ 321779 w 5283866"/>
              <a:gd name="connsiteY85" fmla="*/ 1552359 h 4210442"/>
              <a:gd name="connsiteX86" fmla="*/ 331707 w 5283866"/>
              <a:gd name="connsiteY86" fmla="*/ 1506313 h 4210442"/>
              <a:gd name="connsiteX87" fmla="*/ 315990 w 5283866"/>
              <a:gd name="connsiteY87" fmla="*/ 1453371 h 4210442"/>
              <a:gd name="connsiteX88" fmla="*/ 583450 w 5283866"/>
              <a:gd name="connsiteY88" fmla="*/ 1474052 h 4210442"/>
              <a:gd name="connsiteX89" fmla="*/ 699809 w 5283866"/>
              <a:gd name="connsiteY89" fmla="*/ 1461919 h 4210442"/>
              <a:gd name="connsiteX90" fmla="*/ 902750 w 5283866"/>
              <a:gd name="connsiteY90" fmla="*/ 1458612 h 4210442"/>
              <a:gd name="connsiteX91" fmla="*/ 996774 w 5283866"/>
              <a:gd name="connsiteY91" fmla="*/ 1468814 h 4210442"/>
              <a:gd name="connsiteX92" fmla="*/ 1077012 w 5283866"/>
              <a:gd name="connsiteY92" fmla="*/ 1455578 h 4210442"/>
              <a:gd name="connsiteX93" fmla="*/ 1000083 w 5283866"/>
              <a:gd name="connsiteY93" fmla="*/ 1393262 h 4210442"/>
              <a:gd name="connsiteX94" fmla="*/ 891720 w 5283866"/>
              <a:gd name="connsiteY94" fmla="*/ 1394089 h 4210442"/>
              <a:gd name="connsiteX95" fmla="*/ 814515 w 5283866"/>
              <a:gd name="connsiteY95" fmla="*/ 1353557 h 4210442"/>
              <a:gd name="connsiteX96" fmla="*/ 740895 w 5283866"/>
              <a:gd name="connsiteY96" fmla="*/ 1280211 h 4210442"/>
              <a:gd name="connsiteX97" fmla="*/ 481154 w 5283866"/>
              <a:gd name="connsiteY97" fmla="*/ 1163301 h 4210442"/>
              <a:gd name="connsiteX98" fmla="*/ 433728 w 5283866"/>
              <a:gd name="connsiteY98" fmla="*/ 1118909 h 4210442"/>
              <a:gd name="connsiteX99" fmla="*/ 1176276 w 5283866"/>
              <a:gd name="connsiteY99" fmla="*/ 1288484 h 4210442"/>
              <a:gd name="connsiteX100" fmla="*/ 946867 w 5283866"/>
              <a:gd name="connsiteY100" fmla="*/ 1217344 h 4210442"/>
              <a:gd name="connsiteX101" fmla="*/ 1102104 w 5283866"/>
              <a:gd name="connsiteY101" fmla="*/ 1230304 h 4210442"/>
              <a:gd name="connsiteX102" fmla="*/ 1188133 w 5283866"/>
              <a:gd name="connsiteY102" fmla="*/ 1182603 h 4210442"/>
              <a:gd name="connsiteX103" fmla="*/ 1187030 w 5283866"/>
              <a:gd name="connsiteY103" fmla="*/ 1169092 h 4210442"/>
              <a:gd name="connsiteX104" fmla="*/ 1123887 w 5283866"/>
              <a:gd name="connsiteY104" fmla="*/ 1124698 h 4210442"/>
              <a:gd name="connsiteX105" fmla="*/ 1086938 w 5283866"/>
              <a:gd name="connsiteY105" fmla="*/ 1096023 h 4210442"/>
              <a:gd name="connsiteX106" fmla="*/ 985744 w 5283866"/>
              <a:gd name="connsiteY106" fmla="*/ 992622 h 4210442"/>
              <a:gd name="connsiteX107" fmla="*/ 1057987 w 5283866"/>
              <a:gd name="connsiteY107" fmla="*/ 981594 h 4210442"/>
              <a:gd name="connsiteX108" fmla="*/ 1084733 w 5283866"/>
              <a:gd name="connsiteY108" fmla="*/ 960086 h 4210442"/>
              <a:gd name="connsiteX109" fmla="*/ 1064605 w 5283866"/>
              <a:gd name="connsiteY109" fmla="*/ 929756 h 4210442"/>
              <a:gd name="connsiteX110" fmla="*/ 840985 w 5283866"/>
              <a:gd name="connsiteY110" fmla="*/ 836558 h 4210442"/>
              <a:gd name="connsiteX111" fmla="*/ 823615 w 5283866"/>
              <a:gd name="connsiteY111" fmla="*/ 764315 h 4210442"/>
              <a:gd name="connsiteX112" fmla="*/ 865526 w 5283866"/>
              <a:gd name="connsiteY112" fmla="*/ 753562 h 4210442"/>
              <a:gd name="connsiteX113" fmla="*/ 914331 w 5283866"/>
              <a:gd name="connsiteY113" fmla="*/ 758525 h 4210442"/>
              <a:gd name="connsiteX114" fmla="*/ 875452 w 5283866"/>
              <a:gd name="connsiteY114" fmla="*/ 701724 h 4210442"/>
              <a:gd name="connsiteX115" fmla="*/ 717181 w 5283866"/>
              <a:gd name="connsiteY115" fmla="*/ 644371 h 4210442"/>
              <a:gd name="connsiteX116" fmla="*/ 755783 w 5283866"/>
              <a:gd name="connsiteY116" fmla="*/ 591707 h 4210442"/>
              <a:gd name="connsiteX117" fmla="*/ 0 w 5283866"/>
              <a:gd name="connsiteY117" fmla="*/ 352370 h 4210442"/>
              <a:gd name="connsiteX118" fmla="*/ 135937 w 5283866"/>
              <a:gd name="connsiteY118" fmla="*/ 349889 h 4210442"/>
              <a:gd name="connsiteX119" fmla="*/ 421595 w 5283866"/>
              <a:gd name="connsiteY119" fmla="*/ 385458 h 4210442"/>
              <a:gd name="connsiteX120" fmla="*/ 564424 w 5283866"/>
              <a:gd name="connsiteY120" fmla="*/ 379393 h 4210442"/>
              <a:gd name="connsiteX121" fmla="*/ 698432 w 5283866"/>
              <a:gd name="connsiteY121" fmla="*/ 398694 h 4210442"/>
              <a:gd name="connsiteX122" fmla="*/ 815067 w 5283866"/>
              <a:gd name="connsiteY122" fmla="*/ 398694 h 4210442"/>
              <a:gd name="connsiteX123" fmla="*/ 705876 w 5283866"/>
              <a:gd name="connsiteY123" fmla="*/ 370568 h 4210442"/>
              <a:gd name="connsiteX124" fmla="*/ 775360 w 5283866"/>
              <a:gd name="connsiteY124" fmla="*/ 345477 h 4210442"/>
              <a:gd name="connsiteX125" fmla="*/ 787493 w 5283866"/>
              <a:gd name="connsiteY125" fmla="*/ 315146 h 4210442"/>
              <a:gd name="connsiteX126" fmla="*/ 819202 w 5283866"/>
              <a:gd name="connsiteY126" fmla="*/ 291709 h 4210442"/>
              <a:gd name="connsiteX127" fmla="*/ 998705 w 5283866"/>
              <a:gd name="connsiteY127" fmla="*/ 303291 h 4210442"/>
              <a:gd name="connsiteX128" fmla="*/ 880139 w 5283866"/>
              <a:gd name="connsiteY128" fmla="*/ 206783 h 4210442"/>
              <a:gd name="connsiteX129" fmla="*/ 804037 w 5283866"/>
              <a:gd name="connsiteY129" fmla="*/ 190790 h 4210442"/>
              <a:gd name="connsiteX130" fmla="*/ 786666 w 5283866"/>
              <a:gd name="connsiteY130" fmla="*/ 149707 h 4210442"/>
              <a:gd name="connsiteX131" fmla="*/ 821960 w 5283866"/>
              <a:gd name="connsiteY131" fmla="*/ 140884 h 4210442"/>
              <a:gd name="connsiteX132" fmla="*/ 997325 w 5283866"/>
              <a:gd name="connsiteY132" fmla="*/ 174800 h 4210442"/>
              <a:gd name="connsiteX133" fmla="*/ 1026829 w 5283866"/>
              <a:gd name="connsiteY133" fmla="*/ 161287 h 4210442"/>
              <a:gd name="connsiteX134" fmla="*/ 696777 w 5283866"/>
              <a:gd name="connsiteY134" fmla="*/ 73604 h 4210442"/>
              <a:gd name="connsiteX135" fmla="*/ 701741 w 5283866"/>
              <a:gd name="connsiteY135" fmla="*/ 50444 h 4210442"/>
              <a:gd name="connsiteX136" fmla="*/ 992362 w 5283866"/>
              <a:gd name="connsiteY136" fmla="*/ 86289 h 4210442"/>
              <a:gd name="connsiteX137" fmla="*/ 806519 w 5283866"/>
              <a:gd name="connsiteY137" fmla="*/ 18183 h 4210442"/>
              <a:gd name="connsiteX138" fmla="*/ 839883 w 5283866"/>
              <a:gd name="connsiteY138" fmla="*/ 18 h 42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0356E468-D4DE-E189-9F1C-6773610CD8E8}"/>
              </a:ext>
            </a:extLst>
          </p:cNvPr>
          <p:cNvSpPr txBox="1"/>
          <p:nvPr/>
        </p:nvSpPr>
        <p:spPr>
          <a:xfrm>
            <a:off x="6545179" y="1472030"/>
            <a:ext cx="3978442" cy="16319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kern="1200" dirty="0">
                <a:solidFill>
                  <a:schemeClr val="tx1"/>
                </a:solidFill>
                <a:latin typeface="+mj-lt"/>
                <a:ea typeface="+mj-ea"/>
                <a:cs typeface="+mj-cs"/>
              </a:rPr>
              <a:t>Our mission:</a:t>
            </a:r>
          </a:p>
        </p:txBody>
      </p:sp>
      <p:pic>
        <p:nvPicPr>
          <p:cNvPr id="6" name="Graphic 5" descr="Bullseye">
            <a:extLst>
              <a:ext uri="{FF2B5EF4-FFF2-40B4-BE49-F238E27FC236}">
                <a16:creationId xmlns:a16="http://schemas.microsoft.com/office/drawing/2014/main" id="{A361F739-8A9E-4D6F-D580-BEB665C550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338" y="1422345"/>
            <a:ext cx="4015954" cy="4015954"/>
          </a:xfrm>
          <a:prstGeom prst="rect">
            <a:avLst/>
          </a:prstGeom>
        </p:spPr>
      </p:pic>
      <p:sp>
        <p:nvSpPr>
          <p:cNvPr id="3" name="TextBox 2">
            <a:extLst>
              <a:ext uri="{FF2B5EF4-FFF2-40B4-BE49-F238E27FC236}">
                <a16:creationId xmlns:a16="http://schemas.microsoft.com/office/drawing/2014/main" id="{8CD33120-9E9A-F290-067B-D0A0FE27EF34}"/>
              </a:ext>
            </a:extLst>
          </p:cNvPr>
          <p:cNvSpPr txBox="1"/>
          <p:nvPr/>
        </p:nvSpPr>
        <p:spPr>
          <a:xfrm>
            <a:off x="6545179" y="3243151"/>
            <a:ext cx="3978442" cy="241971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dirty="0"/>
              <a:t>Drawing down carbon from the atmosphere by filtering and storing industrial smoke, and reintroduce the filtered gases to different industrial and medical sectors. we aim to reduce carbon emissions from the industrial sector and foster a community of environmentally aware individuals.</a:t>
            </a:r>
          </a:p>
        </p:txBody>
      </p:sp>
    </p:spTree>
    <p:extLst>
      <p:ext uri="{BB962C8B-B14F-4D97-AF65-F5344CB8AC3E}">
        <p14:creationId xmlns:p14="http://schemas.microsoft.com/office/powerpoint/2010/main" val="320839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Health">
            <a:extLst>
              <a:ext uri="{FF2B5EF4-FFF2-40B4-BE49-F238E27FC236}">
                <a16:creationId xmlns:a16="http://schemas.microsoft.com/office/drawing/2014/main" id="{97EBA46F-4BB4-E8FF-C588-04F3D83E16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5024" y="1970457"/>
            <a:ext cx="3497262" cy="3497262"/>
          </a:xfrm>
          <a:prstGeom prst="rect">
            <a:avLst/>
          </a:prstGeom>
        </p:spPr>
      </p:pic>
      <p:sp>
        <p:nvSpPr>
          <p:cNvPr id="2" name="TextBox 1">
            <a:extLst>
              <a:ext uri="{FF2B5EF4-FFF2-40B4-BE49-F238E27FC236}">
                <a16:creationId xmlns:a16="http://schemas.microsoft.com/office/drawing/2014/main" id="{9A47CE08-77D8-06E1-2117-ABDC4B438E5C}"/>
              </a:ext>
            </a:extLst>
          </p:cNvPr>
          <p:cNvSpPr txBox="1"/>
          <p:nvPr/>
        </p:nvSpPr>
        <p:spPr>
          <a:xfrm>
            <a:off x="5232400" y="3146400"/>
            <a:ext cx="6140450" cy="24543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300" dirty="0">
                <a:solidFill>
                  <a:schemeClr val="bg1">
                    <a:alpha val="80000"/>
                  </a:schemeClr>
                </a:solidFill>
              </a:rPr>
              <a:t>Our Values:</a:t>
            </a:r>
          </a:p>
          <a:p>
            <a:pPr indent="-228600">
              <a:lnSpc>
                <a:spcPct val="90000"/>
              </a:lnSpc>
              <a:spcAft>
                <a:spcPts val="600"/>
              </a:spcAft>
              <a:buFont typeface="Arial" panose="020B0604020202020204" pitchFamily="34" charset="0"/>
              <a:buChar char="•"/>
            </a:pPr>
            <a:r>
              <a:rPr lang="en-US" sz="1300" dirty="0">
                <a:solidFill>
                  <a:schemeClr val="bg1">
                    <a:alpha val="80000"/>
                  </a:schemeClr>
                </a:solidFill>
              </a:rPr>
              <a:t>Sustainability: We prioritize processes that minimizes industrial environmental impact by creating new eco-friendly technology.</a:t>
            </a:r>
          </a:p>
          <a:p>
            <a:pPr indent="-228600">
              <a:lnSpc>
                <a:spcPct val="90000"/>
              </a:lnSpc>
              <a:spcAft>
                <a:spcPts val="600"/>
              </a:spcAft>
              <a:buFont typeface="Arial" panose="020B0604020202020204" pitchFamily="34" charset="0"/>
              <a:buChar char="•"/>
            </a:pPr>
            <a:r>
              <a:rPr lang="en-US" sz="1300" dirty="0">
                <a:solidFill>
                  <a:schemeClr val="bg1">
                    <a:alpha val="80000"/>
                  </a:schemeClr>
                </a:solidFill>
              </a:rPr>
              <a:t>Quality: Each gas we restore reflects our commitment to the environment and community.</a:t>
            </a:r>
          </a:p>
          <a:p>
            <a:pPr indent="-228600">
              <a:lnSpc>
                <a:spcPct val="90000"/>
              </a:lnSpc>
              <a:spcAft>
                <a:spcPts val="600"/>
              </a:spcAft>
              <a:buFont typeface="Arial" panose="020B0604020202020204" pitchFamily="34" charset="0"/>
              <a:buChar char="•"/>
            </a:pPr>
            <a:r>
              <a:rPr lang="en-US" sz="1300" dirty="0">
                <a:solidFill>
                  <a:schemeClr val="bg1">
                    <a:alpha val="80000"/>
                  </a:schemeClr>
                </a:solidFill>
              </a:rPr>
              <a:t>Community and ethics: We collaborate with different sectors to make use of the restored gases and foster a community of environmentally aware individuals while acting with integrity and transparency.</a:t>
            </a:r>
          </a:p>
          <a:p>
            <a:pPr indent="-228600">
              <a:lnSpc>
                <a:spcPct val="90000"/>
              </a:lnSpc>
              <a:spcAft>
                <a:spcPts val="600"/>
              </a:spcAft>
              <a:buFont typeface="Arial" panose="020B0604020202020204" pitchFamily="34" charset="0"/>
              <a:buChar char="•"/>
            </a:pPr>
            <a:r>
              <a:rPr lang="en-US" sz="1300" dirty="0">
                <a:solidFill>
                  <a:schemeClr val="bg1">
                    <a:alpha val="80000"/>
                  </a:schemeClr>
                </a:solidFill>
              </a:rPr>
              <a:t>Collaboration and partnerships: building strong beneficial relationships that benefit the growth of our environmental impact while benefiting all stakeholders.</a:t>
            </a:r>
          </a:p>
        </p:txBody>
      </p:sp>
    </p:spTree>
    <p:extLst>
      <p:ext uri="{BB962C8B-B14F-4D97-AF65-F5344CB8AC3E}">
        <p14:creationId xmlns:p14="http://schemas.microsoft.com/office/powerpoint/2010/main" val="3777548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2AC076B0-A1E7-AA2A-7E76-11FBD3289549}"/>
              </a:ext>
            </a:extLst>
          </p:cNvPr>
          <p:cNvSpPr txBox="1"/>
          <p:nvPr/>
        </p:nvSpPr>
        <p:spPr>
          <a:xfrm>
            <a:off x="5232400" y="1354819"/>
            <a:ext cx="6124576" cy="2678363"/>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7200" kern="1200" dirty="0">
                <a:solidFill>
                  <a:schemeClr val="bg1"/>
                </a:solidFill>
                <a:latin typeface="+mj-lt"/>
                <a:ea typeface="+mj-ea"/>
                <a:cs typeface="+mj-cs"/>
              </a:rPr>
              <a:t>Targeting:</a:t>
            </a:r>
          </a:p>
        </p:txBody>
      </p:sp>
      <p:sp>
        <p:nvSpPr>
          <p:cNvPr id="20" name="Freeform: Shape 19">
            <a:extLst>
              <a:ext uri="{FF2B5EF4-FFF2-40B4-BE49-F238E27FC236}">
                <a16:creationId xmlns:a16="http://schemas.microsoft.com/office/drawing/2014/main" id="{E253338B-EC15-4112-B0AA-4135021E9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 name="Group 21">
            <a:extLst>
              <a:ext uri="{FF2B5EF4-FFF2-40B4-BE49-F238E27FC236}">
                <a16:creationId xmlns:a16="http://schemas.microsoft.com/office/drawing/2014/main" id="{431899EE-49A4-469F-BDB5-0A178C5510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23" name="Freeform: Shape 22">
              <a:extLst>
                <a:ext uri="{FF2B5EF4-FFF2-40B4-BE49-F238E27FC236}">
                  <a16:creationId xmlns:a16="http://schemas.microsoft.com/office/drawing/2014/main" id="{463E0550-0AFD-458E-A821-787F4CB6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9BC5702A-BA45-4A2C-99DC-525993A9C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4148626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519</TotalTime>
  <Words>2141</Words>
  <Application>Microsoft Office PowerPoint</Application>
  <PresentationFormat>Widescreen</PresentationFormat>
  <Paragraphs>217</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Elamin Abdulaziz</dc:creator>
  <cp:lastModifiedBy>Elamin Abdulaziz</cp:lastModifiedBy>
  <cp:revision>1</cp:revision>
  <dcterms:created xsi:type="dcterms:W3CDTF">2024-07-31T23:00:28Z</dcterms:created>
  <dcterms:modified xsi:type="dcterms:W3CDTF">2024-08-01T14:32:34Z</dcterms:modified>
</cp:coreProperties>
</file>